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9" r:id="rId1"/>
  </p:sldMasterIdLst>
  <p:sldIdLst>
    <p:sldId id="256" r:id="rId2"/>
    <p:sldId id="257" r:id="rId3"/>
    <p:sldId id="264" r:id="rId4"/>
    <p:sldId id="265" r:id="rId5"/>
    <p:sldId id="266" r:id="rId6"/>
    <p:sldId id="267" r:id="rId7"/>
    <p:sldId id="263" r:id="rId8"/>
    <p:sldId id="268" r:id="rId9"/>
    <p:sldId id="270" r:id="rId10"/>
    <p:sldId id="260"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E99871-0F76-1C3D-EF98-5816992FB198}" v="156" dt="2018-10-18T03:44:39.684"/>
    <p1510:client id="{C740BFDB-1C81-4A55-B6A8-A119C7B57C22}" v="457" dt="2018-10-18T04:27:51.557"/>
    <p1510:client id="{E9CFF60F-3E8E-B34D-8D17-F5F94E52EA84}" v="2417" dt="2018-10-18T04:54:27.3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66"/>
    <p:restoredTop sz="93692"/>
  </p:normalViewPr>
  <p:slideViewPr>
    <p:cSldViewPr snapToGrid="0" snapToObjects="1">
      <p:cViewPr varScale="1">
        <p:scale>
          <a:sx n="69" d="100"/>
          <a:sy n="69" d="100"/>
        </p:scale>
        <p:origin x="23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10/17/18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560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10/17/18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13605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10/17/18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25244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10/17/18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9771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10/17/18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206548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10/17/18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58231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10/17/18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642711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10/17/18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3696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10/17/18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88481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10/17/18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513037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10/17/18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6045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10/17/18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0347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10/17/18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386308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B482E8-6E0E-1B4F-B1FD-C69DB9E858D9}" type="datetimeFigureOut">
              <a:rPr lang="en-US" smtClean="0"/>
              <a:pPr/>
              <a:t>10/17/18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2441303"/>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10/17/18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4061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10/17/18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0286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10/17/18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822657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09B482E8-6E0E-1B4F-B1FD-C69DB9E858D9}" type="datetimeFigureOut">
              <a:rPr lang="en-US" smtClean="0"/>
              <a:pPr/>
              <a:t>10/17/18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663615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9B482E8-6E0E-1B4F-B1FD-C69DB9E858D9}" type="datetimeFigureOut">
              <a:rPr lang="en-US" smtClean="0"/>
              <a:pPr/>
              <a:t>10/17/18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6989146"/>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 id="2147483797" r:id="rId18"/>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FF628-35E3-8B42-9B37-3FE322E11122}"/>
              </a:ext>
            </a:extLst>
          </p:cNvPr>
          <p:cNvSpPr>
            <a:spLocks noGrp="1"/>
          </p:cNvSpPr>
          <p:nvPr>
            <p:ph type="ctrTitle"/>
          </p:nvPr>
        </p:nvSpPr>
        <p:spPr>
          <a:xfrm>
            <a:off x="429208" y="609601"/>
            <a:ext cx="11513976" cy="3200400"/>
          </a:xfrm>
        </p:spPr>
        <p:txBody>
          <a:bodyPr>
            <a:normAutofit/>
          </a:bodyPr>
          <a:lstStyle/>
          <a:p>
            <a:r>
              <a:rPr lang="en-US" dirty="0"/>
              <a:t>Security Design Presentation &amp; Revocability Presentation</a:t>
            </a:r>
          </a:p>
        </p:txBody>
      </p:sp>
      <p:sp>
        <p:nvSpPr>
          <p:cNvPr id="3" name="Subtitle 2">
            <a:extLst>
              <a:ext uri="{FF2B5EF4-FFF2-40B4-BE49-F238E27FC236}">
                <a16:creationId xmlns:a16="http://schemas.microsoft.com/office/drawing/2014/main" id="{3EBE3F32-70F8-0A46-B3B2-6FFD81C55317}"/>
              </a:ext>
            </a:extLst>
          </p:cNvPr>
          <p:cNvSpPr>
            <a:spLocks noGrp="1"/>
          </p:cNvSpPr>
          <p:nvPr>
            <p:ph type="subTitle" idx="1"/>
          </p:nvPr>
        </p:nvSpPr>
        <p:spPr/>
        <p:txBody>
          <a:bodyPr>
            <a:normAutofit/>
          </a:bodyPr>
          <a:lstStyle/>
          <a:p>
            <a:r>
              <a:rPr lang="en-US" dirty="0"/>
              <a:t>By: Alan </a:t>
            </a:r>
            <a:r>
              <a:rPr lang="en-US" dirty="0" err="1"/>
              <a:t>Caldelas</a:t>
            </a:r>
            <a:r>
              <a:rPr lang="en-US" dirty="0"/>
              <a:t>, Julio De </a:t>
            </a:r>
            <a:r>
              <a:rPr lang="en-US" dirty="0" err="1"/>
              <a:t>LaCruz</a:t>
            </a:r>
            <a:r>
              <a:rPr lang="en-US" dirty="0"/>
              <a:t>, Oscar Galindo, Kevin Gonzalez, &amp; Isai Gonzalez</a:t>
            </a:r>
          </a:p>
        </p:txBody>
      </p:sp>
    </p:spTree>
    <p:extLst>
      <p:ext uri="{BB962C8B-B14F-4D97-AF65-F5344CB8AC3E}">
        <p14:creationId xmlns:p14="http://schemas.microsoft.com/office/powerpoint/2010/main" val="52239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CEF32C-1583-604C-A6BF-3AC69DD92DB4}"/>
              </a:ext>
            </a:extLst>
          </p:cNvPr>
          <p:cNvSpPr>
            <a:spLocks noGrp="1"/>
          </p:cNvSpPr>
          <p:nvPr>
            <p:ph type="title"/>
          </p:nvPr>
        </p:nvSpPr>
        <p:spPr/>
        <p:txBody>
          <a:bodyPr/>
          <a:lstStyle/>
          <a:p>
            <a:r>
              <a:rPr lang="en-US" dirty="0"/>
              <a:t>Thank You!</a:t>
            </a:r>
          </a:p>
        </p:txBody>
      </p:sp>
      <p:sp>
        <p:nvSpPr>
          <p:cNvPr id="9" name="Text Placeholder 8">
            <a:extLst>
              <a:ext uri="{FF2B5EF4-FFF2-40B4-BE49-F238E27FC236}">
                <a16:creationId xmlns:a16="http://schemas.microsoft.com/office/drawing/2014/main" id="{EA7307B1-81C7-6548-9EE6-D0DB96E152BB}"/>
              </a:ext>
            </a:extLst>
          </p:cNvPr>
          <p:cNvSpPr>
            <a:spLocks noGrp="1"/>
          </p:cNvSpPr>
          <p:nvPr>
            <p:ph type="body" idx="1"/>
          </p:nvPr>
        </p:nvSpPr>
        <p:spPr/>
        <p:txBody>
          <a:bodyPr/>
          <a:lstStyle/>
          <a:p>
            <a:r>
              <a:rPr lang="en-US" dirty="0"/>
              <a:t>Team 5</a:t>
            </a:r>
          </a:p>
        </p:txBody>
      </p:sp>
      <p:pic>
        <p:nvPicPr>
          <p:cNvPr id="13" name="Picture 12">
            <a:extLst>
              <a:ext uri="{FF2B5EF4-FFF2-40B4-BE49-F238E27FC236}">
                <a16:creationId xmlns:a16="http://schemas.microsoft.com/office/drawing/2014/main" id="{79AD4960-CBCF-644F-A91C-3BFF6892381D}"/>
              </a:ext>
            </a:extLst>
          </p:cNvPr>
          <p:cNvPicPr>
            <a:picLocks noChangeAspect="1"/>
          </p:cNvPicPr>
          <p:nvPr/>
        </p:nvPicPr>
        <p:blipFill>
          <a:blip r:embed="rId2"/>
          <a:stretch>
            <a:fillRect/>
          </a:stretch>
        </p:blipFill>
        <p:spPr>
          <a:xfrm>
            <a:off x="7698135" y="1047498"/>
            <a:ext cx="3429000" cy="4572000"/>
          </a:xfrm>
          <a:prstGeom prst="rect">
            <a:avLst/>
          </a:prstGeom>
        </p:spPr>
      </p:pic>
    </p:spTree>
    <p:extLst>
      <p:ext uri="{BB962C8B-B14F-4D97-AF65-F5344CB8AC3E}">
        <p14:creationId xmlns:p14="http://schemas.microsoft.com/office/powerpoint/2010/main" val="214472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9B82-6FD3-474E-A741-EECD756DCA5F}"/>
              </a:ext>
            </a:extLst>
          </p:cNvPr>
          <p:cNvSpPr>
            <a:spLocks noGrp="1"/>
          </p:cNvSpPr>
          <p:nvPr>
            <p:ph type="title"/>
          </p:nvPr>
        </p:nvSpPr>
        <p:spPr>
          <a:xfrm>
            <a:off x="1141413" y="609600"/>
            <a:ext cx="9905998" cy="985520"/>
          </a:xfrm>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084D5D34-FDA6-B845-9321-CB99EC6F442C}"/>
              </a:ext>
            </a:extLst>
          </p:cNvPr>
          <p:cNvSpPr>
            <a:spLocks noGrp="1"/>
          </p:cNvSpPr>
          <p:nvPr>
            <p:ph idx="1"/>
          </p:nvPr>
        </p:nvSpPr>
        <p:spPr>
          <a:xfrm>
            <a:off x="1141413" y="1889761"/>
            <a:ext cx="9905998" cy="3901440"/>
          </a:xfrm>
        </p:spPr>
        <p:txBody>
          <a:bodyPr>
            <a:normAutofit/>
          </a:bodyPr>
          <a:lstStyle/>
          <a:p>
            <a:r>
              <a:rPr lang="en-US" dirty="0">
                <a:effectLst/>
              </a:rPr>
              <a:t>Yee, Ka-Ping. "User Interaction Design for Secure Systems." Information and Communications Security: 4th International Conference, ICICS 2002, Singapore, December 9-12, 2002, Proceedings. Vol. 4. Springer Science &amp; Business Media, 2002.</a:t>
            </a:r>
            <a:endParaRPr lang="en-US" dirty="0"/>
          </a:p>
        </p:txBody>
      </p:sp>
    </p:spTree>
    <p:extLst>
      <p:ext uri="{BB962C8B-B14F-4D97-AF65-F5344CB8AC3E}">
        <p14:creationId xmlns:p14="http://schemas.microsoft.com/office/powerpoint/2010/main" val="111537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9B82-6FD3-474E-A741-EECD756DCA5F}"/>
              </a:ext>
            </a:extLst>
          </p:cNvPr>
          <p:cNvSpPr>
            <a:spLocks noGrp="1"/>
          </p:cNvSpPr>
          <p:nvPr>
            <p:ph type="title"/>
          </p:nvPr>
        </p:nvSpPr>
        <p:spPr>
          <a:xfrm>
            <a:off x="1141413" y="609600"/>
            <a:ext cx="9905998" cy="985520"/>
          </a:xfrm>
        </p:spPr>
        <p:txBody>
          <a:bodyPr/>
          <a:lstStyle/>
          <a:p>
            <a:r>
              <a:rPr lang="en-US" dirty="0"/>
              <a:t>Definition</a:t>
            </a:r>
          </a:p>
        </p:txBody>
      </p:sp>
      <p:sp>
        <p:nvSpPr>
          <p:cNvPr id="3" name="Content Placeholder 2">
            <a:extLst>
              <a:ext uri="{FF2B5EF4-FFF2-40B4-BE49-F238E27FC236}">
                <a16:creationId xmlns:a16="http://schemas.microsoft.com/office/drawing/2014/main" id="{084D5D34-FDA6-B845-9321-CB99EC6F442C}"/>
              </a:ext>
            </a:extLst>
          </p:cNvPr>
          <p:cNvSpPr>
            <a:spLocks noGrp="1"/>
          </p:cNvSpPr>
          <p:nvPr>
            <p:ph idx="1"/>
          </p:nvPr>
        </p:nvSpPr>
        <p:spPr>
          <a:xfrm>
            <a:off x="1141413" y="1889761"/>
            <a:ext cx="4405947" cy="3901440"/>
          </a:xfrm>
        </p:spPr>
        <p:txBody>
          <a:bodyPr/>
          <a:lstStyle/>
          <a:p>
            <a:r>
              <a:rPr lang="en-US" dirty="0"/>
              <a:t>As read from the article: “</a:t>
            </a:r>
            <a:r>
              <a:rPr lang="en-US" dirty="0">
                <a:effectLst/>
              </a:rPr>
              <a:t>The interface should allow the user to easily revoke authorities that the user has granted, wherever revocation is possible.”</a:t>
            </a:r>
          </a:p>
          <a:p>
            <a:r>
              <a:rPr lang="en-US" dirty="0">
                <a:effectLst/>
              </a:rPr>
              <a:t>In practice: To keep the actor-ability state manageable, the user must be able to prevent it from growing without limit [the act of limiting the actor is revocability].</a:t>
            </a:r>
            <a:br>
              <a:rPr lang="en-US" dirty="0">
                <a:effectLst/>
              </a:rPr>
            </a:br>
            <a:endParaRPr lang="en-US" dirty="0"/>
          </a:p>
          <a:p>
            <a:endParaRPr lang="en-US" dirty="0"/>
          </a:p>
        </p:txBody>
      </p:sp>
      <p:pic>
        <p:nvPicPr>
          <p:cNvPr id="9" name="Picture 8">
            <a:extLst>
              <a:ext uri="{FF2B5EF4-FFF2-40B4-BE49-F238E27FC236}">
                <a16:creationId xmlns:a16="http://schemas.microsoft.com/office/drawing/2014/main" id="{581E8F3F-B8D1-B24D-A21A-D01A2443BAAE}"/>
              </a:ext>
            </a:extLst>
          </p:cNvPr>
          <p:cNvPicPr>
            <a:picLocks noChangeAspect="1"/>
          </p:cNvPicPr>
          <p:nvPr/>
        </p:nvPicPr>
        <p:blipFill>
          <a:blip r:embed="rId2"/>
          <a:stretch>
            <a:fillRect/>
          </a:stretch>
        </p:blipFill>
        <p:spPr>
          <a:xfrm>
            <a:off x="6644642" y="914401"/>
            <a:ext cx="4876800" cy="4876800"/>
          </a:xfrm>
          <a:prstGeom prst="rect">
            <a:avLst/>
          </a:prstGeom>
        </p:spPr>
      </p:pic>
    </p:spTree>
    <p:extLst>
      <p:ext uri="{BB962C8B-B14F-4D97-AF65-F5344CB8AC3E}">
        <p14:creationId xmlns:p14="http://schemas.microsoft.com/office/powerpoint/2010/main" val="185437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F2084-E2F2-491B-8C28-845C184D0DB7}"/>
              </a:ext>
            </a:extLst>
          </p:cNvPr>
          <p:cNvSpPr>
            <a:spLocks noGrp="1"/>
          </p:cNvSpPr>
          <p:nvPr>
            <p:ph type="title"/>
          </p:nvPr>
        </p:nvSpPr>
        <p:spPr>
          <a:xfrm>
            <a:off x="1141413" y="127322"/>
            <a:ext cx="9905998" cy="1905000"/>
          </a:xfrm>
        </p:spPr>
        <p:txBody>
          <a:bodyPr/>
          <a:lstStyle/>
          <a:p>
            <a:r>
              <a:rPr lang="en-US"/>
              <a:t>Principle Of Revocability</a:t>
            </a:r>
          </a:p>
        </p:txBody>
      </p:sp>
      <p:sp>
        <p:nvSpPr>
          <p:cNvPr id="3" name="Content Placeholder 2">
            <a:extLst>
              <a:ext uri="{FF2B5EF4-FFF2-40B4-BE49-F238E27FC236}">
                <a16:creationId xmlns:a16="http://schemas.microsoft.com/office/drawing/2014/main" id="{95BF7FA0-CCE3-4A24-9D49-5F78893D6580}"/>
              </a:ext>
            </a:extLst>
          </p:cNvPr>
          <p:cNvSpPr>
            <a:spLocks noGrp="1"/>
          </p:cNvSpPr>
          <p:nvPr>
            <p:ph idx="1"/>
          </p:nvPr>
        </p:nvSpPr>
        <p:spPr>
          <a:xfrm>
            <a:off x="1141413" y="1702442"/>
            <a:ext cx="9905998" cy="3124201"/>
          </a:xfrm>
        </p:spPr>
        <p:txBody>
          <a:bodyPr/>
          <a:lstStyle/>
          <a:p>
            <a:r>
              <a:rPr lang="en-US" dirty="0"/>
              <a:t>Allows user to "revoke granted authorities"</a:t>
            </a:r>
          </a:p>
          <a:p>
            <a:r>
              <a:rPr lang="en-US" dirty="0"/>
              <a:t>Helps correct user errors</a:t>
            </a:r>
          </a:p>
          <a:p>
            <a:r>
              <a:rPr lang="en-US" dirty="0"/>
              <a:t>Prevents future abuse of authority</a:t>
            </a:r>
          </a:p>
          <a:p>
            <a:r>
              <a:rPr lang="en-US" dirty="0"/>
              <a:t>Revoking is not "undoing”, revoking = “desist”.</a:t>
            </a:r>
          </a:p>
          <a:p>
            <a:r>
              <a:rPr lang="en-US" dirty="0">
                <a:effectLst/>
              </a:rPr>
              <a:t>In the context of granting authorities, error recovery amounts to revocation. </a:t>
            </a:r>
            <a:endParaRPr lang="en-US" dirty="0"/>
          </a:p>
        </p:txBody>
      </p:sp>
    </p:spTree>
    <p:extLst>
      <p:ext uri="{BB962C8B-B14F-4D97-AF65-F5344CB8AC3E}">
        <p14:creationId xmlns:p14="http://schemas.microsoft.com/office/powerpoint/2010/main" val="3711458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2981-8DDD-403A-BC0C-F5874C63F9E5}"/>
              </a:ext>
            </a:extLst>
          </p:cNvPr>
          <p:cNvSpPr>
            <a:spLocks noGrp="1"/>
          </p:cNvSpPr>
          <p:nvPr>
            <p:ph type="title"/>
          </p:nvPr>
        </p:nvSpPr>
        <p:spPr>
          <a:xfrm>
            <a:off x="1141413" y="358815"/>
            <a:ext cx="9905998" cy="843988"/>
          </a:xfrm>
        </p:spPr>
        <p:txBody>
          <a:bodyPr/>
          <a:lstStyle/>
          <a:p>
            <a:pPr algn="ctr"/>
            <a:r>
              <a:rPr lang="en-US">
                <a:solidFill>
                  <a:schemeClr val="tx1"/>
                </a:solidFill>
              </a:rPr>
              <a:t>security and usability</a:t>
            </a:r>
          </a:p>
        </p:txBody>
      </p:sp>
      <p:sp>
        <p:nvSpPr>
          <p:cNvPr id="3" name="Content Placeholder 2">
            <a:extLst>
              <a:ext uri="{FF2B5EF4-FFF2-40B4-BE49-F238E27FC236}">
                <a16:creationId xmlns:a16="http://schemas.microsoft.com/office/drawing/2014/main" id="{22475577-DFC1-4EE3-9D23-AA943AA3F50B}"/>
              </a:ext>
            </a:extLst>
          </p:cNvPr>
          <p:cNvSpPr>
            <a:spLocks noGrp="1"/>
          </p:cNvSpPr>
          <p:nvPr>
            <p:ph idx="1"/>
          </p:nvPr>
        </p:nvSpPr>
        <p:spPr>
          <a:xfrm>
            <a:off x="1141413" y="1885709"/>
            <a:ext cx="9905998" cy="4310605"/>
          </a:xfrm>
        </p:spPr>
        <p:txBody>
          <a:bodyPr/>
          <a:lstStyle/>
          <a:p>
            <a:r>
              <a:rPr lang="en-US">
                <a:solidFill>
                  <a:schemeClr val="tx1"/>
                </a:solidFill>
              </a:rPr>
              <a:t>Software Security – Implemented to protect software against malicious attack and other hacker risks so that the software continues to function correctly under such potential risks.</a:t>
            </a:r>
            <a:endParaRPr lang="en-US"/>
          </a:p>
          <a:p>
            <a:r>
              <a:rPr lang="en-US">
                <a:solidFill>
                  <a:schemeClr val="tx1"/>
                </a:solidFill>
              </a:rPr>
              <a:t>Usability – The degree to which a product can be used by specified users to achieve specified goals with effectiveness, efficiency, and satisfaction in a specified context of use.</a:t>
            </a:r>
          </a:p>
          <a:p>
            <a:r>
              <a:rPr lang="en-US">
                <a:solidFill>
                  <a:schemeClr val="tx1"/>
                </a:solidFill>
              </a:rPr>
              <a:t>The tension between security and usability stems from trying to keep the user’s software safe and secure for the user without the need of user input. In doing so this can create usability issues for the user that they might seem as inconvenient or unnecessary.</a:t>
            </a:r>
          </a:p>
          <a:p>
            <a:pPr marL="0" indent="0">
              <a:buNone/>
            </a:pPr>
            <a:endParaRPr lang="en-US"/>
          </a:p>
        </p:txBody>
      </p:sp>
    </p:spTree>
    <p:extLst>
      <p:ext uri="{BB962C8B-B14F-4D97-AF65-F5344CB8AC3E}">
        <p14:creationId xmlns:p14="http://schemas.microsoft.com/office/powerpoint/2010/main" val="134001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0FF3A-B846-4A8D-AEF0-EF8ACAA846AE}"/>
              </a:ext>
            </a:extLst>
          </p:cNvPr>
          <p:cNvSpPr>
            <a:spLocks noGrp="1"/>
          </p:cNvSpPr>
          <p:nvPr>
            <p:ph type="title"/>
          </p:nvPr>
        </p:nvSpPr>
        <p:spPr>
          <a:xfrm>
            <a:off x="1179995" y="329878"/>
            <a:ext cx="9905998" cy="1721735"/>
          </a:xfrm>
        </p:spPr>
        <p:txBody>
          <a:bodyPr/>
          <a:lstStyle/>
          <a:p>
            <a:pPr algn="ctr"/>
            <a:r>
              <a:rPr lang="en-US">
                <a:solidFill>
                  <a:schemeClr val="tx1"/>
                </a:solidFill>
              </a:rPr>
              <a:t>TENSIONS AND CONFLICTS BETWEEN SECURITY AND USABILITY Examples</a:t>
            </a:r>
          </a:p>
        </p:txBody>
      </p:sp>
      <p:sp>
        <p:nvSpPr>
          <p:cNvPr id="3" name="Content Placeholder 2">
            <a:extLst>
              <a:ext uri="{FF2B5EF4-FFF2-40B4-BE49-F238E27FC236}">
                <a16:creationId xmlns:a16="http://schemas.microsoft.com/office/drawing/2014/main" id="{11C5C518-D710-460F-8ABB-4BF49D7BFD13}"/>
              </a:ext>
            </a:extLst>
          </p:cNvPr>
          <p:cNvSpPr>
            <a:spLocks noGrp="1"/>
          </p:cNvSpPr>
          <p:nvPr>
            <p:ph idx="1"/>
          </p:nvPr>
        </p:nvSpPr>
        <p:spPr>
          <a:xfrm>
            <a:off x="1141413" y="2155784"/>
            <a:ext cx="9905998" cy="4416707"/>
          </a:xfrm>
        </p:spPr>
        <p:txBody>
          <a:bodyPr>
            <a:normAutofit/>
          </a:bodyPr>
          <a:lstStyle/>
          <a:p>
            <a:r>
              <a:rPr lang="en-US" dirty="0">
                <a:solidFill>
                  <a:schemeClr val="tx1"/>
                </a:solidFill>
              </a:rPr>
              <a:t>It is human nature to be economical with the use of physical and mental effort, and to choose the “path of least resistance”. </a:t>
            </a:r>
          </a:p>
          <a:p>
            <a:pPr lvl="1"/>
            <a:r>
              <a:rPr lang="en-US" dirty="0">
                <a:solidFill>
                  <a:schemeClr val="tx1"/>
                </a:solidFill>
              </a:rPr>
              <a:t>This can cause the user to work against security measures, either unintentionally or intentionally.</a:t>
            </a:r>
          </a:p>
          <a:p>
            <a:r>
              <a:rPr lang="en-US" dirty="0">
                <a:solidFill>
                  <a:schemeClr val="tx1"/>
                </a:solidFill>
              </a:rPr>
              <a:t>There is a security risk in systems where the secure patterns of usage are inconvenient.</a:t>
            </a:r>
          </a:p>
          <a:p>
            <a:pPr lvl="1"/>
            <a:r>
              <a:rPr lang="en-US" dirty="0">
                <a:solidFill>
                  <a:schemeClr val="tx1"/>
                </a:solidFill>
              </a:rPr>
              <a:t>Each inconvenience increases the probability that the user will decide to operate unsafely</a:t>
            </a:r>
          </a:p>
          <a:p>
            <a:r>
              <a:rPr lang="en-US" dirty="0">
                <a:solidFill>
                  <a:schemeClr val="tx1"/>
                </a:solidFill>
              </a:rPr>
              <a:t>If the way the system functions does not match the user’s expectations of the system, then it creates a tension between security and usability.</a:t>
            </a:r>
          </a:p>
          <a:p>
            <a:endParaRPr lang="en-US" dirty="0">
              <a:solidFill>
                <a:schemeClr val="tx1"/>
              </a:solidFill>
            </a:endParaRPr>
          </a:p>
        </p:txBody>
      </p:sp>
    </p:spTree>
    <p:extLst>
      <p:ext uri="{BB962C8B-B14F-4D97-AF65-F5344CB8AC3E}">
        <p14:creationId xmlns:p14="http://schemas.microsoft.com/office/powerpoint/2010/main" val="3093563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39BA-83F4-4BFA-BCD5-9B7728A7D1FF}"/>
              </a:ext>
            </a:extLst>
          </p:cNvPr>
          <p:cNvSpPr>
            <a:spLocks noGrp="1"/>
          </p:cNvSpPr>
          <p:nvPr>
            <p:ph type="title"/>
          </p:nvPr>
        </p:nvSpPr>
        <p:spPr>
          <a:xfrm>
            <a:off x="1141413" y="185195"/>
            <a:ext cx="9905998" cy="1905000"/>
          </a:xfrm>
        </p:spPr>
        <p:txBody>
          <a:bodyPr/>
          <a:lstStyle/>
          <a:p>
            <a:pPr algn="ctr"/>
            <a:r>
              <a:rPr lang="en-US">
                <a:solidFill>
                  <a:schemeClr val="tx1"/>
                </a:solidFill>
              </a:rPr>
              <a:t>TENSIONS AND CONFLICTS BETWEEN SECURITY AND USABILITY EXAMPLE</a:t>
            </a:r>
          </a:p>
        </p:txBody>
      </p:sp>
      <p:sp>
        <p:nvSpPr>
          <p:cNvPr id="3" name="Content Placeholder 2">
            <a:extLst>
              <a:ext uri="{FF2B5EF4-FFF2-40B4-BE49-F238E27FC236}">
                <a16:creationId xmlns:a16="http://schemas.microsoft.com/office/drawing/2014/main" id="{368EE641-A19E-4D1C-9EA2-80F0D49E7BEF}"/>
              </a:ext>
            </a:extLst>
          </p:cNvPr>
          <p:cNvSpPr>
            <a:spLocks noGrp="1"/>
          </p:cNvSpPr>
          <p:nvPr>
            <p:ph idx="1"/>
          </p:nvPr>
        </p:nvSpPr>
        <p:spPr/>
        <p:txBody>
          <a:bodyPr>
            <a:normAutofit fontScale="77500" lnSpcReduction="20000"/>
          </a:bodyPr>
          <a:lstStyle/>
          <a:p>
            <a:pPr marL="0" indent="0">
              <a:buNone/>
            </a:pPr>
            <a:endParaRPr lang="en-US" dirty="0">
              <a:solidFill>
                <a:schemeClr val="tx1"/>
              </a:solidFill>
            </a:endParaRPr>
          </a:p>
          <a:p>
            <a:r>
              <a:rPr lang="en-US" dirty="0">
                <a:solidFill>
                  <a:schemeClr val="tx1"/>
                </a:solidFill>
              </a:rPr>
              <a:t>Think about this: Should the user have to give permission every time a program runs or when the program creates multiple threads? </a:t>
            </a:r>
          </a:p>
          <a:p>
            <a:pPr lvl="1"/>
            <a:r>
              <a:rPr lang="en-US" sz="2200" dirty="0">
                <a:solidFill>
                  <a:schemeClr val="tx1"/>
                </a:solidFill>
              </a:rPr>
              <a:t>The answer, No. The user should be able to give the permission to the program as a whole one time. </a:t>
            </a:r>
          </a:p>
          <a:p>
            <a:r>
              <a:rPr lang="en-US" dirty="0">
                <a:solidFill>
                  <a:schemeClr val="tx1"/>
                </a:solidFill>
              </a:rPr>
              <a:t>When we see an icon like internet explorer or chrome, we become familiar with the way it looks and trusts it will do what it is designed to do.</a:t>
            </a:r>
          </a:p>
          <a:p>
            <a:pPr lvl="1"/>
            <a:r>
              <a:rPr lang="en-US" sz="2100" dirty="0">
                <a:solidFill>
                  <a:schemeClr val="tx1"/>
                </a:solidFill>
              </a:rPr>
              <a:t>If an unknown program can make an icon identical to ones we trust. it can produce confusion that has security consequences. </a:t>
            </a:r>
          </a:p>
          <a:p>
            <a:pPr lvl="1"/>
            <a:r>
              <a:rPr lang="en-US" sz="2100" dirty="0">
                <a:solidFill>
                  <a:schemeClr val="tx1"/>
                </a:solidFill>
              </a:rPr>
              <a:t>As system designers it's not enough for the representations of distinct icons to be different; they must be understood by the user to be different.</a:t>
            </a:r>
            <a:endParaRPr lang="en-US" dirty="0">
              <a:solidFill>
                <a:schemeClr val="tx1"/>
              </a:solidFill>
            </a:endParaRPr>
          </a:p>
          <a:p>
            <a:endParaRPr lang="en-US" dirty="0"/>
          </a:p>
          <a:p>
            <a:endParaRPr lang="en-US" dirty="0">
              <a:solidFill>
                <a:schemeClr val="tx1"/>
              </a:solidFill>
            </a:endParaRPr>
          </a:p>
        </p:txBody>
      </p:sp>
    </p:spTree>
    <p:extLst>
      <p:ext uri="{BB962C8B-B14F-4D97-AF65-F5344CB8AC3E}">
        <p14:creationId xmlns:p14="http://schemas.microsoft.com/office/powerpoint/2010/main" val="3931354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9B82-6FD3-474E-A741-EECD756DCA5F}"/>
              </a:ext>
            </a:extLst>
          </p:cNvPr>
          <p:cNvSpPr>
            <a:spLocks noGrp="1"/>
          </p:cNvSpPr>
          <p:nvPr>
            <p:ph type="title"/>
          </p:nvPr>
        </p:nvSpPr>
        <p:spPr>
          <a:xfrm>
            <a:off x="1141413" y="609600"/>
            <a:ext cx="9905998" cy="985520"/>
          </a:xfrm>
        </p:spPr>
        <p:txBody>
          <a:bodyPr>
            <a:normAutofit/>
          </a:bodyPr>
          <a:lstStyle/>
          <a:p>
            <a:r>
              <a:rPr lang="en-US"/>
              <a:t>Solutions to problematic </a:t>
            </a:r>
          </a:p>
        </p:txBody>
      </p:sp>
      <p:sp>
        <p:nvSpPr>
          <p:cNvPr id="3" name="Content Placeholder 2">
            <a:extLst>
              <a:ext uri="{FF2B5EF4-FFF2-40B4-BE49-F238E27FC236}">
                <a16:creationId xmlns:a16="http://schemas.microsoft.com/office/drawing/2014/main" id="{084D5D34-FDA6-B845-9321-CB99EC6F442C}"/>
              </a:ext>
            </a:extLst>
          </p:cNvPr>
          <p:cNvSpPr>
            <a:spLocks noGrp="1"/>
          </p:cNvSpPr>
          <p:nvPr>
            <p:ph idx="1"/>
          </p:nvPr>
        </p:nvSpPr>
        <p:spPr>
          <a:xfrm>
            <a:off x="1141413" y="1889761"/>
            <a:ext cx="9905998" cy="3901440"/>
          </a:xfrm>
        </p:spPr>
        <p:txBody>
          <a:bodyPr>
            <a:normAutofit lnSpcReduction="10000"/>
          </a:bodyPr>
          <a:lstStyle/>
          <a:p>
            <a:r>
              <a:rPr lang="en-US" dirty="0"/>
              <a:t>A System that is to be secured must include revocability and a trusted path to direct actors in the system. </a:t>
            </a:r>
          </a:p>
          <a:p>
            <a:r>
              <a:rPr lang="en-US" dirty="0"/>
              <a:t>the system must implement the principle of path of least resistance, the operating system should be able to recognize implicit and explicit allowances from the user to the actors, or to the actions of an object.</a:t>
            </a:r>
          </a:p>
          <a:p>
            <a:r>
              <a:rPr lang="en-US" dirty="0"/>
              <a:t>Use clever solutions to convert safety procedures or measures into a natural part of the system, so these procedures increase functionality</a:t>
            </a:r>
          </a:p>
          <a:p>
            <a:pPr lvl="1"/>
            <a:r>
              <a:rPr lang="en-US" dirty="0"/>
              <a:t>FOR EXAMPLE: A USER PERSONALIZED PROFILE IS APPLIED WHEN LOGGIN-IN TO THE SYSTEM.</a:t>
            </a:r>
          </a:p>
          <a:p>
            <a:r>
              <a:rPr lang="en-US" dirty="0"/>
              <a:t>Suggestion: User Agents should be as less compromised as possible. </a:t>
            </a:r>
          </a:p>
          <a:p>
            <a:r>
              <a:rPr lang="en-US" dirty="0"/>
              <a:t>Idea: The most secure systems should be those that are the easiest to use.</a:t>
            </a:r>
          </a:p>
        </p:txBody>
      </p:sp>
    </p:spTree>
    <p:extLst>
      <p:ext uri="{BB962C8B-B14F-4D97-AF65-F5344CB8AC3E}">
        <p14:creationId xmlns:p14="http://schemas.microsoft.com/office/powerpoint/2010/main" val="3317373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9B82-6FD3-474E-A741-EECD756DCA5F}"/>
              </a:ext>
            </a:extLst>
          </p:cNvPr>
          <p:cNvSpPr>
            <a:spLocks noGrp="1"/>
          </p:cNvSpPr>
          <p:nvPr>
            <p:ph type="title"/>
          </p:nvPr>
        </p:nvSpPr>
        <p:spPr>
          <a:xfrm>
            <a:off x="1141413" y="609600"/>
            <a:ext cx="9905998" cy="985520"/>
          </a:xfrm>
        </p:spPr>
        <p:txBody>
          <a:bodyPr>
            <a:normAutofit/>
          </a:bodyPr>
          <a:lstStyle/>
          <a:p>
            <a:r>
              <a:rPr lang="en-US" dirty="0"/>
              <a:t>Solutions to problematic (CONTINUED)</a:t>
            </a:r>
          </a:p>
        </p:txBody>
      </p:sp>
      <p:sp>
        <p:nvSpPr>
          <p:cNvPr id="3" name="Content Placeholder 2">
            <a:extLst>
              <a:ext uri="{FF2B5EF4-FFF2-40B4-BE49-F238E27FC236}">
                <a16:creationId xmlns:a16="http://schemas.microsoft.com/office/drawing/2014/main" id="{084D5D34-FDA6-B845-9321-CB99EC6F442C}"/>
              </a:ext>
            </a:extLst>
          </p:cNvPr>
          <p:cNvSpPr>
            <a:spLocks noGrp="1"/>
          </p:cNvSpPr>
          <p:nvPr>
            <p:ph idx="1"/>
          </p:nvPr>
        </p:nvSpPr>
        <p:spPr>
          <a:xfrm>
            <a:off x="1141413" y="1889761"/>
            <a:ext cx="9905998" cy="3901440"/>
          </a:xfrm>
        </p:spPr>
        <p:txBody>
          <a:bodyPr>
            <a:normAutofit/>
          </a:bodyPr>
          <a:lstStyle/>
          <a:p>
            <a:r>
              <a:rPr lang="en-US" dirty="0">
                <a:effectLst/>
              </a:rPr>
              <a:t>Set reasonable, analyzable boundaries for the actors related to the system, that are simple to understand, and help the user to get what he or she wants.</a:t>
            </a:r>
            <a:endParaRPr lang="en-US" dirty="0"/>
          </a:p>
          <a:p>
            <a:r>
              <a:rPr lang="en-US" dirty="0">
                <a:effectLst/>
              </a:rPr>
              <a:t>honor the manipulations of authority that are already being communicated.</a:t>
            </a:r>
          </a:p>
          <a:p>
            <a:r>
              <a:rPr lang="en-US" dirty="0">
                <a:effectLst/>
              </a:rPr>
              <a:t>Have a visible display of authorities requested or used by system’s actors and do not allow actors to be invisible and act outside of the allowed boundaries set by the user. </a:t>
            </a:r>
          </a:p>
          <a:p>
            <a:r>
              <a:rPr lang="en-US" dirty="0">
                <a:effectLst/>
              </a:rPr>
              <a:t>Often times increasing the usability means to allow an actor to perform an activity, if the user has not allowed then the usability is not affected and this agent should be “revoked”.</a:t>
            </a:r>
          </a:p>
          <a:p>
            <a:pPr marL="0" indent="0">
              <a:buNone/>
            </a:pPr>
            <a:endParaRPr lang="en-US" dirty="0"/>
          </a:p>
        </p:txBody>
      </p:sp>
    </p:spTree>
    <p:extLst>
      <p:ext uri="{BB962C8B-B14F-4D97-AF65-F5344CB8AC3E}">
        <p14:creationId xmlns:p14="http://schemas.microsoft.com/office/powerpoint/2010/main" val="3351144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9B82-6FD3-474E-A741-EECD756DCA5F}"/>
              </a:ext>
            </a:extLst>
          </p:cNvPr>
          <p:cNvSpPr>
            <a:spLocks noGrp="1"/>
          </p:cNvSpPr>
          <p:nvPr>
            <p:ph type="title"/>
          </p:nvPr>
        </p:nvSpPr>
        <p:spPr>
          <a:xfrm>
            <a:off x="1141413" y="609600"/>
            <a:ext cx="9905998" cy="985520"/>
          </a:xfrm>
        </p:spPr>
        <p:txBody>
          <a:bodyPr>
            <a:normAutofit/>
          </a:bodyPr>
          <a:lstStyle/>
          <a:p>
            <a:r>
              <a:rPr lang="en-US" dirty="0"/>
              <a:t>In general</a:t>
            </a:r>
          </a:p>
        </p:txBody>
      </p:sp>
      <p:sp>
        <p:nvSpPr>
          <p:cNvPr id="3" name="Content Placeholder 2">
            <a:extLst>
              <a:ext uri="{FF2B5EF4-FFF2-40B4-BE49-F238E27FC236}">
                <a16:creationId xmlns:a16="http://schemas.microsoft.com/office/drawing/2014/main" id="{084D5D34-FDA6-B845-9321-CB99EC6F442C}"/>
              </a:ext>
            </a:extLst>
          </p:cNvPr>
          <p:cNvSpPr>
            <a:spLocks noGrp="1"/>
          </p:cNvSpPr>
          <p:nvPr>
            <p:ph idx="1"/>
          </p:nvPr>
        </p:nvSpPr>
        <p:spPr>
          <a:xfrm>
            <a:off x="1141413" y="1889761"/>
            <a:ext cx="9905998" cy="3901440"/>
          </a:xfrm>
        </p:spPr>
        <p:txBody>
          <a:bodyPr>
            <a:normAutofit fontScale="92500" lnSpcReduction="20000"/>
          </a:bodyPr>
          <a:lstStyle/>
          <a:p>
            <a:r>
              <a:rPr lang="en-US" dirty="0">
                <a:effectLst/>
              </a:rPr>
              <a:t>Things don’t become unsafe all by themselves. (Explicit Authorization) – I can know whether things are safe. (Visibility)</a:t>
            </a:r>
            <a:br>
              <a:rPr lang="en-US" dirty="0">
                <a:effectLst/>
              </a:rPr>
            </a:br>
            <a:endParaRPr lang="en-US" dirty="0">
              <a:effectLst/>
            </a:endParaRPr>
          </a:p>
          <a:p>
            <a:r>
              <a:rPr lang="en-US" dirty="0">
                <a:effectLst/>
              </a:rPr>
              <a:t>I can make things safer. (Revocability)</a:t>
            </a:r>
            <a:br>
              <a:rPr lang="en-US" dirty="0">
                <a:effectLst/>
              </a:rPr>
            </a:br>
            <a:endParaRPr lang="en-US" dirty="0">
              <a:effectLst/>
            </a:endParaRPr>
          </a:p>
          <a:p>
            <a:r>
              <a:rPr lang="en-US" dirty="0">
                <a:effectLst/>
              </a:rPr>
              <a:t>I don’t choose to make things unsafe. (Path of Least Resistance) </a:t>
            </a:r>
            <a:endParaRPr lang="en-US" dirty="0"/>
          </a:p>
          <a:p>
            <a:r>
              <a:rPr lang="en-US" dirty="0">
                <a:effectLst/>
              </a:rPr>
              <a:t>I know what I can and cannot do within the system. (Expected Ability) – I can distinguish the things that matter to me. (Appropriate Boundaries) – I can tell the system what I want. (Expressiveness)</a:t>
            </a:r>
            <a:br>
              <a:rPr lang="en-US" dirty="0">
                <a:effectLst/>
              </a:rPr>
            </a:br>
            <a:endParaRPr lang="en-US" dirty="0">
              <a:effectLst/>
            </a:endParaRPr>
          </a:p>
          <a:p>
            <a:r>
              <a:rPr lang="en-US" dirty="0">
                <a:effectLst/>
              </a:rPr>
              <a:t>I know what I’m telling the system to do. (Clarity)</a:t>
            </a:r>
            <a:br>
              <a:rPr lang="en-US" dirty="0">
                <a:effectLst/>
              </a:rPr>
            </a:br>
            <a:endParaRPr lang="en-US" dirty="0">
              <a:effectLst/>
            </a:endParaRPr>
          </a:p>
          <a:p>
            <a:r>
              <a:rPr lang="en-US" dirty="0">
                <a:effectLst/>
              </a:rPr>
              <a:t>The system protects me from being fooled. (Identifiability, Trusted Path) </a:t>
            </a:r>
            <a:endParaRPr lang="en-US" dirty="0"/>
          </a:p>
        </p:txBody>
      </p:sp>
    </p:spTree>
    <p:extLst>
      <p:ext uri="{BB962C8B-B14F-4D97-AF65-F5344CB8AC3E}">
        <p14:creationId xmlns:p14="http://schemas.microsoft.com/office/powerpoint/2010/main" val="42785838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{66900338-94D8-F847-81DD-FE4CB8AB59DF}tf10001063</Template>
  <TotalTime>213</TotalTime>
  <Words>668</Words>
  <Application>Microsoft Macintosh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Gothic</vt:lpstr>
      <vt:lpstr>Mesh</vt:lpstr>
      <vt:lpstr>Security Design Presentation &amp; Revocability Presentation</vt:lpstr>
      <vt:lpstr>Definition</vt:lpstr>
      <vt:lpstr>Principle Of Revocability</vt:lpstr>
      <vt:lpstr>security and usability</vt:lpstr>
      <vt:lpstr>TENSIONS AND CONFLICTS BETWEEN SECURITY AND USABILITY Examples</vt:lpstr>
      <vt:lpstr>TENSIONS AND CONFLICTS BETWEEN SECURITY AND USABILITY EXAMPLE</vt:lpstr>
      <vt:lpstr>Solutions to problematic </vt:lpstr>
      <vt:lpstr>Solutions to problematic (CONTINUED)</vt:lpstr>
      <vt:lpstr>In general</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Design Presentation</dc:title>
  <dc:creator>Galindo, Oscar</dc:creator>
  <cp:lastModifiedBy>Galindo, Oscar</cp:lastModifiedBy>
  <cp:revision>1</cp:revision>
  <dcterms:created xsi:type="dcterms:W3CDTF">2018-10-17T02:45:04Z</dcterms:created>
  <dcterms:modified xsi:type="dcterms:W3CDTF">2018-10-18T04:58:26Z</dcterms:modified>
</cp:coreProperties>
</file>