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IBM Plex Sans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IBM Plex Sans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SemiBol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-bold.fntdata"/><Relationship Id="rId25" Type="http://schemas.openxmlformats.org/officeDocument/2006/relationships/font" Target="fonts/IBMPlexSans-regular.fntdata"/><Relationship Id="rId28" Type="http://schemas.openxmlformats.org/officeDocument/2006/relationships/font" Target="fonts/IBMPlexSans-boldItalic.fntdata"/><Relationship Id="rId27" Type="http://schemas.openxmlformats.org/officeDocument/2006/relationships/font" Target="fonts/IBMPlex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IBMPlexSans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IBMPlexSansSemiBold-italic.fntdata"/><Relationship Id="rId16" Type="http://schemas.openxmlformats.org/officeDocument/2006/relationships/slide" Target="slides/slide10.xml"/><Relationship Id="rId38" Type="http://schemas.openxmlformats.org/officeDocument/2006/relationships/font" Target="fonts/IBMPlexSans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e5cf27d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e5cf27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8aa9198e8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8aa9198e8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8aa9198e8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8aa9198e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8aa9198e8_0_8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8aa9198e8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8aa9198e8_0_10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8aa9198e8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8aa9198e8_0_1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8aa9198e8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8aa9198e8_0_16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8aa9198e8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8aa9198e8_0_18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8aa9198e8_0_1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8aa9198e8_0_18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8aa9198e8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19c2089a5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19c2089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9c2089a5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19c2089a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9c2089a5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9c2089a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19c2089a5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19c2089a5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8aa9198e8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8aa9198e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aa9198e8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aa9198e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19c2089a5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19c2089a5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19c2089a5_2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19c2089a5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8aa9198e8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8aa9198e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0" name="Google Shape;130;p2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7" name="Google Shape;187;p3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8" name="Google Shape;188;p3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690850" y="2080925"/>
            <a:ext cx="10779000" cy="3172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Пользователи и управление пользователями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690850" y="5476375"/>
            <a:ext cx="10779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Linux</a:t>
            </a:r>
            <a:endParaRPr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2" name="Google Shape;262;p50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Урок 3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250" y="392700"/>
            <a:ext cx="6152450" cy="57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9"/>
          <p:cNvSpPr txBox="1"/>
          <p:nvPr>
            <p:ph type="title"/>
          </p:nvPr>
        </p:nvSpPr>
        <p:spPr>
          <a:xfrm>
            <a:off x="690850" y="692150"/>
            <a:ext cx="55086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Управление пользователями и группами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0"/>
          <p:cNvSpPr txBox="1"/>
          <p:nvPr>
            <p:ph idx="1" type="subTitle"/>
          </p:nvPr>
        </p:nvSpPr>
        <p:spPr>
          <a:xfrm>
            <a:off x="385750" y="570900"/>
            <a:ext cx="3226800" cy="5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/>
              <a:t>Файл </a:t>
            </a:r>
            <a:r>
              <a:rPr lang="ru-RU"/>
              <a:t>/etc/passwd</a:t>
            </a:r>
            <a:r>
              <a:rPr b="0" lang="ru-RU"/>
              <a:t> п</a:t>
            </a:r>
            <a:r>
              <a:rPr b="0" lang="ru-RU"/>
              <a:t>редназначен для хранения списка учётных записей (аккаунтов) в текстовом виде.</a:t>
            </a:r>
            <a:endParaRPr b="0"/>
          </a:p>
        </p:txBody>
      </p:sp>
      <p:sp>
        <p:nvSpPr>
          <p:cNvPr id="338" name="Google Shape;338;p60"/>
          <p:cNvSpPr txBox="1"/>
          <p:nvPr>
            <p:ph idx="2" type="subTitle"/>
          </p:nvPr>
        </p:nvSpPr>
        <p:spPr>
          <a:xfrm>
            <a:off x="4534375" y="570900"/>
            <a:ext cx="3339600" cy="5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/>
              <a:t>Файл </a:t>
            </a:r>
            <a:r>
              <a:rPr lang="ru-RU"/>
              <a:t>/etc/group</a:t>
            </a:r>
            <a:r>
              <a:rPr b="0" lang="ru-RU"/>
              <a:t> хранит информацию о группах и пользователях, состоящих в этих группах.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39" name="Google Shape;339;p60"/>
          <p:cNvSpPr txBox="1"/>
          <p:nvPr>
            <p:ph idx="3" type="subTitle"/>
          </p:nvPr>
        </p:nvSpPr>
        <p:spPr>
          <a:xfrm>
            <a:off x="8523100" y="570900"/>
            <a:ext cx="3226800" cy="5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/>
              <a:t>Файл </a:t>
            </a:r>
            <a:r>
              <a:rPr lang="ru-RU"/>
              <a:t>/etc/shadow</a:t>
            </a:r>
            <a:r>
              <a:rPr b="0" lang="ru-RU"/>
              <a:t> хранит информацию о паролях пользователей из файла etc/passwd. Во многих системах файл доступен для чтения и записи </a:t>
            </a:r>
            <a:r>
              <a:rPr b="0" lang="ru-RU">
                <a:solidFill>
                  <a:schemeClr val="lt1"/>
                </a:solidFill>
              </a:rPr>
              <a:t>только </a:t>
            </a:r>
            <a:r>
              <a:rPr b="0" lang="ru-RU"/>
              <a:t>пользователю root.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1"/>
          <p:cNvSpPr txBox="1"/>
          <p:nvPr>
            <p:ph type="title"/>
          </p:nvPr>
        </p:nvSpPr>
        <p:spPr>
          <a:xfrm>
            <a:off x="690850" y="692150"/>
            <a:ext cx="48576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пользователями и группами</a:t>
            </a:r>
            <a:endParaRPr/>
          </a:p>
        </p:txBody>
      </p:sp>
      <p:sp>
        <p:nvSpPr>
          <p:cNvPr id="345" name="Google Shape;345;p61"/>
          <p:cNvSpPr txBox="1"/>
          <p:nvPr>
            <p:ph idx="1" type="subTitle"/>
          </p:nvPr>
        </p:nvSpPr>
        <p:spPr>
          <a:xfrm>
            <a:off x="6531575" y="692175"/>
            <a:ext cx="49380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u</a:t>
            </a:r>
            <a:r>
              <a:rPr lang="ru-RU"/>
              <a:t>seradd </a:t>
            </a:r>
            <a:r>
              <a:rPr b="0" lang="ru-RU"/>
              <a:t>— стандартная команда Linux, она предназначена для создания пользователя в системе. </a:t>
            </a:r>
            <a:endParaRPr b="0"/>
          </a:p>
        </p:txBody>
      </p:sp>
      <p:sp>
        <p:nvSpPr>
          <p:cNvPr id="346" name="Google Shape;346;p61"/>
          <p:cNvSpPr txBox="1"/>
          <p:nvPr>
            <p:ph idx="2" type="subTitle"/>
          </p:nvPr>
        </p:nvSpPr>
        <p:spPr>
          <a:xfrm>
            <a:off x="6531575" y="4415025"/>
            <a:ext cx="54705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a</a:t>
            </a:r>
            <a:r>
              <a:rPr lang="ru-RU"/>
              <a:t>dduser </a:t>
            </a:r>
            <a:r>
              <a:rPr b="0" lang="ru-RU"/>
              <a:t>— Perl-скрипт, реализующий в более удобном и интерактивном виде функционал команды useradd. Он рекомендуется к использованию в Debian-подобных системах. Одна из особенностей этой команды — отсутствие каких-либо дополнительных действий с учётной записью после её создания.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690850" y="692150"/>
            <a:ext cx="4952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пользователями и группами</a:t>
            </a:r>
            <a:endParaRPr/>
          </a:p>
        </p:txBody>
      </p:sp>
      <p:sp>
        <p:nvSpPr>
          <p:cNvPr id="352" name="Google Shape;352;p62"/>
          <p:cNvSpPr txBox="1"/>
          <p:nvPr>
            <p:ph idx="1" type="subTitle"/>
          </p:nvPr>
        </p:nvSpPr>
        <p:spPr>
          <a:xfrm>
            <a:off x="6531575" y="844550"/>
            <a:ext cx="5470500" cy="24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g</a:t>
            </a:r>
            <a:r>
              <a:rPr lang="ru-RU"/>
              <a:t>roupadd </a:t>
            </a:r>
            <a:r>
              <a:rPr b="0" lang="ru-RU"/>
              <a:t>— стандартная утилита Linux, предназначенная для создания групп. Обычно группы создаются сразу при создании пользователя. Но довольно часто бывают ситуации, когда в одну группу должны входить сразу несколько пользователей. Здесь на выручку придёт команда groupadd.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53" name="Google Shape;353;p62"/>
          <p:cNvSpPr txBox="1"/>
          <p:nvPr>
            <p:ph idx="2" type="subTitle"/>
          </p:nvPr>
        </p:nvSpPr>
        <p:spPr>
          <a:xfrm>
            <a:off x="6531575" y="4415025"/>
            <a:ext cx="54705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a</a:t>
            </a:r>
            <a:r>
              <a:rPr lang="ru-RU"/>
              <a:t>ddgroup </a:t>
            </a:r>
            <a:r>
              <a:rPr b="0" lang="ru-RU"/>
              <a:t>—</a:t>
            </a:r>
            <a:r>
              <a:rPr lang="ru-RU"/>
              <a:t> </a:t>
            </a:r>
            <a:r>
              <a:rPr b="0" lang="ru-RU"/>
              <a:t>скрипт, использующий функционал команды groupadd.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3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p</a:t>
            </a:r>
            <a:r>
              <a:rPr lang="ru-RU"/>
              <a:t>asswd user_name </a:t>
            </a:r>
            <a:r>
              <a:rPr b="0" lang="ru-RU"/>
              <a:t>изменит пароль пользователя с именем user_name.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</a:t>
            </a:r>
            <a:r>
              <a:rPr lang="ru-RU"/>
              <a:t>asswd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/>
              <a:t>без указания пользователя изменит или задаст пароль текущему пользователю.</a:t>
            </a:r>
            <a:endParaRPr b="0"/>
          </a:p>
        </p:txBody>
      </p:sp>
      <p:sp>
        <p:nvSpPr>
          <p:cNvPr id="360" name="Google Shape;360;p63"/>
          <p:cNvSpPr txBox="1"/>
          <p:nvPr>
            <p:ph idx="4" type="subTitle"/>
          </p:nvPr>
        </p:nvSpPr>
        <p:spPr>
          <a:xfrm>
            <a:off x="6441300" y="2247775"/>
            <a:ext cx="23607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c</a:t>
            </a:r>
            <a:r>
              <a:rPr lang="ru-RU"/>
              <a:t>hage user_name </a:t>
            </a:r>
            <a:r>
              <a:rPr b="0" lang="ru-RU"/>
              <a:t>позволит изменить политики для паролей конкретного пользователя. Действие требует прав суперпользователя, поэтому данная команда также используется с командой sudo.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61" name="Google Shape;361;p63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Сравнение или перечисление</a:t>
            </a:r>
            <a:endParaRPr/>
          </a:p>
        </p:txBody>
      </p:sp>
      <p:sp>
        <p:nvSpPr>
          <p:cNvPr id="362" name="Google Shape;362;p63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u</a:t>
            </a:r>
            <a:r>
              <a:rPr lang="ru-RU"/>
              <a:t>sermod </a:t>
            </a:r>
            <a:r>
              <a:rPr b="0" lang="ru-RU"/>
              <a:t>изменяет атрибуты пользователя.</a:t>
            </a:r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Для выполнения административных действий обычным пользователем используют две утилиты: su и sudo.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4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Утилиты sudo, su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idx="1" type="body"/>
          </p:nvPr>
        </p:nvSpPr>
        <p:spPr>
          <a:xfrm>
            <a:off x="6580500" y="692150"/>
            <a:ext cx="4889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su </a:t>
            </a:r>
            <a:r>
              <a:rPr lang="ru-RU"/>
              <a:t>— команда, которая позволяет сменить ID пользователя или делает пользователя суперпользователем, при этом не завершая сеанс пользователя.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su</a:t>
            </a:r>
            <a:r>
              <a:rPr b="1" lang="ru-RU"/>
              <a:t> </a:t>
            </a:r>
            <a:r>
              <a:rPr lang="ru-RU"/>
              <a:t>без параметров переключит текущего пользователя в суперпользователя. Этот метод работы под суперпользователем не очень хорош, так как нет никаких ограничений.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690850" y="1011650"/>
            <a:ext cx="46131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Утилиты sudo, 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6478551" y="692150"/>
            <a:ext cx="4991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sudo </a:t>
            </a:r>
            <a:r>
              <a:rPr lang="ru-RU">
                <a:solidFill>
                  <a:schemeClr val="dk1"/>
                </a:solidFill>
              </a:rPr>
              <a:t>— утилита, которая позволит выполнять административные действия в системе согласно настройкам в файле /etc/sudoers.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Файл /etc/sudoers редактируется только пользователем, имеющим права администратора системы.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" name="Google Shape;381;p66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Утилиты sudo, su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6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7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00" y="570675"/>
            <a:ext cx="5614224" cy="52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1"/>
          <p:cNvSpPr txBox="1"/>
          <p:nvPr>
            <p:ph type="title"/>
          </p:nvPr>
        </p:nvSpPr>
        <p:spPr>
          <a:xfrm>
            <a:off x="690850" y="692150"/>
            <a:ext cx="60885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Вопросы по практическому заданию и предыдущему уроку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Типы пользователей.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Управление пользователями и группами.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Утилиты sudo, su.</a:t>
            </a:r>
            <a:endParaRPr/>
          </a:p>
        </p:txBody>
      </p:sp>
      <p:sp>
        <p:nvSpPr>
          <p:cNvPr id="274" name="Google Shape;274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275" name="Google Shape;275;p52"/>
          <p:cNvSpPr txBox="1"/>
          <p:nvPr>
            <p:ph idx="1" type="body"/>
          </p:nvPr>
        </p:nvSpPr>
        <p:spPr>
          <a:xfrm>
            <a:off x="766775" y="2259275"/>
            <a:ext cx="4681200" cy="297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Мы освоим управление пользователями и группами. Узнаем, как применять штатные утилиты и вручную добавлять пользователей, редактируя соответствующие файлы. А также научимся изменять владельца и группу владельца файлов и каталогов.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6E32E0"/>
                </a:solidFill>
              </a:rPr>
              <a:t>Пользователь </a:t>
            </a:r>
            <a:r>
              <a:rPr lang="ru-RU"/>
              <a:t>—</a:t>
            </a:r>
            <a:r>
              <a:rPr b="1" lang="ru-RU"/>
              <a:t> </a:t>
            </a:r>
            <a:r>
              <a:rPr lang="ru-RU"/>
              <a:t>ключевое понятие организации системы доступа к ресурсам ОС Linux. У пользователей есть два основных атрибута: UID и GID.</a:t>
            </a:r>
            <a:endParaRPr/>
          </a:p>
        </p:txBody>
      </p:sp>
      <p:sp>
        <p:nvSpPr>
          <p:cNvPr id="281" name="Google Shape;281;p53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Типы пользователей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type="title"/>
          </p:nvPr>
        </p:nvSpPr>
        <p:spPr>
          <a:xfrm>
            <a:off x="690850" y="692150"/>
            <a:ext cx="10778700" cy="95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Типы пользователей</a:t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287" name="Google Shape;287;p54"/>
          <p:cNvSpPr/>
          <p:nvPr/>
        </p:nvSpPr>
        <p:spPr>
          <a:xfrm>
            <a:off x="936575" y="1746650"/>
            <a:ext cx="10488600" cy="953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Атрибуты пользователей</a:t>
            </a:r>
            <a:endParaRPr b="1" sz="22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8" name="Google Shape;288;p54"/>
          <p:cNvSpPr/>
          <p:nvPr/>
        </p:nvSpPr>
        <p:spPr>
          <a:xfrm>
            <a:off x="936575" y="3135675"/>
            <a:ext cx="3793800" cy="2734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9" name="Google Shape;289;p54"/>
          <p:cNvSpPr/>
          <p:nvPr/>
        </p:nvSpPr>
        <p:spPr>
          <a:xfrm>
            <a:off x="5475100" y="3135675"/>
            <a:ext cx="5949900" cy="2734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0" name="Google Shape;290;p54"/>
          <p:cNvCxnSpPr>
            <a:endCxn id="288" idx="0"/>
          </p:cNvCxnSpPr>
          <p:nvPr/>
        </p:nvCxnSpPr>
        <p:spPr>
          <a:xfrm>
            <a:off x="2833475" y="2662275"/>
            <a:ext cx="0" cy="47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54"/>
          <p:cNvSpPr txBox="1"/>
          <p:nvPr/>
        </p:nvSpPr>
        <p:spPr>
          <a:xfrm>
            <a:off x="5870225" y="3367850"/>
            <a:ext cx="5211600" cy="20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GID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— идентификатор группы пользователей. Каждый пользователь в ОС Linux принадлежит как минимум к одной группе — группе по умолчанию, которая создаётся одновременно с учётной записью пользователя и совпадает с именем пользователя. У пользователя может быть несколько групп. 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54"/>
          <p:cNvSpPr txBox="1"/>
          <p:nvPr/>
        </p:nvSpPr>
        <p:spPr>
          <a:xfrm>
            <a:off x="1213550" y="3429000"/>
            <a:ext cx="32244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UID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— идентификатор пользователя. Операционная система различает пользователей именно по UID.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3" name="Google Shape;293;p54"/>
          <p:cNvCxnSpPr>
            <a:endCxn id="289" idx="0"/>
          </p:cNvCxnSpPr>
          <p:nvPr/>
        </p:nvCxnSpPr>
        <p:spPr>
          <a:xfrm>
            <a:off x="8450050" y="2652975"/>
            <a:ext cx="0" cy="4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"/>
          <p:cNvSpPr txBox="1"/>
          <p:nvPr>
            <p:ph type="title"/>
          </p:nvPr>
        </p:nvSpPr>
        <p:spPr>
          <a:xfrm>
            <a:off x="690850" y="692150"/>
            <a:ext cx="10778700" cy="95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Типы пользователей</a:t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299" name="Google Shape;299;p55"/>
          <p:cNvSpPr/>
          <p:nvPr/>
        </p:nvSpPr>
        <p:spPr>
          <a:xfrm>
            <a:off x="1192659" y="2079950"/>
            <a:ext cx="8860200" cy="90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rgbClr val="FFFFFF"/>
                </a:solidFill>
              </a:rPr>
              <a:t>Пользователи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300" name="Google Shape;300;p55"/>
          <p:cNvSpPr/>
          <p:nvPr/>
        </p:nvSpPr>
        <p:spPr>
          <a:xfrm>
            <a:off x="690850" y="3507003"/>
            <a:ext cx="2979600" cy="8310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СУПЕРПОЛЬЗОВАТЕЛЬ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(ROOT)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5"/>
          <p:cNvSpPr/>
          <p:nvPr/>
        </p:nvSpPr>
        <p:spPr>
          <a:xfrm>
            <a:off x="4133016" y="3515107"/>
            <a:ext cx="2979600" cy="8310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FFFFFF"/>
                </a:solidFill>
              </a:rPr>
              <a:t>ДЕМОНЫ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2" name="Google Shape;302;p55"/>
          <p:cNvSpPr/>
          <p:nvPr/>
        </p:nvSpPr>
        <p:spPr>
          <a:xfrm>
            <a:off x="7736842" y="3515107"/>
            <a:ext cx="2979600" cy="8310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FFFFFF"/>
                </a:solidFill>
              </a:rPr>
              <a:t>ПОЛЬЗОВАТЕЛИ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FFFFFF"/>
                </a:solidFill>
              </a:rPr>
              <a:t>(ЛЮДИ)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3" name="Google Shape;303;p55"/>
          <p:cNvCxnSpPr>
            <a:endCxn id="300" idx="0"/>
          </p:cNvCxnSpPr>
          <p:nvPr/>
        </p:nvCxnSpPr>
        <p:spPr>
          <a:xfrm>
            <a:off x="2165050" y="2973903"/>
            <a:ext cx="15600" cy="533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55"/>
          <p:cNvCxnSpPr>
            <a:stCxn id="299" idx="2"/>
            <a:endCxn id="301" idx="0"/>
          </p:cNvCxnSpPr>
          <p:nvPr/>
        </p:nvCxnSpPr>
        <p:spPr>
          <a:xfrm>
            <a:off x="5622759" y="2989550"/>
            <a:ext cx="0" cy="52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55"/>
          <p:cNvCxnSpPr>
            <a:endCxn id="302" idx="0"/>
          </p:cNvCxnSpPr>
          <p:nvPr/>
        </p:nvCxnSpPr>
        <p:spPr>
          <a:xfrm>
            <a:off x="9206242" y="3005107"/>
            <a:ext cx="20400" cy="51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>
            <p:ph idx="1" type="body"/>
          </p:nvPr>
        </p:nvSpPr>
        <p:spPr>
          <a:xfrm>
            <a:off x="6580500" y="692150"/>
            <a:ext cx="4889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Суперпользователь (root) </a:t>
            </a:r>
            <a:r>
              <a:rPr lang="ru-RU"/>
              <a:t>— это пользователь с неограниченными правами. Он имеет UID и GID, равные 0. В системе больше не должно быть пользователей с таким UID, но другие пользователи могут входить в группу суперпользователя.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Этот пользователь предназначен для выполнения команд и действий с файлами, которые могут влиять на работу как отдельных служб, так и всей системы.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6"/>
          <p:cNvSpPr txBox="1"/>
          <p:nvPr>
            <p:ph type="title"/>
          </p:nvPr>
        </p:nvSpPr>
        <p:spPr>
          <a:xfrm>
            <a:off x="690850" y="1011650"/>
            <a:ext cx="46131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Типы пользователей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>
            <p:ph idx="1" type="body"/>
          </p:nvPr>
        </p:nvSpPr>
        <p:spPr>
          <a:xfrm>
            <a:off x="6478551" y="692150"/>
            <a:ext cx="4991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</a:rPr>
              <a:t>Системные пользователи (пользователи-демоны, технологические пользователи) </a:t>
            </a:r>
            <a:r>
              <a:rPr lang="ru-RU">
                <a:solidFill>
                  <a:schemeClr val="dk1"/>
                </a:solidFill>
              </a:rPr>
              <a:t>предназначены для обеспечения работы запущенных процессов. Обычно такие пользователи не имеют оболочки, а также не могут никаким образом авторизоваться в системе.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57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Типы пользователей</a:t>
            </a:r>
            <a:endParaRPr/>
          </a:p>
        </p:txBody>
      </p:sp>
      <p:sp>
        <p:nvSpPr>
          <p:cNvPr id="319" name="Google Shape;319;p5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6460025" y="692150"/>
            <a:ext cx="52899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Обычные пользователи </a:t>
            </a:r>
            <a:r>
              <a:rPr lang="ru-RU">
                <a:solidFill>
                  <a:schemeClr val="dk1"/>
                </a:solidFill>
              </a:rPr>
              <a:t>— это учётные записи, которые используются для работы в ОС и создаются администратором системы.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Они могут быть локальными — созданными непосредственно на сервере, либо сетевыми, например если сведения об учётной записи хранятся в домене LDAP (аналог службы Active Directory в Windows).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Такой тип учётных записей может использоваться не только людьми, но и программным обеспечением, предназначенным для управления конфигурациями (например, Ansible).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p58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Типы пользователей</a:t>
            </a:r>
            <a:endParaRPr/>
          </a:p>
        </p:txBody>
      </p:sp>
      <p:sp>
        <p:nvSpPr>
          <p:cNvPr id="326" name="Google Shape;326;p5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