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embeddedFontLst>
    <p:embeddedFont>
      <p:font typeface="IBM Plex Sans"/>
      <p:regular r:id="rId34"/>
      <p:bold r:id="rId35"/>
      <p:italic r:id="rId36"/>
      <p:boldItalic r:id="rId37"/>
    </p:embeddedFont>
    <p:embeddedFont>
      <p:font typeface="Roboto Medium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IBM Plex Sans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Medium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IBMPlexSansSemiBold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IBMPlexSansSemiBold-italic.fntdata"/><Relationship Id="rId47" Type="http://schemas.openxmlformats.org/officeDocument/2006/relationships/font" Target="fonts/IBMPlexSansSemiBold-bold.fntdata"/><Relationship Id="rId49" Type="http://schemas.openxmlformats.org/officeDocument/2006/relationships/font" Target="fonts/IBMPlexSans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IBMPlexSans-bold.fntdata"/><Relationship Id="rId34" Type="http://schemas.openxmlformats.org/officeDocument/2006/relationships/font" Target="fonts/IBMPlexSans-regular.fntdata"/><Relationship Id="rId37" Type="http://schemas.openxmlformats.org/officeDocument/2006/relationships/font" Target="fonts/IBMPlexSans-boldItalic.fntdata"/><Relationship Id="rId36" Type="http://schemas.openxmlformats.org/officeDocument/2006/relationships/font" Target="fonts/IBMPlexSans-italic.fntdata"/><Relationship Id="rId39" Type="http://schemas.openxmlformats.org/officeDocument/2006/relationships/font" Target="fonts/RobotoMedium-bold.fntdata"/><Relationship Id="rId38" Type="http://schemas.openxmlformats.org/officeDocument/2006/relationships/font" Target="fonts/Roboto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9c2089a5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9c2089a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825d0719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825d0719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19c2089a5_2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19c2089a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825d07198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825d071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825d0719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825d071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825d07198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825d071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825d07198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825d071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9c2089a5_2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19c2089a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19c2089a5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19c2089a5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825d07198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825d0719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825d07198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825d0719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9c2089a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9c2089a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19c2089a5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19c2089a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825d07198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825d0719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825d07198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825d0719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19c2089a5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19c2089a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825d0719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825d071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825d07198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825d0719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825d07198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825d0719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825d07198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825d071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19c2089a5_2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19c2089a5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9c2089a5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9c2089a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19c2089a5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19c2089a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825d0719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825d071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825d0719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825d071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2297600"/>
            <a:ext cx="11352600" cy="295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/>
              <a:t>Настройка интерфейса командной строки и знакомство с ним</a:t>
            </a:r>
            <a:endParaRPr/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2477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Linux</a:t>
            </a:r>
            <a:endParaRPr/>
          </a:p>
        </p:txBody>
      </p:sp>
      <p:sp>
        <p:nvSpPr>
          <p:cNvPr id="262" name="Google Shape;262;p50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Roboto"/>
                <a:ea typeface="Roboto"/>
                <a:cs typeface="Roboto"/>
                <a:sym typeface="Roboto"/>
              </a:rPr>
              <a:t>Урок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324" y="692150"/>
            <a:ext cx="5519551" cy="51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9"/>
          <p:cNvSpPr txBox="1"/>
          <p:nvPr>
            <p:ph type="title"/>
          </p:nvPr>
        </p:nvSpPr>
        <p:spPr>
          <a:xfrm>
            <a:off x="690850" y="692150"/>
            <a:ext cx="6361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Навигация по файловой системе.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Основные команды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6386000" y="692150"/>
            <a:ext cx="5414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Путь до файла или каталога — это набор символов, показывающий расположение файла или каталога в файловой системе.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Путь может быть </a:t>
            </a:r>
            <a:r>
              <a:rPr b="1" lang="ru-RU"/>
              <a:t>полным (абсолютным)</a:t>
            </a:r>
            <a:r>
              <a:rPr lang="ru-RU"/>
              <a:t> — это путь, который указывает на одно и то же место в файловой системе, вне зависимости от текущего рабочего каталога. Полный путь всегда начинается с корневого каталога, например /usr/local/bin/.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Путь может быть также </a:t>
            </a:r>
            <a:r>
              <a:rPr b="1" lang="ru-RU"/>
              <a:t>относительным</a:t>
            </a:r>
            <a:r>
              <a:rPr lang="ru-RU"/>
              <a:t> — это путь по отношению к текущему рабочему каталогу пользователя.</a:t>
            </a:r>
            <a:endParaRPr/>
          </a:p>
        </p:txBody>
      </p:sp>
      <p:sp>
        <p:nvSpPr>
          <p:cNvPr id="327" name="Google Shape;327;p6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idx="1" type="body"/>
          </p:nvPr>
        </p:nvSpPr>
        <p:spPr>
          <a:xfrm>
            <a:off x="6386000" y="692150"/>
            <a:ext cx="5414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/>
              <a:t>Команды</a:t>
            </a:r>
            <a:endParaRPr b="1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pwd (print working directory)</a:t>
            </a:r>
            <a:r>
              <a:rPr lang="ru-RU"/>
              <a:t> покажет текущий каталог (каталог, в котором мы сейчас находимся) и полный путь. Команда необходима, чтобы понять, в каком месте файловой системы мы находимся.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idx="1" type="body"/>
          </p:nvPr>
        </p:nvSpPr>
        <p:spPr>
          <a:xfrm>
            <a:off x="6386000" y="692150"/>
            <a:ext cx="5414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500"/>
              <a:t>Команды</a:t>
            </a:r>
            <a:endParaRPr b="1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cd (change directory) </a:t>
            </a:r>
            <a:r>
              <a:rPr lang="ru-RU"/>
              <a:t>— перемещение между каталогами</a:t>
            </a:r>
            <a:r>
              <a:rPr lang="ru-RU"/>
              <a:t>. Эта</a:t>
            </a:r>
            <a:r>
              <a:rPr lang="ru-RU"/>
              <a:t> команда позволит нам сменить текущую директорию, используя полный или относительный путь: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используем полный путь: cd /usr/local/bin;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используем относительный путь: cd Загрузки;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быстро вернуться в домашний каталог: cd ~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Навигация по файловой системе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3"/>
          <p:cNvSpPr txBox="1"/>
          <p:nvPr>
            <p:ph idx="1" type="subTitle"/>
          </p:nvPr>
        </p:nvSpPr>
        <p:spPr>
          <a:xfrm>
            <a:off x="6788475" y="692175"/>
            <a:ext cx="4993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ls -l</a:t>
            </a:r>
            <a:r>
              <a:rPr b="0" lang="ru-RU"/>
              <a:t> покажет подробный список содержимого. Сюда будут включены дата изменения, владелец и группа владельца, права и другие свойства файлов или каталогов в директории.</a:t>
            </a:r>
            <a:endParaRPr b="0"/>
          </a:p>
        </p:txBody>
      </p:sp>
      <p:sp>
        <p:nvSpPr>
          <p:cNvPr id="346" name="Google Shape;346;p63"/>
          <p:cNvSpPr txBox="1"/>
          <p:nvPr>
            <p:ph idx="2" type="subTitle"/>
          </p:nvPr>
        </p:nvSpPr>
        <p:spPr>
          <a:xfrm>
            <a:off x="6788475" y="4129695"/>
            <a:ext cx="4993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ls -a</a:t>
            </a:r>
            <a:r>
              <a:rPr b="0" lang="ru-RU"/>
              <a:t> покажет скрытые файлы и каталоги. В Unix-подобных системах такие файлы и каталоги начинаются с точки. Этот параметр очень часто используют в сочетании с параметром -l, например ls -al /home/user.</a:t>
            </a:r>
            <a:endParaRPr b="0"/>
          </a:p>
        </p:txBody>
      </p:sp>
      <p:sp>
        <p:nvSpPr>
          <p:cNvPr id="347" name="Google Shape;347;p63"/>
          <p:cNvSpPr txBox="1"/>
          <p:nvPr>
            <p:ph idx="1" type="subTitle"/>
          </p:nvPr>
        </p:nvSpPr>
        <p:spPr>
          <a:xfrm>
            <a:off x="766775" y="3107752"/>
            <a:ext cx="4681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Команда ls</a:t>
            </a:r>
            <a:r>
              <a:rPr b="0" lang="ru-RU">
                <a:solidFill>
                  <a:srgbClr val="000000"/>
                </a:solidFill>
              </a:rPr>
              <a:t> позволяет просмотреть содержимое каталога. У этой команды есть ряд полезных параметров: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4"/>
          <p:cNvSpPr txBox="1"/>
          <p:nvPr>
            <p:ph idx="1" type="subTitle"/>
          </p:nvPr>
        </p:nvSpPr>
        <p:spPr>
          <a:xfrm>
            <a:off x="6788475" y="692175"/>
            <a:ext cx="4993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Команда cp (copy):</a:t>
            </a:r>
            <a:r>
              <a:rPr b="0" lang="ru-RU"/>
              <a:t> cp file1 file2  — копирование файлов или каталогов. При операции копирования можно использовать как полный, так и относительный путь. </a:t>
            </a:r>
            <a:endParaRPr b="0"/>
          </a:p>
        </p:txBody>
      </p:sp>
      <p:sp>
        <p:nvSpPr>
          <p:cNvPr id="354" name="Google Shape;354;p64"/>
          <p:cNvSpPr txBox="1"/>
          <p:nvPr>
            <p:ph idx="2" type="subTitle"/>
          </p:nvPr>
        </p:nvSpPr>
        <p:spPr>
          <a:xfrm>
            <a:off x="6788475" y="4129695"/>
            <a:ext cx="4993200" cy="20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Копирование директорий</a:t>
            </a:r>
            <a:r>
              <a:rPr b="0" lang="ru-RU"/>
              <a:t> Поскольку директория может содержать поддиректории, необходимо использовать параметр </a:t>
            </a:r>
            <a:r>
              <a:rPr lang="ru-RU"/>
              <a:t>-r </a:t>
            </a:r>
            <a:r>
              <a:rPr b="0" lang="ru-RU"/>
              <a:t>(рекурсивно).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Например, </a:t>
            </a:r>
            <a:r>
              <a:rPr lang="ru-RU"/>
              <a:t>cp -r /dir1 .</a:t>
            </a:r>
            <a:r>
              <a:rPr b="0" lang="ru-RU"/>
              <a:t> скопирует каталог /dir1 в текущую директорию.</a:t>
            </a:r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Навигация по файловой системе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65"/>
          <p:cNvSpPr txBox="1"/>
          <p:nvPr>
            <p:ph idx="1" type="subTitle"/>
          </p:nvPr>
        </p:nvSpPr>
        <p:spPr>
          <a:xfrm>
            <a:off x="6709925" y="692150"/>
            <a:ext cx="49053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mv /home/user/file /home/user1/file переместит файл из каталога /home/user в каталог /home/user1. </a:t>
            </a:r>
            <a:endParaRPr b="0"/>
          </a:p>
        </p:txBody>
      </p:sp>
      <p:sp>
        <p:nvSpPr>
          <p:cNvPr id="361" name="Google Shape;361;p65"/>
          <p:cNvSpPr txBox="1"/>
          <p:nvPr>
            <p:ph idx="2" type="subTitle"/>
          </p:nvPr>
        </p:nvSpPr>
        <p:spPr>
          <a:xfrm>
            <a:off x="6709925" y="2945343"/>
            <a:ext cx="49053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Команда </a:t>
            </a:r>
            <a:r>
              <a:rPr lang="ru-RU"/>
              <a:t>mv</a:t>
            </a:r>
            <a:r>
              <a:rPr b="0" lang="ru-RU"/>
              <a:t>, если её применить к файлу или каталогу в текущей директории, переименует файл или каталог. Например: mv file1 file2, mv dir1 dir2.</a:t>
            </a:r>
            <a:endParaRPr b="0"/>
          </a:p>
        </p:txBody>
      </p:sp>
      <p:sp>
        <p:nvSpPr>
          <p:cNvPr id="362" name="Google Shape;362;p65"/>
          <p:cNvSpPr txBox="1"/>
          <p:nvPr>
            <p:ph idx="3" type="subTitle"/>
          </p:nvPr>
        </p:nvSpPr>
        <p:spPr>
          <a:xfrm>
            <a:off x="6709925" y="5262875"/>
            <a:ext cx="49053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ru-RU"/>
              <a:t>В случае с каталогами операция mv не требует параметра -r, поскольку никак не воздействует на поддиректории.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63" name="Google Shape;363;p65"/>
          <p:cNvSpPr txBox="1"/>
          <p:nvPr>
            <p:ph idx="1" type="subTitle"/>
          </p:nvPr>
        </p:nvSpPr>
        <p:spPr>
          <a:xfrm>
            <a:off x="766775" y="3163275"/>
            <a:ext cx="4681200" cy="13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Команда mv (move)</a:t>
            </a:r>
            <a:r>
              <a:rPr b="0" lang="ru-RU"/>
              <a:t> — перемещение файлов или каталогов.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Команда rm (remove)</a:t>
            </a:r>
            <a:r>
              <a:rPr lang="ru-RU"/>
              <a:t> — удаление файлов или каталогов. Например, rm file1 удалит файл. Для удаления каталогов необходимо использовать параметр -rf (recursive, forced) — удалить со всем содержимым, не спрашивая подтверждения.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rgbClr val="FF0000"/>
                </a:solidFill>
              </a:rPr>
              <a:t>Внимание! Операция удаления — необратимое действие. Debian-подобные дистрибутивы не спрашивают подтверждения действия. Ошибочное удаление файлов или каталогов может привести к неработоспособности системы.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6E32E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6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Навигация по файловой системе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idx="1" type="body"/>
          </p:nvPr>
        </p:nvSpPr>
        <p:spPr>
          <a:xfrm>
            <a:off x="6617375" y="692150"/>
            <a:ext cx="5209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Команда </a:t>
            </a:r>
            <a:r>
              <a:rPr b="1" lang="ru-RU"/>
              <a:t>touch</a:t>
            </a:r>
            <a:r>
              <a:rPr lang="ru-RU"/>
              <a:t> создаст пустой файл.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Команда </a:t>
            </a:r>
            <a:r>
              <a:rPr b="1" lang="ru-RU"/>
              <a:t>mkdir</a:t>
            </a:r>
            <a:r>
              <a:rPr lang="ru-RU"/>
              <a:t> создаст каталог. В некоторых дистрибутивах — md, make directory.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Команда </a:t>
            </a:r>
            <a:r>
              <a:rPr b="1" lang="ru-RU"/>
              <a:t>cat</a:t>
            </a:r>
            <a:r>
              <a:rPr lang="ru-RU"/>
              <a:t> (catenate) позволяет быстро прочитать содержимое файла, а также склеить несколько файлов в один.</a:t>
            </a:r>
            <a:endParaRPr/>
          </a:p>
        </p:txBody>
      </p:sp>
      <p:sp>
        <p:nvSpPr>
          <p:cNvPr id="375" name="Google Shape;375;p6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8"/>
          <p:cNvSpPr txBox="1"/>
          <p:nvPr>
            <p:ph idx="1" type="body"/>
          </p:nvPr>
        </p:nvSpPr>
        <p:spPr>
          <a:xfrm>
            <a:off x="6617375" y="692150"/>
            <a:ext cx="5209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ru-RU"/>
              <a:t>Программы постраничного просмотра текста: </a:t>
            </a:r>
            <a:r>
              <a:rPr b="1" lang="ru-RU"/>
              <a:t>less</a:t>
            </a:r>
            <a:r>
              <a:rPr lang="ru-RU"/>
              <a:t> и </a:t>
            </a:r>
            <a:r>
              <a:rPr b="1" lang="ru-RU"/>
              <a:t>more</a:t>
            </a:r>
            <a:r>
              <a:rPr lang="ru-RU"/>
              <a:t>. 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ru-RU"/>
              <a:t>Команда </a:t>
            </a:r>
            <a:r>
              <a:rPr b="1" lang="ru-RU"/>
              <a:t>tail</a:t>
            </a:r>
            <a:r>
              <a:rPr lang="ru-RU"/>
              <a:t> позволит вывести на экран заданное количество строк от конца файла или содержимое файла в режиме интерактивного просмотра.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6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Навигация по файловой системе. </a:t>
            </a:r>
            <a:r>
              <a:rPr lang="ru-RU">
                <a:solidFill>
                  <a:srgbClr val="8F93A3"/>
                </a:solidFill>
              </a:rPr>
              <a:t>Основные команды</a:t>
            </a:r>
            <a:endParaRPr>
              <a:solidFill>
                <a:srgbClr val="8F93A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00" y="570675"/>
            <a:ext cx="5614224" cy="52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>
            <p:ph type="title"/>
          </p:nvPr>
        </p:nvSpPr>
        <p:spPr>
          <a:xfrm>
            <a:off x="690850" y="692150"/>
            <a:ext cx="6088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Вопросы по практическому заданию и предыдущему уроку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900" y="299575"/>
            <a:ext cx="6148449" cy="5721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9"/>
          <p:cNvSpPr txBox="1"/>
          <p:nvPr>
            <p:ph type="title"/>
          </p:nvPr>
        </p:nvSpPr>
        <p:spPr>
          <a:xfrm>
            <a:off x="690850" y="692150"/>
            <a:ext cx="5926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текстовыми редакторами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Текстовые редакторы vi/Vim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393" name="Google Shape;393;p70"/>
          <p:cNvSpPr/>
          <p:nvPr/>
        </p:nvSpPr>
        <p:spPr>
          <a:xfrm>
            <a:off x="4664076" y="3479900"/>
            <a:ext cx="3027000" cy="254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Режим редактирования: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ввод и редактирование текста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4" name="Google Shape;394;p70"/>
          <p:cNvSpPr/>
          <p:nvPr/>
        </p:nvSpPr>
        <p:spPr>
          <a:xfrm>
            <a:off x="690850" y="3479900"/>
            <a:ext cx="3390600" cy="254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Командный режим: 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навигация по файлу;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удаление символов или строк;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копирование/вставка.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5" name="Google Shape;395;p70"/>
          <p:cNvSpPr/>
          <p:nvPr/>
        </p:nvSpPr>
        <p:spPr>
          <a:xfrm>
            <a:off x="8273700" y="3479900"/>
            <a:ext cx="3055500" cy="254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Режим последней строки:</a:t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сохранение файла;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выход из редактора;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поиск по тексту.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6" name="Google Shape;396;p70"/>
          <p:cNvSpPr/>
          <p:nvPr/>
        </p:nvSpPr>
        <p:spPr>
          <a:xfrm>
            <a:off x="690850" y="2130604"/>
            <a:ext cx="10638300" cy="902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Режимы работы редактора</a:t>
            </a:r>
            <a:endParaRPr b="1" sz="22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1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Текстовые редакторы vi/Vim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2" name="Google Shape;402;p71"/>
          <p:cNvSpPr txBox="1"/>
          <p:nvPr>
            <p:ph idx="1" type="subTitle"/>
          </p:nvPr>
        </p:nvSpPr>
        <p:spPr>
          <a:xfrm>
            <a:off x="6709925" y="692150"/>
            <a:ext cx="49053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Командный режим:</a:t>
            </a:r>
            <a:r>
              <a:rPr b="0" lang="ru-RU"/>
              <a:t> навигация по строкам осуществляется либо при помощи клавиш «Вверх», «Вниз», «Влево», «Вправо», либо используя буквы: k — вверх, j — вниз, h — влево, l — вправо.</a:t>
            </a:r>
            <a:endParaRPr b="0"/>
          </a:p>
        </p:txBody>
      </p:sp>
      <p:sp>
        <p:nvSpPr>
          <p:cNvPr id="403" name="Google Shape;403;p71"/>
          <p:cNvSpPr txBox="1"/>
          <p:nvPr>
            <p:ph idx="2" type="subTitle"/>
          </p:nvPr>
        </p:nvSpPr>
        <p:spPr>
          <a:xfrm>
            <a:off x="6709925" y="2945343"/>
            <a:ext cx="4905300" cy="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Удаление символа под курсором </a:t>
            </a:r>
            <a:r>
              <a:rPr b="0" lang="ru-RU"/>
              <a:t>— клавиша x. Удаление строки: dd (дважды нажать клавишу d).</a:t>
            </a:r>
            <a:endParaRPr b="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Удаление строки:</a:t>
            </a:r>
            <a:r>
              <a:rPr b="0" lang="ru-RU"/>
              <a:t> dd (дважды нажать клавишу d). </a:t>
            </a:r>
            <a:endParaRPr b="0"/>
          </a:p>
        </p:txBody>
      </p:sp>
      <p:sp>
        <p:nvSpPr>
          <p:cNvPr id="404" name="Google Shape;404;p71"/>
          <p:cNvSpPr txBox="1"/>
          <p:nvPr>
            <p:ph idx="3" type="subTitle"/>
          </p:nvPr>
        </p:nvSpPr>
        <p:spPr>
          <a:xfrm>
            <a:off x="6709925" y="5262875"/>
            <a:ext cx="49053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Пролистывание страниц:</a:t>
            </a:r>
            <a:r>
              <a:rPr b="0" lang="ru-RU"/>
              <a:t> клавиши PgUp, PgDn или комбинации Ctrl + F, Ctrl + B.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Режим редактирования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Для перехода в режим редактирования используется одна из команд: 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клавиша </a:t>
            </a:r>
            <a:r>
              <a:rPr b="1" lang="ru-RU"/>
              <a:t>i</a:t>
            </a:r>
            <a:r>
              <a:rPr lang="ru-RU"/>
              <a:t> начнёт редактирование строки с текущего положения курсора;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клавиша </a:t>
            </a:r>
            <a:r>
              <a:rPr b="1" lang="ru-RU"/>
              <a:t>a</a:t>
            </a:r>
            <a:r>
              <a:rPr lang="ru-RU"/>
              <a:t> начнёт редактирование строки со следующего после курсора символа;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-RU"/>
              <a:t>клавиша </a:t>
            </a:r>
            <a:r>
              <a:rPr b="1" lang="ru-RU"/>
              <a:t>o</a:t>
            </a:r>
            <a:r>
              <a:rPr lang="ru-RU"/>
              <a:t> начнёт редактирование текста со следующей строки.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Текстовые редакторы vi/vim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3"/>
          <p:cNvSpPr txBox="1"/>
          <p:nvPr>
            <p:ph type="title"/>
          </p:nvPr>
        </p:nvSpPr>
        <p:spPr>
          <a:xfrm>
            <a:off x="690850" y="692150"/>
            <a:ext cx="10810200" cy="108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Текстовые редакторы vi/vim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  <p:sp>
        <p:nvSpPr>
          <p:cNvPr id="416" name="Google Shape;416;p73"/>
          <p:cNvSpPr txBox="1"/>
          <p:nvPr>
            <p:ph idx="1" type="body"/>
          </p:nvPr>
        </p:nvSpPr>
        <p:spPr>
          <a:xfrm>
            <a:off x="691025" y="1618400"/>
            <a:ext cx="10778700" cy="4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Режим последней строки:</a:t>
            </a: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после окончания работы с текстом нажимаем клавишу Esc (выходим из режима редактирования). Далее нажимаем клавишу «:» (двоеточие) и получаем в последней строке редактора приглашение к вводу команд: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Char char="●"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q — выйти из редактора;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Char char="●"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q! — выйти из редактора без сохранения изменений;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Char char="●"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 — сохранить файл;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Char char="●"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wq — сохранить и выйти из редактора.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После ввода нужной команды нажимаем клавишу Enter.</a:t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4"/>
          <p:cNvSpPr txBox="1"/>
          <p:nvPr>
            <p:ph type="title"/>
          </p:nvPr>
        </p:nvSpPr>
        <p:spPr>
          <a:xfrm>
            <a:off x="690850" y="692150"/>
            <a:ext cx="91815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Текстовые редакторы vi/vim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FFFFFF"/>
                </a:solidFill>
              </a:rPr>
              <a:t>Быстро и безболезненно освоить работу с редактором поможет программа </a:t>
            </a:r>
            <a:r>
              <a:rPr lang="ru-RU" sz="3000"/>
              <a:t>v</a:t>
            </a:r>
            <a:r>
              <a:rPr lang="ru-RU" sz="3000">
                <a:solidFill>
                  <a:srgbClr val="FFFFFF"/>
                </a:solidFill>
              </a:rPr>
              <a:t>imtutor</a:t>
            </a:r>
            <a:r>
              <a:rPr lang="ru-RU" sz="3700">
                <a:solidFill>
                  <a:srgbClr val="FFFFFF"/>
                </a:solidFill>
              </a:rPr>
              <a:t>.</a:t>
            </a:r>
            <a:endParaRPr sz="3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5"/>
          <p:cNvSpPr txBox="1"/>
          <p:nvPr>
            <p:ph idx="1" type="body"/>
          </p:nvPr>
        </p:nvSpPr>
        <p:spPr>
          <a:xfrm>
            <a:off x="6311801" y="692150"/>
            <a:ext cx="51579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Сразу после запуска открытый файл становится доступным для редактирования. В отличие от редактора vim, у nano нет каких-то особых режимов работы.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Ниже области редактирования располагается панель с наиболее популярными комбинациями клавиш управления редактором. ^ означает клавишу Ctrl. Сохранение файла — комбинация клавиш Ctrl + o, выход из редактора — Ctrl + x.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Текстовый редактор nano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6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Знакомство с интерфейсом командной строки.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Навигация по файловой системе и основные операции с файлами и каталогами.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Знакомство с текстовыми редакторами.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Текстовый редактор vi/Vim.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Текстовый редактор nano.</a:t>
            </a:r>
            <a:endParaRPr/>
          </a:p>
        </p:txBody>
      </p:sp>
      <p:sp>
        <p:nvSpPr>
          <p:cNvPr id="274" name="Google Shape;274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275" name="Google Shape;275;p52"/>
          <p:cNvSpPr txBox="1"/>
          <p:nvPr>
            <p:ph idx="1" type="body"/>
          </p:nvPr>
        </p:nvSpPr>
        <p:spPr>
          <a:xfrm>
            <a:off x="766775" y="2532100"/>
            <a:ext cx="4681200" cy="297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Мы разберём основы работы в командной строке Linux и работу с консольными текстовыми редакторами.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" type="body"/>
          </p:nvPr>
        </p:nvSpPr>
        <p:spPr>
          <a:xfrm>
            <a:off x="6788501" y="692150"/>
            <a:ext cx="5038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Виртуальная или физическая машина с установленной операционной системой Linux.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SSH-клиент для подключения к операционной системе:</a:t>
            </a:r>
            <a:r>
              <a:rPr lang="ru-RU"/>
              <a:t> 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ru-RU"/>
              <a:t>PuTTY</a:t>
            </a:r>
            <a:r>
              <a:rPr lang="ru-RU"/>
              <a:t> — для пользователей Windows;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ru-RU"/>
              <a:t>Terminal — для пользователей Linux;</a:t>
            </a:r>
            <a:endParaRPr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ru-RU"/>
              <a:t>iTerm2 — для пользователей macOS.</a:t>
            </a:r>
            <a:endParaRPr/>
          </a:p>
        </p:txBody>
      </p:sp>
      <p:sp>
        <p:nvSpPr>
          <p:cNvPr id="281" name="Google Shape;281;p5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Инструменты, которые нам понадобятся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4"/>
          <p:cNvPicPr preferRelativeResize="0"/>
          <p:nvPr/>
        </p:nvPicPr>
        <p:blipFill rotWithShape="1">
          <a:blip r:embed="rId3">
            <a:alphaModFix amt="22000"/>
          </a:blip>
          <a:srcRect b="0" l="0" r="0" t="0"/>
          <a:stretch/>
        </p:blipFill>
        <p:spPr>
          <a:xfrm>
            <a:off x="0" y="-206950"/>
            <a:ext cx="12192000" cy="81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4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интерфейсом командной строки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>
            <p:ph idx="1" type="body"/>
          </p:nvPr>
        </p:nvSpPr>
        <p:spPr>
          <a:xfrm>
            <a:off x="6580500" y="692150"/>
            <a:ext cx="4889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Основной пользовательский интерфейс в Linux — это </a:t>
            </a:r>
            <a:r>
              <a:rPr b="1" lang="ru-RU"/>
              <a:t>терминал</a:t>
            </a:r>
            <a:r>
              <a:rPr lang="ru-RU"/>
              <a:t>. Он позволяет нам вводить текстовые команды, получать ответ системы на них в текстовом виде и таким образом управлять операционной системой.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Особый тип терминала — </a:t>
            </a:r>
            <a:r>
              <a:rPr b="1" lang="ru-RU"/>
              <a:t>консоль</a:t>
            </a:r>
            <a:r>
              <a:rPr lang="ru-RU"/>
              <a:t>. Это интерфейс командной строки, доступный нам после загрузки операционной системы непосредственно на мониторе нашего сервера или в окне виртуальной машины.</a:t>
            </a:r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690850" y="1011650"/>
            <a:ext cx="46131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Знакомство с интерфейсом командной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6"/>
          <p:cNvSpPr txBox="1"/>
          <p:nvPr>
            <p:ph idx="1" type="body"/>
          </p:nvPr>
        </p:nvSpPr>
        <p:spPr>
          <a:xfrm>
            <a:off x="6492051" y="435650"/>
            <a:ext cx="4991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Для подключения по протоколу SSH в окне клиента </a:t>
            </a:r>
            <a:r>
              <a:rPr b="1" lang="ru-RU"/>
              <a:t>набираем команду</a:t>
            </a:r>
            <a:r>
              <a:rPr lang="ru-RU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-RU">
                <a:solidFill>
                  <a:schemeClr val="dk1"/>
                </a:solidFill>
              </a:rPr>
              <a:t>PuTTY: user_name@ip_server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ru-RU">
                <a:solidFill>
                  <a:schemeClr val="dk1"/>
                </a:solidFill>
              </a:rPr>
              <a:t>GNOME Terminal &amp; iTerm2: ssh user_name@ip_server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После подключения </a:t>
            </a:r>
            <a:r>
              <a:rPr b="1" lang="ru-RU">
                <a:solidFill>
                  <a:schemeClr val="dk1"/>
                </a:solidFill>
              </a:rPr>
              <a:t>вводим свой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b="1" lang="ru-RU">
                <a:solidFill>
                  <a:schemeClr val="dk1"/>
                </a:solidFill>
              </a:rPr>
              <a:t>пароль</a:t>
            </a:r>
            <a:r>
              <a:rPr lang="ru-RU">
                <a:solidFill>
                  <a:schemeClr val="dk1"/>
                </a:solidFill>
              </a:rPr>
              <a:t> и получаем приглашение оболочки вида </a:t>
            </a:r>
            <a:r>
              <a:rPr b="1" lang="ru-RU">
                <a:solidFill>
                  <a:schemeClr val="dk1"/>
                </a:solidFill>
              </a:rPr>
              <a:t>user@comp:~$</a:t>
            </a:r>
            <a:r>
              <a:rPr lang="ru-RU">
                <a:solidFill>
                  <a:schemeClr val="dk1"/>
                </a:solidFill>
              </a:rPr>
              <a:t> , где user — имя пользователя,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comp — имя компьютера,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~ — текущий каталог,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$ используется для обычных пользователей,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# для суперпользователя.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56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Знакомство с интерфейсом командной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 txBox="1"/>
          <p:nvPr>
            <p:ph idx="1" type="body"/>
          </p:nvPr>
        </p:nvSpPr>
        <p:spPr>
          <a:xfrm>
            <a:off x="6460025" y="692150"/>
            <a:ext cx="50097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Для работы с сервером будем использовать подключение по протоколу SSH. Для этого нам необходимо убедиться, что на сервере запущен OpenSSH Server: </a:t>
            </a:r>
            <a:r>
              <a:rPr b="1" lang="ru-RU">
                <a:solidFill>
                  <a:schemeClr val="dk1"/>
                </a:solidFill>
              </a:rPr>
              <a:t>systemctl status sshd</a:t>
            </a:r>
            <a:r>
              <a:rPr lang="ru-RU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Если такой службы нет, необходимо её установить: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sudo apt install openssh-server -y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57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интерфейсом командной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1" type="body"/>
          </p:nvPr>
        </p:nvSpPr>
        <p:spPr>
          <a:xfrm>
            <a:off x="6469276" y="692150"/>
            <a:ext cx="50004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-RU">
                <a:solidFill>
                  <a:schemeClr val="dk1"/>
                </a:solidFill>
              </a:rPr>
              <a:t>Выяснить IP-адрес сервера: </a:t>
            </a:r>
            <a:r>
              <a:rPr b="1" lang="ru-RU">
                <a:solidFill>
                  <a:schemeClr val="dk1"/>
                </a:solidFill>
              </a:rPr>
              <a:t>ip a</a:t>
            </a:r>
            <a:r>
              <a:rPr lang="ru-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-RU">
                <a:solidFill>
                  <a:schemeClr val="dk1"/>
                </a:solidFill>
              </a:rPr>
              <a:t>Установить на свой компьютер клиент SSH: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ru-RU">
                <a:solidFill>
                  <a:schemeClr val="dk1"/>
                </a:solidFill>
              </a:rPr>
              <a:t>PowerShell или PuTTY для Windows-систем;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ru-RU">
                <a:solidFill>
                  <a:schemeClr val="dk1"/>
                </a:solidFill>
              </a:rPr>
              <a:t>GNOME Terminal для Linux;</a:t>
            </a:r>
            <a:endParaRPr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ru-RU">
                <a:solidFill>
                  <a:schemeClr val="dk1"/>
                </a:solidFill>
              </a:rPr>
              <a:t>iTerm2 для macOS.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58"/>
          <p:cNvSpPr txBox="1"/>
          <p:nvPr>
            <p:ph type="title"/>
          </p:nvPr>
        </p:nvSpPr>
        <p:spPr>
          <a:xfrm>
            <a:off x="690850" y="10116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Знакомство с интерфейсом командной строки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