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69" r:id="rId1"/>
  </p:sldMasterIdLst>
  <p:notesMasterIdLst>
    <p:notesMasterId r:id="rId3"/>
  </p:notesMasterIdLst>
  <p:sldIdLst>
    <p:sldId id="256" r:id="rId2"/>
  </p:sldIdLst>
  <p:sldSz cx="43891200" cy="32918400"/>
  <p:notesSz cx="9144000" cy="6858000"/>
  <p:defaultTextStyle>
    <a:defPPr>
      <a:defRPr lang="en-US"/>
    </a:defPPr>
    <a:lvl1pPr algn="l" rtl="0" eaLnBrk="0" fontAlgn="base" hangingPunct="0">
      <a:spcBef>
        <a:spcPct val="50000"/>
      </a:spcBef>
      <a:spcAft>
        <a:spcPct val="0"/>
      </a:spcAft>
      <a:defRPr sz="6700" kern="1200">
        <a:solidFill>
          <a:srgbClr val="0039A6"/>
        </a:solidFill>
        <a:latin typeface="Impact" charset="0"/>
        <a:ea typeface="ＭＳ Ｐゴシック" charset="-128"/>
        <a:cs typeface="ＭＳ Ｐゴシック" charset="-128"/>
      </a:defRPr>
    </a:lvl1pPr>
    <a:lvl2pPr marL="2194560" algn="l" rtl="0" eaLnBrk="0" fontAlgn="base" hangingPunct="0">
      <a:spcBef>
        <a:spcPct val="50000"/>
      </a:spcBef>
      <a:spcAft>
        <a:spcPct val="0"/>
      </a:spcAft>
      <a:defRPr sz="6700" kern="1200">
        <a:solidFill>
          <a:srgbClr val="0039A6"/>
        </a:solidFill>
        <a:latin typeface="Impact" charset="0"/>
        <a:ea typeface="ＭＳ Ｐゴシック" charset="-128"/>
        <a:cs typeface="ＭＳ Ｐゴシック" charset="-128"/>
      </a:defRPr>
    </a:lvl2pPr>
    <a:lvl3pPr marL="4389120" algn="l" rtl="0" eaLnBrk="0" fontAlgn="base" hangingPunct="0">
      <a:spcBef>
        <a:spcPct val="50000"/>
      </a:spcBef>
      <a:spcAft>
        <a:spcPct val="0"/>
      </a:spcAft>
      <a:defRPr sz="6700" kern="1200">
        <a:solidFill>
          <a:srgbClr val="0039A6"/>
        </a:solidFill>
        <a:latin typeface="Impact" charset="0"/>
        <a:ea typeface="ＭＳ Ｐゴシック" charset="-128"/>
        <a:cs typeface="ＭＳ Ｐゴシック" charset="-128"/>
      </a:defRPr>
    </a:lvl3pPr>
    <a:lvl4pPr marL="6583680" algn="l" rtl="0" eaLnBrk="0" fontAlgn="base" hangingPunct="0">
      <a:spcBef>
        <a:spcPct val="50000"/>
      </a:spcBef>
      <a:spcAft>
        <a:spcPct val="0"/>
      </a:spcAft>
      <a:defRPr sz="6700" kern="1200">
        <a:solidFill>
          <a:srgbClr val="0039A6"/>
        </a:solidFill>
        <a:latin typeface="Impact" charset="0"/>
        <a:ea typeface="ＭＳ Ｐゴシック" charset="-128"/>
        <a:cs typeface="ＭＳ Ｐゴシック" charset="-128"/>
      </a:defRPr>
    </a:lvl4pPr>
    <a:lvl5pPr marL="8778240" algn="l" rtl="0" eaLnBrk="0" fontAlgn="base" hangingPunct="0">
      <a:spcBef>
        <a:spcPct val="50000"/>
      </a:spcBef>
      <a:spcAft>
        <a:spcPct val="0"/>
      </a:spcAft>
      <a:defRPr sz="6700" kern="1200">
        <a:solidFill>
          <a:srgbClr val="0039A6"/>
        </a:solidFill>
        <a:latin typeface="Impact" charset="0"/>
        <a:ea typeface="ＭＳ Ｐゴシック" charset="-128"/>
        <a:cs typeface="ＭＳ Ｐゴシック" charset="-128"/>
      </a:defRPr>
    </a:lvl5pPr>
    <a:lvl6pPr marL="10972800" algn="l" defTabSz="2194560" rtl="0" eaLnBrk="1" latinLnBrk="0" hangingPunct="1">
      <a:defRPr sz="6700" kern="1200">
        <a:solidFill>
          <a:srgbClr val="0039A6"/>
        </a:solidFill>
        <a:latin typeface="Impact" charset="0"/>
        <a:ea typeface="ＭＳ Ｐゴシック" charset="-128"/>
        <a:cs typeface="ＭＳ Ｐゴシック" charset="-128"/>
      </a:defRPr>
    </a:lvl6pPr>
    <a:lvl7pPr marL="13167360" algn="l" defTabSz="2194560" rtl="0" eaLnBrk="1" latinLnBrk="0" hangingPunct="1">
      <a:defRPr sz="6700" kern="1200">
        <a:solidFill>
          <a:srgbClr val="0039A6"/>
        </a:solidFill>
        <a:latin typeface="Impact" charset="0"/>
        <a:ea typeface="ＭＳ Ｐゴシック" charset="-128"/>
        <a:cs typeface="ＭＳ Ｐゴシック" charset="-128"/>
      </a:defRPr>
    </a:lvl7pPr>
    <a:lvl8pPr marL="15361920" algn="l" defTabSz="2194560" rtl="0" eaLnBrk="1" latinLnBrk="0" hangingPunct="1">
      <a:defRPr sz="6700" kern="1200">
        <a:solidFill>
          <a:srgbClr val="0039A6"/>
        </a:solidFill>
        <a:latin typeface="Impact" charset="0"/>
        <a:ea typeface="ＭＳ Ｐゴシック" charset="-128"/>
        <a:cs typeface="ＭＳ Ｐゴシック" charset="-128"/>
      </a:defRPr>
    </a:lvl8pPr>
    <a:lvl9pPr marL="17556480" algn="l" defTabSz="2194560" rtl="0" eaLnBrk="1" latinLnBrk="0" hangingPunct="1">
      <a:defRPr sz="6700" kern="1200">
        <a:solidFill>
          <a:srgbClr val="0039A6"/>
        </a:solidFill>
        <a:latin typeface="Impact"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hana Aleman" initials="JA" lastIdx="4" clrIdx="0">
    <p:extLst>
      <p:ext uri="{19B8F6BF-5375-455C-9EA6-DF929625EA0E}">
        <p15:presenceInfo xmlns:p15="http://schemas.microsoft.com/office/powerpoint/2012/main" userId="6d199f00124157d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D6E4FD"/>
    <a:srgbClr val="4644A1"/>
    <a:srgbClr val="211B6F"/>
    <a:srgbClr val="151153"/>
    <a:srgbClr val="211C6F"/>
    <a:srgbClr val="39357E"/>
    <a:srgbClr val="F3D178"/>
    <a:srgbClr val="284B91"/>
    <a:srgbClr val="8FBA1E"/>
    <a:srgbClr val="1F5A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8954" autoAdjust="0"/>
    <p:restoredTop sz="88497" autoAdjust="0"/>
  </p:normalViewPr>
  <p:slideViewPr>
    <p:cSldViewPr snapToGrid="0" snapToObjects="1">
      <p:cViewPr>
        <p:scale>
          <a:sx n="26" d="100"/>
          <a:sy n="26" d="100"/>
        </p:scale>
        <p:origin x="2096" y="-112"/>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58DD517E-7EA2-C640-B3BC-ECEC4F1AFC70}" type="datetimeFigureOut">
              <a:rPr lang="en-US" smtClean="0"/>
              <a:pPr/>
              <a:t>4/18/25</a:t>
            </a:fld>
            <a:endParaRPr lang="en-US" dirty="0"/>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A1252A56-2115-D847-BC2C-7B6195AAEC46}" type="slidenum">
              <a:rPr lang="en-US" smtClean="0"/>
              <a:pPr/>
              <a:t>‹#›</a:t>
            </a:fld>
            <a:endParaRPr lang="en-US" dirty="0"/>
          </a:p>
        </p:txBody>
      </p:sp>
    </p:spTree>
    <p:extLst>
      <p:ext uri="{BB962C8B-B14F-4D97-AF65-F5344CB8AC3E}">
        <p14:creationId xmlns:p14="http://schemas.microsoft.com/office/powerpoint/2010/main" val="2546946327"/>
      </p:ext>
    </p:extLst>
  </p:cSld>
  <p:clrMap bg1="lt1" tx1="dk1" bg2="lt2" tx2="dk2" accent1="accent1" accent2="accent2" accent3="accent3" accent4="accent4" accent5="accent5" accent6="accent6" hlink="hlink" folHlink="folHlink"/>
  <p:notesStyle>
    <a:lvl1pPr marL="0" algn="l" defTabSz="2194560" rtl="0" eaLnBrk="1" latinLnBrk="0" hangingPunct="1">
      <a:defRPr sz="5800" kern="1200">
        <a:solidFill>
          <a:schemeClr val="tx1"/>
        </a:solidFill>
        <a:latin typeface="+mn-lt"/>
        <a:ea typeface="+mn-ea"/>
        <a:cs typeface="+mn-cs"/>
      </a:defRPr>
    </a:lvl1pPr>
    <a:lvl2pPr marL="2194560" algn="l" defTabSz="2194560" rtl="0" eaLnBrk="1" latinLnBrk="0" hangingPunct="1">
      <a:defRPr sz="5800" kern="1200">
        <a:solidFill>
          <a:schemeClr val="tx1"/>
        </a:solidFill>
        <a:latin typeface="+mn-lt"/>
        <a:ea typeface="+mn-ea"/>
        <a:cs typeface="+mn-cs"/>
      </a:defRPr>
    </a:lvl2pPr>
    <a:lvl3pPr marL="4389120" algn="l" defTabSz="2194560" rtl="0" eaLnBrk="1" latinLnBrk="0" hangingPunct="1">
      <a:defRPr sz="5800" kern="1200">
        <a:solidFill>
          <a:schemeClr val="tx1"/>
        </a:solidFill>
        <a:latin typeface="+mn-lt"/>
        <a:ea typeface="+mn-ea"/>
        <a:cs typeface="+mn-cs"/>
      </a:defRPr>
    </a:lvl3pPr>
    <a:lvl4pPr marL="6583680" algn="l" defTabSz="2194560" rtl="0" eaLnBrk="1" latinLnBrk="0" hangingPunct="1">
      <a:defRPr sz="5800" kern="1200">
        <a:solidFill>
          <a:schemeClr val="tx1"/>
        </a:solidFill>
        <a:latin typeface="+mn-lt"/>
        <a:ea typeface="+mn-ea"/>
        <a:cs typeface="+mn-cs"/>
      </a:defRPr>
    </a:lvl4pPr>
    <a:lvl5pPr marL="8778240" algn="l" defTabSz="2194560" rtl="0" eaLnBrk="1" latinLnBrk="0" hangingPunct="1">
      <a:defRPr sz="5800" kern="1200">
        <a:solidFill>
          <a:schemeClr val="tx1"/>
        </a:solidFill>
        <a:latin typeface="+mn-lt"/>
        <a:ea typeface="+mn-ea"/>
        <a:cs typeface="+mn-cs"/>
      </a:defRPr>
    </a:lvl5pPr>
    <a:lvl6pPr marL="10972800" algn="l" defTabSz="2194560" rtl="0" eaLnBrk="1" latinLnBrk="0" hangingPunct="1">
      <a:defRPr sz="5800" kern="1200">
        <a:solidFill>
          <a:schemeClr val="tx1"/>
        </a:solidFill>
        <a:latin typeface="+mn-lt"/>
        <a:ea typeface="+mn-ea"/>
        <a:cs typeface="+mn-cs"/>
      </a:defRPr>
    </a:lvl6pPr>
    <a:lvl7pPr marL="13167360" algn="l" defTabSz="2194560" rtl="0" eaLnBrk="1" latinLnBrk="0" hangingPunct="1">
      <a:defRPr sz="5800" kern="1200">
        <a:solidFill>
          <a:schemeClr val="tx1"/>
        </a:solidFill>
        <a:latin typeface="+mn-lt"/>
        <a:ea typeface="+mn-ea"/>
        <a:cs typeface="+mn-cs"/>
      </a:defRPr>
    </a:lvl7pPr>
    <a:lvl8pPr marL="15361920" algn="l" defTabSz="2194560" rtl="0" eaLnBrk="1" latinLnBrk="0" hangingPunct="1">
      <a:defRPr sz="5800" kern="1200">
        <a:solidFill>
          <a:schemeClr val="tx1"/>
        </a:solidFill>
        <a:latin typeface="+mn-lt"/>
        <a:ea typeface="+mn-ea"/>
        <a:cs typeface="+mn-cs"/>
      </a:defRPr>
    </a:lvl8pPr>
    <a:lvl9pPr marL="17556480" algn="l" defTabSz="219456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i="0" u="none" strike="noStrike" dirty="0">
                <a:solidFill>
                  <a:srgbClr val="202124"/>
                </a:solidFill>
                <a:effectLst/>
                <a:latin typeface="Roboto" panose="020F0502020204030204" pitchFamily="34" charset="0"/>
              </a:rPr>
              <a:t>Manganese dioxide (</a:t>
            </a:r>
            <a:r>
              <a:rPr lang="en-US" b="0" i="0" u="none" strike="noStrike" dirty="0" err="1">
                <a:solidFill>
                  <a:srgbClr val="202124"/>
                </a:solidFill>
                <a:effectLst/>
                <a:latin typeface="Roboto" panose="020F0502020204030204" pitchFamily="34" charset="0"/>
              </a:rPr>
              <a:t>MnO</a:t>
            </a:r>
            <a:r>
              <a:rPr lang="en-US" b="0" i="0" u="none" strike="noStrike" dirty="0">
                <a:solidFill>
                  <a:srgbClr val="202124"/>
                </a:solidFill>
                <a:effectLst/>
                <a:latin typeface="Roboto" panose="020F0502020204030204" pitchFamily="34" charset="0"/>
              </a:rPr>
              <a:t>₂) is a promising material for electrochemical technologies due to its abundance and electrochemical versatility. In this study, we investigate the thermodynamic and kinetic properties of various </a:t>
            </a:r>
            <a:r>
              <a:rPr lang="en-US" b="0" i="0" u="none" strike="noStrike" dirty="0" err="1">
                <a:solidFill>
                  <a:srgbClr val="202124"/>
                </a:solidFill>
                <a:effectLst/>
                <a:latin typeface="Roboto" panose="020F0502020204030204" pitchFamily="34" charset="0"/>
              </a:rPr>
              <a:t>MnO</a:t>
            </a:r>
            <a:r>
              <a:rPr lang="en-US" b="0" i="0" u="none" strike="noStrike" dirty="0">
                <a:solidFill>
                  <a:srgbClr val="202124"/>
                </a:solidFill>
                <a:effectLst/>
                <a:latin typeface="Roboto" panose="020F0502020204030204" pitchFamily="34" charset="0"/>
              </a:rPr>
              <a:t>₂ polymorphs—specifically the </a:t>
            </a:r>
            <a:r>
              <a:rPr lang="el-GR" b="0" i="0" u="none" strike="noStrike" dirty="0">
                <a:solidFill>
                  <a:srgbClr val="202124"/>
                </a:solidFill>
                <a:effectLst/>
                <a:latin typeface="Roboto" panose="020F0502020204030204" pitchFamily="34" charset="0"/>
              </a:rPr>
              <a:t>α, β, γ, </a:t>
            </a:r>
            <a:r>
              <a:rPr lang="en-US" b="0" i="0" u="none" strike="noStrike" dirty="0">
                <a:solidFill>
                  <a:srgbClr val="202124"/>
                </a:solidFill>
                <a:effectLst/>
                <a:latin typeface="Roboto" panose="020F0502020204030204" pitchFamily="34" charset="0"/>
              </a:rPr>
              <a:t>and </a:t>
            </a:r>
            <a:r>
              <a:rPr lang="el-GR" b="0" i="0" u="none" strike="noStrike" dirty="0">
                <a:solidFill>
                  <a:srgbClr val="202124"/>
                </a:solidFill>
                <a:effectLst/>
                <a:latin typeface="Roboto" panose="020F0502020204030204" pitchFamily="34" charset="0"/>
              </a:rPr>
              <a:t>δ </a:t>
            </a:r>
            <a:r>
              <a:rPr lang="en-US" b="0" i="0" u="none" strike="noStrike" dirty="0">
                <a:solidFill>
                  <a:srgbClr val="202124"/>
                </a:solidFill>
                <a:effectLst/>
                <a:latin typeface="Roboto" panose="020F0502020204030204" pitchFamily="34" charset="0"/>
              </a:rPr>
              <a:t>crystal structures—through computational analysis. Our focus lies in determining how the elastic properties affect phase transformations. Leveraging code developed by our collaborators at </a:t>
            </a:r>
            <a:r>
              <a:rPr lang="en-US" b="0" i="0" u="none" strike="noStrike" dirty="0" err="1">
                <a:solidFill>
                  <a:srgbClr val="202124"/>
                </a:solidFill>
                <a:effectLst/>
                <a:latin typeface="Roboto" panose="020F0502020204030204" pitchFamily="34" charset="0"/>
              </a:rPr>
              <a:t>livermore</a:t>
            </a:r>
            <a:r>
              <a:rPr lang="en-US" b="0" i="0" u="none" strike="noStrike" dirty="0">
                <a:solidFill>
                  <a:srgbClr val="202124"/>
                </a:solidFill>
                <a:effectLst/>
                <a:latin typeface="Roboto" panose="020F0502020204030204" pitchFamily="34" charset="0"/>
              </a:rPr>
              <a:t>, we simulate phase transitions and energy landscapes between polymorphs. This computational insight is intended to guide experimental synthesis carried out by our team’s graduate researchers. </a:t>
            </a:r>
            <a:r>
              <a:rPr lang="en-US" b="0" i="0" u="none" strike="noStrike">
                <a:solidFill>
                  <a:srgbClr val="202124"/>
                </a:solidFill>
                <a:effectLst/>
                <a:latin typeface="Roboto" panose="020F0502020204030204" pitchFamily="34" charset="0"/>
              </a:rPr>
              <a:t>Our hypothesis is that through this combined theoretical-experimental approach, we can control which crystal structure is present after synthesis or operation. </a:t>
            </a:r>
            <a:endParaRPr lang="en-US" dirty="0"/>
          </a:p>
        </p:txBody>
      </p:sp>
      <p:sp>
        <p:nvSpPr>
          <p:cNvPr id="4" name="Slide Number Placeholder 3"/>
          <p:cNvSpPr>
            <a:spLocks noGrp="1"/>
          </p:cNvSpPr>
          <p:nvPr>
            <p:ph type="sldNum" sz="quarter" idx="10"/>
          </p:nvPr>
        </p:nvSpPr>
        <p:spPr/>
        <p:txBody>
          <a:bodyPr/>
          <a:lstStyle/>
          <a:p>
            <a:fld id="{A1252A56-2115-D847-BC2C-7B6195AAEC46}" type="slidenum">
              <a:rPr lang="en-US" smtClean="0"/>
              <a:pPr/>
              <a:t>1</a:t>
            </a:fld>
            <a:endParaRPr lang="en-US" dirty="0"/>
          </a:p>
        </p:txBody>
      </p:sp>
    </p:spTree>
    <p:extLst>
      <p:ext uri="{BB962C8B-B14F-4D97-AF65-F5344CB8AC3E}">
        <p14:creationId xmlns:p14="http://schemas.microsoft.com/office/powerpoint/2010/main" val="6760666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8778240"/>
            <a:ext cx="43891200" cy="9509760"/>
            <a:chOff x="0" y="0"/>
            <a:chExt cx="5760" cy="708"/>
          </a:xfrm>
        </p:grpSpPr>
        <p:sp>
          <p:nvSpPr>
            <p:cNvPr id="5" name="Rectangle 3"/>
            <p:cNvSpPr>
              <a:spLocks noChangeArrowheads="1"/>
            </p:cNvSpPr>
            <p:nvPr userDrawn="1"/>
          </p:nvSpPr>
          <p:spPr bwMode="auto">
            <a:xfrm flipV="1">
              <a:off x="0" y="0"/>
              <a:ext cx="2880" cy="708"/>
            </a:xfrm>
            <a:prstGeom prst="rect">
              <a:avLst/>
            </a:prstGeom>
            <a:solidFill>
              <a:srgbClr val="124A91"/>
            </a:solidFill>
            <a:ln w="9525">
              <a:noFill/>
              <a:miter lim="800000"/>
              <a:headEnd/>
              <a:tailEnd/>
            </a:ln>
            <a:effectLst/>
          </p:spPr>
          <p:txBody>
            <a:bodyPr wrap="none" anchor="ctr">
              <a:prstTxWarp prst="textNoShape">
                <a:avLst/>
              </a:prstTxWarp>
            </a:bodyPr>
            <a:lstStyle/>
            <a:p>
              <a:pPr>
                <a:defRPr/>
              </a:pPr>
              <a:endParaRPr lang="en-US" dirty="0">
                <a:latin typeface="Arial" charset="0"/>
                <a:ea typeface="ＭＳ Ｐゴシック" charset="-128"/>
                <a:cs typeface="ＭＳ Ｐゴシック" charset="-128"/>
              </a:endParaRPr>
            </a:p>
          </p:txBody>
        </p:sp>
        <p:sp>
          <p:nvSpPr>
            <p:cNvPr id="6" name="Rectangle 4"/>
            <p:cNvSpPr>
              <a:spLocks noChangeArrowheads="1"/>
            </p:cNvSpPr>
            <p:nvPr userDrawn="1"/>
          </p:nvSpPr>
          <p:spPr bwMode="auto">
            <a:xfrm flipV="1">
              <a:off x="2880" y="0"/>
              <a:ext cx="2880" cy="708"/>
            </a:xfrm>
            <a:prstGeom prst="rect">
              <a:avLst/>
            </a:prstGeom>
            <a:solidFill>
              <a:srgbClr val="124A91"/>
            </a:solidFill>
            <a:ln w="9525">
              <a:noFill/>
              <a:miter lim="800000"/>
              <a:headEnd/>
              <a:tailEnd/>
            </a:ln>
            <a:effectLst/>
          </p:spPr>
          <p:txBody>
            <a:bodyPr wrap="none" anchor="ctr">
              <a:prstTxWarp prst="textNoShape">
                <a:avLst/>
              </a:prstTxWarp>
            </a:bodyPr>
            <a:lstStyle/>
            <a:p>
              <a:pPr>
                <a:defRPr/>
              </a:pPr>
              <a:endParaRPr lang="en-US" dirty="0">
                <a:latin typeface="Arial" charset="0"/>
                <a:ea typeface="ＭＳ Ｐゴシック" charset="-128"/>
                <a:cs typeface="ＭＳ Ｐゴシック" charset="-128"/>
              </a:endParaRPr>
            </a:p>
          </p:txBody>
        </p:sp>
      </p:grpSp>
      <p:sp>
        <p:nvSpPr>
          <p:cNvPr id="7" name="Rectangle 12"/>
          <p:cNvSpPr>
            <a:spLocks noChangeArrowheads="1"/>
          </p:cNvSpPr>
          <p:nvPr/>
        </p:nvSpPr>
        <p:spPr bwMode="auto">
          <a:xfrm>
            <a:off x="6972302" y="23042880"/>
            <a:ext cx="30723840" cy="4206240"/>
          </a:xfrm>
          <a:prstGeom prst="rect">
            <a:avLst/>
          </a:prstGeom>
          <a:noFill/>
          <a:ln w="9525">
            <a:noFill/>
            <a:miter lim="800000"/>
            <a:headEnd/>
            <a:tailEnd/>
          </a:ln>
          <a:effectLst/>
        </p:spPr>
        <p:txBody>
          <a:bodyPr lIns="438912" tIns="219456" rIns="438912" bIns="219456">
            <a:prstTxWarp prst="textNoShape">
              <a:avLst/>
            </a:prstTxWarp>
          </a:bodyPr>
          <a:lstStyle/>
          <a:p>
            <a:pPr>
              <a:spcBef>
                <a:spcPct val="0"/>
              </a:spcBef>
              <a:defRPr/>
            </a:pPr>
            <a:endParaRPr lang="en-US" sz="11500" dirty="0">
              <a:solidFill>
                <a:schemeClr val="tx1"/>
              </a:solidFill>
              <a:latin typeface="Arial" charset="0"/>
              <a:ea typeface="ＭＳ Ｐゴシック" charset="-128"/>
              <a:cs typeface="ＭＳ Ｐゴシック" charset="-128"/>
            </a:endParaRPr>
          </a:p>
        </p:txBody>
      </p:sp>
      <p:sp>
        <p:nvSpPr>
          <p:cNvPr id="8" name="Rectangle 13"/>
          <p:cNvSpPr>
            <a:spLocks noChangeArrowheads="1"/>
          </p:cNvSpPr>
          <p:nvPr/>
        </p:nvSpPr>
        <p:spPr bwMode="auto">
          <a:xfrm>
            <a:off x="6583680" y="24140160"/>
            <a:ext cx="30723840" cy="4206240"/>
          </a:xfrm>
          <a:prstGeom prst="rect">
            <a:avLst/>
          </a:prstGeom>
          <a:noFill/>
          <a:ln w="9525">
            <a:noFill/>
            <a:miter lim="800000"/>
            <a:headEnd/>
            <a:tailEnd/>
          </a:ln>
          <a:effectLst/>
        </p:spPr>
        <p:txBody>
          <a:bodyPr lIns="438912" tIns="219456" rIns="438912" bIns="219456">
            <a:prstTxWarp prst="textNoShape">
              <a:avLst/>
            </a:prstTxWarp>
          </a:bodyPr>
          <a:lstStyle/>
          <a:p>
            <a:pPr>
              <a:spcBef>
                <a:spcPct val="0"/>
              </a:spcBef>
              <a:defRPr/>
            </a:pPr>
            <a:endParaRPr lang="en-US" sz="11500" dirty="0">
              <a:solidFill>
                <a:schemeClr val="tx1"/>
              </a:solidFill>
              <a:latin typeface="Arial" charset="0"/>
              <a:ea typeface="ＭＳ Ｐゴシック" charset="-128"/>
              <a:cs typeface="ＭＳ Ｐゴシック" charset="-128"/>
            </a:endParaRPr>
          </a:p>
        </p:txBody>
      </p:sp>
      <p:sp>
        <p:nvSpPr>
          <p:cNvPr id="9" name="Text Box 14"/>
          <p:cNvSpPr txBox="1">
            <a:spLocks noChangeArrowheads="1"/>
          </p:cNvSpPr>
          <p:nvPr/>
        </p:nvSpPr>
        <p:spPr bwMode="auto">
          <a:xfrm>
            <a:off x="6583680" y="24505920"/>
            <a:ext cx="30723840" cy="2194560"/>
          </a:xfrm>
          <a:prstGeom prst="rect">
            <a:avLst/>
          </a:prstGeom>
          <a:noFill/>
          <a:ln w="9525">
            <a:noFill/>
            <a:miter lim="800000"/>
            <a:headEnd/>
            <a:tailEnd/>
          </a:ln>
          <a:effectLst/>
        </p:spPr>
        <p:txBody>
          <a:bodyPr lIns="438912" tIns="219456" rIns="438912" bIns="219456">
            <a:prstTxWarp prst="textNoShape">
              <a:avLst/>
            </a:prstTxWarp>
            <a:spAutoFit/>
          </a:bodyPr>
          <a:lstStyle/>
          <a:p>
            <a:pPr>
              <a:defRPr/>
            </a:pPr>
            <a:endParaRPr lang="en-US" sz="11500" dirty="0">
              <a:solidFill>
                <a:schemeClr val="tx1"/>
              </a:solidFill>
              <a:latin typeface="Helvetica" charset="0"/>
              <a:ea typeface="ＭＳ Ｐゴシック" charset="-128"/>
              <a:cs typeface="ＭＳ Ｐゴシック" charset="-128"/>
            </a:endParaRPr>
          </a:p>
        </p:txBody>
      </p:sp>
      <p:sp>
        <p:nvSpPr>
          <p:cNvPr id="10" name="Rectangle 15"/>
          <p:cNvSpPr>
            <a:spLocks noChangeArrowheads="1"/>
          </p:cNvSpPr>
          <p:nvPr/>
        </p:nvSpPr>
        <p:spPr bwMode="auto">
          <a:xfrm>
            <a:off x="6583680" y="23042880"/>
            <a:ext cx="30723840" cy="4206240"/>
          </a:xfrm>
          <a:prstGeom prst="rect">
            <a:avLst/>
          </a:prstGeom>
          <a:noFill/>
          <a:ln w="9525">
            <a:noFill/>
            <a:miter lim="800000"/>
            <a:headEnd/>
            <a:tailEnd/>
          </a:ln>
          <a:effectLst/>
        </p:spPr>
        <p:txBody>
          <a:bodyPr lIns="438912" tIns="219456" rIns="438912" bIns="219456">
            <a:prstTxWarp prst="textNoShape">
              <a:avLst/>
            </a:prstTxWarp>
          </a:bodyPr>
          <a:lstStyle/>
          <a:p>
            <a:pPr>
              <a:spcBef>
                <a:spcPct val="0"/>
              </a:spcBef>
              <a:defRPr/>
            </a:pPr>
            <a:endParaRPr lang="en-US" sz="11500" dirty="0">
              <a:solidFill>
                <a:schemeClr val="tx1"/>
              </a:solidFill>
              <a:latin typeface="Arial" charset="0"/>
              <a:ea typeface="ＭＳ Ｐゴシック" charset="-128"/>
              <a:cs typeface="ＭＳ Ｐゴシック" charset="-128"/>
            </a:endParaRPr>
          </a:p>
        </p:txBody>
      </p:sp>
      <p:sp>
        <p:nvSpPr>
          <p:cNvPr id="11" name="Text Box 25"/>
          <p:cNvSpPr txBox="1">
            <a:spLocks noChangeArrowheads="1"/>
          </p:cNvSpPr>
          <p:nvPr/>
        </p:nvSpPr>
        <p:spPr bwMode="auto">
          <a:xfrm>
            <a:off x="8046720" y="2926083"/>
            <a:ext cx="28110182" cy="2491742"/>
          </a:xfrm>
          <a:prstGeom prst="rect">
            <a:avLst/>
          </a:prstGeom>
          <a:noFill/>
          <a:ln w="9525">
            <a:noFill/>
            <a:miter lim="800000"/>
            <a:headEnd/>
            <a:tailEnd/>
          </a:ln>
          <a:effectLst/>
        </p:spPr>
        <p:txBody>
          <a:bodyPr wrap="none" lIns="438912" tIns="219456" rIns="438912" bIns="219456">
            <a:prstTxWarp prst="textNoShape">
              <a:avLst/>
            </a:prstTxWarp>
            <a:spAutoFit/>
          </a:bodyPr>
          <a:lstStyle/>
          <a:p>
            <a:pPr>
              <a:defRPr/>
            </a:pPr>
            <a:r>
              <a:rPr lang="en-US" sz="13400" b="1" dirty="0">
                <a:solidFill>
                  <a:srgbClr val="124A91"/>
                </a:solidFill>
                <a:latin typeface="Arial Narrow" charset="0"/>
                <a:ea typeface="ＭＳ Ｐゴシック" charset="-128"/>
                <a:cs typeface="ＭＳ Ｐゴシック" charset="-128"/>
              </a:rPr>
              <a:t>Lawrence Livermore National Laboratory</a:t>
            </a:r>
          </a:p>
        </p:txBody>
      </p:sp>
      <p:grpSp>
        <p:nvGrpSpPr>
          <p:cNvPr id="3" name="Group 28"/>
          <p:cNvGrpSpPr>
            <a:grpSpLocks/>
          </p:cNvGrpSpPr>
          <p:nvPr/>
        </p:nvGrpSpPr>
        <p:grpSpPr bwMode="auto">
          <a:xfrm>
            <a:off x="0" y="18653760"/>
            <a:ext cx="43891200" cy="365760"/>
            <a:chOff x="0" y="0"/>
            <a:chExt cx="5760" cy="708"/>
          </a:xfrm>
        </p:grpSpPr>
        <p:sp>
          <p:nvSpPr>
            <p:cNvPr id="13" name="Rectangle 29"/>
            <p:cNvSpPr>
              <a:spLocks noChangeArrowheads="1"/>
            </p:cNvSpPr>
            <p:nvPr userDrawn="1"/>
          </p:nvSpPr>
          <p:spPr bwMode="auto">
            <a:xfrm flipV="1">
              <a:off x="0" y="0"/>
              <a:ext cx="2880" cy="708"/>
            </a:xfrm>
            <a:prstGeom prst="rect">
              <a:avLst/>
            </a:prstGeom>
            <a:solidFill>
              <a:srgbClr val="124A91"/>
            </a:solidFill>
            <a:ln w="9525">
              <a:noFill/>
              <a:miter lim="800000"/>
              <a:headEnd/>
              <a:tailEnd/>
            </a:ln>
            <a:effectLst/>
          </p:spPr>
          <p:txBody>
            <a:bodyPr wrap="none" anchor="ctr">
              <a:prstTxWarp prst="textNoShape">
                <a:avLst/>
              </a:prstTxWarp>
            </a:bodyPr>
            <a:lstStyle/>
            <a:p>
              <a:pPr>
                <a:defRPr/>
              </a:pPr>
              <a:endParaRPr lang="en-US" dirty="0">
                <a:latin typeface="Arial" charset="0"/>
                <a:ea typeface="ＭＳ Ｐゴシック" charset="-128"/>
                <a:cs typeface="ＭＳ Ｐゴシック" charset="-128"/>
              </a:endParaRPr>
            </a:p>
          </p:txBody>
        </p:sp>
        <p:sp>
          <p:nvSpPr>
            <p:cNvPr id="14" name="Rectangle 30"/>
            <p:cNvSpPr>
              <a:spLocks noChangeArrowheads="1"/>
            </p:cNvSpPr>
            <p:nvPr userDrawn="1"/>
          </p:nvSpPr>
          <p:spPr bwMode="auto">
            <a:xfrm flipV="1">
              <a:off x="2880" y="0"/>
              <a:ext cx="2880" cy="708"/>
            </a:xfrm>
            <a:prstGeom prst="rect">
              <a:avLst/>
            </a:prstGeom>
            <a:solidFill>
              <a:srgbClr val="124A91"/>
            </a:solidFill>
            <a:ln w="9525">
              <a:noFill/>
              <a:miter lim="800000"/>
              <a:headEnd/>
              <a:tailEnd/>
            </a:ln>
            <a:effectLst/>
          </p:spPr>
          <p:txBody>
            <a:bodyPr wrap="none" anchor="ctr">
              <a:prstTxWarp prst="textNoShape">
                <a:avLst/>
              </a:prstTxWarp>
            </a:bodyPr>
            <a:lstStyle/>
            <a:p>
              <a:pPr>
                <a:defRPr/>
              </a:pPr>
              <a:endParaRPr lang="en-US" dirty="0">
                <a:latin typeface="Arial" charset="0"/>
                <a:ea typeface="ＭＳ Ｐゴシック" charset="-128"/>
                <a:cs typeface="ＭＳ Ｐゴシック" charset="-128"/>
              </a:endParaRPr>
            </a:p>
          </p:txBody>
        </p:sp>
      </p:grpSp>
      <p:grpSp>
        <p:nvGrpSpPr>
          <p:cNvPr id="4" name="Group 31"/>
          <p:cNvGrpSpPr>
            <a:grpSpLocks/>
          </p:cNvGrpSpPr>
          <p:nvPr/>
        </p:nvGrpSpPr>
        <p:grpSpPr bwMode="auto">
          <a:xfrm>
            <a:off x="0" y="8046720"/>
            <a:ext cx="43891200" cy="365760"/>
            <a:chOff x="0" y="0"/>
            <a:chExt cx="5760" cy="708"/>
          </a:xfrm>
        </p:grpSpPr>
        <p:sp>
          <p:nvSpPr>
            <p:cNvPr id="16" name="Rectangle 32"/>
            <p:cNvSpPr>
              <a:spLocks noChangeArrowheads="1"/>
            </p:cNvSpPr>
            <p:nvPr userDrawn="1"/>
          </p:nvSpPr>
          <p:spPr bwMode="auto">
            <a:xfrm flipV="1">
              <a:off x="0" y="0"/>
              <a:ext cx="2880" cy="708"/>
            </a:xfrm>
            <a:prstGeom prst="rect">
              <a:avLst/>
            </a:prstGeom>
            <a:solidFill>
              <a:srgbClr val="124A91"/>
            </a:solidFill>
            <a:ln w="9525">
              <a:noFill/>
              <a:miter lim="800000"/>
              <a:headEnd/>
              <a:tailEnd/>
            </a:ln>
            <a:effectLst/>
          </p:spPr>
          <p:txBody>
            <a:bodyPr wrap="none" anchor="ctr">
              <a:prstTxWarp prst="textNoShape">
                <a:avLst/>
              </a:prstTxWarp>
            </a:bodyPr>
            <a:lstStyle/>
            <a:p>
              <a:pPr>
                <a:defRPr/>
              </a:pPr>
              <a:endParaRPr lang="en-US" dirty="0">
                <a:latin typeface="Arial" charset="0"/>
                <a:ea typeface="ＭＳ Ｐゴシック" charset="-128"/>
                <a:cs typeface="ＭＳ Ｐゴシック" charset="-128"/>
              </a:endParaRPr>
            </a:p>
          </p:txBody>
        </p:sp>
        <p:sp>
          <p:nvSpPr>
            <p:cNvPr id="17" name="Rectangle 33"/>
            <p:cNvSpPr>
              <a:spLocks noChangeArrowheads="1"/>
            </p:cNvSpPr>
            <p:nvPr userDrawn="1"/>
          </p:nvSpPr>
          <p:spPr bwMode="auto">
            <a:xfrm flipV="1">
              <a:off x="2880" y="0"/>
              <a:ext cx="2880" cy="708"/>
            </a:xfrm>
            <a:prstGeom prst="rect">
              <a:avLst/>
            </a:prstGeom>
            <a:solidFill>
              <a:srgbClr val="124A91"/>
            </a:solidFill>
            <a:ln w="9525">
              <a:noFill/>
              <a:miter lim="800000"/>
              <a:headEnd/>
              <a:tailEnd/>
            </a:ln>
            <a:effectLst/>
          </p:spPr>
          <p:txBody>
            <a:bodyPr wrap="none" anchor="ctr">
              <a:prstTxWarp prst="textNoShape">
                <a:avLst/>
              </a:prstTxWarp>
            </a:bodyPr>
            <a:lstStyle/>
            <a:p>
              <a:pPr>
                <a:defRPr/>
              </a:pPr>
              <a:endParaRPr lang="en-US" dirty="0">
                <a:latin typeface="Arial" charset="0"/>
                <a:ea typeface="ＭＳ Ｐゴシック" charset="-128"/>
                <a:cs typeface="ＭＳ Ｐゴシック" charset="-128"/>
              </a:endParaRPr>
            </a:p>
          </p:txBody>
        </p:sp>
      </p:grpSp>
      <p:sp>
        <p:nvSpPr>
          <p:cNvPr id="18" name="Text Box 25"/>
          <p:cNvSpPr txBox="1">
            <a:spLocks noChangeArrowheads="1"/>
          </p:cNvSpPr>
          <p:nvPr/>
        </p:nvSpPr>
        <p:spPr bwMode="auto">
          <a:xfrm>
            <a:off x="8046720" y="2926083"/>
            <a:ext cx="28110182" cy="2491742"/>
          </a:xfrm>
          <a:prstGeom prst="rect">
            <a:avLst/>
          </a:prstGeom>
          <a:noFill/>
          <a:ln w="9525">
            <a:noFill/>
            <a:miter lim="800000"/>
            <a:headEnd/>
            <a:tailEnd/>
          </a:ln>
          <a:effectLst/>
        </p:spPr>
        <p:txBody>
          <a:bodyPr wrap="none" lIns="438912" tIns="219456" rIns="438912" bIns="219456">
            <a:prstTxWarp prst="textNoShape">
              <a:avLst/>
            </a:prstTxWarp>
            <a:spAutoFit/>
          </a:bodyPr>
          <a:lstStyle/>
          <a:p>
            <a:pPr>
              <a:defRPr/>
            </a:pPr>
            <a:r>
              <a:rPr lang="en-US" sz="13400" b="1" dirty="0">
                <a:solidFill>
                  <a:srgbClr val="124A91"/>
                </a:solidFill>
                <a:latin typeface="Arial Narrow" charset="0"/>
                <a:ea typeface="ＭＳ Ｐゴシック" charset="-128"/>
                <a:cs typeface="ＭＳ Ｐゴシック" charset="-128"/>
              </a:rPr>
              <a:t>Lawrence Livermore National Laboratory</a:t>
            </a:r>
          </a:p>
        </p:txBody>
      </p:sp>
      <p:grpSp>
        <p:nvGrpSpPr>
          <p:cNvPr id="12" name="Group 28"/>
          <p:cNvGrpSpPr>
            <a:grpSpLocks/>
          </p:cNvGrpSpPr>
          <p:nvPr/>
        </p:nvGrpSpPr>
        <p:grpSpPr bwMode="auto">
          <a:xfrm>
            <a:off x="0" y="18653760"/>
            <a:ext cx="43891200" cy="365760"/>
            <a:chOff x="0" y="0"/>
            <a:chExt cx="5760" cy="708"/>
          </a:xfrm>
        </p:grpSpPr>
        <p:sp>
          <p:nvSpPr>
            <p:cNvPr id="20" name="Rectangle 29"/>
            <p:cNvSpPr>
              <a:spLocks noChangeArrowheads="1"/>
            </p:cNvSpPr>
            <p:nvPr userDrawn="1"/>
          </p:nvSpPr>
          <p:spPr bwMode="auto">
            <a:xfrm flipV="1">
              <a:off x="0" y="0"/>
              <a:ext cx="2880" cy="708"/>
            </a:xfrm>
            <a:prstGeom prst="rect">
              <a:avLst/>
            </a:prstGeom>
            <a:solidFill>
              <a:srgbClr val="124A91"/>
            </a:solidFill>
            <a:ln w="9525">
              <a:noFill/>
              <a:miter lim="800000"/>
              <a:headEnd/>
              <a:tailEnd/>
            </a:ln>
            <a:effectLst/>
          </p:spPr>
          <p:txBody>
            <a:bodyPr wrap="none" anchor="ctr">
              <a:prstTxWarp prst="textNoShape">
                <a:avLst/>
              </a:prstTxWarp>
            </a:bodyPr>
            <a:lstStyle/>
            <a:p>
              <a:pPr>
                <a:defRPr/>
              </a:pPr>
              <a:endParaRPr lang="en-US" dirty="0">
                <a:latin typeface="Arial" charset="0"/>
                <a:ea typeface="ＭＳ Ｐゴシック" charset="-128"/>
                <a:cs typeface="ＭＳ Ｐゴシック" charset="-128"/>
              </a:endParaRPr>
            </a:p>
          </p:txBody>
        </p:sp>
        <p:sp>
          <p:nvSpPr>
            <p:cNvPr id="21" name="Rectangle 30"/>
            <p:cNvSpPr>
              <a:spLocks noChangeArrowheads="1"/>
            </p:cNvSpPr>
            <p:nvPr userDrawn="1"/>
          </p:nvSpPr>
          <p:spPr bwMode="auto">
            <a:xfrm flipV="1">
              <a:off x="2880" y="0"/>
              <a:ext cx="2880" cy="708"/>
            </a:xfrm>
            <a:prstGeom prst="rect">
              <a:avLst/>
            </a:prstGeom>
            <a:solidFill>
              <a:srgbClr val="124A91"/>
            </a:solidFill>
            <a:ln w="9525">
              <a:noFill/>
              <a:miter lim="800000"/>
              <a:headEnd/>
              <a:tailEnd/>
            </a:ln>
            <a:effectLst/>
          </p:spPr>
          <p:txBody>
            <a:bodyPr wrap="none" anchor="ctr">
              <a:prstTxWarp prst="textNoShape">
                <a:avLst/>
              </a:prstTxWarp>
            </a:bodyPr>
            <a:lstStyle/>
            <a:p>
              <a:pPr>
                <a:defRPr/>
              </a:pPr>
              <a:endParaRPr lang="en-US" dirty="0">
                <a:latin typeface="Arial" charset="0"/>
                <a:ea typeface="ＭＳ Ｐゴシック" charset="-128"/>
                <a:cs typeface="ＭＳ Ｐゴシック" charset="-128"/>
              </a:endParaRPr>
            </a:p>
          </p:txBody>
        </p:sp>
      </p:grpSp>
      <p:grpSp>
        <p:nvGrpSpPr>
          <p:cNvPr id="15" name="Group 31"/>
          <p:cNvGrpSpPr>
            <a:grpSpLocks/>
          </p:cNvGrpSpPr>
          <p:nvPr/>
        </p:nvGrpSpPr>
        <p:grpSpPr bwMode="auto">
          <a:xfrm>
            <a:off x="0" y="8046720"/>
            <a:ext cx="43891200" cy="365760"/>
            <a:chOff x="0" y="0"/>
            <a:chExt cx="5760" cy="708"/>
          </a:xfrm>
        </p:grpSpPr>
        <p:sp>
          <p:nvSpPr>
            <p:cNvPr id="23" name="Rectangle 32"/>
            <p:cNvSpPr>
              <a:spLocks noChangeArrowheads="1"/>
            </p:cNvSpPr>
            <p:nvPr userDrawn="1"/>
          </p:nvSpPr>
          <p:spPr bwMode="auto">
            <a:xfrm flipV="1">
              <a:off x="0" y="0"/>
              <a:ext cx="2880" cy="708"/>
            </a:xfrm>
            <a:prstGeom prst="rect">
              <a:avLst/>
            </a:prstGeom>
            <a:solidFill>
              <a:srgbClr val="124A91"/>
            </a:solidFill>
            <a:ln w="9525">
              <a:noFill/>
              <a:miter lim="800000"/>
              <a:headEnd/>
              <a:tailEnd/>
            </a:ln>
            <a:effectLst/>
          </p:spPr>
          <p:txBody>
            <a:bodyPr wrap="none" anchor="ctr">
              <a:prstTxWarp prst="textNoShape">
                <a:avLst/>
              </a:prstTxWarp>
            </a:bodyPr>
            <a:lstStyle/>
            <a:p>
              <a:pPr>
                <a:defRPr/>
              </a:pPr>
              <a:endParaRPr lang="en-US" dirty="0">
                <a:latin typeface="Arial" charset="0"/>
                <a:ea typeface="ＭＳ Ｐゴシック" charset="-128"/>
                <a:cs typeface="ＭＳ Ｐゴシック" charset="-128"/>
              </a:endParaRPr>
            </a:p>
          </p:txBody>
        </p:sp>
        <p:sp>
          <p:nvSpPr>
            <p:cNvPr id="24" name="Rectangle 33"/>
            <p:cNvSpPr>
              <a:spLocks noChangeArrowheads="1"/>
            </p:cNvSpPr>
            <p:nvPr userDrawn="1"/>
          </p:nvSpPr>
          <p:spPr bwMode="auto">
            <a:xfrm flipV="1">
              <a:off x="2880" y="0"/>
              <a:ext cx="2880" cy="708"/>
            </a:xfrm>
            <a:prstGeom prst="rect">
              <a:avLst/>
            </a:prstGeom>
            <a:solidFill>
              <a:srgbClr val="124A91"/>
            </a:solidFill>
            <a:ln w="9525">
              <a:noFill/>
              <a:miter lim="800000"/>
              <a:headEnd/>
              <a:tailEnd/>
            </a:ln>
            <a:effectLst/>
          </p:spPr>
          <p:txBody>
            <a:bodyPr wrap="none" anchor="ctr">
              <a:prstTxWarp prst="textNoShape">
                <a:avLst/>
              </a:prstTxWarp>
            </a:bodyPr>
            <a:lstStyle/>
            <a:p>
              <a:pPr>
                <a:defRPr/>
              </a:pPr>
              <a:endParaRPr lang="en-US" dirty="0">
                <a:latin typeface="Arial" charset="0"/>
                <a:ea typeface="ＭＳ Ｐゴシック" charset="-128"/>
                <a:cs typeface="ＭＳ Ｐゴシック" charset="-128"/>
              </a:endParaRPr>
            </a:p>
          </p:txBody>
        </p:sp>
      </p:grpSp>
      <p:grpSp>
        <p:nvGrpSpPr>
          <p:cNvPr id="19" name="Group 26"/>
          <p:cNvGrpSpPr>
            <a:grpSpLocks/>
          </p:cNvGrpSpPr>
          <p:nvPr/>
        </p:nvGrpSpPr>
        <p:grpSpPr bwMode="auto">
          <a:xfrm>
            <a:off x="19385280" y="19751042"/>
            <a:ext cx="6217920" cy="5989320"/>
            <a:chOff x="4038600" y="4191000"/>
            <a:chExt cx="1295400" cy="1247775"/>
          </a:xfrm>
        </p:grpSpPr>
        <p:pic>
          <p:nvPicPr>
            <p:cNvPr id="26" name="Picture 36" descr="lab_icon_no_box_blue_rgb"/>
            <p:cNvPicPr>
              <a:picLocks noChangeAspect="1" noChangeArrowheads="1"/>
            </p:cNvPicPr>
            <p:nvPr/>
          </p:nvPicPr>
          <p:blipFill>
            <a:blip r:embed="rId2"/>
            <a:srcRect/>
            <a:stretch>
              <a:fillRect/>
            </a:stretch>
          </p:blipFill>
          <p:spPr bwMode="auto">
            <a:xfrm>
              <a:off x="4038600" y="4191000"/>
              <a:ext cx="1295400" cy="1247775"/>
            </a:xfrm>
            <a:prstGeom prst="rect">
              <a:avLst/>
            </a:prstGeom>
            <a:noFill/>
            <a:ln w="9525">
              <a:noFill/>
              <a:miter lim="800000"/>
              <a:headEnd/>
              <a:tailEnd/>
            </a:ln>
          </p:spPr>
        </p:pic>
        <p:pic>
          <p:nvPicPr>
            <p:cNvPr id="27" name="Picture 36" descr="lab_icon_no_box_blue_rgb"/>
            <p:cNvPicPr>
              <a:picLocks noChangeAspect="1" noChangeArrowheads="1"/>
            </p:cNvPicPr>
            <p:nvPr userDrawn="1"/>
          </p:nvPicPr>
          <p:blipFill>
            <a:blip r:embed="rId2"/>
            <a:srcRect/>
            <a:stretch>
              <a:fillRect/>
            </a:stretch>
          </p:blipFill>
          <p:spPr bwMode="auto">
            <a:xfrm>
              <a:off x="4038600" y="4191000"/>
              <a:ext cx="1295400" cy="1247775"/>
            </a:xfrm>
            <a:prstGeom prst="rect">
              <a:avLst/>
            </a:prstGeom>
            <a:noFill/>
            <a:ln w="9525">
              <a:noFill/>
              <a:miter lim="800000"/>
              <a:headEnd/>
              <a:tailEnd/>
            </a:ln>
          </p:spPr>
        </p:pic>
      </p:grpSp>
      <p:sp>
        <p:nvSpPr>
          <p:cNvPr id="195591" name="Rectangle 7"/>
          <p:cNvSpPr>
            <a:spLocks noGrp="1" noChangeArrowheads="1"/>
          </p:cNvSpPr>
          <p:nvPr>
            <p:ph type="subTitle" idx="1"/>
          </p:nvPr>
        </p:nvSpPr>
        <p:spPr>
          <a:xfrm>
            <a:off x="6217920" y="27066240"/>
            <a:ext cx="31089600" cy="4389120"/>
          </a:xfrm>
        </p:spPr>
        <p:txBody>
          <a:bodyPr anchor="ctr"/>
          <a:lstStyle>
            <a:lvl1pPr marL="0" indent="0" algn="ctr">
              <a:buFont typeface="Wingdings" pitchFamily="-112" charset="2"/>
              <a:buNone/>
              <a:defRPr/>
            </a:lvl1pPr>
          </a:lstStyle>
          <a:p>
            <a:r>
              <a:rPr lang="en-US"/>
              <a:t>Click to edit Master subtitle style</a:t>
            </a:r>
          </a:p>
        </p:txBody>
      </p:sp>
      <p:sp>
        <p:nvSpPr>
          <p:cNvPr id="195592" name="Rectangle 8"/>
          <p:cNvSpPr>
            <a:spLocks noGrp="1" noChangeArrowheads="1"/>
          </p:cNvSpPr>
          <p:nvPr>
            <p:ph type="ctrTitle"/>
          </p:nvPr>
        </p:nvSpPr>
        <p:spPr>
          <a:xfrm>
            <a:off x="3291840" y="9144000"/>
            <a:ext cx="37307520" cy="8778240"/>
          </a:xfrm>
        </p:spPr>
        <p:txBody>
          <a:bodyPr anchor="ctr"/>
          <a:lstStyle>
            <a:lvl1pPr algn="ctr">
              <a:defRPr>
                <a:solidFill>
                  <a:schemeClr val="bg1"/>
                </a:solidFill>
              </a:defRPr>
            </a:lvl1pPr>
          </a:lstStyle>
          <a:p>
            <a:r>
              <a:rPr lang="en-US"/>
              <a:t>Click to edit Master title style</a:t>
            </a:r>
          </a:p>
        </p:txBody>
      </p:sp>
      <p:sp>
        <p:nvSpPr>
          <p:cNvPr id="28" name="Text Box 25"/>
          <p:cNvSpPr txBox="1">
            <a:spLocks noChangeArrowheads="1"/>
          </p:cNvSpPr>
          <p:nvPr userDrawn="1"/>
        </p:nvSpPr>
        <p:spPr bwMode="auto">
          <a:xfrm>
            <a:off x="8046720" y="2926083"/>
            <a:ext cx="28110182" cy="2491742"/>
          </a:xfrm>
          <a:prstGeom prst="rect">
            <a:avLst/>
          </a:prstGeom>
          <a:noFill/>
          <a:ln w="9525">
            <a:noFill/>
            <a:miter lim="800000"/>
            <a:headEnd/>
            <a:tailEnd/>
          </a:ln>
          <a:effectLst/>
        </p:spPr>
        <p:txBody>
          <a:bodyPr wrap="none" lIns="438912" tIns="219456" rIns="438912" bIns="219456">
            <a:prstTxWarp prst="textNoShape">
              <a:avLst/>
            </a:prstTxWarp>
            <a:spAutoFit/>
          </a:bodyPr>
          <a:lstStyle/>
          <a:p>
            <a:r>
              <a:rPr lang="en-US" sz="13400" b="1" dirty="0">
                <a:solidFill>
                  <a:srgbClr val="124A91"/>
                </a:solidFill>
                <a:latin typeface="Arial Narrow" charset="0"/>
              </a:rPr>
              <a:t>Lawrence Livermore National Laboratory</a:t>
            </a:r>
          </a:p>
        </p:txBody>
      </p:sp>
      <p:grpSp>
        <p:nvGrpSpPr>
          <p:cNvPr id="29" name="Group 28"/>
          <p:cNvGrpSpPr>
            <a:grpSpLocks/>
          </p:cNvGrpSpPr>
          <p:nvPr userDrawn="1"/>
        </p:nvGrpSpPr>
        <p:grpSpPr bwMode="auto">
          <a:xfrm>
            <a:off x="0" y="18653760"/>
            <a:ext cx="43891200" cy="365760"/>
            <a:chOff x="0" y="0"/>
            <a:chExt cx="5760" cy="708"/>
          </a:xfrm>
        </p:grpSpPr>
        <p:sp>
          <p:nvSpPr>
            <p:cNvPr id="30" name="Rectangle 29"/>
            <p:cNvSpPr>
              <a:spLocks noChangeArrowheads="1"/>
            </p:cNvSpPr>
            <p:nvPr userDrawn="1"/>
          </p:nvSpPr>
          <p:spPr bwMode="auto">
            <a:xfrm flipV="1">
              <a:off x="0" y="0"/>
              <a:ext cx="2880" cy="708"/>
            </a:xfrm>
            <a:prstGeom prst="rect">
              <a:avLst/>
            </a:prstGeom>
            <a:solidFill>
              <a:srgbClr val="124A91"/>
            </a:solidFill>
            <a:ln w="9525">
              <a:noFill/>
              <a:miter lim="800000"/>
              <a:headEnd/>
              <a:tailEnd/>
            </a:ln>
            <a:effectLst/>
          </p:spPr>
          <p:txBody>
            <a:bodyPr wrap="none" anchor="ctr">
              <a:prstTxWarp prst="textNoShape">
                <a:avLst/>
              </a:prstTxWarp>
            </a:bodyPr>
            <a:lstStyle/>
            <a:p>
              <a:endParaRPr lang="en-US" dirty="0">
                <a:latin typeface="Arial" charset="0"/>
              </a:endParaRPr>
            </a:p>
          </p:txBody>
        </p:sp>
        <p:sp>
          <p:nvSpPr>
            <p:cNvPr id="31" name="Rectangle 30"/>
            <p:cNvSpPr>
              <a:spLocks noChangeArrowheads="1"/>
            </p:cNvSpPr>
            <p:nvPr userDrawn="1"/>
          </p:nvSpPr>
          <p:spPr bwMode="auto">
            <a:xfrm flipV="1">
              <a:off x="2880" y="0"/>
              <a:ext cx="2880" cy="708"/>
            </a:xfrm>
            <a:prstGeom prst="rect">
              <a:avLst/>
            </a:prstGeom>
            <a:solidFill>
              <a:srgbClr val="124A91"/>
            </a:solidFill>
            <a:ln w="9525">
              <a:noFill/>
              <a:miter lim="800000"/>
              <a:headEnd/>
              <a:tailEnd/>
            </a:ln>
            <a:effectLst/>
          </p:spPr>
          <p:txBody>
            <a:bodyPr wrap="none" anchor="ctr">
              <a:prstTxWarp prst="textNoShape">
                <a:avLst/>
              </a:prstTxWarp>
            </a:bodyPr>
            <a:lstStyle/>
            <a:p>
              <a:endParaRPr lang="en-US" dirty="0">
                <a:latin typeface="Arial" charset="0"/>
              </a:endParaRPr>
            </a:p>
          </p:txBody>
        </p:sp>
      </p:grpSp>
      <p:grpSp>
        <p:nvGrpSpPr>
          <p:cNvPr id="32" name="Group 31"/>
          <p:cNvGrpSpPr>
            <a:grpSpLocks/>
          </p:cNvGrpSpPr>
          <p:nvPr userDrawn="1"/>
        </p:nvGrpSpPr>
        <p:grpSpPr bwMode="auto">
          <a:xfrm>
            <a:off x="0" y="8046720"/>
            <a:ext cx="43891200" cy="365760"/>
            <a:chOff x="0" y="0"/>
            <a:chExt cx="5760" cy="708"/>
          </a:xfrm>
        </p:grpSpPr>
        <p:sp>
          <p:nvSpPr>
            <p:cNvPr id="33" name="Rectangle 32"/>
            <p:cNvSpPr>
              <a:spLocks noChangeArrowheads="1"/>
            </p:cNvSpPr>
            <p:nvPr userDrawn="1"/>
          </p:nvSpPr>
          <p:spPr bwMode="auto">
            <a:xfrm flipV="1">
              <a:off x="0" y="0"/>
              <a:ext cx="2880" cy="708"/>
            </a:xfrm>
            <a:prstGeom prst="rect">
              <a:avLst/>
            </a:prstGeom>
            <a:solidFill>
              <a:srgbClr val="124A91"/>
            </a:solidFill>
            <a:ln w="9525">
              <a:noFill/>
              <a:miter lim="800000"/>
              <a:headEnd/>
              <a:tailEnd/>
            </a:ln>
            <a:effectLst/>
          </p:spPr>
          <p:txBody>
            <a:bodyPr wrap="none" anchor="ctr">
              <a:prstTxWarp prst="textNoShape">
                <a:avLst/>
              </a:prstTxWarp>
            </a:bodyPr>
            <a:lstStyle/>
            <a:p>
              <a:endParaRPr lang="en-US" dirty="0">
                <a:latin typeface="Arial" charset="0"/>
              </a:endParaRPr>
            </a:p>
          </p:txBody>
        </p:sp>
        <p:sp>
          <p:nvSpPr>
            <p:cNvPr id="34" name="Rectangle 33"/>
            <p:cNvSpPr>
              <a:spLocks noChangeArrowheads="1"/>
            </p:cNvSpPr>
            <p:nvPr userDrawn="1"/>
          </p:nvSpPr>
          <p:spPr bwMode="auto">
            <a:xfrm flipV="1">
              <a:off x="2880" y="0"/>
              <a:ext cx="2880" cy="708"/>
            </a:xfrm>
            <a:prstGeom prst="rect">
              <a:avLst/>
            </a:prstGeom>
            <a:solidFill>
              <a:srgbClr val="124A91"/>
            </a:solidFill>
            <a:ln w="9525">
              <a:noFill/>
              <a:miter lim="800000"/>
              <a:headEnd/>
              <a:tailEnd/>
            </a:ln>
            <a:effectLst/>
          </p:spPr>
          <p:txBody>
            <a:bodyPr wrap="none" anchor="ctr">
              <a:prstTxWarp prst="textNoShape">
                <a:avLst/>
              </a:prstTxWarp>
            </a:bodyPr>
            <a:lstStyle/>
            <a:p>
              <a:endParaRPr lang="en-US" dirty="0">
                <a:latin typeface="Arial" charset="0"/>
              </a:endParaRPr>
            </a:p>
          </p:txBody>
        </p:sp>
      </p:grpSp>
      <p:pic>
        <p:nvPicPr>
          <p:cNvPr id="35" name="Picture 36" descr="lab_icon_no_box_blue_rgb"/>
          <p:cNvPicPr>
            <a:picLocks noChangeAspect="1" noChangeArrowheads="1"/>
          </p:cNvPicPr>
          <p:nvPr userDrawn="1"/>
        </p:nvPicPr>
        <p:blipFill>
          <a:blip r:embed="rId2"/>
          <a:srcRect/>
          <a:stretch>
            <a:fillRect/>
          </a:stretch>
        </p:blipFill>
        <p:spPr bwMode="auto">
          <a:xfrm>
            <a:off x="19385280" y="20116802"/>
            <a:ext cx="6217920" cy="5989320"/>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638240" y="731520"/>
            <a:ext cx="9692640" cy="2852928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560320" y="731520"/>
            <a:ext cx="28346400" cy="285292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2423162" y="1082042"/>
            <a:ext cx="38176200" cy="27447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lvl1pPr>
            <a:lvl2pPr marL="2194560" indent="0">
              <a:buNone/>
              <a:defRPr sz="8600"/>
            </a:lvl2pPr>
            <a:lvl3pPr marL="4389120" indent="0">
              <a:buNone/>
              <a:defRPr sz="7700"/>
            </a:lvl3pPr>
            <a:lvl4pPr marL="6583680" indent="0">
              <a:buNone/>
              <a:defRPr sz="6700"/>
            </a:lvl4pPr>
            <a:lvl5pPr marL="8778240" indent="0">
              <a:buNone/>
              <a:defRPr sz="6700"/>
            </a:lvl5pPr>
            <a:lvl6pPr marL="10972800" indent="0">
              <a:buNone/>
              <a:defRPr sz="6700"/>
            </a:lvl6pPr>
            <a:lvl7pPr marL="13167360" indent="0">
              <a:buNone/>
              <a:defRPr sz="6700"/>
            </a:lvl7pPr>
            <a:lvl8pPr marL="15361920" indent="0">
              <a:buNone/>
              <a:defRPr sz="6700"/>
            </a:lvl8pPr>
            <a:lvl9pPr marL="17556480" indent="0">
              <a:buNone/>
              <a:defRPr sz="67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560320" y="6583680"/>
            <a:ext cx="19019520" cy="22677120"/>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311360" y="6583680"/>
            <a:ext cx="19019520" cy="22677120"/>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normAutofit/>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pPr lvl="0"/>
            <a:r>
              <a:rPr lang="en-US" noProof="0" dirty="0"/>
              <a:t>Click icon to add picture</a:t>
            </a:r>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3"/>
          <p:cNvSpPr>
            <a:spLocks noGrp="1" noChangeArrowheads="1"/>
          </p:cNvSpPr>
          <p:nvPr>
            <p:ph type="body" idx="1"/>
          </p:nvPr>
        </p:nvSpPr>
        <p:spPr bwMode="auto">
          <a:xfrm>
            <a:off x="2560320" y="6583680"/>
            <a:ext cx="38770560" cy="22677120"/>
          </a:xfrm>
          <a:prstGeom prst="rect">
            <a:avLst/>
          </a:prstGeom>
          <a:noFill/>
          <a:ln w="9525">
            <a:noFill/>
            <a:miter lim="800000"/>
            <a:headEnd/>
            <a:tailEnd/>
          </a:ln>
        </p:spPr>
        <p:txBody>
          <a:bodyPr vert="horz" wrap="square" lIns="438912" tIns="219456" rIns="438912" bIns="21945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1" name="Rectangle 9"/>
          <p:cNvSpPr>
            <a:spLocks noGrp="1" noChangeArrowheads="1"/>
          </p:cNvSpPr>
          <p:nvPr>
            <p:ph type="title"/>
          </p:nvPr>
        </p:nvSpPr>
        <p:spPr bwMode="auto">
          <a:xfrm>
            <a:off x="2926080" y="731522"/>
            <a:ext cx="38160960" cy="3886200"/>
          </a:xfrm>
          <a:prstGeom prst="rect">
            <a:avLst/>
          </a:prstGeom>
          <a:noFill/>
          <a:ln w="9525">
            <a:noFill/>
            <a:miter lim="800000"/>
            <a:headEnd/>
            <a:tailEnd/>
          </a:ln>
        </p:spPr>
        <p:txBody>
          <a:bodyPr vert="horz" wrap="square" lIns="0" tIns="219456" rIns="438912" bIns="219456" numCol="1" anchor="b" anchorCtr="0" compatLnSpc="1">
            <a:prstTxWarp prst="textNoShape">
              <a:avLst/>
            </a:prstTxWarp>
          </a:bodyPr>
          <a:lstStyle/>
          <a:p>
            <a:pPr lvl="0"/>
            <a:r>
              <a:rPr lang="en-US"/>
              <a:t>Click to edit Master title style</a:t>
            </a:r>
          </a:p>
        </p:txBody>
      </p:sp>
    </p:spTree>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 id="2147483781" r:id="rId12"/>
  </p:sldLayoutIdLst>
  <p:txStyles>
    <p:titleStyle>
      <a:lvl1pPr algn="l" rtl="0" eaLnBrk="1" fontAlgn="base" hangingPunct="1">
        <a:spcBef>
          <a:spcPct val="0"/>
        </a:spcBef>
        <a:spcAft>
          <a:spcPct val="0"/>
        </a:spcAft>
        <a:defRPr sz="15400" b="1">
          <a:solidFill>
            <a:srgbClr val="124A91"/>
          </a:solidFill>
          <a:latin typeface="+mj-lt"/>
          <a:ea typeface="+mj-ea"/>
          <a:cs typeface="+mj-cs"/>
        </a:defRPr>
      </a:lvl1pPr>
      <a:lvl2pPr algn="l" rtl="0" eaLnBrk="1" fontAlgn="base" hangingPunct="1">
        <a:spcBef>
          <a:spcPct val="0"/>
        </a:spcBef>
        <a:spcAft>
          <a:spcPct val="0"/>
        </a:spcAft>
        <a:defRPr sz="15400" b="1">
          <a:solidFill>
            <a:srgbClr val="124A91"/>
          </a:solidFill>
          <a:latin typeface="Arial Narrow" pitchFamily="-112" charset="0"/>
          <a:ea typeface="ＭＳ Ｐゴシック" pitchFamily="-112" charset="-128"/>
          <a:cs typeface="ＭＳ Ｐゴシック" pitchFamily="-112" charset="-128"/>
        </a:defRPr>
      </a:lvl2pPr>
      <a:lvl3pPr algn="l" rtl="0" eaLnBrk="1" fontAlgn="base" hangingPunct="1">
        <a:spcBef>
          <a:spcPct val="0"/>
        </a:spcBef>
        <a:spcAft>
          <a:spcPct val="0"/>
        </a:spcAft>
        <a:defRPr sz="15400" b="1">
          <a:solidFill>
            <a:srgbClr val="124A91"/>
          </a:solidFill>
          <a:latin typeface="Arial Narrow" pitchFamily="-112" charset="0"/>
          <a:ea typeface="ＭＳ Ｐゴシック" pitchFamily="-112" charset="-128"/>
          <a:cs typeface="ＭＳ Ｐゴシック" pitchFamily="-112" charset="-128"/>
        </a:defRPr>
      </a:lvl3pPr>
      <a:lvl4pPr algn="l" rtl="0" eaLnBrk="1" fontAlgn="base" hangingPunct="1">
        <a:spcBef>
          <a:spcPct val="0"/>
        </a:spcBef>
        <a:spcAft>
          <a:spcPct val="0"/>
        </a:spcAft>
        <a:defRPr sz="15400" b="1">
          <a:solidFill>
            <a:srgbClr val="124A91"/>
          </a:solidFill>
          <a:latin typeface="Arial Narrow" pitchFamily="-112" charset="0"/>
          <a:ea typeface="ＭＳ Ｐゴシック" pitchFamily="-112" charset="-128"/>
          <a:cs typeface="ＭＳ Ｐゴシック" pitchFamily="-112" charset="-128"/>
        </a:defRPr>
      </a:lvl4pPr>
      <a:lvl5pPr algn="l" rtl="0" eaLnBrk="1" fontAlgn="base" hangingPunct="1">
        <a:spcBef>
          <a:spcPct val="0"/>
        </a:spcBef>
        <a:spcAft>
          <a:spcPct val="0"/>
        </a:spcAft>
        <a:defRPr sz="15400" b="1">
          <a:solidFill>
            <a:srgbClr val="124A91"/>
          </a:solidFill>
          <a:latin typeface="Arial Narrow" pitchFamily="-112" charset="0"/>
          <a:ea typeface="ＭＳ Ｐゴシック" pitchFamily="-112" charset="-128"/>
          <a:cs typeface="ＭＳ Ｐゴシック" pitchFamily="-112" charset="-128"/>
        </a:defRPr>
      </a:lvl5pPr>
      <a:lvl6pPr marL="2194560" algn="l" rtl="0" eaLnBrk="1" fontAlgn="base" hangingPunct="1">
        <a:spcBef>
          <a:spcPct val="0"/>
        </a:spcBef>
        <a:spcAft>
          <a:spcPct val="0"/>
        </a:spcAft>
        <a:defRPr sz="15400" b="1">
          <a:solidFill>
            <a:srgbClr val="124A91"/>
          </a:solidFill>
          <a:latin typeface="Arial Narrow" pitchFamily="-112" charset="0"/>
          <a:ea typeface="ＭＳ Ｐゴシック" pitchFamily="-112" charset="-128"/>
          <a:cs typeface="ＭＳ Ｐゴシック" pitchFamily="-112" charset="-128"/>
        </a:defRPr>
      </a:lvl6pPr>
      <a:lvl7pPr marL="4389120" algn="l" rtl="0" eaLnBrk="1" fontAlgn="base" hangingPunct="1">
        <a:spcBef>
          <a:spcPct val="0"/>
        </a:spcBef>
        <a:spcAft>
          <a:spcPct val="0"/>
        </a:spcAft>
        <a:defRPr sz="15400" b="1">
          <a:solidFill>
            <a:srgbClr val="124A91"/>
          </a:solidFill>
          <a:latin typeface="Arial Narrow" pitchFamily="-112" charset="0"/>
          <a:ea typeface="ＭＳ Ｐゴシック" pitchFamily="-112" charset="-128"/>
          <a:cs typeface="ＭＳ Ｐゴシック" pitchFamily="-112" charset="-128"/>
        </a:defRPr>
      </a:lvl7pPr>
      <a:lvl8pPr marL="6583680" algn="l" rtl="0" eaLnBrk="1" fontAlgn="base" hangingPunct="1">
        <a:spcBef>
          <a:spcPct val="0"/>
        </a:spcBef>
        <a:spcAft>
          <a:spcPct val="0"/>
        </a:spcAft>
        <a:defRPr sz="15400" b="1">
          <a:solidFill>
            <a:srgbClr val="124A91"/>
          </a:solidFill>
          <a:latin typeface="Arial Narrow" pitchFamily="-112" charset="0"/>
          <a:ea typeface="ＭＳ Ｐゴシック" pitchFamily="-112" charset="-128"/>
          <a:cs typeface="ＭＳ Ｐゴシック" pitchFamily="-112" charset="-128"/>
        </a:defRPr>
      </a:lvl8pPr>
      <a:lvl9pPr marL="8778240" algn="l" rtl="0" eaLnBrk="1" fontAlgn="base" hangingPunct="1">
        <a:spcBef>
          <a:spcPct val="0"/>
        </a:spcBef>
        <a:spcAft>
          <a:spcPct val="0"/>
        </a:spcAft>
        <a:defRPr sz="15400" b="1">
          <a:solidFill>
            <a:srgbClr val="124A91"/>
          </a:solidFill>
          <a:latin typeface="Arial Narrow" pitchFamily="-112" charset="0"/>
          <a:ea typeface="ＭＳ Ｐゴシック" pitchFamily="-112" charset="-128"/>
          <a:cs typeface="ＭＳ Ｐゴシック" pitchFamily="-112" charset="-128"/>
        </a:defRPr>
      </a:lvl9pPr>
    </p:titleStyle>
    <p:bodyStyle>
      <a:lvl1pPr marL="1645920" indent="-1645920" algn="l" rtl="0" eaLnBrk="1" fontAlgn="base" hangingPunct="1">
        <a:spcBef>
          <a:spcPct val="20000"/>
        </a:spcBef>
        <a:spcAft>
          <a:spcPct val="0"/>
        </a:spcAft>
        <a:buClr>
          <a:srgbClr val="004483"/>
        </a:buClr>
        <a:buFont typeface="Wingdings" pitchFamily="-112" charset="2"/>
        <a:buChar char="§"/>
        <a:defRPr sz="9600">
          <a:solidFill>
            <a:schemeClr val="tx1"/>
          </a:solidFill>
          <a:latin typeface="+mn-lt"/>
          <a:ea typeface="+mn-ea"/>
          <a:cs typeface="+mn-cs"/>
        </a:defRPr>
      </a:lvl1pPr>
      <a:lvl2pPr marL="3566160" indent="-1371600" algn="l" rtl="0" eaLnBrk="1" fontAlgn="base" hangingPunct="1">
        <a:spcBef>
          <a:spcPct val="20000"/>
        </a:spcBef>
        <a:spcAft>
          <a:spcPct val="0"/>
        </a:spcAft>
        <a:buClr>
          <a:srgbClr val="004483"/>
        </a:buClr>
        <a:buFont typeface="Times" pitchFamily="-112" charset="0"/>
        <a:buChar char="•"/>
        <a:defRPr>
          <a:solidFill>
            <a:schemeClr val="tx1"/>
          </a:solidFill>
          <a:latin typeface="+mn-lt"/>
          <a:ea typeface="+mn-ea"/>
        </a:defRPr>
      </a:lvl2pPr>
      <a:lvl3pPr marL="5486400" indent="-1097280" algn="l" rtl="0" eaLnBrk="1" fontAlgn="base" hangingPunct="1">
        <a:spcBef>
          <a:spcPct val="20000"/>
        </a:spcBef>
        <a:spcAft>
          <a:spcPct val="0"/>
        </a:spcAft>
        <a:buClr>
          <a:srgbClr val="004483"/>
        </a:buClr>
        <a:buFont typeface="Symbol" pitchFamily="-112" charset="2"/>
        <a:buChar char=""/>
        <a:defRPr>
          <a:solidFill>
            <a:schemeClr val="tx1"/>
          </a:solidFill>
          <a:latin typeface="+mn-lt"/>
          <a:ea typeface="+mn-ea"/>
        </a:defRPr>
      </a:lvl3pPr>
      <a:lvl4pPr marL="7680960" indent="-1097280" algn="l" rtl="0" eaLnBrk="1" fontAlgn="base" hangingPunct="1">
        <a:spcBef>
          <a:spcPct val="20000"/>
        </a:spcBef>
        <a:spcAft>
          <a:spcPct val="0"/>
        </a:spcAft>
        <a:buClr>
          <a:srgbClr val="004483"/>
        </a:buClr>
        <a:buFont typeface="Symbol" pitchFamily="-112" charset="2"/>
        <a:buChar char=""/>
        <a:defRPr sz="7700">
          <a:solidFill>
            <a:schemeClr val="tx1"/>
          </a:solidFill>
          <a:latin typeface="+mn-lt"/>
          <a:ea typeface="+mn-ea"/>
        </a:defRPr>
      </a:lvl4pPr>
      <a:lvl5pPr marL="9875520" indent="-1097280" algn="l" rtl="0" eaLnBrk="1" fontAlgn="base" hangingPunct="1">
        <a:spcBef>
          <a:spcPct val="20000"/>
        </a:spcBef>
        <a:spcAft>
          <a:spcPct val="0"/>
        </a:spcAft>
        <a:buClr>
          <a:srgbClr val="004483"/>
        </a:buClr>
        <a:buFont typeface="Geneva CE" pitchFamily="-112" charset="-18"/>
        <a:buChar char="»"/>
        <a:defRPr sz="7700">
          <a:solidFill>
            <a:schemeClr val="tx1"/>
          </a:solidFill>
          <a:latin typeface="+mn-lt"/>
          <a:ea typeface="+mn-ea"/>
        </a:defRPr>
      </a:lvl5pPr>
      <a:lvl6pPr marL="12070080" indent="-1097280" algn="l" rtl="0" eaLnBrk="1" fontAlgn="base" hangingPunct="1">
        <a:spcBef>
          <a:spcPct val="20000"/>
        </a:spcBef>
        <a:spcAft>
          <a:spcPct val="0"/>
        </a:spcAft>
        <a:buClr>
          <a:srgbClr val="004483"/>
        </a:buClr>
        <a:buFont typeface="Geneva CE" pitchFamily="-112" charset="-18"/>
        <a:buChar char="»"/>
        <a:defRPr sz="9600">
          <a:solidFill>
            <a:schemeClr val="tx1"/>
          </a:solidFill>
          <a:latin typeface="+mn-lt"/>
          <a:ea typeface="+mn-ea"/>
        </a:defRPr>
      </a:lvl6pPr>
      <a:lvl7pPr marL="14264640" indent="-1097280" algn="l" rtl="0" eaLnBrk="1" fontAlgn="base" hangingPunct="1">
        <a:spcBef>
          <a:spcPct val="20000"/>
        </a:spcBef>
        <a:spcAft>
          <a:spcPct val="0"/>
        </a:spcAft>
        <a:buClr>
          <a:srgbClr val="004483"/>
        </a:buClr>
        <a:buFont typeface="Geneva CE" pitchFamily="-112" charset="-18"/>
        <a:buChar char="»"/>
        <a:defRPr sz="9600">
          <a:solidFill>
            <a:schemeClr val="tx1"/>
          </a:solidFill>
          <a:latin typeface="+mn-lt"/>
          <a:ea typeface="+mn-ea"/>
        </a:defRPr>
      </a:lvl7pPr>
      <a:lvl8pPr marL="16459200" indent="-1097280" algn="l" rtl="0" eaLnBrk="1" fontAlgn="base" hangingPunct="1">
        <a:spcBef>
          <a:spcPct val="20000"/>
        </a:spcBef>
        <a:spcAft>
          <a:spcPct val="0"/>
        </a:spcAft>
        <a:buClr>
          <a:srgbClr val="004483"/>
        </a:buClr>
        <a:buFont typeface="Geneva CE" pitchFamily="-112" charset="-18"/>
        <a:buChar char="»"/>
        <a:defRPr sz="9600">
          <a:solidFill>
            <a:schemeClr val="tx1"/>
          </a:solidFill>
          <a:latin typeface="+mn-lt"/>
          <a:ea typeface="+mn-ea"/>
        </a:defRPr>
      </a:lvl8pPr>
      <a:lvl9pPr marL="18653760" indent="-1097280" algn="l" rtl="0" eaLnBrk="1" fontAlgn="base" hangingPunct="1">
        <a:spcBef>
          <a:spcPct val="20000"/>
        </a:spcBef>
        <a:spcAft>
          <a:spcPct val="0"/>
        </a:spcAft>
        <a:buClr>
          <a:srgbClr val="004483"/>
        </a:buClr>
        <a:buFont typeface="Geneva CE" pitchFamily="-112" charset="-18"/>
        <a:buChar char="»"/>
        <a:defRPr sz="9600">
          <a:solidFill>
            <a:schemeClr val="tx1"/>
          </a:solidFill>
          <a:latin typeface="+mn-lt"/>
          <a:ea typeface="+mn-ea"/>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hyperlink" Target="https://doi.org/10.1021/acs.chemmater.5b03854.s001" TargetMode="External"/><Relationship Id="rId15" Type="http://schemas.openxmlformats.org/officeDocument/2006/relationships/image" Target="../media/image13.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3.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60" name="Group 159"/>
          <p:cNvGrpSpPr/>
          <p:nvPr/>
        </p:nvGrpSpPr>
        <p:grpSpPr>
          <a:xfrm>
            <a:off x="-975267" y="6610063"/>
            <a:ext cx="12479740" cy="16577095"/>
            <a:chOff x="-1011424" y="6471220"/>
            <a:chExt cx="12293352" cy="18847577"/>
          </a:xfrm>
        </p:grpSpPr>
        <p:grpSp>
          <p:nvGrpSpPr>
            <p:cNvPr id="108" name="Group 107"/>
            <p:cNvGrpSpPr/>
            <p:nvPr/>
          </p:nvGrpSpPr>
          <p:grpSpPr>
            <a:xfrm>
              <a:off x="-1011424" y="6471220"/>
              <a:ext cx="12293352" cy="18847577"/>
              <a:chOff x="-1011424" y="7268578"/>
              <a:chExt cx="12293352" cy="18847577"/>
            </a:xfrm>
          </p:grpSpPr>
          <p:sp>
            <p:nvSpPr>
              <p:cNvPr id="8" name="AutoShape 79"/>
              <p:cNvSpPr>
                <a:spLocks noChangeArrowheads="1"/>
              </p:cNvSpPr>
              <p:nvPr/>
            </p:nvSpPr>
            <p:spPr bwMode="auto">
              <a:xfrm>
                <a:off x="145143" y="7268578"/>
                <a:ext cx="10740980" cy="18847577"/>
              </a:xfrm>
              <a:prstGeom prst="roundRect">
                <a:avLst>
                  <a:gd name="adj" fmla="val 2902"/>
                </a:avLst>
              </a:prstGeom>
              <a:solidFill>
                <a:schemeClr val="bg1"/>
              </a:solidFill>
              <a:ln w="88900">
                <a:solidFill>
                  <a:srgbClr val="211C6F"/>
                </a:solidFill>
                <a:round/>
                <a:headEnd/>
                <a:tailEnd/>
              </a:ln>
              <a:effectLst>
                <a:outerShdw blurRad="228600" dist="177799" dir="2700000" algn="ctr" rotWithShape="0">
                  <a:srgbClr val="000000">
                    <a:alpha val="75000"/>
                  </a:srgbClr>
                </a:outerShdw>
              </a:effectLst>
            </p:spPr>
            <p:txBody>
              <a:bodyPr wrap="none" anchor="ctr">
                <a:prstTxWarp prst="textNoShape">
                  <a:avLst/>
                </a:prstTxWarp>
              </a:bodyPr>
              <a:lstStyle/>
              <a:p>
                <a:endParaRPr lang="en-US" dirty="0"/>
              </a:p>
            </p:txBody>
          </p:sp>
          <p:sp>
            <p:nvSpPr>
              <p:cNvPr id="9" name="AutoShape 80"/>
              <p:cNvSpPr>
                <a:spLocks noChangeArrowheads="1"/>
              </p:cNvSpPr>
              <p:nvPr/>
            </p:nvSpPr>
            <p:spPr bwMode="auto">
              <a:xfrm>
                <a:off x="145143" y="7307112"/>
                <a:ext cx="10740979" cy="1222424"/>
              </a:xfrm>
              <a:prstGeom prst="round2SameRect">
                <a:avLst>
                  <a:gd name="adj1" fmla="val 28647"/>
                  <a:gd name="adj2" fmla="val 0"/>
                </a:avLst>
              </a:prstGeom>
              <a:gradFill flip="none" rotWithShape="1">
                <a:gsLst>
                  <a:gs pos="28000">
                    <a:srgbClr val="2D2877"/>
                  </a:gs>
                  <a:gs pos="7000">
                    <a:srgbClr val="4644A1"/>
                  </a:gs>
                  <a:gs pos="100000">
                    <a:srgbClr val="211B6F"/>
                  </a:gs>
                </a:gsLst>
                <a:lin ang="5400000" scaled="0"/>
                <a:tileRect/>
              </a:gradFill>
              <a:ln w="101600">
                <a:noFill/>
                <a:round/>
                <a:headEnd/>
                <a:tailEnd/>
              </a:ln>
              <a:effectLst/>
            </p:spPr>
            <p:txBody>
              <a:bodyPr wrap="none" anchor="ctr">
                <a:prstTxWarp prst="textNoShape">
                  <a:avLst/>
                </a:prstTxWarp>
              </a:bodyPr>
              <a:lstStyle/>
              <a:p>
                <a:endParaRPr lang="en-US" dirty="0"/>
              </a:p>
            </p:txBody>
          </p:sp>
          <p:sp>
            <p:nvSpPr>
              <p:cNvPr id="11" name="Text Box 82"/>
              <p:cNvSpPr txBox="1">
                <a:spLocks noChangeArrowheads="1"/>
              </p:cNvSpPr>
              <p:nvPr/>
            </p:nvSpPr>
            <p:spPr bwMode="auto">
              <a:xfrm>
                <a:off x="-1011424" y="7453246"/>
                <a:ext cx="12293352" cy="1049726"/>
              </a:xfrm>
              <a:prstGeom prst="rect">
                <a:avLst/>
              </a:prstGeom>
              <a:noFill/>
              <a:ln w="101600">
                <a:noFill/>
                <a:miter lim="800000"/>
                <a:headEnd/>
                <a:tailEnd/>
              </a:ln>
              <a:effectLst/>
            </p:spPr>
            <p:txBody>
              <a:bodyPr wrap="square" lIns="228600" tIns="91440" rIns="228600" bIns="91440">
                <a:prstTxWarp prst="textNoShape">
                  <a:avLst/>
                </a:prstTxWarp>
                <a:spAutoFit/>
              </a:bodyPr>
              <a:lstStyle/>
              <a:p>
                <a:pPr algn="ctr"/>
                <a:r>
                  <a:rPr lang="en-US" sz="4800" b="1" dirty="0">
                    <a:gradFill flip="none" rotWithShape="1">
                      <a:gsLst>
                        <a:gs pos="23000">
                          <a:schemeClr val="bg1"/>
                        </a:gs>
                        <a:gs pos="100000">
                          <a:srgbClr val="6C93E0"/>
                        </a:gs>
                      </a:gsLst>
                      <a:lin ang="16200000" scaled="0"/>
                      <a:tileRect/>
                    </a:gradFill>
                    <a:effectLst>
                      <a:outerShdw blurRad="38100" dist="38100" dir="2700000" algn="tl">
                        <a:srgbClr val="000000"/>
                      </a:outerShdw>
                    </a:effectLst>
                    <a:latin typeface="Lucida Grande" pitchFamily="-112" charset="0"/>
                  </a:rPr>
                  <a:t>Motivation: Solid-Electrolytes</a:t>
                </a:r>
                <a:endParaRPr lang="en-US" sz="4800" b="1" dirty="0">
                  <a:gradFill flip="none" rotWithShape="1">
                    <a:gsLst>
                      <a:gs pos="23000">
                        <a:schemeClr val="bg1"/>
                      </a:gs>
                      <a:gs pos="100000">
                        <a:srgbClr val="6C93E0"/>
                      </a:gs>
                    </a:gsLst>
                    <a:lin ang="16200000" scaled="0"/>
                    <a:tileRect/>
                  </a:gradFill>
                  <a:latin typeface="Lucida Grande" pitchFamily="-112" charset="0"/>
                </a:endParaRPr>
              </a:p>
            </p:txBody>
          </p:sp>
        </p:grpSp>
        <p:cxnSp>
          <p:nvCxnSpPr>
            <p:cNvPr id="69" name="Straight Connector 68"/>
            <p:cNvCxnSpPr/>
            <p:nvPr/>
          </p:nvCxnSpPr>
          <p:spPr bwMode="auto">
            <a:xfrm>
              <a:off x="1464539" y="18126825"/>
              <a:ext cx="8922825" cy="1588"/>
            </a:xfrm>
            <a:prstGeom prst="line">
              <a:avLst/>
            </a:prstGeom>
            <a:noFill/>
            <a:ln w="44450" cap="flat" cmpd="sng" algn="ctr">
              <a:solidFill>
                <a:srgbClr val="004A94"/>
              </a:solidFill>
              <a:prstDash val="solid"/>
              <a:round/>
              <a:headEnd type="none" w="med" len="med"/>
              <a:tailEnd type="none" w="med" len="med"/>
            </a:ln>
            <a:effectLst/>
          </p:spPr>
        </p:cxnSp>
      </p:grpSp>
      <p:sp>
        <p:nvSpPr>
          <p:cNvPr id="91" name="Text Box 82"/>
          <p:cNvSpPr txBox="1">
            <a:spLocks noChangeArrowheads="1"/>
          </p:cNvSpPr>
          <p:nvPr/>
        </p:nvSpPr>
        <p:spPr bwMode="auto">
          <a:xfrm>
            <a:off x="78732" y="304625"/>
            <a:ext cx="27242950" cy="2400657"/>
          </a:xfrm>
          <a:prstGeom prst="rect">
            <a:avLst/>
          </a:prstGeom>
          <a:noFill/>
          <a:ln w="101600">
            <a:noFill/>
            <a:miter lim="800000"/>
            <a:headEnd/>
            <a:tailEnd/>
          </a:ln>
          <a:effectLst/>
          <a:scene3d>
            <a:camera prst="orthographicFront"/>
            <a:lightRig rig="threePt" dir="t"/>
          </a:scene3d>
          <a:sp3d contourW="12700">
            <a:contourClr>
              <a:schemeClr val="bg1"/>
            </a:contourClr>
          </a:sp3d>
        </p:spPr>
        <p:txBody>
          <a:bodyPr wrap="square" lIns="228600" tIns="91440" rIns="228600" bIns="91440">
            <a:prstTxWarp prst="textNoShape">
              <a:avLst/>
            </a:prstTxWarp>
            <a:spAutoFit/>
          </a:bodyPr>
          <a:lstStyle/>
          <a:p>
            <a:pPr algn="ctr"/>
            <a:r>
              <a:rPr lang="en-US" sz="7200" b="1" dirty="0">
                <a:ln w="9525">
                  <a:solidFill>
                    <a:srgbClr val="39357E"/>
                  </a:solidFill>
                  <a:prstDash val="solid"/>
                </a:ln>
                <a:solidFill>
                  <a:srgbClr val="211C6F"/>
                </a:solidFill>
                <a:effectLst>
                  <a:glow rad="127000">
                    <a:srgbClr val="F3D178"/>
                  </a:glow>
                  <a:outerShdw blurRad="12700" dist="38100" dir="2700000" algn="tl" rotWithShape="0">
                    <a:srgbClr val="39357E"/>
                  </a:outerShdw>
                </a:effectLst>
                <a:latin typeface="Lucida Grande" pitchFamily="-112" charset="0"/>
              </a:rPr>
              <a:t>Ionic Transport Across Disordered Interfaces with Atomic-Scale Simulations</a:t>
            </a:r>
          </a:p>
        </p:txBody>
      </p:sp>
      <p:grpSp>
        <p:nvGrpSpPr>
          <p:cNvPr id="179" name="Group 178"/>
          <p:cNvGrpSpPr/>
          <p:nvPr/>
        </p:nvGrpSpPr>
        <p:grpSpPr>
          <a:xfrm>
            <a:off x="204514" y="2768042"/>
            <a:ext cx="26345197" cy="3368116"/>
            <a:chOff x="10616475" y="3477848"/>
            <a:chExt cx="19583763" cy="2492956"/>
          </a:xfrm>
        </p:grpSpPr>
        <p:sp>
          <p:nvSpPr>
            <p:cNvPr id="183" name="AutoShape 79"/>
            <p:cNvSpPr>
              <a:spLocks noChangeArrowheads="1"/>
            </p:cNvSpPr>
            <p:nvPr/>
          </p:nvSpPr>
          <p:spPr bwMode="auto">
            <a:xfrm>
              <a:off x="10616475" y="3477848"/>
              <a:ext cx="19583763" cy="2492956"/>
            </a:xfrm>
            <a:prstGeom prst="roundRect">
              <a:avLst>
                <a:gd name="adj" fmla="val 2902"/>
              </a:avLst>
            </a:prstGeom>
            <a:solidFill>
              <a:srgbClr val="F3D178">
                <a:alpha val="80000"/>
              </a:srgbClr>
            </a:solidFill>
            <a:ln w="88900">
              <a:solidFill>
                <a:srgbClr val="39357E"/>
              </a:solidFill>
              <a:round/>
              <a:headEnd/>
              <a:tailEnd/>
            </a:ln>
            <a:effectLst>
              <a:outerShdw blurRad="228600" dist="177799" dir="2700000" algn="ctr" rotWithShape="0">
                <a:srgbClr val="000000">
                  <a:alpha val="75000"/>
                </a:srgbClr>
              </a:outerShdw>
            </a:effectLst>
          </p:spPr>
          <p:txBody>
            <a:bodyPr wrap="none" anchor="ctr">
              <a:prstTxWarp prst="textNoShape">
                <a:avLst/>
              </a:prstTxWarp>
            </a:bodyPr>
            <a:lstStyle/>
            <a:p>
              <a:endParaRPr lang="en-US" dirty="0"/>
            </a:p>
          </p:txBody>
        </p:sp>
        <p:sp>
          <p:nvSpPr>
            <p:cNvPr id="194" name="TextBox 193"/>
            <p:cNvSpPr txBox="1"/>
            <p:nvPr/>
          </p:nvSpPr>
          <p:spPr>
            <a:xfrm>
              <a:off x="12337463" y="3583607"/>
              <a:ext cx="17342544" cy="2175537"/>
            </a:xfrm>
            <a:prstGeom prst="rect">
              <a:avLst/>
            </a:prstGeom>
            <a:noFill/>
          </p:spPr>
          <p:txBody>
            <a:bodyPr wrap="square" rtlCol="0">
              <a:spAutoFit/>
            </a:bodyPr>
            <a:lstStyle/>
            <a:p>
              <a:pPr algn="ctr">
                <a:spcBef>
                  <a:spcPts val="0"/>
                </a:spcBef>
                <a:spcAft>
                  <a:spcPts val="600"/>
                </a:spcAft>
              </a:pPr>
              <a:r>
                <a:rPr lang="en-US" sz="4800" b="1" dirty="0">
                  <a:solidFill>
                    <a:srgbClr val="000000"/>
                  </a:solidFill>
                  <a:latin typeface="Lucida Grande"/>
                  <a:cs typeface="Lucida Grande"/>
                </a:rPr>
                <a:t>Oskar K. Garcia, Kwangnam Kim, Liwen Wan, Nicole Adelstein</a:t>
              </a:r>
            </a:p>
            <a:p>
              <a:pPr algn="ctr">
                <a:spcBef>
                  <a:spcPts val="0"/>
                </a:spcBef>
              </a:pPr>
              <a:r>
                <a:rPr lang="en-US" sz="4400" dirty="0">
                  <a:solidFill>
                    <a:srgbClr val="000000"/>
                  </a:solidFill>
                  <a:latin typeface="Lucida Grande"/>
                  <a:cs typeface="Lucida Grande"/>
                </a:rPr>
                <a:t>Department of Physics and Astronomy, &amp; Department of Chemistry and Biochemistry</a:t>
              </a:r>
            </a:p>
            <a:p>
              <a:pPr algn="ctr">
                <a:spcBef>
                  <a:spcPts val="0"/>
                </a:spcBef>
              </a:pPr>
              <a:r>
                <a:rPr lang="en-US" sz="4400" dirty="0">
                  <a:solidFill>
                    <a:srgbClr val="000000"/>
                  </a:solidFill>
                  <a:latin typeface="Lucida Grande"/>
                  <a:cs typeface="Lucida Grande"/>
                </a:rPr>
                <a:t>College of Science and Engineering</a:t>
              </a:r>
            </a:p>
            <a:p>
              <a:pPr algn="ctr">
                <a:spcBef>
                  <a:spcPts val="0"/>
                </a:spcBef>
              </a:pPr>
              <a:r>
                <a:rPr lang="en-US" sz="4400" dirty="0">
                  <a:solidFill>
                    <a:srgbClr val="000000"/>
                  </a:solidFill>
                  <a:latin typeface="Lucida Grande"/>
                  <a:cs typeface="Lucida Grande"/>
                </a:rPr>
                <a:t>Quantum Simulations Group Lawrence Livermore National Laboratories</a:t>
              </a:r>
            </a:p>
          </p:txBody>
        </p:sp>
      </p:grpSp>
      <p:sp>
        <p:nvSpPr>
          <p:cNvPr id="3" name="Rectangle 2"/>
          <p:cNvSpPr>
            <a:spLocks noChangeAspect="1" noChangeArrowheads="1"/>
          </p:cNvSpPr>
          <p:nvPr/>
        </p:nvSpPr>
        <p:spPr bwMode="auto">
          <a:xfrm>
            <a:off x="-1" y="0"/>
            <a:ext cx="149997111"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pic>
        <p:nvPicPr>
          <p:cNvPr id="1025" name="Picture 1" descr="SFState_Logo_V_cmyk_2in.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828" y="3244746"/>
            <a:ext cx="1849856" cy="2586207"/>
          </a:xfrm>
          <a:prstGeom prst="rect">
            <a:avLst/>
          </a:prstGeom>
          <a:noFill/>
          <a:extLst>
            <a:ext uri="{909E8E84-426E-40DD-AFC4-6F175D3DCCD1}">
              <a14:hiddenFill xmlns:a14="http://schemas.microsoft.com/office/drawing/2010/main">
                <a:solidFill>
                  <a:srgbClr val="FFFFFF"/>
                </a:solidFill>
              </a14:hiddenFill>
            </a:ext>
          </a:extLst>
        </p:spPr>
      </p:pic>
      <p:grpSp>
        <p:nvGrpSpPr>
          <p:cNvPr id="62" name="Group 61"/>
          <p:cNvGrpSpPr/>
          <p:nvPr/>
        </p:nvGrpSpPr>
        <p:grpSpPr>
          <a:xfrm>
            <a:off x="11482538" y="6352651"/>
            <a:ext cx="15045510" cy="25769183"/>
            <a:chOff x="756920" y="7285351"/>
            <a:chExt cx="10673079" cy="29336949"/>
          </a:xfrm>
        </p:grpSpPr>
        <p:sp>
          <p:nvSpPr>
            <p:cNvPr id="64" name="AutoShape 79"/>
            <p:cNvSpPr>
              <a:spLocks noChangeArrowheads="1"/>
            </p:cNvSpPr>
            <p:nvPr/>
          </p:nvSpPr>
          <p:spPr bwMode="auto">
            <a:xfrm>
              <a:off x="756920" y="7311231"/>
              <a:ext cx="10673079" cy="29311069"/>
            </a:xfrm>
            <a:prstGeom prst="roundRect">
              <a:avLst>
                <a:gd name="adj" fmla="val 2902"/>
              </a:avLst>
            </a:prstGeom>
            <a:solidFill>
              <a:schemeClr val="bg1"/>
            </a:solidFill>
            <a:ln w="88900">
              <a:solidFill>
                <a:srgbClr val="211C6F"/>
              </a:solidFill>
              <a:round/>
              <a:headEnd/>
              <a:tailEnd/>
            </a:ln>
            <a:effectLst>
              <a:outerShdw blurRad="228600" dist="177799" dir="2700000" algn="ctr" rotWithShape="0">
                <a:srgbClr val="000000">
                  <a:alpha val="75000"/>
                </a:srgbClr>
              </a:outerShdw>
            </a:effectLst>
          </p:spPr>
          <p:txBody>
            <a:bodyPr wrap="none" anchor="ctr">
              <a:prstTxWarp prst="textNoShape">
                <a:avLst/>
              </a:prstTxWarp>
            </a:bodyPr>
            <a:lstStyle/>
            <a:p>
              <a:endParaRPr lang="en-US" dirty="0"/>
            </a:p>
          </p:txBody>
        </p:sp>
        <p:sp>
          <p:nvSpPr>
            <p:cNvPr id="65" name="AutoShape 80"/>
            <p:cNvSpPr>
              <a:spLocks noChangeArrowheads="1"/>
            </p:cNvSpPr>
            <p:nvPr/>
          </p:nvSpPr>
          <p:spPr bwMode="auto">
            <a:xfrm>
              <a:off x="756920" y="7285351"/>
              <a:ext cx="10673079" cy="1249902"/>
            </a:xfrm>
            <a:prstGeom prst="round2SameRect">
              <a:avLst>
                <a:gd name="adj1" fmla="val 41135"/>
                <a:gd name="adj2" fmla="val 0"/>
              </a:avLst>
            </a:prstGeom>
            <a:gradFill flip="none" rotWithShape="1">
              <a:gsLst>
                <a:gs pos="28000">
                  <a:srgbClr val="2D2877"/>
                </a:gs>
                <a:gs pos="7000">
                  <a:srgbClr val="4644A1"/>
                </a:gs>
                <a:gs pos="100000">
                  <a:srgbClr val="211B6F"/>
                </a:gs>
              </a:gsLst>
              <a:lin ang="5400000" scaled="0"/>
              <a:tileRect/>
            </a:gradFill>
            <a:ln w="101600">
              <a:noFill/>
              <a:round/>
              <a:headEnd/>
              <a:tailEnd/>
            </a:ln>
            <a:effectLst/>
          </p:spPr>
          <p:txBody>
            <a:bodyPr wrap="none" anchor="ctr">
              <a:prstTxWarp prst="textNoShape">
                <a:avLst/>
              </a:prstTxWarp>
            </a:bodyPr>
            <a:lstStyle/>
            <a:p>
              <a:endParaRPr lang="en-US" dirty="0"/>
            </a:p>
          </p:txBody>
        </p:sp>
        <p:sp>
          <p:nvSpPr>
            <p:cNvPr id="66" name="Text Box 82"/>
            <p:cNvSpPr txBox="1">
              <a:spLocks noChangeArrowheads="1"/>
            </p:cNvSpPr>
            <p:nvPr/>
          </p:nvSpPr>
          <p:spPr bwMode="auto">
            <a:xfrm>
              <a:off x="788041" y="7373562"/>
              <a:ext cx="10283825" cy="1051166"/>
            </a:xfrm>
            <a:prstGeom prst="rect">
              <a:avLst/>
            </a:prstGeom>
            <a:noFill/>
            <a:ln w="101600">
              <a:noFill/>
              <a:miter lim="800000"/>
              <a:headEnd/>
              <a:tailEnd/>
            </a:ln>
            <a:effectLst/>
          </p:spPr>
          <p:txBody>
            <a:bodyPr wrap="square" lIns="228600" tIns="91440" rIns="228600" bIns="91440">
              <a:prstTxWarp prst="textNoShape">
                <a:avLst/>
              </a:prstTxWarp>
              <a:spAutoFit/>
            </a:bodyPr>
            <a:lstStyle/>
            <a:p>
              <a:pPr algn="ctr"/>
              <a:r>
                <a:rPr lang="en-US" sz="4800" b="1" dirty="0">
                  <a:gradFill flip="none" rotWithShape="1">
                    <a:gsLst>
                      <a:gs pos="23000">
                        <a:schemeClr val="bg1"/>
                      </a:gs>
                      <a:gs pos="100000">
                        <a:srgbClr val="6C93E0"/>
                      </a:gs>
                    </a:gsLst>
                    <a:lin ang="16200000" scaled="0"/>
                    <a:tileRect/>
                  </a:gradFill>
                  <a:effectLst>
                    <a:outerShdw blurRad="38100" dist="38100" dir="2700000" algn="tl">
                      <a:srgbClr val="000000"/>
                    </a:outerShdw>
                  </a:effectLst>
                  <a:latin typeface="Lucida Grande" pitchFamily="-112" charset="0"/>
                </a:rPr>
                <a:t>Electronic Properties</a:t>
              </a:r>
              <a:endParaRPr lang="en-US" sz="4800" b="1" dirty="0">
                <a:gradFill flip="none" rotWithShape="1">
                  <a:gsLst>
                    <a:gs pos="23000">
                      <a:schemeClr val="bg1"/>
                    </a:gs>
                    <a:gs pos="100000">
                      <a:srgbClr val="6C93E0"/>
                    </a:gs>
                  </a:gsLst>
                  <a:lin ang="16200000" scaled="0"/>
                  <a:tileRect/>
                </a:gradFill>
                <a:latin typeface="Lucida Grande" pitchFamily="-112" charset="0"/>
              </a:endParaRPr>
            </a:p>
          </p:txBody>
        </p:sp>
      </p:grpSp>
      <p:grpSp>
        <p:nvGrpSpPr>
          <p:cNvPr id="5" name="Group 4"/>
          <p:cNvGrpSpPr/>
          <p:nvPr/>
        </p:nvGrpSpPr>
        <p:grpSpPr>
          <a:xfrm>
            <a:off x="26519373" y="473814"/>
            <a:ext cx="17071723" cy="27164077"/>
            <a:chOff x="5930678" y="7424445"/>
            <a:chExt cx="26869199" cy="20957826"/>
          </a:xfrm>
        </p:grpSpPr>
        <p:grpSp>
          <p:nvGrpSpPr>
            <p:cNvPr id="68" name="Group 67"/>
            <p:cNvGrpSpPr/>
            <p:nvPr/>
          </p:nvGrpSpPr>
          <p:grpSpPr>
            <a:xfrm>
              <a:off x="5930678" y="7424445"/>
              <a:ext cx="26869199" cy="20957826"/>
              <a:chOff x="625989" y="6298528"/>
              <a:chExt cx="10787775" cy="20687971"/>
            </a:xfrm>
          </p:grpSpPr>
          <p:sp>
            <p:nvSpPr>
              <p:cNvPr id="72" name="AutoShape 79"/>
              <p:cNvSpPr>
                <a:spLocks noChangeArrowheads="1"/>
              </p:cNvSpPr>
              <p:nvPr/>
            </p:nvSpPr>
            <p:spPr bwMode="auto">
              <a:xfrm>
                <a:off x="690100" y="6298528"/>
                <a:ext cx="10687248" cy="20687971"/>
              </a:xfrm>
              <a:prstGeom prst="roundRect">
                <a:avLst>
                  <a:gd name="adj" fmla="val 1495"/>
                </a:avLst>
              </a:prstGeom>
              <a:solidFill>
                <a:schemeClr val="bg1"/>
              </a:solidFill>
              <a:ln w="88900">
                <a:solidFill>
                  <a:srgbClr val="211C6F"/>
                </a:solidFill>
                <a:round/>
                <a:headEnd/>
                <a:tailEnd/>
              </a:ln>
              <a:effectLst>
                <a:outerShdw blurRad="228600" dist="177799" dir="2700000" algn="ctr" rotWithShape="0">
                  <a:srgbClr val="000000">
                    <a:alpha val="75000"/>
                  </a:srgbClr>
                </a:outerShdw>
              </a:effectLst>
            </p:spPr>
            <p:txBody>
              <a:bodyPr wrap="none" anchor="ctr">
                <a:prstTxWarp prst="textNoShape">
                  <a:avLst/>
                </a:prstTxWarp>
              </a:bodyPr>
              <a:lstStyle/>
              <a:p>
                <a:endParaRPr lang="en-US" dirty="0"/>
              </a:p>
            </p:txBody>
          </p:sp>
          <p:sp>
            <p:nvSpPr>
              <p:cNvPr id="74" name="AutoShape 80"/>
              <p:cNvSpPr>
                <a:spLocks noChangeArrowheads="1"/>
              </p:cNvSpPr>
              <p:nvPr/>
            </p:nvSpPr>
            <p:spPr bwMode="auto">
              <a:xfrm>
                <a:off x="697038" y="6298528"/>
                <a:ext cx="10716726" cy="1237508"/>
              </a:xfrm>
              <a:prstGeom prst="round2SameRect">
                <a:avLst>
                  <a:gd name="adj1" fmla="val 21586"/>
                  <a:gd name="adj2" fmla="val 0"/>
                </a:avLst>
              </a:prstGeom>
              <a:gradFill flip="none" rotWithShape="1">
                <a:gsLst>
                  <a:gs pos="28000">
                    <a:srgbClr val="2D2877"/>
                  </a:gs>
                  <a:gs pos="7000">
                    <a:srgbClr val="4644A1"/>
                  </a:gs>
                  <a:gs pos="100000">
                    <a:srgbClr val="211B6F"/>
                  </a:gs>
                </a:gsLst>
                <a:lin ang="5400000" scaled="0"/>
                <a:tileRect/>
              </a:gradFill>
              <a:ln w="101600">
                <a:noFill/>
                <a:round/>
                <a:headEnd/>
                <a:tailEnd/>
              </a:ln>
              <a:effectLst/>
            </p:spPr>
            <p:txBody>
              <a:bodyPr wrap="none" anchor="ctr">
                <a:prstTxWarp prst="textNoShape">
                  <a:avLst/>
                </a:prstTxWarp>
              </a:bodyPr>
              <a:lstStyle/>
              <a:p>
                <a:endParaRPr lang="en-US" dirty="0"/>
              </a:p>
            </p:txBody>
          </p:sp>
          <p:sp>
            <p:nvSpPr>
              <p:cNvPr id="75" name="Text Box 82"/>
              <p:cNvSpPr txBox="1">
                <a:spLocks noChangeArrowheads="1"/>
              </p:cNvSpPr>
              <p:nvPr/>
            </p:nvSpPr>
            <p:spPr bwMode="auto">
              <a:xfrm>
                <a:off x="625989" y="6509101"/>
                <a:ext cx="10283825" cy="643613"/>
              </a:xfrm>
              <a:prstGeom prst="rect">
                <a:avLst/>
              </a:prstGeom>
              <a:noFill/>
              <a:ln w="101600">
                <a:noFill/>
                <a:miter lim="800000"/>
                <a:headEnd/>
                <a:tailEnd/>
              </a:ln>
              <a:effectLst/>
            </p:spPr>
            <p:txBody>
              <a:bodyPr wrap="square" lIns="228600" tIns="91440" rIns="228600" bIns="91440">
                <a:prstTxWarp prst="textNoShape">
                  <a:avLst/>
                </a:prstTxWarp>
                <a:spAutoFit/>
              </a:bodyPr>
              <a:lstStyle/>
              <a:p>
                <a:pPr algn="ctr"/>
                <a:r>
                  <a:rPr lang="en-US" sz="4800" b="1" dirty="0">
                    <a:gradFill flip="none" rotWithShape="1">
                      <a:gsLst>
                        <a:gs pos="23000">
                          <a:schemeClr val="bg1"/>
                        </a:gs>
                        <a:gs pos="100000">
                          <a:srgbClr val="6C93E0"/>
                        </a:gs>
                      </a:gsLst>
                      <a:lin ang="16200000" scaled="0"/>
                      <a:tileRect/>
                    </a:gradFill>
                    <a:effectLst>
                      <a:outerShdw blurRad="38100" dist="38100" dir="2700000" algn="tl">
                        <a:srgbClr val="000000"/>
                      </a:outerShdw>
                    </a:effectLst>
                    <a:latin typeface="Lucida Grande" pitchFamily="-112" charset="0"/>
                  </a:rPr>
                  <a:t>Elastic Properties</a:t>
                </a:r>
                <a:endParaRPr lang="en-US" sz="4800" b="1" dirty="0">
                  <a:gradFill flip="none" rotWithShape="1">
                    <a:gsLst>
                      <a:gs pos="23000">
                        <a:schemeClr val="bg1"/>
                      </a:gs>
                      <a:gs pos="100000">
                        <a:srgbClr val="6C93E0"/>
                      </a:gs>
                    </a:gsLst>
                    <a:lin ang="16200000" scaled="0"/>
                    <a:tileRect/>
                  </a:gradFill>
                  <a:latin typeface="Lucida Grande" pitchFamily="-112" charset="0"/>
                </a:endParaRPr>
              </a:p>
            </p:txBody>
          </p:sp>
        </p:grpSp>
        <p:sp>
          <p:nvSpPr>
            <p:cNvPr id="76" name="TextBox 75"/>
            <p:cNvSpPr txBox="1"/>
            <p:nvPr/>
          </p:nvSpPr>
          <p:spPr>
            <a:xfrm>
              <a:off x="6565824" y="18530467"/>
              <a:ext cx="9660527" cy="505296"/>
            </a:xfrm>
            <a:prstGeom prst="rect">
              <a:avLst/>
            </a:prstGeom>
            <a:noFill/>
          </p:spPr>
          <p:txBody>
            <a:bodyPr wrap="square" rtlCol="0">
              <a:spAutoFit/>
            </a:bodyPr>
            <a:lstStyle/>
            <a:p>
              <a:pPr algn="ctr"/>
              <a:endParaRPr lang="en-US" sz="3600" b="1" dirty="0">
                <a:solidFill>
                  <a:srgbClr val="16377D"/>
                </a:solidFill>
                <a:latin typeface="+mn-lt"/>
              </a:endParaRPr>
            </a:p>
          </p:txBody>
        </p:sp>
      </p:grpSp>
      <p:grpSp>
        <p:nvGrpSpPr>
          <p:cNvPr id="92" name="Group 91"/>
          <p:cNvGrpSpPr/>
          <p:nvPr/>
        </p:nvGrpSpPr>
        <p:grpSpPr>
          <a:xfrm>
            <a:off x="234849" y="23673222"/>
            <a:ext cx="10835502" cy="8446272"/>
            <a:chOff x="756919" y="7285351"/>
            <a:chExt cx="10673081" cy="18898767"/>
          </a:xfrm>
        </p:grpSpPr>
        <p:sp>
          <p:nvSpPr>
            <p:cNvPr id="95" name="AutoShape 79"/>
            <p:cNvSpPr>
              <a:spLocks noChangeArrowheads="1"/>
            </p:cNvSpPr>
            <p:nvPr/>
          </p:nvSpPr>
          <p:spPr bwMode="auto">
            <a:xfrm>
              <a:off x="756921" y="7311230"/>
              <a:ext cx="10673079" cy="18872888"/>
            </a:xfrm>
            <a:prstGeom prst="roundRect">
              <a:avLst>
                <a:gd name="adj" fmla="val 2902"/>
              </a:avLst>
            </a:prstGeom>
            <a:solidFill>
              <a:schemeClr val="bg1"/>
            </a:solidFill>
            <a:ln w="88900">
              <a:solidFill>
                <a:srgbClr val="211C6F"/>
              </a:solidFill>
              <a:round/>
              <a:headEnd/>
              <a:tailEnd/>
            </a:ln>
            <a:effectLst>
              <a:outerShdw blurRad="228600" dist="177799" dir="2700000" algn="ctr" rotWithShape="0">
                <a:srgbClr val="000000">
                  <a:alpha val="75000"/>
                </a:srgbClr>
              </a:outerShdw>
            </a:effectLst>
          </p:spPr>
          <p:txBody>
            <a:bodyPr wrap="none" anchor="ctr">
              <a:prstTxWarp prst="textNoShape">
                <a:avLst/>
              </a:prstTxWarp>
            </a:bodyPr>
            <a:lstStyle/>
            <a:p>
              <a:endParaRPr lang="en-US" dirty="0"/>
            </a:p>
          </p:txBody>
        </p:sp>
        <p:sp>
          <p:nvSpPr>
            <p:cNvPr id="96" name="AutoShape 80"/>
            <p:cNvSpPr>
              <a:spLocks noChangeArrowheads="1"/>
            </p:cNvSpPr>
            <p:nvPr/>
          </p:nvSpPr>
          <p:spPr bwMode="auto">
            <a:xfrm>
              <a:off x="756920" y="7285351"/>
              <a:ext cx="10673079" cy="3718755"/>
            </a:xfrm>
            <a:prstGeom prst="round2SameRect">
              <a:avLst>
                <a:gd name="adj1" fmla="val 16843"/>
                <a:gd name="adj2" fmla="val 0"/>
              </a:avLst>
            </a:prstGeom>
            <a:gradFill flip="none" rotWithShape="1">
              <a:gsLst>
                <a:gs pos="28000">
                  <a:srgbClr val="2D2877"/>
                </a:gs>
                <a:gs pos="7000">
                  <a:srgbClr val="4644A1"/>
                </a:gs>
                <a:gs pos="100000">
                  <a:srgbClr val="211B6F"/>
                </a:gs>
              </a:gsLst>
              <a:lin ang="5400000" scaled="0"/>
              <a:tileRect/>
            </a:gradFill>
            <a:ln w="101600">
              <a:noFill/>
              <a:round/>
              <a:headEnd/>
              <a:tailEnd/>
            </a:ln>
            <a:effectLst/>
          </p:spPr>
          <p:txBody>
            <a:bodyPr wrap="none" anchor="ctr">
              <a:prstTxWarp prst="textNoShape">
                <a:avLst/>
              </a:prstTxWarp>
            </a:bodyPr>
            <a:lstStyle/>
            <a:p>
              <a:endParaRPr lang="en-US" dirty="0"/>
            </a:p>
          </p:txBody>
        </p:sp>
        <p:sp>
          <p:nvSpPr>
            <p:cNvPr id="97" name="Text Box 82"/>
            <p:cNvSpPr txBox="1">
              <a:spLocks noChangeArrowheads="1"/>
            </p:cNvSpPr>
            <p:nvPr/>
          </p:nvSpPr>
          <p:spPr bwMode="auto">
            <a:xfrm>
              <a:off x="756919" y="7307375"/>
              <a:ext cx="10283825" cy="2065976"/>
            </a:xfrm>
            <a:prstGeom prst="rect">
              <a:avLst/>
            </a:prstGeom>
            <a:noFill/>
            <a:ln w="101600">
              <a:noFill/>
              <a:miter lim="800000"/>
              <a:headEnd/>
              <a:tailEnd/>
            </a:ln>
            <a:effectLst/>
          </p:spPr>
          <p:txBody>
            <a:bodyPr wrap="square" lIns="228600" tIns="91440" rIns="228600" bIns="91440">
              <a:prstTxWarp prst="textNoShape">
                <a:avLst/>
              </a:prstTxWarp>
              <a:spAutoFit/>
            </a:bodyPr>
            <a:lstStyle/>
            <a:p>
              <a:pPr algn="ctr"/>
              <a:r>
                <a:rPr lang="en-US" sz="4800" b="1" dirty="0">
                  <a:gradFill flip="none" rotWithShape="1">
                    <a:gsLst>
                      <a:gs pos="23000">
                        <a:schemeClr val="bg1"/>
                      </a:gs>
                      <a:gs pos="100000">
                        <a:srgbClr val="6C93E0"/>
                      </a:gs>
                    </a:gsLst>
                    <a:lin ang="16200000" scaled="0"/>
                    <a:tileRect/>
                  </a:gradFill>
                  <a:effectLst>
                    <a:outerShdw blurRad="38100" dist="38100" dir="2700000" algn="tl">
                      <a:srgbClr val="000000"/>
                    </a:outerShdw>
                  </a:effectLst>
                  <a:latin typeface="Lucida Grande" pitchFamily="-112" charset="0"/>
                </a:rPr>
                <a:t>Methods</a:t>
              </a:r>
              <a:endParaRPr lang="en-US" sz="4800" b="1" dirty="0">
                <a:gradFill flip="none" rotWithShape="1">
                  <a:gsLst>
                    <a:gs pos="23000">
                      <a:schemeClr val="bg1"/>
                    </a:gs>
                    <a:gs pos="100000">
                      <a:srgbClr val="6C93E0"/>
                    </a:gs>
                  </a:gsLst>
                  <a:lin ang="16200000" scaled="0"/>
                  <a:tileRect/>
                </a:gradFill>
                <a:latin typeface="Lucida Grande" pitchFamily="-112" charset="0"/>
              </a:endParaRPr>
            </a:p>
          </p:txBody>
        </p:sp>
      </p:grpSp>
      <p:sp>
        <p:nvSpPr>
          <p:cNvPr id="7" name="TextBox 6">
            <a:extLst>
              <a:ext uri="{FF2B5EF4-FFF2-40B4-BE49-F238E27FC236}">
                <a16:creationId xmlns:a16="http://schemas.microsoft.com/office/drawing/2014/main" id="{97CFD94E-B685-4A49-B211-A2F56F17D25A}"/>
              </a:ext>
            </a:extLst>
          </p:cNvPr>
          <p:cNvSpPr txBox="1"/>
          <p:nvPr/>
        </p:nvSpPr>
        <p:spPr>
          <a:xfrm>
            <a:off x="452577" y="8170697"/>
            <a:ext cx="5819322" cy="2616101"/>
          </a:xfrm>
          <a:prstGeom prst="rect">
            <a:avLst/>
          </a:prstGeom>
          <a:noFill/>
        </p:spPr>
        <p:txBody>
          <a:bodyPr wrap="square" rtlCol="0">
            <a:spAutoFit/>
          </a:bodyPr>
          <a:lstStyle/>
          <a:p>
            <a:endParaRPr lang="en-US" sz="800" dirty="0"/>
          </a:p>
          <a:p>
            <a:r>
              <a:rPr lang="en-US" sz="2400" dirty="0">
                <a:effectLst/>
                <a:latin typeface="TimesNewRomanPSMT"/>
              </a:rPr>
              <a:t>In solid state battery materials Li6La3Zr2O12 (LLZO) is one of the most conductive options available. If enough can be learned about this material, it may be possible to replace current liquid electrolyte batteries with a safer more energy dense alternative </a:t>
            </a:r>
            <a:endParaRPr lang="en-US" sz="2400" dirty="0"/>
          </a:p>
        </p:txBody>
      </p:sp>
      <p:sp>
        <p:nvSpPr>
          <p:cNvPr id="16" name="TextBox 15">
            <a:extLst>
              <a:ext uri="{FF2B5EF4-FFF2-40B4-BE49-F238E27FC236}">
                <a16:creationId xmlns:a16="http://schemas.microsoft.com/office/drawing/2014/main" id="{EB8BC883-DEAD-4D97-AF1D-221603229F25}"/>
              </a:ext>
            </a:extLst>
          </p:cNvPr>
          <p:cNvSpPr txBox="1"/>
          <p:nvPr/>
        </p:nvSpPr>
        <p:spPr>
          <a:xfrm>
            <a:off x="21205737" y="16271620"/>
            <a:ext cx="4852553" cy="646331"/>
          </a:xfrm>
          <a:prstGeom prst="rect">
            <a:avLst/>
          </a:prstGeom>
          <a:noFill/>
        </p:spPr>
        <p:txBody>
          <a:bodyPr wrap="square" rtlCol="0">
            <a:spAutoFit/>
          </a:bodyPr>
          <a:lstStyle/>
          <a:p>
            <a:r>
              <a:rPr lang="en-US" sz="3600" b="1" dirty="0">
                <a:solidFill>
                  <a:srgbClr val="000000"/>
                </a:solidFill>
                <a:latin typeface="+mn-lt"/>
              </a:rPr>
              <a:t>\</a:t>
            </a:r>
            <a:endParaRPr lang="en-US" sz="3600" dirty="0">
              <a:solidFill>
                <a:schemeClr val="tx1"/>
              </a:solidFill>
              <a:latin typeface="+mn-lt"/>
            </a:endParaRPr>
          </a:p>
        </p:txBody>
      </p:sp>
      <p:sp>
        <p:nvSpPr>
          <p:cNvPr id="20" name="TextBox 19">
            <a:extLst>
              <a:ext uri="{FF2B5EF4-FFF2-40B4-BE49-F238E27FC236}">
                <a16:creationId xmlns:a16="http://schemas.microsoft.com/office/drawing/2014/main" id="{EF43B5B9-5539-48C8-899D-5773B21E2B8D}"/>
              </a:ext>
            </a:extLst>
          </p:cNvPr>
          <p:cNvSpPr txBox="1"/>
          <p:nvPr/>
        </p:nvSpPr>
        <p:spPr>
          <a:xfrm>
            <a:off x="14002845" y="25366621"/>
            <a:ext cx="11017844" cy="784830"/>
          </a:xfrm>
          <a:prstGeom prst="rect">
            <a:avLst/>
          </a:prstGeom>
          <a:noFill/>
        </p:spPr>
        <p:txBody>
          <a:bodyPr wrap="square" rtlCol="0">
            <a:spAutoFit/>
          </a:bodyPr>
          <a:lstStyle/>
          <a:p>
            <a:endParaRPr lang="en-US" sz="1800" dirty="0">
              <a:solidFill>
                <a:srgbClr val="000000"/>
              </a:solidFill>
              <a:effectLst/>
              <a:latin typeface="Arial" panose="020B0604020202020204" pitchFamily="34" charset="0"/>
              <a:ea typeface="Times New Roman" panose="02020603050405020304" pitchFamily="18" charset="0"/>
            </a:endParaRPr>
          </a:p>
          <a:p>
            <a:endParaRPr lang="en-US" sz="1800" dirty="0">
              <a:solidFill>
                <a:srgbClr val="000000"/>
              </a:solidFill>
              <a:latin typeface="+mn-lt"/>
            </a:endParaRPr>
          </a:p>
        </p:txBody>
      </p:sp>
      <p:sp>
        <p:nvSpPr>
          <p:cNvPr id="36" name="TextBox 35">
            <a:extLst>
              <a:ext uri="{FF2B5EF4-FFF2-40B4-BE49-F238E27FC236}">
                <a16:creationId xmlns:a16="http://schemas.microsoft.com/office/drawing/2014/main" id="{39AF2C71-872E-4F36-BF8B-86BD7E3B50B6}"/>
              </a:ext>
            </a:extLst>
          </p:cNvPr>
          <p:cNvSpPr txBox="1"/>
          <p:nvPr/>
        </p:nvSpPr>
        <p:spPr>
          <a:xfrm>
            <a:off x="27568237" y="2210063"/>
            <a:ext cx="14863908" cy="3170099"/>
          </a:xfrm>
          <a:prstGeom prst="rect">
            <a:avLst/>
          </a:prstGeom>
          <a:noFill/>
        </p:spPr>
        <p:txBody>
          <a:bodyPr wrap="square" rtlCol="0">
            <a:spAutoFit/>
          </a:bodyPr>
          <a:lstStyle/>
          <a:p>
            <a:r>
              <a:rPr lang="en-US" sz="3200" b="1" dirty="0">
                <a:effectLst/>
                <a:latin typeface="Calibri" panose="020F0502020204030204" pitchFamily="34" charset="0"/>
              </a:rPr>
              <a:t>Bulk modulus of LLZO </a:t>
            </a:r>
            <a:endParaRPr lang="en-US" sz="3200" dirty="0"/>
          </a:p>
          <a:p>
            <a:r>
              <a:rPr lang="en-US" sz="2400" dirty="0">
                <a:effectLst/>
                <a:latin typeface="TimesNewRomanPSMT"/>
              </a:rPr>
              <a:t>To calculate the bulk modulus of the LLZO system we used the VASP program on multiple systems where the only parameter changed was the volume of the supercell. Allowing each system to relax gave us values that we could then fit a curve to. Fitting the data to The Birch–Murnaghan isothermal equation of state would return the bulk modulus value, 6.41371990e-01, in terms of eV per angstroms cubed.    </a:t>
            </a:r>
            <a:endParaRPr lang="en-US" sz="2400" dirty="0"/>
          </a:p>
          <a:p>
            <a:r>
              <a:rPr lang="en-US" sz="2400" dirty="0">
                <a:effectLst/>
                <a:latin typeface="TimesNewRomanPSMT"/>
              </a:rPr>
              <a:t>This value could then be converted to 102.76 GPa and compared to the literature value of 112.4 </a:t>
            </a:r>
            <a:r>
              <a:rPr lang="en-US" sz="2400" dirty="0" err="1">
                <a:effectLst/>
                <a:latin typeface="TimesNewRomanPSMT"/>
              </a:rPr>
              <a:t>Gpa</a:t>
            </a:r>
            <a:r>
              <a:rPr lang="en-US" sz="2400" dirty="0">
                <a:effectLst/>
                <a:latin typeface="TimesNewRomanPSMT"/>
              </a:rPr>
              <a:t> [6], verifying that our calculations are not too far off. </a:t>
            </a:r>
          </a:p>
        </p:txBody>
      </p:sp>
      <p:pic>
        <p:nvPicPr>
          <p:cNvPr id="31" name="Picture 30">
            <a:extLst>
              <a:ext uri="{FF2B5EF4-FFF2-40B4-BE49-F238E27FC236}">
                <a16:creationId xmlns:a16="http://schemas.microsoft.com/office/drawing/2014/main" id="{3850DCD6-369F-4FAF-BE93-6D3C3DAD0219}"/>
              </a:ext>
            </a:extLst>
          </p:cNvPr>
          <p:cNvPicPr>
            <a:picLocks noChangeAspect="1"/>
          </p:cNvPicPr>
          <p:nvPr/>
        </p:nvPicPr>
        <p:blipFill>
          <a:blip r:embed="rId4"/>
          <a:stretch>
            <a:fillRect/>
          </a:stretch>
        </p:blipFill>
        <p:spPr>
          <a:xfrm>
            <a:off x="26487246" y="27763003"/>
            <a:ext cx="17708753" cy="4646178"/>
          </a:xfrm>
          <a:prstGeom prst="rect">
            <a:avLst/>
          </a:prstGeom>
        </p:spPr>
      </p:pic>
      <p:sp>
        <p:nvSpPr>
          <p:cNvPr id="28" name="TextBox 27">
            <a:extLst>
              <a:ext uri="{FF2B5EF4-FFF2-40B4-BE49-F238E27FC236}">
                <a16:creationId xmlns:a16="http://schemas.microsoft.com/office/drawing/2014/main" id="{4A738549-9AFC-499E-A55C-5B84948F844D}"/>
              </a:ext>
            </a:extLst>
          </p:cNvPr>
          <p:cNvSpPr txBox="1"/>
          <p:nvPr/>
        </p:nvSpPr>
        <p:spPr>
          <a:xfrm>
            <a:off x="26806651" y="28827387"/>
            <a:ext cx="17084549" cy="3185487"/>
          </a:xfrm>
          <a:prstGeom prst="rect">
            <a:avLst/>
          </a:prstGeom>
          <a:noFill/>
        </p:spPr>
        <p:txBody>
          <a:bodyPr wrap="square" rtlCol="0">
            <a:spAutoFit/>
          </a:bodyPr>
          <a:lstStyle/>
          <a:p>
            <a:r>
              <a:rPr lang="en-US" sz="2000" dirty="0">
                <a:solidFill>
                  <a:srgbClr val="000000"/>
                </a:solidFill>
                <a:latin typeface="+mn-lt"/>
              </a:rPr>
              <a:t>I would like to thank the members of the Adelstein lab for their contributions to this project such as running MD and calculating diffusivity. This project was supported by grants from the NIH (Grant No.T34-GM008574) and NSF(Grant No. </a:t>
            </a:r>
            <a:r>
              <a:rPr lang="en-US" sz="2000" b="0" i="0" dirty="0">
                <a:solidFill>
                  <a:srgbClr val="1D1C1D"/>
                </a:solidFill>
                <a:effectLst/>
                <a:latin typeface="+mn-lt"/>
              </a:rPr>
              <a:t>DMR-1710630).</a:t>
            </a:r>
            <a:endParaRPr lang="en-US" sz="2000" dirty="0">
              <a:solidFill>
                <a:srgbClr val="000000"/>
              </a:solidFill>
              <a:latin typeface="Arial" panose="020B0604020202020204" pitchFamily="34" charset="0"/>
            </a:endParaRPr>
          </a:p>
          <a:p>
            <a:r>
              <a:rPr lang="en-US" sz="1400" dirty="0">
                <a:solidFill>
                  <a:schemeClr val="tx1"/>
                </a:solidFill>
                <a:latin typeface="+mn-lt"/>
              </a:rPr>
              <a:t>[1] G. </a:t>
            </a:r>
            <a:r>
              <a:rPr lang="en-US" sz="1400" dirty="0" err="1">
                <a:solidFill>
                  <a:schemeClr val="tx1"/>
                </a:solidFill>
                <a:latin typeface="+mn-lt"/>
              </a:rPr>
              <a:t>Kresse</a:t>
            </a:r>
            <a:r>
              <a:rPr lang="en-US" sz="1400" dirty="0">
                <a:solidFill>
                  <a:schemeClr val="tx1"/>
                </a:solidFill>
                <a:latin typeface="+mn-lt"/>
              </a:rPr>
              <a:t> and J. Hafner, Phys. Rev. B 47 , 558 (1993); ibid. 49 , 14 251 (1994).</a:t>
            </a:r>
          </a:p>
          <a:p>
            <a:r>
              <a:rPr lang="en-US" sz="1400" dirty="0">
                <a:solidFill>
                  <a:schemeClr val="tx1"/>
                </a:solidFill>
                <a:latin typeface="+mn-lt"/>
              </a:rPr>
              <a:t> [2] G. </a:t>
            </a:r>
            <a:r>
              <a:rPr lang="en-US" sz="1400" dirty="0" err="1">
                <a:solidFill>
                  <a:schemeClr val="tx1"/>
                </a:solidFill>
                <a:latin typeface="+mn-lt"/>
              </a:rPr>
              <a:t>Kresse</a:t>
            </a:r>
            <a:r>
              <a:rPr lang="en-US" sz="1400" dirty="0">
                <a:solidFill>
                  <a:schemeClr val="tx1"/>
                </a:solidFill>
                <a:latin typeface="+mn-lt"/>
              </a:rPr>
              <a:t> and J. FurthmÃ¼ller, </a:t>
            </a:r>
            <a:r>
              <a:rPr lang="en-US" sz="1400" dirty="0" err="1">
                <a:solidFill>
                  <a:schemeClr val="tx1"/>
                </a:solidFill>
                <a:latin typeface="+mn-lt"/>
              </a:rPr>
              <a:t>Comput</a:t>
            </a:r>
            <a:r>
              <a:rPr lang="en-US" sz="1400" dirty="0">
                <a:solidFill>
                  <a:schemeClr val="tx1"/>
                </a:solidFill>
                <a:latin typeface="+mn-lt"/>
              </a:rPr>
              <a:t>. Mat. Sci. 6 , 15 (1996).</a:t>
            </a:r>
          </a:p>
          <a:p>
            <a:r>
              <a:rPr lang="en-US" sz="1400" dirty="0">
                <a:solidFill>
                  <a:schemeClr val="tx1"/>
                </a:solidFill>
                <a:latin typeface="+mn-lt"/>
              </a:rPr>
              <a:t> [3] G. </a:t>
            </a:r>
            <a:r>
              <a:rPr lang="en-US" sz="1400" dirty="0" err="1">
                <a:solidFill>
                  <a:schemeClr val="tx1"/>
                </a:solidFill>
                <a:latin typeface="+mn-lt"/>
              </a:rPr>
              <a:t>Kresse</a:t>
            </a:r>
            <a:r>
              <a:rPr lang="en-US" sz="1400" dirty="0">
                <a:solidFill>
                  <a:schemeClr val="tx1"/>
                </a:solidFill>
                <a:latin typeface="+mn-lt"/>
              </a:rPr>
              <a:t> and J. FurthmÃ¼ller, Phys. Rev. B 54 , 11 169 (1996).</a:t>
            </a:r>
          </a:p>
          <a:p>
            <a:r>
              <a:rPr lang="en-US" sz="1400" dirty="0">
                <a:solidFill>
                  <a:schemeClr val="tx1"/>
                </a:solidFill>
                <a:latin typeface="+mn-lt"/>
              </a:rPr>
              <a:t>[4] D. </a:t>
            </a:r>
            <a:r>
              <a:rPr lang="en-US" sz="1400" dirty="0" err="1">
                <a:solidFill>
                  <a:schemeClr val="tx1"/>
                </a:solidFill>
                <a:latin typeface="+mn-lt"/>
              </a:rPr>
              <a:t>Holec</a:t>
            </a:r>
            <a:r>
              <a:rPr lang="en-US" sz="1400" dirty="0">
                <a:solidFill>
                  <a:schemeClr val="tx1"/>
                </a:solidFill>
                <a:latin typeface="+mn-lt"/>
              </a:rPr>
              <a:t>, M. </a:t>
            </a:r>
            <a:r>
              <a:rPr lang="en-US" sz="1400" dirty="0" err="1">
                <a:solidFill>
                  <a:schemeClr val="tx1"/>
                </a:solidFill>
                <a:latin typeface="+mn-lt"/>
              </a:rPr>
              <a:t>Friak</a:t>
            </a:r>
            <a:r>
              <a:rPr lang="en-US" sz="1400" dirty="0">
                <a:solidFill>
                  <a:schemeClr val="tx1"/>
                </a:solidFill>
                <a:latin typeface="+mn-lt"/>
              </a:rPr>
              <a:t> J. </a:t>
            </a:r>
            <a:r>
              <a:rPr lang="en-US" sz="1400" dirty="0" err="1">
                <a:solidFill>
                  <a:schemeClr val="tx1"/>
                </a:solidFill>
                <a:latin typeface="+mn-lt"/>
              </a:rPr>
              <a:t>Neugerbauer</a:t>
            </a:r>
            <a:r>
              <a:rPr lang="en-US" sz="1400" dirty="0">
                <a:solidFill>
                  <a:schemeClr val="tx1"/>
                </a:solidFill>
                <a:latin typeface="+mn-lt"/>
              </a:rPr>
              <a:t>, P. Mayrhofer Phys Rev. B 85 (2012)</a:t>
            </a:r>
          </a:p>
          <a:p>
            <a:r>
              <a:rPr lang="en-US" sz="1400" dirty="0">
                <a:solidFill>
                  <a:schemeClr val="tx1"/>
                </a:solidFill>
                <a:latin typeface="+mn-lt"/>
              </a:rPr>
              <a:t>[5] M. </a:t>
            </a:r>
            <a:r>
              <a:rPr lang="en-US" sz="1400" dirty="0" err="1">
                <a:solidFill>
                  <a:schemeClr val="tx1"/>
                </a:solidFill>
                <a:latin typeface="+mn-lt"/>
              </a:rPr>
              <a:t>Grimsditch</a:t>
            </a:r>
            <a:r>
              <a:rPr lang="en-US" sz="1400" dirty="0">
                <a:solidFill>
                  <a:schemeClr val="tx1"/>
                </a:solidFill>
                <a:latin typeface="+mn-lt"/>
              </a:rPr>
              <a:t>, E. S. </a:t>
            </a:r>
            <a:r>
              <a:rPr lang="en-US" sz="1400" dirty="0" err="1">
                <a:solidFill>
                  <a:schemeClr val="tx1"/>
                </a:solidFill>
                <a:latin typeface="+mn-lt"/>
              </a:rPr>
              <a:t>Zouboulis</a:t>
            </a:r>
            <a:r>
              <a:rPr lang="en-US" sz="1400" dirty="0">
                <a:solidFill>
                  <a:schemeClr val="tx1"/>
                </a:solidFill>
                <a:latin typeface="+mn-lt"/>
              </a:rPr>
              <a:t>, A. </a:t>
            </a:r>
            <a:r>
              <a:rPr lang="en-US" sz="1400" dirty="0" err="1">
                <a:solidFill>
                  <a:schemeClr val="tx1"/>
                </a:solidFill>
                <a:latin typeface="+mn-lt"/>
              </a:rPr>
              <a:t>Polian</a:t>
            </a:r>
            <a:r>
              <a:rPr lang="en-US" sz="1400" dirty="0">
                <a:solidFill>
                  <a:schemeClr val="tx1"/>
                </a:solidFill>
                <a:latin typeface="+mn-lt"/>
              </a:rPr>
              <a:t> </a:t>
            </a:r>
            <a:r>
              <a:rPr lang="en-US" sz="1400" dirty="0" err="1">
                <a:solidFill>
                  <a:schemeClr val="tx1"/>
                </a:solidFill>
                <a:latin typeface="+mn-lt"/>
              </a:rPr>
              <a:t>Journ</a:t>
            </a:r>
            <a:r>
              <a:rPr lang="en-US" sz="1400" dirty="0">
                <a:solidFill>
                  <a:schemeClr val="tx1"/>
                </a:solidFill>
                <a:latin typeface="+mn-lt"/>
              </a:rPr>
              <a:t>. App. Sci. 76 832 (1998)</a:t>
            </a:r>
          </a:p>
          <a:p>
            <a:r>
              <a:rPr lang="en-US" sz="1400" dirty="0">
                <a:solidFill>
                  <a:schemeClr val="tx1"/>
                </a:solidFill>
                <a:latin typeface="+mn-lt"/>
              </a:rPr>
              <a:t>[6] Elastic properties of the solid electrolyte Li7La3Zr2O12 (LLZO). (n.d.). </a:t>
            </a:r>
            <a:r>
              <a:rPr lang="en-US" sz="1400" dirty="0">
                <a:solidFill>
                  <a:schemeClr val="tx1"/>
                </a:solidFill>
                <a:latin typeface="+mn-lt"/>
                <a:hlinkClick r:id="rId5"/>
              </a:rPr>
              <a:t>https://doi.org/10.1021/acs.chemmater.5b03854.s001</a:t>
            </a:r>
            <a:endParaRPr lang="en-US" sz="1400" dirty="0">
              <a:solidFill>
                <a:schemeClr val="tx1"/>
              </a:solidFill>
              <a:latin typeface="+mn-lt"/>
            </a:endParaRPr>
          </a:p>
          <a:p>
            <a:r>
              <a:rPr lang="en-US" sz="1400" dirty="0">
                <a:solidFill>
                  <a:schemeClr val="tx1"/>
                </a:solidFill>
                <a:latin typeface="+mn-lt"/>
              </a:rPr>
              <a:t>[7] Reddy, M. V., Julien, C. M., </a:t>
            </a:r>
            <a:r>
              <a:rPr lang="en-US" sz="1400" dirty="0" err="1">
                <a:solidFill>
                  <a:schemeClr val="tx1"/>
                </a:solidFill>
                <a:latin typeface="+mn-lt"/>
              </a:rPr>
              <a:t>Mauger</a:t>
            </a:r>
            <a:r>
              <a:rPr lang="en-US" sz="1400" dirty="0">
                <a:solidFill>
                  <a:schemeClr val="tx1"/>
                </a:solidFill>
                <a:latin typeface="+mn-lt"/>
              </a:rPr>
              <a:t>, A., &amp; </a:t>
            </a:r>
            <a:r>
              <a:rPr lang="en-US" sz="1400" dirty="0" err="1">
                <a:solidFill>
                  <a:schemeClr val="tx1"/>
                </a:solidFill>
                <a:latin typeface="+mn-lt"/>
              </a:rPr>
              <a:t>Zaghib</a:t>
            </a:r>
            <a:r>
              <a:rPr lang="en-US" sz="1400" dirty="0">
                <a:solidFill>
                  <a:schemeClr val="tx1"/>
                </a:solidFill>
                <a:latin typeface="+mn-lt"/>
              </a:rPr>
              <a:t>, K. (2020). Sulfide and oxide inorganic solid electrolytes for all-solid-state Li Batteries: A Review. Nanomaterials, 10(8), 1606. https://</a:t>
            </a:r>
            <a:r>
              <a:rPr lang="en-US" sz="1400" dirty="0" err="1">
                <a:solidFill>
                  <a:schemeClr val="tx1"/>
                </a:solidFill>
                <a:latin typeface="+mn-lt"/>
              </a:rPr>
              <a:t>doi.org</a:t>
            </a:r>
            <a:r>
              <a:rPr lang="en-US" sz="1400" dirty="0">
                <a:solidFill>
                  <a:schemeClr val="tx1"/>
                </a:solidFill>
                <a:latin typeface="+mn-lt"/>
              </a:rPr>
              <a:t>/10.3390/nano10081606</a:t>
            </a:r>
            <a:endParaRPr lang="en-US" sz="1400" dirty="0">
              <a:solidFill>
                <a:srgbClr val="000000"/>
              </a:solidFill>
              <a:latin typeface="+mn-lt"/>
            </a:endParaRPr>
          </a:p>
        </p:txBody>
      </p:sp>
      <p:pic>
        <p:nvPicPr>
          <p:cNvPr id="33" name="Picture 32">
            <a:extLst>
              <a:ext uri="{FF2B5EF4-FFF2-40B4-BE49-F238E27FC236}">
                <a16:creationId xmlns:a16="http://schemas.microsoft.com/office/drawing/2014/main" id="{1D20E346-C684-4112-A4DD-CCD49CE7445A}"/>
              </a:ext>
            </a:extLst>
          </p:cNvPr>
          <p:cNvPicPr>
            <a:picLocks noChangeAspect="1"/>
          </p:cNvPicPr>
          <p:nvPr/>
        </p:nvPicPr>
        <p:blipFill>
          <a:blip r:embed="rId6"/>
          <a:stretch>
            <a:fillRect/>
          </a:stretch>
        </p:blipFill>
        <p:spPr>
          <a:xfrm>
            <a:off x="26656996" y="27827201"/>
            <a:ext cx="16951251" cy="1035614"/>
          </a:xfrm>
          <a:prstGeom prst="rect">
            <a:avLst/>
          </a:prstGeom>
        </p:spPr>
      </p:pic>
      <p:sp>
        <p:nvSpPr>
          <p:cNvPr id="37" name="TextBox 36">
            <a:extLst>
              <a:ext uri="{FF2B5EF4-FFF2-40B4-BE49-F238E27FC236}">
                <a16:creationId xmlns:a16="http://schemas.microsoft.com/office/drawing/2014/main" id="{CECBFEFB-0DB3-439F-8EE2-2E89B0E99C6C}"/>
              </a:ext>
            </a:extLst>
          </p:cNvPr>
          <p:cNvSpPr txBox="1"/>
          <p:nvPr/>
        </p:nvSpPr>
        <p:spPr>
          <a:xfrm>
            <a:off x="26951398" y="27763003"/>
            <a:ext cx="14422521" cy="1938992"/>
          </a:xfrm>
          <a:prstGeom prst="rect">
            <a:avLst/>
          </a:prstGeom>
          <a:noFill/>
          <a:ln>
            <a:noFill/>
          </a:ln>
        </p:spPr>
        <p:txBody>
          <a:bodyPr wrap="square" rtlCol="0">
            <a:spAutoFit/>
          </a:bodyPr>
          <a:lstStyle/>
          <a:p>
            <a:pPr algn="ctr"/>
            <a:r>
              <a:rPr lang="en-US" sz="4800" b="1" dirty="0">
                <a:gradFill flip="none" rotWithShape="1">
                  <a:gsLst>
                    <a:gs pos="23000">
                      <a:schemeClr val="bg1"/>
                    </a:gs>
                    <a:gs pos="100000">
                      <a:srgbClr val="6C93E0"/>
                    </a:gs>
                  </a:gsLst>
                  <a:lin ang="16200000" scaled="0"/>
                  <a:tileRect/>
                </a:gradFill>
                <a:effectLst>
                  <a:outerShdw blurRad="38100" dist="38100" dir="2700000" algn="tl">
                    <a:srgbClr val="000000"/>
                  </a:outerShdw>
                </a:effectLst>
                <a:latin typeface="Lucida Grande" pitchFamily="-112" charset="0"/>
              </a:rPr>
              <a:t>Conclusions &amp; Acknowledgements</a:t>
            </a:r>
            <a:endParaRPr lang="en-US" sz="4800" dirty="0">
              <a:solidFill>
                <a:srgbClr val="000000"/>
              </a:solidFill>
              <a:latin typeface="+mn-lt"/>
            </a:endParaRPr>
          </a:p>
          <a:p>
            <a:pPr algn="ctr"/>
            <a:endParaRPr lang="en-US" sz="4800" b="1" dirty="0">
              <a:solidFill>
                <a:srgbClr val="D6E4FD"/>
              </a:solidFill>
              <a:effectLst>
                <a:outerShdw blurRad="38100" dist="38100" dir="2700000" algn="tl">
                  <a:srgbClr val="000000">
                    <a:alpha val="43137"/>
                  </a:srgbClr>
                </a:outerShdw>
              </a:effectLst>
              <a:latin typeface="Lucida Grande"/>
            </a:endParaRPr>
          </a:p>
        </p:txBody>
      </p:sp>
      <p:pic>
        <p:nvPicPr>
          <p:cNvPr id="30" name="Picture 29">
            <a:extLst>
              <a:ext uri="{FF2B5EF4-FFF2-40B4-BE49-F238E27FC236}">
                <a16:creationId xmlns:a16="http://schemas.microsoft.com/office/drawing/2014/main" id="{CB4BA2B2-44B7-4831-BB01-D3CA41146B99}"/>
              </a:ext>
            </a:extLst>
          </p:cNvPr>
          <p:cNvPicPr>
            <a:picLocks noChangeAspect="1"/>
          </p:cNvPicPr>
          <p:nvPr/>
        </p:nvPicPr>
        <p:blipFill>
          <a:blip r:embed="rId7"/>
          <a:stretch>
            <a:fillRect/>
          </a:stretch>
        </p:blipFill>
        <p:spPr>
          <a:xfrm flipV="1">
            <a:off x="27485568" y="15553771"/>
            <a:ext cx="14596316" cy="51883"/>
          </a:xfrm>
          <a:prstGeom prst="rect">
            <a:avLst/>
          </a:prstGeom>
        </p:spPr>
      </p:pic>
      <p:pic>
        <p:nvPicPr>
          <p:cNvPr id="49" name="Picture 48">
            <a:extLst>
              <a:ext uri="{FF2B5EF4-FFF2-40B4-BE49-F238E27FC236}">
                <a16:creationId xmlns:a16="http://schemas.microsoft.com/office/drawing/2014/main" id="{EEF31760-0D41-4874-8972-5C4483340A99}"/>
              </a:ext>
            </a:extLst>
          </p:cNvPr>
          <p:cNvPicPr>
            <a:picLocks noChangeAspect="1"/>
          </p:cNvPicPr>
          <p:nvPr/>
        </p:nvPicPr>
        <p:blipFill>
          <a:blip r:embed="rId8"/>
          <a:stretch>
            <a:fillRect/>
          </a:stretch>
        </p:blipFill>
        <p:spPr>
          <a:xfrm>
            <a:off x="27568237" y="5931732"/>
            <a:ext cx="14679330" cy="52178"/>
          </a:xfrm>
          <a:prstGeom prst="rect">
            <a:avLst/>
          </a:prstGeom>
        </p:spPr>
      </p:pic>
      <p:sp>
        <p:nvSpPr>
          <p:cNvPr id="26" name="Rectangle 25">
            <a:extLst>
              <a:ext uri="{FF2B5EF4-FFF2-40B4-BE49-F238E27FC236}">
                <a16:creationId xmlns:a16="http://schemas.microsoft.com/office/drawing/2014/main" id="{4F8784D3-496B-4963-92F3-EEA6B37C8FDC}"/>
              </a:ext>
            </a:extLst>
          </p:cNvPr>
          <p:cNvSpPr/>
          <p:nvPr/>
        </p:nvSpPr>
        <p:spPr bwMode="auto">
          <a:xfrm>
            <a:off x="41084958" y="7003152"/>
            <a:ext cx="1032120" cy="37465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400" b="0" i="0" u="none" strike="noStrike" cap="none" normalizeH="0" baseline="0">
              <a:ln>
                <a:noFill/>
              </a:ln>
              <a:solidFill>
                <a:srgbClr val="0039A6"/>
              </a:solidFill>
              <a:effectLst/>
              <a:latin typeface="Impact" pitchFamily="-112" charset="0"/>
              <a:ea typeface="ＭＳ Ｐゴシック" pitchFamily="-112" charset="-128"/>
              <a:cs typeface="ＭＳ Ｐゴシック" pitchFamily="-112" charset="-128"/>
            </a:endParaRPr>
          </a:p>
        </p:txBody>
      </p:sp>
      <p:sp>
        <p:nvSpPr>
          <p:cNvPr id="4" name="TextBox 3">
            <a:extLst>
              <a:ext uri="{FF2B5EF4-FFF2-40B4-BE49-F238E27FC236}">
                <a16:creationId xmlns:a16="http://schemas.microsoft.com/office/drawing/2014/main" id="{B8F6C0FD-A24B-4CC5-A666-A5062E105FEF}"/>
              </a:ext>
            </a:extLst>
          </p:cNvPr>
          <p:cNvSpPr txBox="1"/>
          <p:nvPr/>
        </p:nvSpPr>
        <p:spPr>
          <a:xfrm>
            <a:off x="429844" y="16297612"/>
            <a:ext cx="9442105" cy="369332"/>
          </a:xfrm>
          <a:prstGeom prst="rect">
            <a:avLst/>
          </a:prstGeom>
          <a:noFill/>
        </p:spPr>
        <p:txBody>
          <a:bodyPr wrap="square" rtlCol="0">
            <a:spAutoFit/>
          </a:bodyPr>
          <a:lstStyle/>
          <a:p>
            <a:r>
              <a:rPr lang="en-US" sz="1800" dirty="0">
                <a:solidFill>
                  <a:schemeClr val="bg2"/>
                </a:solidFill>
                <a:latin typeface="+mn-lt"/>
              </a:rPr>
              <a:t>Figure 2. LLZO Unit Cell</a:t>
            </a:r>
            <a:endParaRPr lang="en-US" sz="1800" dirty="0">
              <a:solidFill>
                <a:schemeClr val="bg2"/>
              </a:solidFill>
              <a:highlight>
                <a:srgbClr val="FFFF00"/>
              </a:highlight>
              <a:latin typeface="+mn-lt"/>
            </a:endParaRPr>
          </a:p>
        </p:txBody>
      </p:sp>
      <p:sp>
        <p:nvSpPr>
          <p:cNvPr id="38" name="TextBox 37">
            <a:extLst>
              <a:ext uri="{FF2B5EF4-FFF2-40B4-BE49-F238E27FC236}">
                <a16:creationId xmlns:a16="http://schemas.microsoft.com/office/drawing/2014/main" id="{6C6B9DCA-B5FB-4813-9C45-49290BB698A0}"/>
              </a:ext>
            </a:extLst>
          </p:cNvPr>
          <p:cNvSpPr txBox="1"/>
          <p:nvPr/>
        </p:nvSpPr>
        <p:spPr>
          <a:xfrm>
            <a:off x="12864703" y="17634931"/>
            <a:ext cx="1111573" cy="583233"/>
          </a:xfrm>
          <a:prstGeom prst="rect">
            <a:avLst/>
          </a:prstGeom>
          <a:noFill/>
        </p:spPr>
        <p:txBody>
          <a:bodyPr wrap="square" rtlCol="0">
            <a:spAutoFit/>
          </a:bodyPr>
          <a:lstStyle/>
          <a:p>
            <a:endParaRPr lang="en-US" sz="1800" dirty="0">
              <a:solidFill>
                <a:schemeClr val="bg2"/>
              </a:solidFill>
              <a:latin typeface="+mn-lt"/>
            </a:endParaRPr>
          </a:p>
        </p:txBody>
      </p:sp>
      <p:sp>
        <p:nvSpPr>
          <p:cNvPr id="50" name="TextBox 49">
            <a:extLst>
              <a:ext uri="{FF2B5EF4-FFF2-40B4-BE49-F238E27FC236}">
                <a16:creationId xmlns:a16="http://schemas.microsoft.com/office/drawing/2014/main" id="{09D9210F-6734-4D5C-8474-AE3950375376}"/>
              </a:ext>
            </a:extLst>
          </p:cNvPr>
          <p:cNvSpPr txBox="1"/>
          <p:nvPr/>
        </p:nvSpPr>
        <p:spPr>
          <a:xfrm>
            <a:off x="41292780" y="9041187"/>
            <a:ext cx="1139365" cy="400110"/>
          </a:xfrm>
          <a:prstGeom prst="rect">
            <a:avLst/>
          </a:prstGeom>
          <a:solidFill>
            <a:schemeClr val="bg1"/>
          </a:solidFill>
        </p:spPr>
        <p:txBody>
          <a:bodyPr wrap="square" rtlCol="0">
            <a:spAutoFit/>
          </a:bodyPr>
          <a:lstStyle/>
          <a:p>
            <a:endParaRPr lang="en-US" sz="2000" dirty="0">
              <a:solidFill>
                <a:schemeClr val="tx2">
                  <a:lumMod val="65000"/>
                  <a:lumOff val="35000"/>
                </a:schemeClr>
              </a:solidFill>
              <a:latin typeface="+mn-lt"/>
            </a:endParaRPr>
          </a:p>
        </p:txBody>
      </p:sp>
      <p:sp>
        <p:nvSpPr>
          <p:cNvPr id="58" name="TextBox 57">
            <a:extLst>
              <a:ext uri="{FF2B5EF4-FFF2-40B4-BE49-F238E27FC236}">
                <a16:creationId xmlns:a16="http://schemas.microsoft.com/office/drawing/2014/main" id="{270670FC-D349-46DF-AA98-4FA8AE828EAA}"/>
              </a:ext>
            </a:extLst>
          </p:cNvPr>
          <p:cNvSpPr txBox="1"/>
          <p:nvPr/>
        </p:nvSpPr>
        <p:spPr>
          <a:xfrm>
            <a:off x="41535349" y="15090117"/>
            <a:ext cx="1093071" cy="369332"/>
          </a:xfrm>
          <a:prstGeom prst="rect">
            <a:avLst/>
          </a:prstGeom>
          <a:solidFill>
            <a:schemeClr val="bg1"/>
          </a:solidFill>
          <a:ln>
            <a:solidFill>
              <a:schemeClr val="bg1"/>
            </a:solidFill>
          </a:ln>
        </p:spPr>
        <p:txBody>
          <a:bodyPr wrap="square" rtlCol="0">
            <a:spAutoFit/>
          </a:bodyPr>
          <a:lstStyle/>
          <a:p>
            <a:endParaRPr lang="en-US" sz="1800" dirty="0">
              <a:solidFill>
                <a:schemeClr val="tx2">
                  <a:lumMod val="65000"/>
                  <a:lumOff val="35000"/>
                </a:schemeClr>
              </a:solidFill>
              <a:latin typeface="+mn-lt"/>
            </a:endParaRPr>
          </a:p>
        </p:txBody>
      </p:sp>
      <p:pic>
        <p:nvPicPr>
          <p:cNvPr id="13" name="Picture 12" descr="Chart, line chart&#10;&#10;Description automatically generated">
            <a:extLst>
              <a:ext uri="{FF2B5EF4-FFF2-40B4-BE49-F238E27FC236}">
                <a16:creationId xmlns:a16="http://schemas.microsoft.com/office/drawing/2014/main" id="{C53C163D-DD1E-96D0-24C6-02B54592F6F3}"/>
              </a:ext>
            </a:extLst>
          </p:cNvPr>
          <p:cNvPicPr>
            <a:picLocks noChangeAspect="1"/>
          </p:cNvPicPr>
          <p:nvPr/>
        </p:nvPicPr>
        <p:blipFill>
          <a:blip r:embed="rId9"/>
          <a:stretch>
            <a:fillRect/>
          </a:stretch>
        </p:blipFill>
        <p:spPr>
          <a:xfrm>
            <a:off x="28123393" y="6136158"/>
            <a:ext cx="12298731" cy="9224048"/>
          </a:xfrm>
          <a:prstGeom prst="rect">
            <a:avLst/>
          </a:prstGeom>
        </p:spPr>
      </p:pic>
      <p:pic>
        <p:nvPicPr>
          <p:cNvPr id="2" name="Picture 1">
            <a:extLst>
              <a:ext uri="{FF2B5EF4-FFF2-40B4-BE49-F238E27FC236}">
                <a16:creationId xmlns:a16="http://schemas.microsoft.com/office/drawing/2014/main" id="{48EF31D3-1BA3-B318-AD3F-4EDF0DE0ED5F}"/>
              </a:ext>
            </a:extLst>
          </p:cNvPr>
          <p:cNvPicPr>
            <a:picLocks noChangeAspect="1"/>
          </p:cNvPicPr>
          <p:nvPr/>
        </p:nvPicPr>
        <p:blipFill>
          <a:blip r:embed="rId10"/>
          <a:stretch>
            <a:fillRect/>
          </a:stretch>
        </p:blipFill>
        <p:spPr>
          <a:xfrm>
            <a:off x="455992" y="11442454"/>
            <a:ext cx="5785610" cy="4744685"/>
          </a:xfrm>
          <a:prstGeom prst="rect">
            <a:avLst/>
          </a:prstGeom>
        </p:spPr>
      </p:pic>
      <p:pic>
        <p:nvPicPr>
          <p:cNvPr id="19" name="Picture 18" descr="Chart&#10;&#10;Description automatically generated">
            <a:extLst>
              <a:ext uri="{FF2B5EF4-FFF2-40B4-BE49-F238E27FC236}">
                <a16:creationId xmlns:a16="http://schemas.microsoft.com/office/drawing/2014/main" id="{496AC0D1-AA66-1954-6A79-0A37C761FB95}"/>
              </a:ext>
            </a:extLst>
          </p:cNvPr>
          <p:cNvPicPr>
            <a:picLocks noChangeAspect="1"/>
          </p:cNvPicPr>
          <p:nvPr/>
        </p:nvPicPr>
        <p:blipFill>
          <a:blip r:embed="rId11"/>
          <a:stretch>
            <a:fillRect/>
          </a:stretch>
        </p:blipFill>
        <p:spPr>
          <a:xfrm>
            <a:off x="15221078" y="22754543"/>
            <a:ext cx="10640923" cy="7980692"/>
          </a:xfrm>
          <a:prstGeom prst="rect">
            <a:avLst/>
          </a:prstGeom>
        </p:spPr>
      </p:pic>
      <p:sp>
        <p:nvSpPr>
          <p:cNvPr id="39" name="TextBox 38">
            <a:extLst>
              <a:ext uri="{FF2B5EF4-FFF2-40B4-BE49-F238E27FC236}">
                <a16:creationId xmlns:a16="http://schemas.microsoft.com/office/drawing/2014/main" id="{381FD889-CF1E-72E4-B50C-BD2482F13E7C}"/>
              </a:ext>
            </a:extLst>
          </p:cNvPr>
          <p:cNvSpPr txBox="1"/>
          <p:nvPr/>
        </p:nvSpPr>
        <p:spPr>
          <a:xfrm>
            <a:off x="669828" y="25636370"/>
            <a:ext cx="10057566" cy="4154984"/>
          </a:xfrm>
          <a:prstGeom prst="rect">
            <a:avLst/>
          </a:prstGeom>
          <a:noFill/>
        </p:spPr>
        <p:txBody>
          <a:bodyPr wrap="square" rtlCol="0">
            <a:spAutoFit/>
          </a:bodyPr>
          <a:lstStyle/>
          <a:p>
            <a:r>
              <a:rPr lang="en-US" sz="2400" dirty="0">
                <a:effectLst/>
                <a:latin typeface="TimesNewRomanPSMT"/>
              </a:rPr>
              <a:t>This project uses VASP to </a:t>
            </a:r>
            <a:r>
              <a:rPr lang="en-US" sz="2400" dirty="0">
                <a:latin typeface="TimesNewRomanPSMT"/>
              </a:rPr>
              <a:t>calculate the electronic structure due to Co doping and the elastic properties. </a:t>
            </a:r>
            <a:endParaRPr lang="en-US" sz="2400" dirty="0">
              <a:solidFill>
                <a:srgbClr val="000000"/>
              </a:solidFill>
              <a:latin typeface="TimesNewRomanPSMT"/>
            </a:endParaRPr>
          </a:p>
          <a:p>
            <a:r>
              <a:rPr lang="en-US" sz="2400" dirty="0">
                <a:effectLst/>
                <a:latin typeface="TimesNewRomanPSMT"/>
              </a:rPr>
              <a:t>The Cobalt atoms are placed in either a tetrahedral or octahedral site formerly occupied by a Lithium and another Lithium is also removed from either a tetrahedral or octahedral site. This is done for Cobalt and Lithium vacancies at different distances from one another, the nearest two Cobalt and vacancies, the median in distance and the furthest in distance.</a:t>
            </a:r>
          </a:p>
          <a:p>
            <a:r>
              <a:rPr lang="en-US" sz="2400" dirty="0">
                <a:effectLst/>
                <a:latin typeface="TimesNewRomanPSMT"/>
              </a:rPr>
              <a:t>To calculate the elastic properties a few variations of each system are made, relaxed, and their energies are fit to the Birch-Murnaghan, quartic, or quadratic equations:</a:t>
            </a:r>
          </a:p>
        </p:txBody>
      </p:sp>
      <p:pic>
        <p:nvPicPr>
          <p:cNvPr id="40" name="Picture 39" descr="Chart&#10;&#10;Description automatically generated">
            <a:extLst>
              <a:ext uri="{FF2B5EF4-FFF2-40B4-BE49-F238E27FC236}">
                <a16:creationId xmlns:a16="http://schemas.microsoft.com/office/drawing/2014/main" id="{87C7C6E0-1341-94F6-A94F-78FDB4E282C1}"/>
              </a:ext>
            </a:extLst>
          </p:cNvPr>
          <p:cNvPicPr>
            <a:picLocks noChangeAspect="1"/>
          </p:cNvPicPr>
          <p:nvPr/>
        </p:nvPicPr>
        <p:blipFill>
          <a:blip r:embed="rId12"/>
          <a:stretch>
            <a:fillRect/>
          </a:stretch>
        </p:blipFill>
        <p:spPr>
          <a:xfrm>
            <a:off x="6452161" y="8224875"/>
            <a:ext cx="4615366" cy="2608465"/>
          </a:xfrm>
          <a:prstGeom prst="rect">
            <a:avLst/>
          </a:prstGeom>
        </p:spPr>
      </p:pic>
      <p:sp>
        <p:nvSpPr>
          <p:cNvPr id="42" name="TextBox 41">
            <a:extLst>
              <a:ext uri="{FF2B5EF4-FFF2-40B4-BE49-F238E27FC236}">
                <a16:creationId xmlns:a16="http://schemas.microsoft.com/office/drawing/2014/main" id="{27A4A5D4-79F8-3AE6-0D05-EC230AB702EA}"/>
              </a:ext>
            </a:extLst>
          </p:cNvPr>
          <p:cNvSpPr txBox="1"/>
          <p:nvPr/>
        </p:nvSpPr>
        <p:spPr>
          <a:xfrm>
            <a:off x="6677640" y="10975500"/>
            <a:ext cx="3899842" cy="276999"/>
          </a:xfrm>
          <a:prstGeom prst="rect">
            <a:avLst/>
          </a:prstGeom>
          <a:noFill/>
        </p:spPr>
        <p:txBody>
          <a:bodyPr wrap="square">
            <a:spAutoFit/>
          </a:bodyPr>
          <a:lstStyle/>
          <a:p>
            <a:r>
              <a:rPr lang="en-US" sz="1200" dirty="0">
                <a:solidFill>
                  <a:schemeClr val="bg2"/>
                </a:solidFill>
                <a:latin typeface="+mn-lt"/>
              </a:rPr>
              <a:t>Figure 1. Liquid to Solid state battery comparison</a:t>
            </a:r>
            <a:endParaRPr lang="en-US" sz="1200" dirty="0">
              <a:solidFill>
                <a:schemeClr val="bg2"/>
              </a:solidFill>
              <a:highlight>
                <a:srgbClr val="FFFF00"/>
              </a:highlight>
              <a:latin typeface="+mn-lt"/>
            </a:endParaRPr>
          </a:p>
        </p:txBody>
      </p:sp>
      <p:sp>
        <p:nvSpPr>
          <p:cNvPr id="55" name="TextBox 54">
            <a:extLst>
              <a:ext uri="{FF2B5EF4-FFF2-40B4-BE49-F238E27FC236}">
                <a16:creationId xmlns:a16="http://schemas.microsoft.com/office/drawing/2014/main" id="{0769F156-9CD9-2541-BDBA-E20A8F7C4519}"/>
              </a:ext>
            </a:extLst>
          </p:cNvPr>
          <p:cNvSpPr txBox="1"/>
          <p:nvPr/>
        </p:nvSpPr>
        <p:spPr>
          <a:xfrm>
            <a:off x="6342030" y="11852432"/>
            <a:ext cx="4675676" cy="4339650"/>
          </a:xfrm>
          <a:prstGeom prst="rect">
            <a:avLst/>
          </a:prstGeom>
          <a:noFill/>
        </p:spPr>
        <p:txBody>
          <a:bodyPr wrap="square" rtlCol="0">
            <a:spAutoFit/>
          </a:bodyPr>
          <a:lstStyle/>
          <a:p>
            <a:pPr>
              <a:buClr>
                <a:schemeClr val="accent2"/>
              </a:buClr>
            </a:pPr>
            <a:r>
              <a:rPr lang="en-US" sz="2400" dirty="0">
                <a:latin typeface="Times New Roman" panose="02020603050405020304" pitchFamily="18" charset="0"/>
                <a:cs typeface="Times New Roman" panose="02020603050405020304" pitchFamily="18" charset="0"/>
              </a:rPr>
              <a:t>-Solid state batteries can outperform current batteries because:</a:t>
            </a:r>
          </a:p>
          <a:p>
            <a:pPr marL="342900" indent="-342900">
              <a:buClr>
                <a:schemeClr val="accent2"/>
              </a:buCl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They are more stable in extreme temperatures</a:t>
            </a:r>
          </a:p>
          <a:p>
            <a:pPr marL="342900" indent="-342900">
              <a:buClr>
                <a:schemeClr val="accent2"/>
              </a:buCl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They are more energy dense</a:t>
            </a:r>
          </a:p>
          <a:p>
            <a:pPr>
              <a:buClr>
                <a:schemeClr val="accent2"/>
              </a:buClr>
            </a:pPr>
            <a:r>
              <a:rPr lang="en-US" sz="2400" dirty="0">
                <a:latin typeface="Times New Roman" panose="02020603050405020304" pitchFamily="18" charset="0"/>
                <a:cs typeface="Times New Roman" panose="02020603050405020304" pitchFamily="18" charset="0"/>
              </a:rPr>
              <a:t>-They fall behind because</a:t>
            </a:r>
          </a:p>
          <a:p>
            <a:pPr marL="342900" indent="-342900">
              <a:buClr>
                <a:schemeClr val="accent2"/>
              </a:buCl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They are not as conductive as liquid electrolytes</a:t>
            </a:r>
          </a:p>
          <a:p>
            <a:endParaRPr lang="en-US" sz="2400" dirty="0">
              <a:solidFill>
                <a:srgbClr val="000000"/>
              </a:solidFill>
              <a:latin typeface="+mn-lt"/>
            </a:endParaRPr>
          </a:p>
        </p:txBody>
      </p:sp>
      <p:sp>
        <p:nvSpPr>
          <p:cNvPr id="56" name="TextBox 55">
            <a:extLst>
              <a:ext uri="{FF2B5EF4-FFF2-40B4-BE49-F238E27FC236}">
                <a16:creationId xmlns:a16="http://schemas.microsoft.com/office/drawing/2014/main" id="{AF640257-E574-5CC6-5908-BC6587AEA47B}"/>
              </a:ext>
            </a:extLst>
          </p:cNvPr>
          <p:cNvSpPr txBox="1"/>
          <p:nvPr/>
        </p:nvSpPr>
        <p:spPr>
          <a:xfrm>
            <a:off x="298197" y="17202457"/>
            <a:ext cx="10855352" cy="3093154"/>
          </a:xfrm>
          <a:prstGeom prst="rect">
            <a:avLst/>
          </a:prstGeom>
          <a:noFill/>
        </p:spPr>
        <p:txBody>
          <a:bodyPr wrap="square" rtlCol="0">
            <a:spAutoFit/>
          </a:bodyPr>
          <a:lstStyle/>
          <a:p>
            <a:pPr>
              <a:buClr>
                <a:schemeClr val="accent2"/>
              </a:buClr>
            </a:pPr>
            <a:r>
              <a:rPr lang="en-US" sz="2400" dirty="0">
                <a:effectLst/>
                <a:latin typeface="TimesNewRomanPSMT"/>
              </a:rPr>
              <a:t>Cobalt doping in LLZO is due to Co diffusing from the LiCoO2 cathode into the LLZO electrolyte. Experimental evidence shows a change in color when LLZO is synthesized with the LCO cathode, which we hypothesize is due to Co diffusion into LCO. </a:t>
            </a:r>
            <a:r>
              <a:rPr lang="en-US" sz="2400" dirty="0">
                <a:latin typeface="TimesNewRomanPSMT"/>
              </a:rPr>
              <a:t>Future studies will determine the effect of Co on Li diffusion in LLZO. </a:t>
            </a:r>
            <a:endParaRPr lang="en-US" sz="2400" dirty="0">
              <a:effectLst/>
              <a:latin typeface="Times New Roman" panose="02020603050405020304" pitchFamily="18" charset="0"/>
              <a:cs typeface="Times New Roman" panose="02020603050405020304" pitchFamily="18" charset="0"/>
            </a:endParaRPr>
          </a:p>
          <a:p>
            <a:pPr>
              <a:buClr>
                <a:schemeClr val="accent2"/>
              </a:buClr>
            </a:pPr>
            <a:r>
              <a:rPr lang="en-US" sz="2400" dirty="0">
                <a:latin typeface="Times New Roman" panose="02020603050405020304" pitchFamily="18" charset="0"/>
                <a:cs typeface="Times New Roman" panose="02020603050405020304" pitchFamily="18" charset="0"/>
              </a:rPr>
              <a:t>Note, Co is expensive and so cathodes without Co are preferred. </a:t>
            </a:r>
          </a:p>
          <a:p>
            <a:pPr marL="342900" indent="-342900">
              <a:buClr>
                <a:schemeClr val="accent2"/>
              </a:buCl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endParaRPr lang="en-US" sz="1800" dirty="0">
              <a:solidFill>
                <a:srgbClr val="000000"/>
              </a:solidFill>
              <a:latin typeface="+mn-lt"/>
            </a:endParaRPr>
          </a:p>
        </p:txBody>
      </p:sp>
      <p:pic>
        <p:nvPicPr>
          <p:cNvPr id="60" name="Picture 59" descr="Chart, line chart&#10;&#10;Description automatically generated">
            <a:extLst>
              <a:ext uri="{FF2B5EF4-FFF2-40B4-BE49-F238E27FC236}">
                <a16:creationId xmlns:a16="http://schemas.microsoft.com/office/drawing/2014/main" id="{BF9E8990-1B5B-7958-68AB-00688784A276}"/>
              </a:ext>
            </a:extLst>
          </p:cNvPr>
          <p:cNvPicPr>
            <a:picLocks noChangeAspect="1"/>
          </p:cNvPicPr>
          <p:nvPr/>
        </p:nvPicPr>
        <p:blipFill>
          <a:blip r:embed="rId13"/>
          <a:stretch>
            <a:fillRect/>
          </a:stretch>
        </p:blipFill>
        <p:spPr>
          <a:xfrm>
            <a:off x="28511744" y="18089299"/>
            <a:ext cx="12543964" cy="9407973"/>
          </a:xfrm>
          <a:prstGeom prst="rect">
            <a:avLst/>
          </a:prstGeom>
        </p:spPr>
      </p:pic>
      <p:sp>
        <p:nvSpPr>
          <p:cNvPr id="63" name="TextBox 62">
            <a:extLst>
              <a:ext uri="{FF2B5EF4-FFF2-40B4-BE49-F238E27FC236}">
                <a16:creationId xmlns:a16="http://schemas.microsoft.com/office/drawing/2014/main" id="{1B96314A-B6C4-D27C-B03F-BF2915A9CD38}"/>
              </a:ext>
            </a:extLst>
          </p:cNvPr>
          <p:cNvSpPr txBox="1"/>
          <p:nvPr/>
        </p:nvSpPr>
        <p:spPr>
          <a:xfrm>
            <a:off x="27978267" y="15824779"/>
            <a:ext cx="14538265" cy="3585597"/>
          </a:xfrm>
          <a:prstGeom prst="rect">
            <a:avLst/>
          </a:prstGeom>
          <a:noFill/>
        </p:spPr>
        <p:txBody>
          <a:bodyPr wrap="square" rtlCol="0">
            <a:spAutoFit/>
          </a:bodyPr>
          <a:lstStyle/>
          <a:p>
            <a:r>
              <a:rPr lang="en-US" sz="3200" b="1" dirty="0">
                <a:effectLst/>
                <a:latin typeface="Calibri" panose="020F0502020204030204" pitchFamily="34" charset="0"/>
              </a:rPr>
              <a:t>C11 Elasti</a:t>
            </a:r>
            <a:r>
              <a:rPr lang="en-US" sz="3200" b="1" dirty="0">
                <a:latin typeface="Calibri" panose="020F0502020204030204" pitchFamily="34" charset="0"/>
              </a:rPr>
              <a:t>c Tensor</a:t>
            </a:r>
            <a:endParaRPr lang="en-US" sz="3200" dirty="0"/>
          </a:p>
          <a:p>
            <a:r>
              <a:rPr lang="en-US" sz="2400" dirty="0">
                <a:effectLst/>
                <a:latin typeface="TimesNewRomanPSMT"/>
              </a:rPr>
              <a:t>To calculate the elastic tensors of the LLZO system we used the VASP program on multiple systems where the only parameter changed was the </a:t>
            </a:r>
            <a:r>
              <a:rPr lang="en-US" sz="2400" dirty="0">
                <a:latin typeface="TimesNewRomanPSMT"/>
              </a:rPr>
              <a:t>orientation</a:t>
            </a:r>
            <a:r>
              <a:rPr lang="en-US" sz="2400" dirty="0">
                <a:effectLst/>
                <a:latin typeface="TimesNewRomanPSMT"/>
              </a:rPr>
              <a:t> of the supercell providing some twisting or shearing. Allowing each system to relax gave us values that we could then fit a curve to. Fitting the data to The quadratic equation would return the </a:t>
            </a:r>
            <a:r>
              <a:rPr lang="en-US" sz="2400" dirty="0">
                <a:latin typeface="TimesNewRomanPSMT"/>
              </a:rPr>
              <a:t>C11 elastic tensor</a:t>
            </a:r>
            <a:r>
              <a:rPr lang="en-US" sz="2400" dirty="0">
                <a:effectLst/>
                <a:latin typeface="TimesNewRomanPSMT"/>
              </a:rPr>
              <a:t> value, 10.16289271e-01, in terms of eV per angstroms cubed. </a:t>
            </a:r>
            <a:endParaRPr lang="en-US" sz="2400" dirty="0"/>
          </a:p>
          <a:p>
            <a:r>
              <a:rPr lang="en-US" sz="2400" dirty="0">
                <a:effectLst/>
                <a:latin typeface="TimesNewRomanPSMT"/>
              </a:rPr>
              <a:t>This value could then be converted to </a:t>
            </a:r>
            <a:r>
              <a:rPr lang="en-US" sz="2400" dirty="0">
                <a:latin typeface="TimesNewRomanPSMT"/>
              </a:rPr>
              <a:t>162.827491</a:t>
            </a:r>
            <a:r>
              <a:rPr lang="en-US" sz="2400" dirty="0">
                <a:effectLst/>
                <a:latin typeface="TimesNewRomanPSMT"/>
              </a:rPr>
              <a:t> GPa which can be compared to the literature value of 187.0 GPa [6], not exact but not too far either.</a:t>
            </a:r>
            <a:endParaRPr lang="en-US" sz="2400" dirty="0"/>
          </a:p>
          <a:p>
            <a:endParaRPr lang="en-US" sz="1800" dirty="0">
              <a:solidFill>
                <a:srgbClr val="000000"/>
              </a:solidFill>
              <a:latin typeface="+mn-lt"/>
            </a:endParaRPr>
          </a:p>
        </p:txBody>
      </p:sp>
      <p:sp>
        <p:nvSpPr>
          <p:cNvPr id="12" name="TextBox 11">
            <a:extLst>
              <a:ext uri="{FF2B5EF4-FFF2-40B4-BE49-F238E27FC236}">
                <a16:creationId xmlns:a16="http://schemas.microsoft.com/office/drawing/2014/main" id="{52941410-436D-4BC8-8644-C67EBBE409F8}"/>
              </a:ext>
            </a:extLst>
          </p:cNvPr>
          <p:cNvSpPr txBox="1"/>
          <p:nvPr/>
        </p:nvSpPr>
        <p:spPr>
          <a:xfrm>
            <a:off x="12408332" y="7922295"/>
            <a:ext cx="13649958" cy="954107"/>
          </a:xfrm>
          <a:prstGeom prst="rect">
            <a:avLst/>
          </a:prstGeom>
          <a:noFill/>
        </p:spPr>
        <p:txBody>
          <a:bodyPr wrap="square" rtlCol="0">
            <a:spAutoFit/>
          </a:bodyPr>
          <a:lstStyle/>
          <a:p>
            <a:r>
              <a:rPr lang="en-US" sz="2800" dirty="0">
                <a:effectLst/>
                <a:latin typeface="TimesNewRomanPSMT"/>
              </a:rPr>
              <a:t>Co doping creates defect states in the band gap, which will lead </a:t>
            </a:r>
            <a:r>
              <a:rPr lang="en-US" sz="2800" dirty="0">
                <a:latin typeface="TimesNewRomanPSMT"/>
              </a:rPr>
              <a:t>to discoloration of samples.</a:t>
            </a:r>
            <a:br>
              <a:rPr lang="en-US" sz="2800" dirty="0">
                <a:effectLst/>
                <a:latin typeface="Calibri" panose="020F0502020204030204" pitchFamily="34" charset="0"/>
              </a:rPr>
            </a:br>
            <a:endParaRPr lang="en-US" sz="2800" dirty="0"/>
          </a:p>
        </p:txBody>
      </p:sp>
      <p:sp>
        <p:nvSpPr>
          <p:cNvPr id="6" name="TextBox 5">
            <a:extLst>
              <a:ext uri="{FF2B5EF4-FFF2-40B4-BE49-F238E27FC236}">
                <a16:creationId xmlns:a16="http://schemas.microsoft.com/office/drawing/2014/main" id="{A551EBB4-E9CC-1FA7-CC78-0CBC1FD957E6}"/>
              </a:ext>
            </a:extLst>
          </p:cNvPr>
          <p:cNvSpPr txBox="1"/>
          <p:nvPr/>
        </p:nvSpPr>
        <p:spPr>
          <a:xfrm rot="16200000">
            <a:off x="14067800" y="12003776"/>
            <a:ext cx="3913251" cy="400110"/>
          </a:xfrm>
          <a:prstGeom prst="rect">
            <a:avLst/>
          </a:prstGeom>
          <a:solidFill>
            <a:schemeClr val="bg1"/>
          </a:solidFill>
        </p:spPr>
        <p:txBody>
          <a:bodyPr wrap="none" rtlCol="0">
            <a:spAutoFit/>
          </a:bodyPr>
          <a:lstStyle/>
          <a:p>
            <a:r>
              <a:rPr lang="en-US" sz="2000" dirty="0">
                <a:solidFill>
                  <a:srgbClr val="000000"/>
                </a:solidFill>
                <a:latin typeface="+mn-lt"/>
              </a:rPr>
              <a:t>Density of States (arbitrary units)</a:t>
            </a:r>
          </a:p>
        </p:txBody>
      </p:sp>
      <p:sp>
        <p:nvSpPr>
          <p:cNvPr id="10" name="TextBox 9">
            <a:extLst>
              <a:ext uri="{FF2B5EF4-FFF2-40B4-BE49-F238E27FC236}">
                <a16:creationId xmlns:a16="http://schemas.microsoft.com/office/drawing/2014/main" id="{B3C11987-0C3E-4CC7-FB33-43F6768FC1D4}"/>
              </a:ext>
            </a:extLst>
          </p:cNvPr>
          <p:cNvSpPr txBox="1"/>
          <p:nvPr/>
        </p:nvSpPr>
        <p:spPr>
          <a:xfrm rot="16200000">
            <a:off x="13682932" y="19217092"/>
            <a:ext cx="3913251" cy="400110"/>
          </a:xfrm>
          <a:prstGeom prst="rect">
            <a:avLst/>
          </a:prstGeom>
          <a:solidFill>
            <a:schemeClr val="bg1"/>
          </a:solidFill>
        </p:spPr>
        <p:txBody>
          <a:bodyPr wrap="none" rtlCol="0">
            <a:spAutoFit/>
          </a:bodyPr>
          <a:lstStyle/>
          <a:p>
            <a:r>
              <a:rPr lang="en-US" sz="2000" dirty="0">
                <a:solidFill>
                  <a:srgbClr val="000000"/>
                </a:solidFill>
                <a:latin typeface="+mn-lt"/>
              </a:rPr>
              <a:t>Density of States (arbitrary units)</a:t>
            </a:r>
          </a:p>
        </p:txBody>
      </p:sp>
      <p:sp>
        <p:nvSpPr>
          <p:cNvPr id="15" name="TextBox 14">
            <a:extLst>
              <a:ext uri="{FF2B5EF4-FFF2-40B4-BE49-F238E27FC236}">
                <a16:creationId xmlns:a16="http://schemas.microsoft.com/office/drawing/2014/main" id="{09C0D54C-F580-30C5-E273-F084A543C97E}"/>
              </a:ext>
            </a:extLst>
          </p:cNvPr>
          <p:cNvSpPr txBox="1"/>
          <p:nvPr/>
        </p:nvSpPr>
        <p:spPr>
          <a:xfrm rot="16200000">
            <a:off x="13222599" y="26576505"/>
            <a:ext cx="4666662" cy="461665"/>
          </a:xfrm>
          <a:prstGeom prst="rect">
            <a:avLst/>
          </a:prstGeom>
          <a:solidFill>
            <a:schemeClr val="bg1"/>
          </a:solidFill>
        </p:spPr>
        <p:txBody>
          <a:bodyPr wrap="none" rtlCol="0">
            <a:spAutoFit/>
          </a:bodyPr>
          <a:lstStyle/>
          <a:p>
            <a:r>
              <a:rPr lang="en-US" sz="2400" dirty="0">
                <a:solidFill>
                  <a:srgbClr val="000000"/>
                </a:solidFill>
                <a:latin typeface="+mn-lt"/>
              </a:rPr>
              <a:t>Density of States (arbitrary units)</a:t>
            </a:r>
          </a:p>
        </p:txBody>
      </p:sp>
      <p:pic>
        <p:nvPicPr>
          <p:cNvPr id="18" name="Picture 17">
            <a:extLst>
              <a:ext uri="{FF2B5EF4-FFF2-40B4-BE49-F238E27FC236}">
                <a16:creationId xmlns:a16="http://schemas.microsoft.com/office/drawing/2014/main" id="{5E28E311-D195-C456-5615-5F26F20892C7}"/>
              </a:ext>
            </a:extLst>
          </p:cNvPr>
          <p:cNvPicPr>
            <a:picLocks noChangeAspect="1"/>
          </p:cNvPicPr>
          <p:nvPr/>
        </p:nvPicPr>
        <p:blipFill>
          <a:blip r:embed="rId14"/>
          <a:stretch>
            <a:fillRect/>
          </a:stretch>
        </p:blipFill>
        <p:spPr>
          <a:xfrm>
            <a:off x="11645554" y="11042836"/>
            <a:ext cx="3835400" cy="2273300"/>
          </a:xfrm>
          <a:prstGeom prst="rect">
            <a:avLst/>
          </a:prstGeom>
        </p:spPr>
      </p:pic>
      <p:pic>
        <p:nvPicPr>
          <p:cNvPr id="22" name="Picture 21">
            <a:extLst>
              <a:ext uri="{FF2B5EF4-FFF2-40B4-BE49-F238E27FC236}">
                <a16:creationId xmlns:a16="http://schemas.microsoft.com/office/drawing/2014/main" id="{3CE89731-C830-0605-C40E-22E1C3C31AA4}"/>
              </a:ext>
            </a:extLst>
          </p:cNvPr>
          <p:cNvPicPr>
            <a:picLocks noChangeAspect="1"/>
          </p:cNvPicPr>
          <p:nvPr/>
        </p:nvPicPr>
        <p:blipFill>
          <a:blip r:embed="rId15"/>
          <a:stretch>
            <a:fillRect/>
          </a:stretch>
        </p:blipFill>
        <p:spPr>
          <a:xfrm>
            <a:off x="12399941" y="18438694"/>
            <a:ext cx="2438400" cy="2120900"/>
          </a:xfrm>
          <a:prstGeom prst="rect">
            <a:avLst/>
          </a:prstGeom>
        </p:spPr>
      </p:pic>
      <p:pic>
        <p:nvPicPr>
          <p:cNvPr id="23" name="Picture 22">
            <a:extLst>
              <a:ext uri="{FF2B5EF4-FFF2-40B4-BE49-F238E27FC236}">
                <a16:creationId xmlns:a16="http://schemas.microsoft.com/office/drawing/2014/main" id="{1333A550-95CF-35F8-348B-AAC3220BF66A}"/>
              </a:ext>
            </a:extLst>
          </p:cNvPr>
          <p:cNvPicPr>
            <a:picLocks noChangeAspect="1"/>
          </p:cNvPicPr>
          <p:nvPr/>
        </p:nvPicPr>
        <p:blipFill>
          <a:blip r:embed="rId16"/>
          <a:stretch>
            <a:fillRect/>
          </a:stretch>
        </p:blipFill>
        <p:spPr>
          <a:xfrm>
            <a:off x="12028560" y="25655501"/>
            <a:ext cx="3022600" cy="2171700"/>
          </a:xfrm>
          <a:prstGeom prst="rect">
            <a:avLst/>
          </a:prstGeom>
        </p:spPr>
      </p:pic>
      <p:pic>
        <p:nvPicPr>
          <p:cNvPr id="24" name="Picture 23">
            <a:extLst>
              <a:ext uri="{FF2B5EF4-FFF2-40B4-BE49-F238E27FC236}">
                <a16:creationId xmlns:a16="http://schemas.microsoft.com/office/drawing/2014/main" id="{6FCDDDBC-82AF-30C9-71AE-259FFACEAD49}"/>
              </a:ext>
            </a:extLst>
          </p:cNvPr>
          <p:cNvPicPr>
            <a:picLocks noChangeAspect="1"/>
          </p:cNvPicPr>
          <p:nvPr/>
        </p:nvPicPr>
        <p:blipFill>
          <a:blip r:embed="rId17"/>
          <a:stretch>
            <a:fillRect/>
          </a:stretch>
        </p:blipFill>
        <p:spPr>
          <a:xfrm>
            <a:off x="1693208" y="30296486"/>
            <a:ext cx="7772400" cy="1347057"/>
          </a:xfrm>
          <a:prstGeom prst="rect">
            <a:avLst/>
          </a:prstGeom>
        </p:spPr>
      </p:pic>
      <p:sp>
        <p:nvSpPr>
          <p:cNvPr id="29" name="TextBox 28">
            <a:extLst>
              <a:ext uri="{FF2B5EF4-FFF2-40B4-BE49-F238E27FC236}">
                <a16:creationId xmlns:a16="http://schemas.microsoft.com/office/drawing/2014/main" id="{38498C95-EDF0-8640-A6B0-57B923DB6964}"/>
              </a:ext>
            </a:extLst>
          </p:cNvPr>
          <p:cNvSpPr txBox="1"/>
          <p:nvPr/>
        </p:nvSpPr>
        <p:spPr>
          <a:xfrm>
            <a:off x="1279428" y="31655109"/>
            <a:ext cx="7991572" cy="307777"/>
          </a:xfrm>
          <a:prstGeom prst="rect">
            <a:avLst/>
          </a:prstGeom>
          <a:noFill/>
        </p:spPr>
        <p:txBody>
          <a:bodyPr wrap="square">
            <a:spAutoFit/>
          </a:bodyPr>
          <a:lstStyle/>
          <a:p>
            <a:r>
              <a:rPr lang="en-US" sz="1400" dirty="0">
                <a:solidFill>
                  <a:schemeClr val="bg2"/>
                </a:solidFill>
                <a:latin typeface="+mn-lt"/>
              </a:rPr>
              <a:t>Figure 3. Bulk Modulus fitting equation</a:t>
            </a:r>
            <a:endParaRPr lang="en-US" sz="1400" dirty="0">
              <a:solidFill>
                <a:schemeClr val="bg2"/>
              </a:solidFill>
              <a:highlight>
                <a:srgbClr val="FFFF00"/>
              </a:highlight>
              <a:latin typeface="+mn-lt"/>
            </a:endParaRPr>
          </a:p>
        </p:txBody>
      </p:sp>
      <p:sp>
        <p:nvSpPr>
          <p:cNvPr id="34" name="TextBox 33">
            <a:extLst>
              <a:ext uri="{FF2B5EF4-FFF2-40B4-BE49-F238E27FC236}">
                <a16:creationId xmlns:a16="http://schemas.microsoft.com/office/drawing/2014/main" id="{05D587F5-0AF9-B3BC-6DD8-291CB390F8F5}"/>
              </a:ext>
            </a:extLst>
          </p:cNvPr>
          <p:cNvSpPr txBox="1"/>
          <p:nvPr/>
        </p:nvSpPr>
        <p:spPr>
          <a:xfrm>
            <a:off x="20539976" y="30735235"/>
            <a:ext cx="4480713" cy="307777"/>
          </a:xfrm>
          <a:prstGeom prst="rect">
            <a:avLst/>
          </a:prstGeom>
          <a:noFill/>
        </p:spPr>
        <p:txBody>
          <a:bodyPr wrap="square">
            <a:spAutoFit/>
          </a:bodyPr>
          <a:lstStyle/>
          <a:p>
            <a:r>
              <a:rPr lang="en-US" sz="1400" dirty="0">
                <a:solidFill>
                  <a:schemeClr val="bg2"/>
                </a:solidFill>
                <a:latin typeface="+mn-lt"/>
              </a:rPr>
              <a:t>Figure 3. Density of States Graphs and tables</a:t>
            </a:r>
            <a:endParaRPr lang="en-US" sz="1400" dirty="0">
              <a:solidFill>
                <a:schemeClr val="bg2"/>
              </a:solidFill>
              <a:highlight>
                <a:srgbClr val="FFFF00"/>
              </a:highlight>
              <a:latin typeface="+mn-lt"/>
            </a:endParaRPr>
          </a:p>
        </p:txBody>
      </p:sp>
      <p:sp>
        <p:nvSpPr>
          <p:cNvPr id="41" name="TextBox 40">
            <a:extLst>
              <a:ext uri="{FF2B5EF4-FFF2-40B4-BE49-F238E27FC236}">
                <a16:creationId xmlns:a16="http://schemas.microsoft.com/office/drawing/2014/main" id="{B4F4F27B-FCF5-B214-1268-AB738B18E14D}"/>
              </a:ext>
            </a:extLst>
          </p:cNvPr>
          <p:cNvSpPr txBox="1"/>
          <p:nvPr/>
        </p:nvSpPr>
        <p:spPr>
          <a:xfrm>
            <a:off x="26999637" y="27330114"/>
            <a:ext cx="6500489" cy="307777"/>
          </a:xfrm>
          <a:prstGeom prst="rect">
            <a:avLst/>
          </a:prstGeom>
          <a:noFill/>
        </p:spPr>
        <p:txBody>
          <a:bodyPr wrap="square">
            <a:spAutoFit/>
          </a:bodyPr>
          <a:lstStyle/>
          <a:p>
            <a:r>
              <a:rPr lang="en-US" sz="1400" dirty="0">
                <a:solidFill>
                  <a:schemeClr val="bg2"/>
                </a:solidFill>
                <a:latin typeface="+mn-lt"/>
              </a:rPr>
              <a:t>Figure 5. Bulk Modulus and C11 Elastic Tensor graphs</a:t>
            </a:r>
            <a:endParaRPr lang="en-US" sz="1400" dirty="0">
              <a:solidFill>
                <a:schemeClr val="bg2"/>
              </a:solidFill>
              <a:highlight>
                <a:srgbClr val="FFFF00"/>
              </a:highlight>
              <a:latin typeface="+mn-lt"/>
            </a:endParaRPr>
          </a:p>
        </p:txBody>
      </p:sp>
      <p:sp>
        <p:nvSpPr>
          <p:cNvPr id="44" name="Rectangle 43">
            <a:extLst>
              <a:ext uri="{FF2B5EF4-FFF2-40B4-BE49-F238E27FC236}">
                <a16:creationId xmlns:a16="http://schemas.microsoft.com/office/drawing/2014/main" id="{2B451109-D012-6109-9833-B0767DC70EE2}"/>
              </a:ext>
            </a:extLst>
          </p:cNvPr>
          <p:cNvSpPr/>
          <p:nvPr/>
        </p:nvSpPr>
        <p:spPr bwMode="auto">
          <a:xfrm>
            <a:off x="34162658" y="26986668"/>
            <a:ext cx="1203604" cy="51060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400" b="0" i="0" u="none" strike="noStrike" cap="none" normalizeH="0" baseline="0">
              <a:ln>
                <a:noFill/>
              </a:ln>
              <a:solidFill>
                <a:srgbClr val="0039A6"/>
              </a:solidFill>
              <a:effectLst/>
              <a:latin typeface="Impact" pitchFamily="-112" charset="0"/>
              <a:ea typeface="ＭＳ Ｐゴシック" pitchFamily="-112" charset="-128"/>
              <a:cs typeface="ＭＳ Ｐゴシック" pitchFamily="-112" charset="-128"/>
            </a:endParaRPr>
          </a:p>
        </p:txBody>
      </p:sp>
      <p:sp>
        <p:nvSpPr>
          <p:cNvPr id="45" name="Rectangle 44">
            <a:extLst>
              <a:ext uri="{FF2B5EF4-FFF2-40B4-BE49-F238E27FC236}">
                <a16:creationId xmlns:a16="http://schemas.microsoft.com/office/drawing/2014/main" id="{6ED71D28-6986-1272-D8AF-B2B287F61246}"/>
              </a:ext>
            </a:extLst>
          </p:cNvPr>
          <p:cNvSpPr/>
          <p:nvPr/>
        </p:nvSpPr>
        <p:spPr bwMode="auto">
          <a:xfrm>
            <a:off x="41055708" y="25175515"/>
            <a:ext cx="1460824" cy="71741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400" b="0" i="0" u="none" strike="noStrike" cap="none" normalizeH="0" baseline="0">
              <a:ln>
                <a:noFill/>
              </a:ln>
              <a:solidFill>
                <a:srgbClr val="0039A6"/>
              </a:solidFill>
              <a:effectLst/>
              <a:latin typeface="Impact" pitchFamily="-112" charset="0"/>
              <a:ea typeface="ＭＳ Ｐゴシック" pitchFamily="-112" charset="-128"/>
              <a:cs typeface="ＭＳ Ｐゴシック" pitchFamily="-112" charset="-128"/>
            </a:endParaRPr>
          </a:p>
        </p:txBody>
      </p:sp>
      <p:sp>
        <p:nvSpPr>
          <p:cNvPr id="46" name="Rectangle 45">
            <a:extLst>
              <a:ext uri="{FF2B5EF4-FFF2-40B4-BE49-F238E27FC236}">
                <a16:creationId xmlns:a16="http://schemas.microsoft.com/office/drawing/2014/main" id="{EA930F5B-B596-3056-AD54-826137E788E2}"/>
              </a:ext>
            </a:extLst>
          </p:cNvPr>
          <p:cNvSpPr/>
          <p:nvPr/>
        </p:nvSpPr>
        <p:spPr bwMode="auto">
          <a:xfrm>
            <a:off x="34316430" y="26932546"/>
            <a:ext cx="1142613" cy="474621"/>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400" b="0" i="0" u="none" strike="noStrike" cap="none" normalizeH="0" baseline="0" dirty="0">
              <a:ln>
                <a:noFill/>
              </a:ln>
              <a:solidFill>
                <a:srgbClr val="0039A6"/>
              </a:solidFill>
              <a:effectLst/>
              <a:latin typeface="Impact" pitchFamily="-112" charset="0"/>
              <a:ea typeface="ＭＳ Ｐゴシック" pitchFamily="-112" charset="-128"/>
              <a:cs typeface="ＭＳ Ｐゴシック" pitchFamily="-112" charset="-128"/>
            </a:endParaRPr>
          </a:p>
        </p:txBody>
      </p:sp>
      <p:sp>
        <p:nvSpPr>
          <p:cNvPr id="47" name="Rectangle 46">
            <a:extLst>
              <a:ext uri="{FF2B5EF4-FFF2-40B4-BE49-F238E27FC236}">
                <a16:creationId xmlns:a16="http://schemas.microsoft.com/office/drawing/2014/main" id="{A8558973-433C-2810-3D4F-2011A43867A9}"/>
              </a:ext>
            </a:extLst>
          </p:cNvPr>
          <p:cNvSpPr/>
          <p:nvPr/>
        </p:nvSpPr>
        <p:spPr bwMode="auto">
          <a:xfrm>
            <a:off x="42256224" y="24802711"/>
            <a:ext cx="914400" cy="91440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400" b="0" i="0" u="none" strike="noStrike" cap="none" normalizeH="0" baseline="0">
              <a:ln>
                <a:noFill/>
              </a:ln>
              <a:solidFill>
                <a:srgbClr val="0039A6"/>
              </a:solidFill>
              <a:effectLst/>
              <a:latin typeface="Impact" pitchFamily="-112" charset="0"/>
              <a:ea typeface="ＭＳ Ｐゴシック" pitchFamily="-112" charset="-128"/>
              <a:cs typeface="ＭＳ Ｐゴシック" pitchFamily="-112" charset="-128"/>
            </a:endParaRPr>
          </a:p>
        </p:txBody>
      </p:sp>
      <p:sp>
        <p:nvSpPr>
          <p:cNvPr id="48" name="Rectangle 47">
            <a:extLst>
              <a:ext uri="{FF2B5EF4-FFF2-40B4-BE49-F238E27FC236}">
                <a16:creationId xmlns:a16="http://schemas.microsoft.com/office/drawing/2014/main" id="{EB59A0FE-6D76-DE8F-FDEB-804C6F670CAB}"/>
              </a:ext>
            </a:extLst>
          </p:cNvPr>
          <p:cNvSpPr/>
          <p:nvPr/>
        </p:nvSpPr>
        <p:spPr bwMode="auto">
          <a:xfrm>
            <a:off x="33850160" y="26947998"/>
            <a:ext cx="2140624" cy="47462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400" b="0" i="0" u="none" strike="noStrike" cap="none" normalizeH="0" baseline="0">
              <a:ln>
                <a:noFill/>
              </a:ln>
              <a:solidFill>
                <a:srgbClr val="0039A6"/>
              </a:solidFill>
              <a:effectLst/>
              <a:latin typeface="Impact" pitchFamily="-112" charset="0"/>
              <a:ea typeface="ＭＳ Ｐゴシック" pitchFamily="-112" charset="-128"/>
              <a:cs typeface="ＭＳ Ｐゴシック" pitchFamily="-112" charset="-128"/>
            </a:endParaRPr>
          </a:p>
        </p:txBody>
      </p:sp>
      <p:sp>
        <p:nvSpPr>
          <p:cNvPr id="43" name="TextBox 42">
            <a:extLst>
              <a:ext uri="{FF2B5EF4-FFF2-40B4-BE49-F238E27FC236}">
                <a16:creationId xmlns:a16="http://schemas.microsoft.com/office/drawing/2014/main" id="{19DAE0B1-7283-F1C1-F0F3-A41FB76AE4B6}"/>
              </a:ext>
            </a:extLst>
          </p:cNvPr>
          <p:cNvSpPr txBox="1"/>
          <p:nvPr/>
        </p:nvSpPr>
        <p:spPr>
          <a:xfrm>
            <a:off x="33601694" y="27025626"/>
            <a:ext cx="2832643" cy="400110"/>
          </a:xfrm>
          <a:prstGeom prst="rect">
            <a:avLst/>
          </a:prstGeom>
          <a:noFill/>
        </p:spPr>
        <p:txBody>
          <a:bodyPr wrap="square" rtlCol="0">
            <a:spAutoFit/>
          </a:bodyPr>
          <a:lstStyle/>
          <a:p>
            <a:r>
              <a:rPr lang="en-US" sz="2000" dirty="0">
                <a:solidFill>
                  <a:schemeClr val="tx1"/>
                </a:solidFill>
                <a:latin typeface="+mn-lt"/>
              </a:rPr>
              <a:t>Tensor parameter delta</a:t>
            </a:r>
          </a:p>
        </p:txBody>
      </p:sp>
      <p:pic>
        <p:nvPicPr>
          <p:cNvPr id="52" name="Picture 51" descr="Chart&#10;&#10;Description automatically generated">
            <a:extLst>
              <a:ext uri="{FF2B5EF4-FFF2-40B4-BE49-F238E27FC236}">
                <a16:creationId xmlns:a16="http://schemas.microsoft.com/office/drawing/2014/main" id="{BC667B85-EF2F-E2B8-25E5-443765BC6B1B}"/>
              </a:ext>
            </a:extLst>
          </p:cNvPr>
          <p:cNvPicPr>
            <a:picLocks noChangeAspect="1"/>
          </p:cNvPicPr>
          <p:nvPr/>
        </p:nvPicPr>
        <p:blipFill rotWithShape="1">
          <a:blip r:embed="rId18"/>
          <a:srcRect b="5033"/>
          <a:stretch/>
        </p:blipFill>
        <p:spPr>
          <a:xfrm>
            <a:off x="15714127" y="8444828"/>
            <a:ext cx="9407792" cy="6700689"/>
          </a:xfrm>
          <a:prstGeom prst="rect">
            <a:avLst/>
          </a:prstGeom>
        </p:spPr>
      </p:pic>
      <p:pic>
        <p:nvPicPr>
          <p:cNvPr id="17" name="Picture 16" descr="Chart&#10;&#10;Description automatically generated">
            <a:extLst>
              <a:ext uri="{FF2B5EF4-FFF2-40B4-BE49-F238E27FC236}">
                <a16:creationId xmlns:a16="http://schemas.microsoft.com/office/drawing/2014/main" id="{CDC40478-4A6B-C895-40AA-DDBC87DBF342}"/>
              </a:ext>
            </a:extLst>
          </p:cNvPr>
          <p:cNvPicPr>
            <a:picLocks noChangeAspect="1"/>
          </p:cNvPicPr>
          <p:nvPr/>
        </p:nvPicPr>
        <p:blipFill rotWithShape="1">
          <a:blip r:embed="rId19"/>
          <a:srcRect b="5042"/>
          <a:stretch/>
        </p:blipFill>
        <p:spPr>
          <a:xfrm>
            <a:off x="15358441" y="15145517"/>
            <a:ext cx="10391098" cy="7400377"/>
          </a:xfrm>
          <a:prstGeom prst="rect">
            <a:avLst/>
          </a:prstGeom>
        </p:spPr>
      </p:pic>
      <p:sp>
        <p:nvSpPr>
          <p:cNvPr id="53" name="Rectangle 52">
            <a:extLst>
              <a:ext uri="{FF2B5EF4-FFF2-40B4-BE49-F238E27FC236}">
                <a16:creationId xmlns:a16="http://schemas.microsoft.com/office/drawing/2014/main" id="{7A68A7E9-2908-FC6C-0EAC-3255067DB8F2}"/>
              </a:ext>
            </a:extLst>
          </p:cNvPr>
          <p:cNvSpPr/>
          <p:nvPr/>
        </p:nvSpPr>
        <p:spPr bwMode="auto">
          <a:xfrm>
            <a:off x="26821354" y="24606395"/>
            <a:ext cx="914400" cy="914400"/>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400" b="0" i="0" u="none" strike="noStrike" cap="none" normalizeH="0" baseline="0">
              <a:ln>
                <a:noFill/>
              </a:ln>
              <a:solidFill>
                <a:srgbClr val="0039A6"/>
              </a:solidFill>
              <a:effectLst/>
              <a:latin typeface="Impact" pitchFamily="-112" charset="0"/>
              <a:ea typeface="ＭＳ Ｐゴシック" pitchFamily="-112" charset="-128"/>
              <a:cs typeface="ＭＳ Ｐゴシック" pitchFamily="-112" charset="-128"/>
            </a:endParaRPr>
          </a:p>
        </p:txBody>
      </p:sp>
      <p:sp>
        <p:nvSpPr>
          <p:cNvPr id="54" name="Rectangle 53">
            <a:extLst>
              <a:ext uri="{FF2B5EF4-FFF2-40B4-BE49-F238E27FC236}">
                <a16:creationId xmlns:a16="http://schemas.microsoft.com/office/drawing/2014/main" id="{66F96E76-96DF-F1E5-9F74-B7D1A2BACA82}"/>
              </a:ext>
            </a:extLst>
          </p:cNvPr>
          <p:cNvSpPr/>
          <p:nvPr/>
        </p:nvSpPr>
        <p:spPr bwMode="auto">
          <a:xfrm>
            <a:off x="20235177" y="30296486"/>
            <a:ext cx="1113264" cy="438749"/>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400" b="0" i="0" u="none" strike="noStrike" cap="none" normalizeH="0" baseline="0">
              <a:ln>
                <a:noFill/>
              </a:ln>
              <a:solidFill>
                <a:srgbClr val="0039A6"/>
              </a:solidFill>
              <a:effectLst/>
              <a:latin typeface="Impact" pitchFamily="-112" charset="0"/>
              <a:ea typeface="ＭＳ Ｐゴシック" pitchFamily="-112" charset="-128"/>
              <a:cs typeface="ＭＳ Ｐゴシック" pitchFamily="-112" charset="-128"/>
            </a:endParaRPr>
          </a:p>
        </p:txBody>
      </p:sp>
      <p:sp>
        <p:nvSpPr>
          <p:cNvPr id="57" name="Rectangle 56">
            <a:extLst>
              <a:ext uri="{FF2B5EF4-FFF2-40B4-BE49-F238E27FC236}">
                <a16:creationId xmlns:a16="http://schemas.microsoft.com/office/drawing/2014/main" id="{3761AFAE-D592-9ED8-00A0-22A908AC9E03}"/>
              </a:ext>
            </a:extLst>
          </p:cNvPr>
          <p:cNvSpPr/>
          <p:nvPr/>
        </p:nvSpPr>
        <p:spPr bwMode="auto">
          <a:xfrm>
            <a:off x="20235177" y="22855355"/>
            <a:ext cx="1113264" cy="438749"/>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50000"/>
              </a:spcBef>
              <a:spcAft>
                <a:spcPct val="0"/>
              </a:spcAft>
              <a:buClrTx/>
              <a:buSzTx/>
              <a:buFontTx/>
              <a:buNone/>
              <a:tabLst/>
            </a:pPr>
            <a:endParaRPr kumimoji="0" lang="en-US" sz="1400" b="0" i="0" u="none" strike="noStrike" cap="none" normalizeH="0" baseline="0">
              <a:ln>
                <a:noFill/>
              </a:ln>
              <a:solidFill>
                <a:srgbClr val="0039A6"/>
              </a:solidFill>
              <a:effectLst/>
              <a:latin typeface="Impact" pitchFamily="-112" charset="0"/>
              <a:ea typeface="ＭＳ Ｐゴシック" pitchFamily="-112" charset="-128"/>
              <a:cs typeface="ＭＳ Ｐゴシック" pitchFamily="-112" charset="-128"/>
            </a:endParaRPr>
          </a:p>
        </p:txBody>
      </p:sp>
      <p:sp>
        <p:nvSpPr>
          <p:cNvPr id="61" name="TextBox 60">
            <a:extLst>
              <a:ext uri="{FF2B5EF4-FFF2-40B4-BE49-F238E27FC236}">
                <a16:creationId xmlns:a16="http://schemas.microsoft.com/office/drawing/2014/main" id="{B7EECEC7-3E42-8755-DC17-0DE6AB8B50AF}"/>
              </a:ext>
            </a:extLst>
          </p:cNvPr>
          <p:cNvSpPr txBox="1"/>
          <p:nvPr/>
        </p:nvSpPr>
        <p:spPr>
          <a:xfrm rot="16200000">
            <a:off x="13333806" y="18598717"/>
            <a:ext cx="4666662" cy="461665"/>
          </a:xfrm>
          <a:prstGeom prst="rect">
            <a:avLst/>
          </a:prstGeom>
          <a:solidFill>
            <a:schemeClr val="bg1"/>
          </a:solidFill>
        </p:spPr>
        <p:txBody>
          <a:bodyPr wrap="none" rtlCol="0">
            <a:spAutoFit/>
          </a:bodyPr>
          <a:lstStyle/>
          <a:p>
            <a:r>
              <a:rPr lang="en-US" sz="2400" dirty="0">
                <a:solidFill>
                  <a:srgbClr val="000000"/>
                </a:solidFill>
                <a:latin typeface="+mn-lt"/>
              </a:rPr>
              <a:t>Density of States (arbitrary units)</a:t>
            </a:r>
          </a:p>
        </p:txBody>
      </p:sp>
      <p:sp>
        <p:nvSpPr>
          <p:cNvPr id="67" name="TextBox 66">
            <a:extLst>
              <a:ext uri="{FF2B5EF4-FFF2-40B4-BE49-F238E27FC236}">
                <a16:creationId xmlns:a16="http://schemas.microsoft.com/office/drawing/2014/main" id="{28E3DE12-074F-6C52-F56C-4FA890F3A0FE}"/>
              </a:ext>
            </a:extLst>
          </p:cNvPr>
          <p:cNvSpPr txBox="1"/>
          <p:nvPr/>
        </p:nvSpPr>
        <p:spPr>
          <a:xfrm>
            <a:off x="11539572" y="10736716"/>
            <a:ext cx="2768426" cy="461665"/>
          </a:xfrm>
          <a:prstGeom prst="rect">
            <a:avLst/>
          </a:prstGeom>
          <a:noFill/>
        </p:spPr>
        <p:txBody>
          <a:bodyPr wrap="square" rtlCol="0">
            <a:spAutoFit/>
          </a:bodyPr>
          <a:lstStyle/>
          <a:p>
            <a:r>
              <a:rPr lang="en-US" sz="2400" dirty="0">
                <a:effectLst/>
                <a:latin typeface="TimesNewRomanPSMT"/>
              </a:rPr>
              <a:t>Energy of Systems:</a:t>
            </a:r>
            <a:endParaRPr lang="en-US" sz="2400" dirty="0">
              <a:solidFill>
                <a:srgbClr val="000000"/>
              </a:solidFill>
              <a:latin typeface="+mn-lt"/>
            </a:endParaRPr>
          </a:p>
        </p:txBody>
      </p:sp>
      <p:sp>
        <p:nvSpPr>
          <p:cNvPr id="70" name="AutoShape 2">
            <a:extLst>
              <a:ext uri="{FF2B5EF4-FFF2-40B4-BE49-F238E27FC236}">
                <a16:creationId xmlns:a16="http://schemas.microsoft.com/office/drawing/2014/main" id="{5824BC96-6FA1-BF6A-3AF3-EBCF3DFB3A08}"/>
              </a:ext>
            </a:extLst>
          </p:cNvPr>
          <p:cNvSpPr>
            <a:spLocks noChangeAspect="1" noChangeArrowheads="1"/>
          </p:cNvSpPr>
          <p:nvPr/>
        </p:nvSpPr>
        <p:spPr bwMode="auto">
          <a:xfrm>
            <a:off x="21616673" y="16130273"/>
            <a:ext cx="481327" cy="48132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1" name="Picture 70">
            <a:extLst>
              <a:ext uri="{FF2B5EF4-FFF2-40B4-BE49-F238E27FC236}">
                <a16:creationId xmlns:a16="http://schemas.microsoft.com/office/drawing/2014/main" id="{7B547B79-33EA-7BC5-B884-BA04D38AF783}"/>
              </a:ext>
            </a:extLst>
          </p:cNvPr>
          <p:cNvPicPr>
            <a:picLocks noChangeAspect="1"/>
          </p:cNvPicPr>
          <p:nvPr/>
        </p:nvPicPr>
        <p:blipFill>
          <a:blip r:embed="rId20"/>
          <a:stretch>
            <a:fillRect/>
          </a:stretch>
        </p:blipFill>
        <p:spPr>
          <a:xfrm>
            <a:off x="2699155" y="19257051"/>
            <a:ext cx="5600483" cy="3900058"/>
          </a:xfrm>
          <a:prstGeom prst="rect">
            <a:avLst/>
          </a:prstGeom>
        </p:spPr>
      </p:pic>
      <p:sp>
        <p:nvSpPr>
          <p:cNvPr id="77" name="TextBox 76">
            <a:extLst>
              <a:ext uri="{FF2B5EF4-FFF2-40B4-BE49-F238E27FC236}">
                <a16:creationId xmlns:a16="http://schemas.microsoft.com/office/drawing/2014/main" id="{C016DC70-373F-2136-6F75-8D7647B3378E}"/>
              </a:ext>
            </a:extLst>
          </p:cNvPr>
          <p:cNvSpPr txBox="1"/>
          <p:nvPr/>
        </p:nvSpPr>
        <p:spPr>
          <a:xfrm>
            <a:off x="20235177" y="30309338"/>
            <a:ext cx="22850060" cy="461665"/>
          </a:xfrm>
          <a:prstGeom prst="rect">
            <a:avLst/>
          </a:prstGeom>
          <a:noFill/>
        </p:spPr>
        <p:txBody>
          <a:bodyPr wrap="square">
            <a:spAutoFit/>
          </a:bodyPr>
          <a:lstStyle/>
          <a:p>
            <a:r>
              <a:rPr lang="en-US" sz="2400" dirty="0">
                <a:solidFill>
                  <a:srgbClr val="000000"/>
                </a:solidFill>
                <a:latin typeface="+mn-lt"/>
              </a:rPr>
              <a:t>Energy (eV)</a:t>
            </a:r>
          </a:p>
        </p:txBody>
      </p:sp>
      <p:sp>
        <p:nvSpPr>
          <p:cNvPr id="14" name="TextBox 13">
            <a:extLst>
              <a:ext uri="{FF2B5EF4-FFF2-40B4-BE49-F238E27FC236}">
                <a16:creationId xmlns:a16="http://schemas.microsoft.com/office/drawing/2014/main" id="{90A0CC13-8001-7F8C-D59D-179A767865C2}"/>
              </a:ext>
            </a:extLst>
          </p:cNvPr>
          <p:cNvSpPr txBox="1"/>
          <p:nvPr/>
        </p:nvSpPr>
        <p:spPr>
          <a:xfrm>
            <a:off x="19581218" y="15206385"/>
            <a:ext cx="2963238" cy="461665"/>
          </a:xfrm>
          <a:prstGeom prst="rect">
            <a:avLst/>
          </a:prstGeom>
          <a:noFill/>
        </p:spPr>
        <p:txBody>
          <a:bodyPr wrap="square" rtlCol="0">
            <a:spAutoFit/>
          </a:bodyPr>
          <a:lstStyle/>
          <a:p>
            <a:r>
              <a:rPr lang="en-US" sz="2400" dirty="0">
                <a:solidFill>
                  <a:srgbClr val="000000"/>
                </a:solidFill>
                <a:latin typeface="+mn-lt"/>
              </a:rPr>
              <a:t>Energy (eV)</a:t>
            </a:r>
          </a:p>
        </p:txBody>
      </p:sp>
      <p:sp>
        <p:nvSpPr>
          <p:cNvPr id="25" name="TextBox 24">
            <a:extLst>
              <a:ext uri="{FF2B5EF4-FFF2-40B4-BE49-F238E27FC236}">
                <a16:creationId xmlns:a16="http://schemas.microsoft.com/office/drawing/2014/main" id="{E578C2A2-29F2-AEF2-2B76-BB60DBA24912}"/>
              </a:ext>
            </a:extLst>
          </p:cNvPr>
          <p:cNvSpPr txBox="1"/>
          <p:nvPr/>
        </p:nvSpPr>
        <p:spPr>
          <a:xfrm>
            <a:off x="19890805" y="22706748"/>
            <a:ext cx="2629863" cy="461665"/>
          </a:xfrm>
          <a:prstGeom prst="rect">
            <a:avLst/>
          </a:prstGeom>
          <a:noFill/>
        </p:spPr>
        <p:txBody>
          <a:bodyPr wrap="square">
            <a:spAutoFit/>
          </a:bodyPr>
          <a:lstStyle/>
          <a:p>
            <a:r>
              <a:rPr lang="en-US" sz="2400" dirty="0">
                <a:solidFill>
                  <a:srgbClr val="000000"/>
                </a:solidFill>
                <a:latin typeface="+mn-lt"/>
              </a:rPr>
              <a:t>Energy (eV)</a:t>
            </a:r>
          </a:p>
        </p:txBody>
      </p:sp>
    </p:spTree>
  </p:cSld>
  <p:clrMapOvr>
    <a:masterClrMapping/>
  </p:clrMapOvr>
</p:sld>
</file>

<file path=ppt/theme/theme1.xml><?xml version="1.0" encoding="utf-8"?>
<a:theme xmlns:a="http://schemas.openxmlformats.org/drawingml/2006/main" name="Sample_All_Lab-arial_narrow">
  <a:themeElements>
    <a:clrScheme name="Sample_All_Lab-arial_narrow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ample_All_Lab-arial_narrow">
      <a:majorFont>
        <a:latin typeface="Arial Narrow"/>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1400" b="0" i="0" u="none" strike="noStrike" cap="none" normalizeH="0" baseline="0">
            <a:ln>
              <a:noFill/>
            </a:ln>
            <a:solidFill>
              <a:srgbClr val="0039A6"/>
            </a:solidFill>
            <a:effectLst/>
            <a:latin typeface="Impact" pitchFamily="-112" charset="0"/>
            <a:ea typeface="ＭＳ Ｐゴシック" pitchFamily="-112" charset="-128"/>
            <a:cs typeface="ＭＳ Ｐゴシック" pitchFamily="-112" charset="-128"/>
          </a:defRPr>
        </a:defPPr>
      </a:lstStyle>
    </a:spDef>
    <a:lnDef>
      <a:spPr bwMode="auto">
        <a:noFill/>
        <a:ln w="28575" cap="flat" cmpd="sng" algn="ctr">
          <a:solidFill>
            <a:srgbClr val="004A94"/>
          </a:solidFill>
          <a:prstDash val="solid"/>
          <a:round/>
          <a:headEnd type="none" w="med" len="med"/>
          <a:tailEnd type="none" w="med" len="med"/>
        </a:ln>
        <a:effectLst/>
      </a:spPr>
      <a:bodyPr/>
      <a:lstStyle/>
    </a:lnDef>
    <a:txDef>
      <a:spPr>
        <a:noFill/>
      </a:spPr>
      <a:bodyPr wrap="none" rtlCol="0">
        <a:spAutoFit/>
      </a:bodyPr>
      <a:lstStyle>
        <a:defPPr>
          <a:defRPr sz="1800" dirty="0">
            <a:solidFill>
              <a:srgbClr val="000000"/>
            </a:solidFill>
            <a:latin typeface="+mn-lt"/>
          </a:defRPr>
        </a:defPPr>
      </a:lstStyle>
    </a:txDef>
  </a:objectDefaults>
  <a:extraClrSchemeLst>
    <a:extraClrScheme>
      <a:clrScheme name="Sample_All_Lab-arial_narrow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ample_All_Lab-arial_narrow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ample_All_Lab-arial_narrow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ample_All_Lab-arial_narrow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ample_All_Lab-arial_narrow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ample_All_Lab-arial_narrow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ample_All_Lab-arial_narrow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ample_All_Lab-arial_narrow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ample_All_Lab-arial_narrow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ample_All_Lab-arial_narrow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ample_All_Lab-arial_narrow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ample_All_Lab-arial_narrow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APS March 2010 Lordi presentation.ppt</Template>
  <TotalTime>18121</TotalTime>
  <Words>1047</Words>
  <Application>Microsoft Macintosh PowerPoint</Application>
  <PresentationFormat>Custom</PresentationFormat>
  <Paragraphs>54</Paragraphs>
  <Slides>1</Slides>
  <Notes>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vt:i4>
      </vt:variant>
    </vt:vector>
  </HeadingPairs>
  <TitlesOfParts>
    <vt:vector size="15" baseType="lpstr">
      <vt:lpstr>Times</vt:lpstr>
      <vt:lpstr>TimesNewRomanPSMT</vt:lpstr>
      <vt:lpstr>Arial</vt:lpstr>
      <vt:lpstr>Arial Narrow</vt:lpstr>
      <vt:lpstr>Calibri</vt:lpstr>
      <vt:lpstr>Geneva CE</vt:lpstr>
      <vt:lpstr>Helvetica</vt:lpstr>
      <vt:lpstr>Impact</vt:lpstr>
      <vt:lpstr>Lucida Grande</vt:lpstr>
      <vt:lpstr>Roboto</vt:lpstr>
      <vt:lpstr>Symbol</vt:lpstr>
      <vt:lpstr>Times New Roman</vt:lpstr>
      <vt:lpstr>Wingdings</vt:lpstr>
      <vt:lpstr>Sample_All_Lab-arial_narrow</vt:lpstr>
      <vt:lpstr>PowerPoint Presentation</vt:lpstr>
    </vt:vector>
  </TitlesOfParts>
  <Company>LLNL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Default</dc:creator>
  <cp:lastModifiedBy>Garcia, Oskar Kenyatta [LLNL Collaborator]</cp:lastModifiedBy>
  <cp:revision>309</cp:revision>
  <cp:lastPrinted>2010-06-04T19:14:37Z</cp:lastPrinted>
  <dcterms:created xsi:type="dcterms:W3CDTF">2010-06-16T16:31:54Z</dcterms:created>
  <dcterms:modified xsi:type="dcterms:W3CDTF">2025-04-18T22:57:42Z</dcterms:modified>
</cp:coreProperties>
</file>