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71" r:id="rId2"/>
    <p:sldId id="272" r:id="rId3"/>
    <p:sldId id="273" r:id="rId4"/>
    <p:sldId id="270" r:id="rId5"/>
    <p:sldId id="261" r:id="rId6"/>
    <p:sldId id="267" r:id="rId7"/>
    <p:sldId id="266" r:id="rId8"/>
    <p:sldId id="269" r:id="rId9"/>
    <p:sldId id="265" r:id="rId10"/>
    <p:sldId id="262" r:id="rId11"/>
    <p:sldId id="264" r:id="rId12"/>
    <p:sldId id="268" r:id="rId13"/>
    <p:sldId id="263" r:id="rId1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270" autoAdjust="0"/>
  </p:normalViewPr>
  <p:slideViewPr>
    <p:cSldViewPr snapToGrid="0">
      <p:cViewPr>
        <p:scale>
          <a:sx n="90" d="100"/>
          <a:sy n="90" d="100"/>
        </p:scale>
        <p:origin x="1074" y="-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C15C2D-D01F-43DE-A93E-98E322132192}" type="datetimeFigureOut">
              <a:rPr kumimoji="1" lang="ja-JP" altLang="en-US" smtClean="0"/>
              <a:t>2024/10/28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75145-AE1C-4E90-A1DE-594F9E25F9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96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71260C9D-C909-3273-A971-A60429408C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508266" y="697481"/>
            <a:ext cx="5841733" cy="140719"/>
          </a:xfrm>
        </p:spPr>
        <p:txBody>
          <a:bodyPr/>
          <a:lstStyle>
            <a:lvl1pPr>
              <a:defRPr sz="900"/>
            </a:lvl1pPr>
          </a:lstStyle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458D3828-2187-8F77-72AB-7D23EDDB95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3235851" y="9063160"/>
            <a:ext cx="386297" cy="153826"/>
          </a:xfrm>
        </p:spPr>
        <p:txBody>
          <a:bodyPr/>
          <a:lstStyle>
            <a:lvl1pPr>
              <a:defRPr sz="900"/>
            </a:lvl1pPr>
          </a:lstStyle>
          <a:p>
            <a:fld id="{E6A4CB17-5F09-4717-A09C-52F9570A0C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C0896198-B394-498D-BA36-6C5E081D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267" y="859774"/>
            <a:ext cx="4978134" cy="308623"/>
          </a:xfrm>
          <a:prstGeom prst="rect">
            <a:avLst/>
          </a:prstGeom>
        </p:spPr>
        <p:txBody>
          <a:bodyPr/>
          <a:lstStyle>
            <a:lvl1pPr algn="l">
              <a:defRPr sz="2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5C3DE72-6F57-4D63-0BF6-2C478009D9E1}"/>
              </a:ext>
            </a:extLst>
          </p:cNvPr>
          <p:cNvCxnSpPr>
            <a:cxnSpLocks/>
          </p:cNvCxnSpPr>
          <p:nvPr userDrawn="1"/>
        </p:nvCxnSpPr>
        <p:spPr>
          <a:xfrm>
            <a:off x="508266" y="1193798"/>
            <a:ext cx="4978135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3659B0B-D319-4A55-913A-BB00888A9F52}"/>
              </a:ext>
            </a:extLst>
          </p:cNvPr>
          <p:cNvSpPr>
            <a:spLocks noChangeAspect="1"/>
          </p:cNvSpPr>
          <p:nvPr userDrawn="1"/>
        </p:nvSpPr>
        <p:spPr>
          <a:xfrm>
            <a:off x="656508" y="1300038"/>
            <a:ext cx="147893" cy="14789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459E3FA-DDF9-CF82-54DA-266D5B2E28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3591" y="1222863"/>
            <a:ext cx="4662810" cy="3096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685709" indent="0" algn="ctr">
              <a:buNone/>
              <a:defRPr sz="3000"/>
            </a:lvl2pPr>
            <a:lvl3pPr marL="1371417" indent="0" algn="ctr">
              <a:buNone/>
              <a:defRPr sz="2700"/>
            </a:lvl3pPr>
            <a:lvl4pPr marL="2057126" indent="0" algn="ctr">
              <a:buNone/>
              <a:defRPr sz="2400"/>
            </a:lvl4pPr>
            <a:lvl5pPr marL="2742834" indent="0" algn="ctr">
              <a:buNone/>
              <a:defRPr sz="2400"/>
            </a:lvl5pPr>
            <a:lvl6pPr marL="3428543" indent="0" algn="ctr">
              <a:buNone/>
              <a:defRPr sz="2400"/>
            </a:lvl6pPr>
            <a:lvl7pPr marL="4114251" indent="0" algn="ctr">
              <a:buNone/>
              <a:defRPr sz="2400"/>
            </a:lvl7pPr>
            <a:lvl8pPr marL="4799960" indent="0" algn="ctr">
              <a:buNone/>
              <a:defRPr sz="2400"/>
            </a:lvl8pPr>
            <a:lvl9pPr marL="5485668" indent="0" algn="ctr">
              <a:buNone/>
              <a:defRPr sz="24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pic>
        <p:nvPicPr>
          <p:cNvPr id="13" name="グラフィックス 12" descr="閉じた本 枠線">
            <a:extLst>
              <a:ext uri="{FF2B5EF4-FFF2-40B4-BE49-F238E27FC236}">
                <a16:creationId xmlns:a16="http://schemas.microsoft.com/office/drawing/2014/main" id="{06B7801F-B75E-1851-9975-4902B1E585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27054" y="1339170"/>
            <a:ext cx="144500" cy="144500"/>
          </a:xfrm>
          <a:prstGeom prst="rect">
            <a:avLst/>
          </a:prstGeom>
        </p:spPr>
      </p:pic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69D48AD6-5D63-1D02-F159-181BF01F9D0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999304" y="1322785"/>
            <a:ext cx="454554" cy="1772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800"/>
            </a:lvl1pPr>
          </a:lstStyle>
          <a:p>
            <a:pPr lvl="0"/>
            <a:r>
              <a:rPr kumimoji="1" lang="ja-JP" altLang="en-US"/>
              <a:t>頁数</a:t>
            </a:r>
          </a:p>
        </p:txBody>
      </p:sp>
    </p:spTree>
    <p:extLst>
      <p:ext uri="{BB962C8B-B14F-4D97-AF65-F5344CB8AC3E}">
        <p14:creationId xmlns:p14="http://schemas.microsoft.com/office/powerpoint/2010/main" val="2420845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D384F5D-A275-0F89-5AF6-FE91ED433038}"/>
              </a:ext>
            </a:extLst>
          </p:cNvPr>
          <p:cNvSpPr>
            <a:spLocks/>
          </p:cNvSpPr>
          <p:nvPr userDrawn="1"/>
        </p:nvSpPr>
        <p:spPr>
          <a:xfrm>
            <a:off x="153000" y="327000"/>
            <a:ext cx="6552000" cy="9252000"/>
          </a:xfrm>
          <a:prstGeom prst="rect">
            <a:avLst/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367642-A43E-A4E4-D89A-AA16584B4E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76000" y="846364"/>
            <a:ext cx="5704184" cy="246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F5A1612-A0C6-99D2-6B95-61CFC77C2A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235851" y="8812673"/>
            <a:ext cx="386297" cy="2469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A4CB17-5F09-4717-A09C-52F9570A0C9C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7287E3F-2C98-D19C-8395-894452EDBAD2}"/>
              </a:ext>
            </a:extLst>
          </p:cNvPr>
          <p:cNvSpPr/>
          <p:nvPr userDrawn="1"/>
        </p:nvSpPr>
        <p:spPr>
          <a:xfrm>
            <a:off x="513000" y="687000"/>
            <a:ext cx="5832000" cy="8532000"/>
          </a:xfrm>
          <a:prstGeom prst="rect">
            <a:avLst/>
          </a:prstGeom>
          <a:ln>
            <a:solidFill>
              <a:schemeClr val="bg1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A88CFE9-A2CF-8376-D071-C6A1BB93C76A}"/>
              </a:ext>
            </a:extLst>
          </p:cNvPr>
          <p:cNvCxnSpPr>
            <a:cxnSpLocks/>
          </p:cNvCxnSpPr>
          <p:nvPr userDrawn="1"/>
        </p:nvCxnSpPr>
        <p:spPr>
          <a:xfrm flipV="1">
            <a:off x="512999" y="0"/>
            <a:ext cx="0" cy="32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274D949-C86D-D252-B101-1D4EF9C55C9C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6999"/>
            <a:ext cx="153000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2179A3C-612C-5F7B-0D4C-07162A81C7A7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705000" y="686999"/>
            <a:ext cx="153000" cy="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B18335E-1683-349D-2F61-FB7DA6999D4D}"/>
              </a:ext>
            </a:extLst>
          </p:cNvPr>
          <p:cNvCxnSpPr>
            <a:cxnSpLocks/>
          </p:cNvCxnSpPr>
          <p:nvPr userDrawn="1"/>
        </p:nvCxnSpPr>
        <p:spPr>
          <a:xfrm flipH="1">
            <a:off x="-1800" y="9219000"/>
            <a:ext cx="1548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F73C876B-3CBE-8468-0E8A-A7E1FCADF8BB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5000" y="9219000"/>
            <a:ext cx="151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ABD1C812-802F-BC08-920B-EB5D3C3E3A62}"/>
              </a:ext>
            </a:extLst>
          </p:cNvPr>
          <p:cNvCxnSpPr>
            <a:cxnSpLocks/>
          </p:cNvCxnSpPr>
          <p:nvPr userDrawn="1"/>
        </p:nvCxnSpPr>
        <p:spPr>
          <a:xfrm flipV="1">
            <a:off x="6345000" y="0"/>
            <a:ext cx="0" cy="32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1EFC8EF-070A-C441-B13C-900A85DF9666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3867" y="9579000"/>
            <a:ext cx="0" cy="32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5AA5DB42-425F-0FB5-01E1-CA7B07D5D073}"/>
              </a:ext>
            </a:extLst>
          </p:cNvPr>
          <p:cNvCxnSpPr>
            <a:cxnSpLocks/>
          </p:cNvCxnSpPr>
          <p:nvPr userDrawn="1"/>
        </p:nvCxnSpPr>
        <p:spPr>
          <a:xfrm flipV="1">
            <a:off x="512999" y="9579000"/>
            <a:ext cx="0" cy="32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9554787A-8D1B-C796-AAD8-EE6DF3AA923A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0" y="0"/>
            <a:ext cx="0" cy="32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66F5D23D-119C-A2AD-E085-CABD7E7A1265}"/>
              </a:ext>
            </a:extLst>
          </p:cNvPr>
          <p:cNvCxnSpPr>
            <a:cxnSpLocks/>
          </p:cNvCxnSpPr>
          <p:nvPr userDrawn="1"/>
        </p:nvCxnSpPr>
        <p:spPr>
          <a:xfrm flipV="1">
            <a:off x="3429000" y="9579000"/>
            <a:ext cx="0" cy="3270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1E1CF863-36A5-F041-0907-E41D5EE4F351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6800" y="4953000"/>
            <a:ext cx="151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BD3C51C-F8E5-BD08-730E-E8B6182B03CD}"/>
              </a:ext>
            </a:extLst>
          </p:cNvPr>
          <p:cNvCxnSpPr>
            <a:cxnSpLocks/>
          </p:cNvCxnSpPr>
          <p:nvPr userDrawn="1"/>
        </p:nvCxnSpPr>
        <p:spPr>
          <a:xfrm flipH="1">
            <a:off x="-7342" y="4953000"/>
            <a:ext cx="1512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388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0.png"/><Relationship Id="rId13" Type="http://schemas.openxmlformats.org/officeDocument/2006/relationships/image" Target="../media/image8.png"/><Relationship Id="rId3" Type="http://schemas.openxmlformats.org/officeDocument/2006/relationships/image" Target="../media/image220.png"/><Relationship Id="rId7" Type="http://schemas.openxmlformats.org/officeDocument/2006/relationships/image" Target="../media/image260.png"/><Relationship Id="rId12" Type="http://schemas.openxmlformats.org/officeDocument/2006/relationships/image" Target="../media/image3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0.png"/><Relationship Id="rId11" Type="http://schemas.openxmlformats.org/officeDocument/2006/relationships/image" Target="../media/image300.png"/><Relationship Id="rId5" Type="http://schemas.openxmlformats.org/officeDocument/2006/relationships/image" Target="../media/image240.png"/><Relationship Id="rId10" Type="http://schemas.openxmlformats.org/officeDocument/2006/relationships/image" Target="../media/image290.png"/><Relationship Id="rId4" Type="http://schemas.openxmlformats.org/officeDocument/2006/relationships/image" Target="../media/image230.png"/><Relationship Id="rId9" Type="http://schemas.openxmlformats.org/officeDocument/2006/relationships/image" Target="../media/image28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30.png"/><Relationship Id="rId21" Type="http://schemas.openxmlformats.org/officeDocument/2006/relationships/image" Target="../media/image8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70.png"/><Relationship Id="rId18" Type="http://schemas.openxmlformats.org/officeDocument/2006/relationships/image" Target="../media/image8.png"/><Relationship Id="rId3" Type="http://schemas.openxmlformats.org/officeDocument/2006/relationships/image" Target="../media/image61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17" Type="http://schemas.openxmlformats.org/officeDocument/2006/relationships/image" Target="../media/image74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68.png"/><Relationship Id="rId5" Type="http://schemas.openxmlformats.org/officeDocument/2006/relationships/image" Target="../media/image63.png"/><Relationship Id="rId15" Type="http://schemas.openxmlformats.org/officeDocument/2006/relationships/image" Target="../media/image72.png"/><Relationship Id="rId10" Type="http://schemas.openxmlformats.org/officeDocument/2006/relationships/image" Target="../media/image67.png"/><Relationship Id="rId4" Type="http://schemas.openxmlformats.org/officeDocument/2006/relationships/image" Target="../media/image62.png"/><Relationship Id="rId9" Type="http://schemas.openxmlformats.org/officeDocument/2006/relationships/image" Target="../media/image66.png"/><Relationship Id="rId14" Type="http://schemas.openxmlformats.org/officeDocument/2006/relationships/image" Target="../media/image7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0.png"/><Relationship Id="rId3" Type="http://schemas.openxmlformats.org/officeDocument/2006/relationships/image" Target="../media/image320.png"/><Relationship Id="rId7" Type="http://schemas.openxmlformats.org/officeDocument/2006/relationships/image" Target="../media/image3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5.png"/><Relationship Id="rId11" Type="http://schemas.openxmlformats.org/officeDocument/2006/relationships/image" Target="../media/image8.png"/><Relationship Id="rId5" Type="http://schemas.openxmlformats.org/officeDocument/2006/relationships/image" Target="../media/image340.png"/><Relationship Id="rId10" Type="http://schemas.openxmlformats.org/officeDocument/2006/relationships/image" Target="../media/image390.png"/><Relationship Id="rId4" Type="http://schemas.openxmlformats.org/officeDocument/2006/relationships/image" Target="../media/image330.png"/><Relationship Id="rId9" Type="http://schemas.openxmlformats.org/officeDocument/2006/relationships/image" Target="../media/image3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7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29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8.png"/><Relationship Id="rId3" Type="http://schemas.openxmlformats.org/officeDocument/2006/relationships/image" Target="../media/image31.png"/><Relationship Id="rId7" Type="http://schemas.openxmlformats.org/officeDocument/2006/relationships/image" Target="../media/image311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image" Target="../media/image30.png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11" Type="http://schemas.openxmlformats.org/officeDocument/2006/relationships/image" Target="../media/image35.png"/><Relationship Id="rId5" Type="http://schemas.openxmlformats.org/officeDocument/2006/relationships/image" Target="../media/image291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19" Type="http://schemas.openxmlformats.org/officeDocument/2006/relationships/image" Target="../media/image42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6.png"/><Relationship Id="rId5" Type="http://schemas.openxmlformats.org/officeDocument/2006/relationships/image" Target="../media/image610.png"/><Relationship Id="rId10" Type="http://schemas.openxmlformats.org/officeDocument/2006/relationships/image" Target="../media/image43.png"/><Relationship Id="rId4" Type="http://schemas.openxmlformats.org/officeDocument/2006/relationships/image" Target="../media/image510.png"/><Relationship Id="rId9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13" Type="http://schemas.openxmlformats.org/officeDocument/2006/relationships/image" Target="../media/image210.png"/><Relationship Id="rId18" Type="http://schemas.openxmlformats.org/officeDocument/2006/relationships/image" Target="../media/image261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0.png"/><Relationship Id="rId17" Type="http://schemas.openxmlformats.org/officeDocument/2006/relationships/image" Target="../media/image251.png"/><Relationship Id="rId16" Type="http://schemas.openxmlformats.org/officeDocument/2006/relationships/image" Target="../media/image2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0.png"/><Relationship Id="rId11" Type="http://schemas.openxmlformats.org/officeDocument/2006/relationships/image" Target="../media/image190.png"/><Relationship Id="rId5" Type="http://schemas.openxmlformats.org/officeDocument/2006/relationships/image" Target="../media/image130.png"/><Relationship Id="rId15" Type="http://schemas.openxmlformats.org/officeDocument/2006/relationships/image" Target="../media/image231.png"/><Relationship Id="rId10" Type="http://schemas.openxmlformats.org/officeDocument/2006/relationships/image" Target="../media/image180.png"/><Relationship Id="rId19" Type="http://schemas.openxmlformats.org/officeDocument/2006/relationships/image" Target="../media/image8.png"/><Relationship Id="rId4" Type="http://schemas.openxmlformats.org/officeDocument/2006/relationships/image" Target="../media/image120.png"/><Relationship Id="rId9" Type="http://schemas.openxmlformats.org/officeDocument/2006/relationships/image" Target="../media/image170.png"/><Relationship Id="rId14" Type="http://schemas.openxmlformats.org/officeDocument/2006/relationships/image" Target="../media/image2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420.png"/><Relationship Id="rId3" Type="http://schemas.openxmlformats.org/officeDocument/2006/relationships/image" Target="../media/image271.png"/><Relationship Id="rId7" Type="http://schemas.openxmlformats.org/officeDocument/2006/relationships/image" Target="../media/image311.png"/><Relationship Id="rId12" Type="http://schemas.openxmlformats.org/officeDocument/2006/relationships/image" Target="../media/image36.png"/><Relationship Id="rId17" Type="http://schemas.openxmlformats.org/officeDocument/2006/relationships/image" Target="../media/image411.png"/><Relationship Id="rId16" Type="http://schemas.openxmlformats.org/officeDocument/2006/relationships/image" Target="../media/image40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11" Type="http://schemas.openxmlformats.org/officeDocument/2006/relationships/image" Target="../media/image35.png"/><Relationship Id="rId5" Type="http://schemas.openxmlformats.org/officeDocument/2006/relationships/image" Target="../media/image291.png"/><Relationship Id="rId15" Type="http://schemas.openxmlformats.org/officeDocument/2006/relationships/image" Target="../media/image391.png"/><Relationship Id="rId10" Type="http://schemas.openxmlformats.org/officeDocument/2006/relationships/image" Target="../media/image34.png"/><Relationship Id="rId19" Type="http://schemas.openxmlformats.org/officeDocument/2006/relationships/image" Target="../media/image8.png"/><Relationship Id="rId4" Type="http://schemas.openxmlformats.org/officeDocument/2006/relationships/image" Target="../media/image281.png"/><Relationship Id="rId9" Type="http://schemas.openxmlformats.org/officeDocument/2006/relationships/image" Target="../media/image33.png"/><Relationship Id="rId14" Type="http://schemas.openxmlformats.org/officeDocument/2006/relationships/image" Target="../media/image38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8.png"/><Relationship Id="rId3" Type="http://schemas.openxmlformats.org/officeDocument/2006/relationships/image" Target="../media/image271.png"/><Relationship Id="rId7" Type="http://schemas.openxmlformats.org/officeDocument/2006/relationships/image" Target="../media/image311.png"/><Relationship Id="rId1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1.png"/><Relationship Id="rId11" Type="http://schemas.openxmlformats.org/officeDocument/2006/relationships/image" Target="../media/image35.png"/><Relationship Id="rId5" Type="http://schemas.openxmlformats.org/officeDocument/2006/relationships/image" Target="../media/image291.png"/><Relationship Id="rId10" Type="http://schemas.openxmlformats.org/officeDocument/2006/relationships/image" Target="../media/image34.png"/><Relationship Id="rId4" Type="http://schemas.openxmlformats.org/officeDocument/2006/relationships/image" Target="../media/image281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1CE50-E326-5EF3-4A6E-69915ED8E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B5AD118-7369-F5D2-9453-A3F9F0D5A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7FF9B65-F3EE-D6BE-1F87-177C02E7309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578E6AF-85AE-537A-129E-AB86F1CC6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式の乗法，除法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FEBA736-E35B-A7F7-0EB3-E005DB3A86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多項式と単項式の乗法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708DF18-4DC0-0D08-554C-A8402FD9E10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P.12-</a:t>
            </a:r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A73D850-0BEA-9401-439E-305E5EEC1BE9}"/>
                  </a:ext>
                </a:extLst>
              </p:cNvPr>
              <p:cNvSpPr txBox="1"/>
              <p:nvPr/>
            </p:nvSpPr>
            <p:spPr>
              <a:xfrm>
                <a:off x="624978" y="6153568"/>
                <a:ext cx="559484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𝑎𝑐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𝑏𝑐</m:t>
                      </m:r>
                    </m:oMath>
                  </m:oMathPara>
                </a14:m>
                <a:endParaRPr kumimoji="1" lang="en-US" altLang="ja-JP" sz="1400" b="0" i="1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dirty="0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𝑐𝑎</m:t>
                      </m:r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𝑐𝑏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A73D850-0BEA-9401-439E-305E5EEC1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78" y="6153568"/>
                <a:ext cx="5594848" cy="954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FB9B6FB6-C703-69E0-0FBB-7E9C21E5CECE}"/>
              </a:ext>
            </a:extLst>
          </p:cNvPr>
          <p:cNvGrpSpPr/>
          <p:nvPr/>
        </p:nvGrpSpPr>
        <p:grpSpPr>
          <a:xfrm>
            <a:off x="508266" y="3487368"/>
            <a:ext cx="1103667" cy="314141"/>
            <a:chOff x="3050495" y="4768333"/>
            <a:chExt cx="1103667" cy="314141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DA624CF-F2E2-02DF-8FBC-4E89A318A90F}"/>
                </a:ext>
              </a:extLst>
            </p:cNvPr>
            <p:cNvSpPr txBox="1"/>
            <p:nvPr/>
          </p:nvSpPr>
          <p:spPr>
            <a:xfrm>
              <a:off x="3071814" y="4774697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ひろげよう</a:t>
              </a:r>
            </a:p>
          </p:txBody>
        </p:sp>
        <p:sp>
          <p:nvSpPr>
            <p:cNvPr id="21" name="四角形: 角を丸くする 22">
              <a:extLst>
                <a:ext uri="{FF2B5EF4-FFF2-40B4-BE49-F238E27FC236}">
                  <a16:creationId xmlns:a16="http://schemas.microsoft.com/office/drawing/2014/main" id="{D0CB2558-5E9B-AED7-4789-69E725AEAD9E}"/>
                </a:ext>
              </a:extLst>
            </p:cNvPr>
            <p:cNvSpPr/>
            <p:nvPr/>
          </p:nvSpPr>
          <p:spPr>
            <a:xfrm>
              <a:off x="3050495" y="4768333"/>
              <a:ext cx="1082347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65C58A6-A1FB-091B-B3AC-207E9999E55D}"/>
                  </a:ext>
                </a:extLst>
              </p:cNvPr>
              <p:cNvSpPr txBox="1"/>
              <p:nvPr/>
            </p:nvSpPr>
            <p:spPr>
              <a:xfrm>
                <a:off x="480245" y="3822791"/>
                <a:ext cx="5845031" cy="70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縦の長さ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/>
                  <a:t>m</a:t>
                </a:r>
                <a:r>
                  <a:rPr kumimoji="1" lang="ja-JP" altLang="en-US" sz="1400"/>
                  <a:t>，横の長さ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 dirty="0"/>
                  <a:t>の</a:t>
                </a:r>
                <a:r>
                  <a:rPr kumimoji="1" lang="ja-JP" altLang="en-US" sz="1400"/>
                  <a:t>長方形の花だんがある。</a:t>
                </a:r>
                <a:endParaRPr kumimoji="1" lang="en-US" altLang="ja-JP" sz="1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縦を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/>
                  <a:t>だけのばしたときの花だん全体の面積を，式に表す。</a:t>
                </a:r>
              </a:p>
            </p:txBody>
          </p:sp>
        </mc:Choice>
        <mc:Fallback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765C58A6-A1FB-091B-B3AC-207E9999E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245" y="3822791"/>
                <a:ext cx="5845031" cy="705578"/>
              </a:xfrm>
              <a:prstGeom prst="rect">
                <a:avLst/>
              </a:prstGeom>
              <a:blipFill>
                <a:blip r:embed="rId3"/>
                <a:stretch>
                  <a:fillRect l="-313" b="-86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7E4B8744-B461-7B7C-0380-D185AC028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3218"/>
              </p:ext>
            </p:extLst>
          </p:nvPr>
        </p:nvGraphicFramePr>
        <p:xfrm>
          <a:off x="1001015" y="4805592"/>
          <a:ext cx="2073215" cy="9446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4643">
                  <a:extLst>
                    <a:ext uri="{9D8B030D-6E8A-4147-A177-3AD203B41FA5}">
                      <a16:colId xmlns:a16="http://schemas.microsoft.com/office/drawing/2014/main" val="1123878583"/>
                    </a:ext>
                  </a:extLst>
                </a:gridCol>
                <a:gridCol w="414643">
                  <a:extLst>
                    <a:ext uri="{9D8B030D-6E8A-4147-A177-3AD203B41FA5}">
                      <a16:colId xmlns:a16="http://schemas.microsoft.com/office/drawing/2014/main" val="2474605915"/>
                    </a:ext>
                  </a:extLst>
                </a:gridCol>
                <a:gridCol w="414643">
                  <a:extLst>
                    <a:ext uri="{9D8B030D-6E8A-4147-A177-3AD203B41FA5}">
                      <a16:colId xmlns:a16="http://schemas.microsoft.com/office/drawing/2014/main" val="4112584729"/>
                    </a:ext>
                  </a:extLst>
                </a:gridCol>
                <a:gridCol w="414643">
                  <a:extLst>
                    <a:ext uri="{9D8B030D-6E8A-4147-A177-3AD203B41FA5}">
                      <a16:colId xmlns:a16="http://schemas.microsoft.com/office/drawing/2014/main" val="1147814047"/>
                    </a:ext>
                  </a:extLst>
                </a:gridCol>
                <a:gridCol w="414643">
                  <a:extLst>
                    <a:ext uri="{9D8B030D-6E8A-4147-A177-3AD203B41FA5}">
                      <a16:colId xmlns:a16="http://schemas.microsoft.com/office/drawing/2014/main" val="3125302699"/>
                    </a:ext>
                  </a:extLst>
                </a:gridCol>
              </a:tblGrid>
              <a:tr h="31486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7891"/>
                  </a:ext>
                </a:extLst>
              </a:tr>
              <a:tr h="31486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18343"/>
                  </a:ext>
                </a:extLst>
              </a:tr>
              <a:tr h="314867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479740"/>
                  </a:ext>
                </a:extLst>
              </a:tr>
            </a:tbl>
          </a:graphicData>
        </a:graphic>
      </p:graphicFrame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7E9866F6-5E6C-6E1C-6D40-36C7A8C7A328}"/>
              </a:ext>
            </a:extLst>
          </p:cNvPr>
          <p:cNvSpPr/>
          <p:nvPr/>
        </p:nvSpPr>
        <p:spPr>
          <a:xfrm>
            <a:off x="903336" y="4833087"/>
            <a:ext cx="40985" cy="570056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BAB4C077-F68C-888E-B026-9FC58A0CC44B}"/>
              </a:ext>
            </a:extLst>
          </p:cNvPr>
          <p:cNvSpPr/>
          <p:nvPr/>
        </p:nvSpPr>
        <p:spPr>
          <a:xfrm>
            <a:off x="900131" y="5431313"/>
            <a:ext cx="40985" cy="293853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C5A215C8-F816-9C83-8BA0-8F81D9760CE5}"/>
              </a:ext>
            </a:extLst>
          </p:cNvPr>
          <p:cNvSpPr/>
          <p:nvPr/>
        </p:nvSpPr>
        <p:spPr>
          <a:xfrm rot="5400000">
            <a:off x="2023642" y="3690584"/>
            <a:ext cx="40208" cy="2060970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4D67BC0-4607-27D5-D627-D12DB4B275F4}"/>
              </a:ext>
            </a:extLst>
          </p:cNvPr>
          <p:cNvSpPr/>
          <p:nvPr/>
        </p:nvSpPr>
        <p:spPr>
          <a:xfrm>
            <a:off x="783503" y="5041759"/>
            <a:ext cx="171324" cy="183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F61B2DDD-09FB-9B5F-1E77-A9B9B69D7F47}"/>
              </a:ext>
            </a:extLst>
          </p:cNvPr>
          <p:cNvSpPr/>
          <p:nvPr/>
        </p:nvSpPr>
        <p:spPr>
          <a:xfrm>
            <a:off x="785035" y="5479668"/>
            <a:ext cx="171324" cy="183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C4E573-0C0B-15EB-C829-6D681CE25E32}"/>
                  </a:ext>
                </a:extLst>
              </p:cNvPr>
              <p:cNvSpPr txBox="1"/>
              <p:nvPr/>
            </p:nvSpPr>
            <p:spPr>
              <a:xfrm>
                <a:off x="766781" y="5447742"/>
                <a:ext cx="264739" cy="24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C4E573-0C0B-15EB-C829-6D681CE25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781" y="5447742"/>
                <a:ext cx="264739" cy="243607"/>
              </a:xfrm>
              <a:prstGeom prst="rect">
                <a:avLst/>
              </a:prstGeom>
              <a:blipFill>
                <a:blip r:embed="rId4"/>
                <a:stretch>
                  <a:fillRect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7A7355B-1208-A489-11D2-46977EB7C8DE}"/>
              </a:ext>
            </a:extLst>
          </p:cNvPr>
          <p:cNvSpPr/>
          <p:nvPr/>
        </p:nvSpPr>
        <p:spPr>
          <a:xfrm>
            <a:off x="1923032" y="4567164"/>
            <a:ext cx="264739" cy="183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D6D24B-81D1-9172-4822-74D87A34D7DE}"/>
                  </a:ext>
                </a:extLst>
              </p:cNvPr>
              <p:cNvSpPr txBox="1"/>
              <p:nvPr/>
            </p:nvSpPr>
            <p:spPr>
              <a:xfrm>
                <a:off x="1880020" y="4542557"/>
                <a:ext cx="264739" cy="24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BD6D24B-81D1-9172-4822-74D87A34D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020" y="4542557"/>
                <a:ext cx="264739" cy="243607"/>
              </a:xfrm>
              <a:prstGeom prst="rect">
                <a:avLst/>
              </a:prstGeom>
              <a:blipFill>
                <a:blip r:embed="rId5"/>
                <a:stretch>
                  <a:fillRect r="-20455"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CD5B524-8F1B-5099-7FCB-BEFCD1F79F06}"/>
                  </a:ext>
                </a:extLst>
              </p:cNvPr>
              <p:cNvSpPr txBox="1"/>
              <p:nvPr/>
            </p:nvSpPr>
            <p:spPr>
              <a:xfrm>
                <a:off x="703933" y="4974914"/>
                <a:ext cx="264739" cy="243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ACD5B524-8F1B-5099-7FCB-BEFCD1F79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33" y="4974914"/>
                <a:ext cx="264739" cy="243607"/>
              </a:xfrm>
              <a:prstGeom prst="rect">
                <a:avLst/>
              </a:prstGeom>
              <a:blipFill>
                <a:blip r:embed="rId6"/>
                <a:stretch>
                  <a:fillRect r="-18182" b="-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C64075FA-3380-BB50-D632-8F732CC0DCC4}"/>
              </a:ext>
            </a:extLst>
          </p:cNvPr>
          <p:cNvGrpSpPr/>
          <p:nvPr/>
        </p:nvGrpSpPr>
        <p:grpSpPr>
          <a:xfrm>
            <a:off x="516713" y="1639912"/>
            <a:ext cx="1313628" cy="314141"/>
            <a:chOff x="3050496" y="4768333"/>
            <a:chExt cx="1313628" cy="314141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9C29FCF4-3B80-530D-ED6C-7EBC8FC19ACE}"/>
                </a:ext>
              </a:extLst>
            </p:cNvPr>
            <p:cNvSpPr txBox="1"/>
            <p:nvPr/>
          </p:nvSpPr>
          <p:spPr>
            <a:xfrm>
              <a:off x="3071814" y="4774697"/>
              <a:ext cx="12618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２年生の復習</a:t>
              </a:r>
            </a:p>
          </p:txBody>
        </p:sp>
        <p:sp>
          <p:nvSpPr>
            <p:cNvPr id="69" name="四角形: 角を丸くする 22">
              <a:extLst>
                <a:ext uri="{FF2B5EF4-FFF2-40B4-BE49-F238E27FC236}">
                  <a16:creationId xmlns:a16="http://schemas.microsoft.com/office/drawing/2014/main" id="{F58565A6-1F39-2C8F-E362-8CAEE882F3E3}"/>
                </a:ext>
              </a:extLst>
            </p:cNvPr>
            <p:cNvSpPr/>
            <p:nvPr/>
          </p:nvSpPr>
          <p:spPr>
            <a:xfrm>
              <a:off x="3050496" y="4768333"/>
              <a:ext cx="1313628" cy="288000"/>
            </a:xfrm>
            <a:prstGeom prst="roundRect">
              <a:avLst>
                <a:gd name="adj" fmla="val 14056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D63576A9-F64A-912B-2FF4-C69876D2AE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AE6C716-A771-B800-6256-8924114E0D67}"/>
              </a:ext>
            </a:extLst>
          </p:cNvPr>
          <p:cNvGrpSpPr/>
          <p:nvPr/>
        </p:nvGrpSpPr>
        <p:grpSpPr>
          <a:xfrm>
            <a:off x="508266" y="7482244"/>
            <a:ext cx="583034" cy="321355"/>
            <a:chOff x="3043462" y="4754031"/>
            <a:chExt cx="583034" cy="321355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D4DAFC0-CCFA-6AB5-9C0C-6F2FF4AEA1FC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15" name="四角形: 角を丸くする 22">
              <a:extLst>
                <a:ext uri="{FF2B5EF4-FFF2-40B4-BE49-F238E27FC236}">
                  <a16:creationId xmlns:a16="http://schemas.microsoft.com/office/drawing/2014/main" id="{5AC48EF9-DDCA-3069-29BE-7FEE38974A5B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6A60F21B-E194-DB33-4108-97AF55F21181}"/>
                </a:ext>
              </a:extLst>
            </p:cNvPr>
            <p:cNvSpPr txBox="1"/>
            <p:nvPr/>
          </p:nvSpPr>
          <p:spPr>
            <a:xfrm>
              <a:off x="3313676" y="4754031"/>
              <a:ext cx="2808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F029FA4-151B-255C-CA52-AF9FBAD6C181}"/>
                  </a:ext>
                </a:extLst>
              </p:cNvPr>
              <p:cNvSpPr txBox="1"/>
              <p:nvPr/>
            </p:nvSpPr>
            <p:spPr>
              <a:xfrm>
                <a:off x="1095241" y="7493341"/>
                <a:ext cx="1489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多項式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 単項式</a:t>
                </a:r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CF029FA4-151B-255C-CA52-AF9FBAD6C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241" y="7493341"/>
                <a:ext cx="1489510" cy="307777"/>
              </a:xfrm>
              <a:prstGeom prst="rect">
                <a:avLst/>
              </a:prstGeom>
              <a:blipFill>
                <a:blip r:embed="rId8"/>
                <a:stretch>
                  <a:fillRect l="-1230" t="-3922" r="-410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EAE88C-17DD-7534-3210-85AC75C60EF4}"/>
                  </a:ext>
                </a:extLst>
              </p:cNvPr>
              <p:cNvSpPr txBox="1"/>
              <p:nvPr/>
            </p:nvSpPr>
            <p:spPr>
              <a:xfrm>
                <a:off x="874660" y="7828697"/>
                <a:ext cx="1312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D3EAE88C-17DD-7534-3210-85AC75C60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60" y="7828697"/>
                <a:ext cx="131221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9E5EC1-C622-56C7-15A1-2070789C480C}"/>
                  </a:ext>
                </a:extLst>
              </p:cNvPr>
              <p:cNvSpPr txBox="1"/>
              <p:nvPr/>
            </p:nvSpPr>
            <p:spPr>
              <a:xfrm>
                <a:off x="697553" y="8116646"/>
                <a:ext cx="17588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AB9E5EC1-C622-56C7-15A1-2070789C4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53" y="8116646"/>
                <a:ext cx="175887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C9A7624-D353-F751-B513-9C53C52CC867}"/>
                  </a:ext>
                </a:extLst>
              </p:cNvPr>
              <p:cNvSpPr txBox="1"/>
              <p:nvPr/>
            </p:nvSpPr>
            <p:spPr>
              <a:xfrm>
                <a:off x="693115" y="8382620"/>
                <a:ext cx="1317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C9A7624-D353-F751-B513-9C53C52CC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115" y="8382620"/>
                <a:ext cx="131754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四角形: 角を丸くする 22">
            <a:extLst>
              <a:ext uri="{FF2B5EF4-FFF2-40B4-BE49-F238E27FC236}">
                <a16:creationId xmlns:a16="http://schemas.microsoft.com/office/drawing/2014/main" id="{AB0FD70B-7EEF-4D0C-E479-04F21E75AC0A}"/>
              </a:ext>
            </a:extLst>
          </p:cNvPr>
          <p:cNvSpPr/>
          <p:nvPr/>
        </p:nvSpPr>
        <p:spPr>
          <a:xfrm>
            <a:off x="3615940" y="7828697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4930D0C-59D5-D6BF-9227-76F53939A582}"/>
                  </a:ext>
                </a:extLst>
              </p:cNvPr>
              <p:cNvSpPr txBox="1"/>
              <p:nvPr/>
            </p:nvSpPr>
            <p:spPr>
              <a:xfrm>
                <a:off x="3691700" y="8109567"/>
                <a:ext cx="11509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200" b="0"/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14930D0C-59D5-D6BF-9227-76F53939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700" y="8109567"/>
                <a:ext cx="1150956" cy="27699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円弧 74">
            <a:extLst>
              <a:ext uri="{FF2B5EF4-FFF2-40B4-BE49-F238E27FC236}">
                <a16:creationId xmlns:a16="http://schemas.microsoft.com/office/drawing/2014/main" id="{D15035FF-BAD0-258F-352C-5AD57D645B0E}"/>
              </a:ext>
            </a:extLst>
          </p:cNvPr>
          <p:cNvSpPr/>
          <p:nvPr/>
        </p:nvSpPr>
        <p:spPr>
          <a:xfrm>
            <a:off x="3930333" y="8005979"/>
            <a:ext cx="683384" cy="213397"/>
          </a:xfrm>
          <a:prstGeom prst="arc">
            <a:avLst>
              <a:gd name="adj1" fmla="val 10830254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7A26A8A-183A-650D-EF99-161627E057BB}"/>
              </a:ext>
            </a:extLst>
          </p:cNvPr>
          <p:cNvSpPr/>
          <p:nvPr/>
        </p:nvSpPr>
        <p:spPr>
          <a:xfrm>
            <a:off x="4525024" y="8109566"/>
            <a:ext cx="158426" cy="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弧 75">
            <a:extLst>
              <a:ext uri="{FF2B5EF4-FFF2-40B4-BE49-F238E27FC236}">
                <a16:creationId xmlns:a16="http://schemas.microsoft.com/office/drawing/2014/main" id="{86B3086A-07E1-4FC6-D57A-E4C1CEC77868}"/>
              </a:ext>
            </a:extLst>
          </p:cNvPr>
          <p:cNvSpPr/>
          <p:nvPr/>
        </p:nvSpPr>
        <p:spPr>
          <a:xfrm>
            <a:off x="4264043" y="8051517"/>
            <a:ext cx="351321" cy="159200"/>
          </a:xfrm>
          <a:prstGeom prst="arc">
            <a:avLst>
              <a:gd name="adj1" fmla="val 10880373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C3A4CBB6-6C40-6F20-D19C-70FF43324C80}"/>
              </a:ext>
            </a:extLst>
          </p:cNvPr>
          <p:cNvSpPr/>
          <p:nvPr/>
        </p:nvSpPr>
        <p:spPr>
          <a:xfrm rot="475515" flipV="1">
            <a:off x="3899734" y="8091416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D8F7145B-07E7-6D50-724F-73F408E3B860}"/>
              </a:ext>
            </a:extLst>
          </p:cNvPr>
          <p:cNvSpPr/>
          <p:nvPr/>
        </p:nvSpPr>
        <p:spPr>
          <a:xfrm rot="475515" flipV="1">
            <a:off x="4236372" y="8113693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610F28-D24A-1013-944F-6382B066E799}"/>
                  </a:ext>
                </a:extLst>
              </p:cNvPr>
              <p:cNvSpPr txBox="1"/>
              <p:nvPr/>
            </p:nvSpPr>
            <p:spPr>
              <a:xfrm>
                <a:off x="703933" y="2048654"/>
                <a:ext cx="2114425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+5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+3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C610F28-D24A-1013-944F-6382B066E7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933" y="2048654"/>
                <a:ext cx="2114425" cy="382412"/>
              </a:xfrm>
              <a:prstGeom prst="rect">
                <a:avLst/>
              </a:prstGeom>
              <a:blipFill>
                <a:blip r:embed="rId1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D793AE0-0F99-8424-60D0-481E6B8BDEF7}"/>
                  </a:ext>
                </a:extLst>
              </p:cNvPr>
              <p:cNvSpPr txBox="1"/>
              <p:nvPr/>
            </p:nvSpPr>
            <p:spPr>
              <a:xfrm>
                <a:off x="3731176" y="2058202"/>
                <a:ext cx="1388009" cy="3824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　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</m:t>
                    </m:r>
                  </m:oMath>
                </a14:m>
                <a:r>
                  <a:rPr kumimoji="1" lang="en-US" altLang="ja-JP" sz="1400" b="0"/>
                  <a:t> </a:t>
                </a: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0D793AE0-0F99-8424-60D0-481E6B8BD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1176" y="2058202"/>
                <a:ext cx="1388009" cy="38241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5E383E1D-AF27-C0A3-15F8-63D871435786}"/>
              </a:ext>
            </a:extLst>
          </p:cNvPr>
          <p:cNvGrpSpPr/>
          <p:nvPr/>
        </p:nvGrpSpPr>
        <p:grpSpPr>
          <a:xfrm>
            <a:off x="375099" y="2125992"/>
            <a:ext cx="643125" cy="325195"/>
            <a:chOff x="1956964" y="5388337"/>
            <a:chExt cx="643125" cy="325195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4C4AA045-D809-0D4D-3F30-2348020F93B3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5E75D539-9C31-4BAF-E7EE-C30CBABBC8C9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</a:p>
          </p:txBody>
        </p:sp>
      </p:grpSp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481BAE70-93FF-6159-97C4-BFC7E0E1036F}"/>
              </a:ext>
            </a:extLst>
          </p:cNvPr>
          <p:cNvGrpSpPr/>
          <p:nvPr/>
        </p:nvGrpSpPr>
        <p:grpSpPr>
          <a:xfrm>
            <a:off x="3365208" y="2125992"/>
            <a:ext cx="643125" cy="325195"/>
            <a:chOff x="1956964" y="5388337"/>
            <a:chExt cx="643125" cy="325195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B1B7CC51-D8BE-5F04-83DA-D7891A4F7350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426DA6C-37B9-ABE2-881E-128422DBDF29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D45C55-FF07-335B-5A59-C53CCA707402}"/>
                  </a:ext>
                </a:extLst>
              </p:cNvPr>
              <p:cNvSpPr txBox="1"/>
              <p:nvPr/>
            </p:nvSpPr>
            <p:spPr>
              <a:xfrm>
                <a:off x="3429000" y="4891809"/>
                <a:ext cx="2920733" cy="7446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面積を表す式は</a:t>
                </a:r>
                <a:r>
                  <a:rPr kumimoji="1" lang="ja-JP" altLang="en-US" sz="1600"/>
                  <a:t>，</a:t>
                </a:r>
                <a:r>
                  <a:rPr kumimoji="1" lang="ja-JP" altLang="en-US" sz="1400"/>
                  <a:t>図から</a:t>
                </a:r>
                <a:endParaRPr kumimoji="1" lang="en-US" altLang="ja-JP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 b="0" dirty="0"/>
                  <a:t>  (</a:t>
                </a:r>
                <a:r>
                  <a:rPr kumimoji="1" lang="en-US" altLang="ja-JP" sz="1400" b="0"/>
                  <a:t>m</a:t>
                </a:r>
                <a:r>
                  <a:rPr kumimoji="1" lang="en-US" altLang="ja-JP" sz="1400" b="0" baseline="30000"/>
                  <a:t>2</a:t>
                </a:r>
                <a:r>
                  <a:rPr kumimoji="1" lang="en-US" altLang="ja-JP" sz="1400" b="0"/>
                  <a:t>)</a:t>
                </a:r>
                <a:endParaRPr kumimoji="1" lang="en-US" altLang="ja-JP" sz="1400" b="0" dirty="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A4D45C55-FF07-335B-5A59-C53CCA7074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891809"/>
                <a:ext cx="2920733" cy="744691"/>
              </a:xfrm>
              <a:prstGeom prst="rect">
                <a:avLst/>
              </a:prstGeom>
              <a:blipFill>
                <a:blip r:embed="rId15"/>
                <a:stretch>
                  <a:fillRect l="-626" b="-65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41B3F52-1638-4681-1C49-8729130F1974}"/>
              </a:ext>
            </a:extLst>
          </p:cNvPr>
          <p:cNvSpPr/>
          <p:nvPr/>
        </p:nvSpPr>
        <p:spPr>
          <a:xfrm>
            <a:off x="515300" y="6185853"/>
            <a:ext cx="5841733" cy="967507"/>
          </a:xfrm>
          <a:prstGeom prst="roundRect">
            <a:avLst>
              <a:gd name="adj" fmla="val 7037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46AB1789-FF1E-757A-CB4A-3515D9CBDD8F}"/>
              </a:ext>
            </a:extLst>
          </p:cNvPr>
          <p:cNvGrpSpPr/>
          <p:nvPr/>
        </p:nvGrpSpPr>
        <p:grpSpPr>
          <a:xfrm>
            <a:off x="766781" y="6046333"/>
            <a:ext cx="982639" cy="309844"/>
            <a:chOff x="4067033" y="5827594"/>
            <a:chExt cx="982639" cy="309844"/>
          </a:xfrm>
        </p:grpSpPr>
        <p:sp>
          <p:nvSpPr>
            <p:cNvPr id="41" name="正方形/長方形 40">
              <a:extLst>
                <a:ext uri="{FF2B5EF4-FFF2-40B4-BE49-F238E27FC236}">
                  <a16:creationId xmlns:a16="http://schemas.microsoft.com/office/drawing/2014/main" id="{CA047D1F-CB0C-7527-BD5B-90543A446E75}"/>
                </a:ext>
              </a:extLst>
            </p:cNvPr>
            <p:cNvSpPr/>
            <p:nvPr/>
          </p:nvSpPr>
          <p:spPr>
            <a:xfrm>
              <a:off x="4067033" y="5827594"/>
              <a:ext cx="982639" cy="27820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テキスト ボックス 41">
              <a:extLst>
                <a:ext uri="{FF2B5EF4-FFF2-40B4-BE49-F238E27FC236}">
                  <a16:creationId xmlns:a16="http://schemas.microsoft.com/office/drawing/2014/main" id="{F3850722-02EE-F647-0A3F-9E5731F60DB9}"/>
                </a:ext>
              </a:extLst>
            </p:cNvPr>
            <p:cNvSpPr txBox="1"/>
            <p:nvPr/>
          </p:nvSpPr>
          <p:spPr>
            <a:xfrm>
              <a:off x="4096493" y="5829661"/>
              <a:ext cx="9028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分配法則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244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01D24-270C-D1EF-5ED5-1FCE2A2B4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BFCFFE5-0B4C-6349-6CC2-2EA21C5912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ECBDE8-AEF1-28B8-0BB2-5BB0479C6D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F8AAA7DF-6215-D13C-99EA-349FF233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式の乗法、除法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5D3F1677-37F6-132B-5AB0-963AF0A2FB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多項式と単項式の乗法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E94F36A-23A0-8E8D-723B-E3C74B9BA2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/>
              <a:t>.13-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22851B8-D35E-4276-DA87-829BF858A985}"/>
                  </a:ext>
                </a:extLst>
              </p:cNvPr>
              <p:cNvSpPr txBox="1"/>
              <p:nvPr/>
            </p:nvSpPr>
            <p:spPr>
              <a:xfrm>
                <a:off x="935359" y="2126450"/>
                <a:ext cx="13118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×7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22851B8-D35E-4276-DA87-829BF858A9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9" y="2126450"/>
                <a:ext cx="1311898" cy="307777"/>
              </a:xfrm>
              <a:prstGeom prst="rect">
                <a:avLst/>
              </a:prstGeom>
              <a:blipFill>
                <a:blip r:embed="rId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CB8DDD39-03FA-AE54-4975-C9BB44116376}"/>
              </a:ext>
            </a:extLst>
          </p:cNvPr>
          <p:cNvGrpSpPr/>
          <p:nvPr/>
        </p:nvGrpSpPr>
        <p:grpSpPr>
          <a:xfrm>
            <a:off x="438891" y="2128421"/>
            <a:ext cx="643125" cy="325195"/>
            <a:chOff x="1956964" y="5388337"/>
            <a:chExt cx="643125" cy="325195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22621360-B128-6411-748D-88ED78A6963E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ACEE4903-5869-ADEB-0F11-534166DF29C9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CB28D744-73EA-4AD0-B706-C1EE9DCDF9B8}"/>
              </a:ext>
            </a:extLst>
          </p:cNvPr>
          <p:cNvGrpSpPr/>
          <p:nvPr/>
        </p:nvGrpSpPr>
        <p:grpSpPr>
          <a:xfrm>
            <a:off x="568965" y="1639739"/>
            <a:ext cx="583034" cy="321355"/>
            <a:chOff x="3043462" y="4754031"/>
            <a:chExt cx="583034" cy="321355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43C3559A-5C33-0384-C958-A3C66B41A137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問</a:t>
              </a:r>
            </a:p>
          </p:txBody>
        </p:sp>
        <p:sp>
          <p:nvSpPr>
            <p:cNvPr id="44" name="四角形: 角を丸くする 22">
              <a:extLst>
                <a:ext uri="{FF2B5EF4-FFF2-40B4-BE49-F238E27FC236}">
                  <a16:creationId xmlns:a16="http://schemas.microsoft.com/office/drawing/2014/main" id="{F76D7CF1-2362-56BC-0EB6-9E53EF94893A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19844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ED387B7D-6093-6B19-C20C-55B81AB42669}"/>
                </a:ext>
              </a:extLst>
            </p:cNvPr>
            <p:cNvSpPr txBox="1"/>
            <p:nvPr/>
          </p:nvSpPr>
          <p:spPr>
            <a:xfrm>
              <a:off x="3313676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  <a:endParaRPr kumimoji="1" lang="ja-JP" altLang="en-US" sz="1400"/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79EE795E-64D2-3C36-52F3-AF9C49D90996}"/>
              </a:ext>
            </a:extLst>
          </p:cNvPr>
          <p:cNvSpPr txBox="1"/>
          <p:nvPr/>
        </p:nvSpPr>
        <p:spPr>
          <a:xfrm>
            <a:off x="1155940" y="165083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次の計算をしなさい。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A923D6-87F3-4E6C-06C5-AF7708BA234E}"/>
                  </a:ext>
                </a:extLst>
              </p:cNvPr>
              <p:cNvSpPr txBox="1"/>
              <p:nvPr/>
            </p:nvSpPr>
            <p:spPr>
              <a:xfrm>
                <a:off x="932769" y="3391348"/>
                <a:ext cx="1690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×(−2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A923D6-87F3-4E6C-06C5-AF7708BA23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9" y="3391348"/>
                <a:ext cx="1690143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80B031BC-3CC7-BC26-14B2-2FF1E0B8BAD8}"/>
              </a:ext>
            </a:extLst>
          </p:cNvPr>
          <p:cNvGrpSpPr/>
          <p:nvPr/>
        </p:nvGrpSpPr>
        <p:grpSpPr>
          <a:xfrm>
            <a:off x="436301" y="3393319"/>
            <a:ext cx="643125" cy="325195"/>
            <a:chOff x="1956964" y="5388337"/>
            <a:chExt cx="643125" cy="325195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02E6DB00-D49C-AA0B-2701-A8E13C638DF4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92100AE5-9C93-E250-254A-00333759602C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9887C4E-FDF3-4AE6-D73C-68EB7F2253BE}"/>
                  </a:ext>
                </a:extLst>
              </p:cNvPr>
              <p:cNvSpPr txBox="1"/>
              <p:nvPr/>
            </p:nvSpPr>
            <p:spPr>
              <a:xfrm>
                <a:off x="932769" y="4697252"/>
                <a:ext cx="1103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99887C4E-FDF3-4AE6-D73C-68EB7F225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9" y="4697252"/>
                <a:ext cx="1103892" cy="307777"/>
              </a:xfrm>
              <a:prstGeom prst="rect">
                <a:avLst/>
              </a:prstGeom>
              <a:blipFill>
                <a:blip r:embed="rId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E5E56CA2-A466-FE60-B9F4-0C8E7A95F60F}"/>
              </a:ext>
            </a:extLst>
          </p:cNvPr>
          <p:cNvGrpSpPr/>
          <p:nvPr/>
        </p:nvGrpSpPr>
        <p:grpSpPr>
          <a:xfrm>
            <a:off x="436301" y="4699223"/>
            <a:ext cx="643125" cy="325195"/>
            <a:chOff x="1956964" y="5388337"/>
            <a:chExt cx="643125" cy="325195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D15F149F-4B45-723D-E574-DECFFA77A2B4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EE42F377-1F60-DD3C-9B6E-AAEE53E785A3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D249E3C-5DB7-8608-47C3-C960049C6E75}"/>
                  </a:ext>
                </a:extLst>
              </p:cNvPr>
              <p:cNvSpPr txBox="1"/>
              <p:nvPr/>
            </p:nvSpPr>
            <p:spPr>
              <a:xfrm>
                <a:off x="932769" y="6022206"/>
                <a:ext cx="14725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9D249E3C-5DB7-8608-47C3-C960049C6E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9" y="6022206"/>
                <a:ext cx="1472583" cy="307777"/>
              </a:xfrm>
              <a:prstGeom prst="rect">
                <a:avLst/>
              </a:prstGeom>
              <a:blipFill>
                <a:blip r:embed="rId6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EDCE0EB5-E017-06AB-941D-F82CDFC2CFC8}"/>
              </a:ext>
            </a:extLst>
          </p:cNvPr>
          <p:cNvGrpSpPr/>
          <p:nvPr/>
        </p:nvGrpSpPr>
        <p:grpSpPr>
          <a:xfrm>
            <a:off x="436301" y="6024177"/>
            <a:ext cx="643125" cy="325195"/>
            <a:chOff x="1956964" y="5388337"/>
            <a:chExt cx="643125" cy="325195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4FD1CCF-1196-F8C9-F4B9-0C956CCA0749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8C72B78-8130-2B80-4D5C-972533F656A4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8378B7F-60FC-F928-FCAF-9D781C129BD0}"/>
                  </a:ext>
                </a:extLst>
              </p:cNvPr>
              <p:cNvSpPr txBox="1"/>
              <p:nvPr/>
            </p:nvSpPr>
            <p:spPr>
              <a:xfrm>
                <a:off x="932769" y="7366210"/>
                <a:ext cx="1651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48378B7F-60FC-F928-FCAF-9D781C129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9" y="7366210"/>
                <a:ext cx="1651734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658567DF-4714-1C16-4F36-BF0E12F29B59}"/>
              </a:ext>
            </a:extLst>
          </p:cNvPr>
          <p:cNvGrpSpPr/>
          <p:nvPr/>
        </p:nvGrpSpPr>
        <p:grpSpPr>
          <a:xfrm>
            <a:off x="436301" y="7368181"/>
            <a:ext cx="643125" cy="325195"/>
            <a:chOff x="1956964" y="5388337"/>
            <a:chExt cx="643125" cy="325195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FF5CC3E4-E429-0A11-DF22-CFB9BE9DB3B6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581B12F2-34F4-4F7E-CBF7-0429F5BCCE47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9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74E8E3C-EFE0-6CCA-933A-10C793D20F06}"/>
                  </a:ext>
                </a:extLst>
              </p:cNvPr>
              <p:cNvSpPr txBox="1"/>
              <p:nvPr/>
            </p:nvSpPr>
            <p:spPr>
              <a:xfrm>
                <a:off x="3925468" y="2126450"/>
                <a:ext cx="1312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174E8E3C-EFE0-6CCA-933A-10C793D20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468" y="2126450"/>
                <a:ext cx="1312219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2ABD6DFD-0FC3-3A98-ED77-262D25977F06}"/>
              </a:ext>
            </a:extLst>
          </p:cNvPr>
          <p:cNvGrpSpPr/>
          <p:nvPr/>
        </p:nvGrpSpPr>
        <p:grpSpPr>
          <a:xfrm>
            <a:off x="3429000" y="2128421"/>
            <a:ext cx="643125" cy="325195"/>
            <a:chOff x="1956964" y="5388337"/>
            <a:chExt cx="643125" cy="325195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F90DDEED-1319-77CB-AA84-F945CBE43E79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C616CE8C-D124-C1AC-8BE2-A837D389366F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886FB59-18FA-5547-8A2A-E5213237D024}"/>
                  </a:ext>
                </a:extLst>
              </p:cNvPr>
              <p:cNvSpPr txBox="1"/>
              <p:nvPr/>
            </p:nvSpPr>
            <p:spPr>
              <a:xfrm>
                <a:off x="3922878" y="3391348"/>
                <a:ext cx="1099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2886FB59-18FA-5547-8A2A-E5213237D0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78" y="3391348"/>
                <a:ext cx="109921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1D4E625D-7BE0-8A1E-7C94-7207173E0A0D}"/>
              </a:ext>
            </a:extLst>
          </p:cNvPr>
          <p:cNvGrpSpPr/>
          <p:nvPr/>
        </p:nvGrpSpPr>
        <p:grpSpPr>
          <a:xfrm>
            <a:off x="3426410" y="3393319"/>
            <a:ext cx="643125" cy="325195"/>
            <a:chOff x="1956964" y="5388337"/>
            <a:chExt cx="643125" cy="325195"/>
          </a:xfrm>
        </p:grpSpPr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5020B1AC-7D7F-2F2B-8419-56EB40F159F3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A46D3721-E8C3-FFBA-1C88-4A4A4A060E69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3DC2E05-F676-9837-F18D-FCEC63D56300}"/>
                  </a:ext>
                </a:extLst>
              </p:cNvPr>
              <p:cNvSpPr txBox="1"/>
              <p:nvPr/>
            </p:nvSpPr>
            <p:spPr>
              <a:xfrm>
                <a:off x="3922878" y="4697252"/>
                <a:ext cx="13382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83DC2E05-F676-9837-F18D-FCEC63D56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78" y="4697252"/>
                <a:ext cx="1338251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63560720-DCF8-EABF-4CC9-19B87F737856}"/>
              </a:ext>
            </a:extLst>
          </p:cNvPr>
          <p:cNvGrpSpPr/>
          <p:nvPr/>
        </p:nvGrpSpPr>
        <p:grpSpPr>
          <a:xfrm>
            <a:off x="3426410" y="4699223"/>
            <a:ext cx="643125" cy="325195"/>
            <a:chOff x="1956964" y="5388337"/>
            <a:chExt cx="643125" cy="325195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9BCA00E-E329-E093-83D8-E79EE3A11CDA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4EADB4C1-9251-A311-FF4E-5826B65654EA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3AE13B5-AE1F-80ED-3392-E4F5063DD485}"/>
                  </a:ext>
                </a:extLst>
              </p:cNvPr>
              <p:cNvSpPr txBox="1"/>
              <p:nvPr/>
            </p:nvSpPr>
            <p:spPr>
              <a:xfrm>
                <a:off x="3922878" y="6022206"/>
                <a:ext cx="16257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43AE13B5-AE1F-80ED-3392-E4F5063DD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78" y="6022206"/>
                <a:ext cx="1625701" cy="307777"/>
              </a:xfrm>
              <a:prstGeom prst="rect">
                <a:avLst/>
              </a:prstGeom>
              <a:blipFill>
                <a:blip r:embed="rId11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DDA0C783-EBAE-0EB6-A666-21F384F5492A}"/>
              </a:ext>
            </a:extLst>
          </p:cNvPr>
          <p:cNvGrpSpPr/>
          <p:nvPr/>
        </p:nvGrpSpPr>
        <p:grpSpPr>
          <a:xfrm>
            <a:off x="3426410" y="6024177"/>
            <a:ext cx="643125" cy="325195"/>
            <a:chOff x="1956964" y="5388337"/>
            <a:chExt cx="643125" cy="325195"/>
          </a:xfrm>
        </p:grpSpPr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15B3F882-60F9-986C-5319-78DBEC1D88AD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1525656B-7748-FF58-ADE6-7868CF91DDCE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3035CB7-EDEE-010E-A47B-7B53AE0B37A3}"/>
                  </a:ext>
                </a:extLst>
              </p:cNvPr>
              <p:cNvSpPr txBox="1"/>
              <p:nvPr/>
            </p:nvSpPr>
            <p:spPr>
              <a:xfrm>
                <a:off x="3922878" y="7366210"/>
                <a:ext cx="15526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97" name="テキスト ボックス 96">
                <a:extLst>
                  <a:ext uri="{FF2B5EF4-FFF2-40B4-BE49-F238E27FC236}">
                    <a16:creationId xmlns:a16="http://schemas.microsoft.com/office/drawing/2014/main" id="{73035CB7-EDEE-010E-A47B-7B53AE0B37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78" y="7366210"/>
                <a:ext cx="1552669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5" name="グループ化 104">
            <a:extLst>
              <a:ext uri="{FF2B5EF4-FFF2-40B4-BE49-F238E27FC236}">
                <a16:creationId xmlns:a16="http://schemas.microsoft.com/office/drawing/2014/main" id="{C9600995-7712-41C4-B93B-B464CF0AF28F}"/>
              </a:ext>
            </a:extLst>
          </p:cNvPr>
          <p:cNvGrpSpPr/>
          <p:nvPr/>
        </p:nvGrpSpPr>
        <p:grpSpPr>
          <a:xfrm>
            <a:off x="3426410" y="7385599"/>
            <a:ext cx="643125" cy="307777"/>
            <a:chOff x="1956964" y="5405755"/>
            <a:chExt cx="643125" cy="307777"/>
          </a:xfrm>
        </p:grpSpPr>
        <p:sp>
          <p:nvSpPr>
            <p:cNvPr id="106" name="テキスト ボックス 105">
              <a:extLst>
                <a:ext uri="{FF2B5EF4-FFF2-40B4-BE49-F238E27FC236}">
                  <a16:creationId xmlns:a16="http://schemas.microsoft.com/office/drawing/2014/main" id="{34C604BC-8079-D894-9C31-4F5DF4E7EC30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107" name="テキスト ボックス 106">
              <a:extLst>
                <a:ext uri="{FF2B5EF4-FFF2-40B4-BE49-F238E27FC236}">
                  <a16:creationId xmlns:a16="http://schemas.microsoft.com/office/drawing/2014/main" id="{4A4295E5-B30F-3DC7-4F91-966EA0042430}"/>
                </a:ext>
              </a:extLst>
            </p:cNvPr>
            <p:cNvSpPr txBox="1"/>
            <p:nvPr/>
          </p:nvSpPr>
          <p:spPr>
            <a:xfrm>
              <a:off x="2110852" y="5416557"/>
              <a:ext cx="33534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100" dirty="0"/>
                <a:t>10</a:t>
              </a:r>
            </a:p>
          </p:txBody>
        </p:sp>
      </p:grpSp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40C81908-F947-15B8-9DB6-C4B12E14FD5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65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13785-510E-1987-31E0-7AD252EFD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224F9B1-D775-16C5-54EC-62BBCBE83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CD6C002F-4218-66D7-BE60-F1A03DD96F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37A86D8-6A3C-6D47-A521-408434CED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式の乗法、除法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81BACD7-D3BD-97A8-2627-3A166C7E18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多項式と単項式の乗法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79569-B1A6-6646-B025-B30C438CC21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P.12-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8EE94E3-725D-655D-2C9A-C8F0E97F39EE}"/>
              </a:ext>
            </a:extLst>
          </p:cNvPr>
          <p:cNvGrpSpPr/>
          <p:nvPr/>
        </p:nvGrpSpPr>
        <p:grpSpPr>
          <a:xfrm>
            <a:off x="3429000" y="1783318"/>
            <a:ext cx="583034" cy="321355"/>
            <a:chOff x="3043462" y="4754031"/>
            <a:chExt cx="583034" cy="321355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AFCD7284-E487-BA5D-BA43-7E7213AC460B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15" name="四角形: 角を丸くする 22">
              <a:extLst>
                <a:ext uri="{FF2B5EF4-FFF2-40B4-BE49-F238E27FC236}">
                  <a16:creationId xmlns:a16="http://schemas.microsoft.com/office/drawing/2014/main" id="{FB258F7C-F2EB-5840-BF65-2D5AF5924594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5E75F459-860B-6C03-6A07-8C5A4C29360B}"/>
                </a:ext>
              </a:extLst>
            </p:cNvPr>
            <p:cNvSpPr txBox="1"/>
            <p:nvPr/>
          </p:nvSpPr>
          <p:spPr>
            <a:xfrm>
              <a:off x="3313676" y="4754031"/>
              <a:ext cx="2808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543578E-99B6-5C03-95C1-8283A8FA46F2}"/>
                  </a:ext>
                </a:extLst>
              </p:cNvPr>
              <p:cNvSpPr txBox="1"/>
              <p:nvPr/>
            </p:nvSpPr>
            <p:spPr>
              <a:xfrm>
                <a:off x="4015975" y="1794415"/>
                <a:ext cx="1390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多項式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単項式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E543578E-99B6-5C03-95C1-8283A8FA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75" y="1794415"/>
                <a:ext cx="1390124" cy="307777"/>
              </a:xfrm>
              <a:prstGeom prst="rect">
                <a:avLst/>
              </a:prstGeom>
              <a:blipFill>
                <a:blip r:embed="rId3"/>
                <a:stretch>
                  <a:fillRect l="-1818" t="-4000" r="-909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978F96B-4E1B-D7FE-738F-D9961E30EE63}"/>
                  </a:ext>
                </a:extLst>
              </p:cNvPr>
              <p:cNvSpPr txBox="1"/>
              <p:nvPr/>
            </p:nvSpPr>
            <p:spPr>
              <a:xfrm>
                <a:off x="935359" y="6578008"/>
                <a:ext cx="13118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×7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A978F96B-4E1B-D7FE-738F-D9961E30EE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9" y="6578008"/>
                <a:ext cx="1311898" cy="307777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B703638-2C2D-1556-664D-15C32AF4531D}"/>
              </a:ext>
            </a:extLst>
          </p:cNvPr>
          <p:cNvGrpSpPr/>
          <p:nvPr/>
        </p:nvGrpSpPr>
        <p:grpSpPr>
          <a:xfrm>
            <a:off x="438891" y="6579979"/>
            <a:ext cx="643125" cy="325195"/>
            <a:chOff x="1956964" y="5388337"/>
            <a:chExt cx="643125" cy="325195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9CABB5B8-46AD-65E2-1EB7-9816035021AC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4B250EC7-6401-E173-4609-5674444A93C5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</a:p>
          </p:txBody>
        </p:sp>
      </p:grp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0C57DDD-F45D-361E-96C0-5F8517B023B5}"/>
              </a:ext>
            </a:extLst>
          </p:cNvPr>
          <p:cNvGrpSpPr/>
          <p:nvPr/>
        </p:nvGrpSpPr>
        <p:grpSpPr>
          <a:xfrm>
            <a:off x="3429000" y="3698145"/>
            <a:ext cx="583034" cy="321355"/>
            <a:chOff x="3043462" y="4754031"/>
            <a:chExt cx="583034" cy="321355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E89A93FD-9976-DD0D-DF6A-693F7193D3A6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39" name="四角形: 角を丸くする 22">
              <a:extLst>
                <a:ext uri="{FF2B5EF4-FFF2-40B4-BE49-F238E27FC236}">
                  <a16:creationId xmlns:a16="http://schemas.microsoft.com/office/drawing/2014/main" id="{065D77EF-812B-D227-13F2-9CEF6858920B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F2BE2263-6891-D3AE-DFB8-DA8CD9758F37}"/>
                </a:ext>
              </a:extLst>
            </p:cNvPr>
            <p:cNvSpPr txBox="1"/>
            <p:nvPr/>
          </p:nvSpPr>
          <p:spPr>
            <a:xfrm>
              <a:off x="3313677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FAB4EB0-4918-2495-F191-E43BF4C4CC57}"/>
                  </a:ext>
                </a:extLst>
              </p:cNvPr>
              <p:cNvSpPr txBox="1"/>
              <p:nvPr/>
            </p:nvSpPr>
            <p:spPr>
              <a:xfrm>
                <a:off x="4015975" y="3709242"/>
                <a:ext cx="1390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単項式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多項式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FAB4EB0-4918-2495-F191-E43BF4C4C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975" y="3709242"/>
                <a:ext cx="1390124" cy="307777"/>
              </a:xfrm>
              <a:prstGeom prst="rect">
                <a:avLst/>
              </a:prstGeom>
              <a:blipFill>
                <a:blip r:embed="rId5"/>
                <a:stretch>
                  <a:fillRect l="-1818" r="-909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CCCE5E0-93E8-B535-AAAC-DF0CFBFE0ABD}"/>
              </a:ext>
            </a:extLst>
          </p:cNvPr>
          <p:cNvGrpSpPr/>
          <p:nvPr/>
        </p:nvGrpSpPr>
        <p:grpSpPr>
          <a:xfrm>
            <a:off x="568965" y="5951187"/>
            <a:ext cx="583034" cy="321355"/>
            <a:chOff x="3043462" y="4754031"/>
            <a:chExt cx="583034" cy="321355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8E745C4D-76F1-AA6E-032E-083546683D3C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問</a:t>
              </a:r>
            </a:p>
          </p:txBody>
        </p:sp>
        <p:sp>
          <p:nvSpPr>
            <p:cNvPr id="44" name="四角形: 角を丸くする 22">
              <a:extLst>
                <a:ext uri="{FF2B5EF4-FFF2-40B4-BE49-F238E27FC236}">
                  <a16:creationId xmlns:a16="http://schemas.microsoft.com/office/drawing/2014/main" id="{6001B65C-7DCA-7017-D4E8-B99A6AC1D6D4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348C9C8-7BEE-2450-454D-9E646E13FFF5}"/>
                </a:ext>
              </a:extLst>
            </p:cNvPr>
            <p:cNvSpPr txBox="1"/>
            <p:nvPr/>
          </p:nvSpPr>
          <p:spPr>
            <a:xfrm>
              <a:off x="3313676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  <a:endParaRPr kumimoji="1" lang="ja-JP" altLang="en-US" sz="1400"/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05CF01E-6A20-EB68-DE1B-6BCD1521CA1E}"/>
              </a:ext>
            </a:extLst>
          </p:cNvPr>
          <p:cNvSpPr txBox="1"/>
          <p:nvPr/>
        </p:nvSpPr>
        <p:spPr>
          <a:xfrm>
            <a:off x="1155940" y="5962284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次の計算をしなさい。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EB90D9-5732-668D-C025-F890B2C03188}"/>
                  </a:ext>
                </a:extLst>
              </p:cNvPr>
              <p:cNvSpPr txBox="1"/>
              <p:nvPr/>
            </p:nvSpPr>
            <p:spPr>
              <a:xfrm>
                <a:off x="3795394" y="2129771"/>
                <a:ext cx="1312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EB90D9-5732-668D-C025-F890B2C03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394" y="2129771"/>
                <a:ext cx="131221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41AF8BE-05A1-1CAF-E8FA-2E36F5D304FC}"/>
                  </a:ext>
                </a:extLst>
              </p:cNvPr>
              <p:cNvSpPr txBox="1"/>
              <p:nvPr/>
            </p:nvSpPr>
            <p:spPr>
              <a:xfrm>
                <a:off x="3618287" y="2417720"/>
                <a:ext cx="17588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41AF8BE-05A1-1CAF-E8FA-2E36F5D304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8287" y="2417720"/>
                <a:ext cx="175887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C811B87-5809-B47B-9352-5D8E6CE8CD6F}"/>
                  </a:ext>
                </a:extLst>
              </p:cNvPr>
              <p:cNvSpPr txBox="1"/>
              <p:nvPr/>
            </p:nvSpPr>
            <p:spPr>
              <a:xfrm>
                <a:off x="3613849" y="2683694"/>
                <a:ext cx="1317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1C811B87-5809-B47B-9352-5D8E6CE8C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849" y="2683694"/>
                <a:ext cx="131754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E81534-390B-3E45-BB1D-11EF389A6A2D}"/>
                  </a:ext>
                </a:extLst>
              </p:cNvPr>
              <p:cNvSpPr txBox="1"/>
              <p:nvPr/>
            </p:nvSpPr>
            <p:spPr>
              <a:xfrm>
                <a:off x="3790402" y="4064303"/>
                <a:ext cx="1238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1E81534-390B-3E45-BB1D-11EF389A6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402" y="4064303"/>
                <a:ext cx="1238544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90CE206-E9A1-FC8B-5F33-86DD2DFDA59A}"/>
                  </a:ext>
                </a:extLst>
              </p:cNvPr>
              <p:cNvSpPr txBox="1"/>
              <p:nvPr/>
            </p:nvSpPr>
            <p:spPr>
              <a:xfrm>
                <a:off x="3613295" y="4352252"/>
                <a:ext cx="2455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+(−6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)×(−2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690CE206-E9A1-FC8B-5F33-86DD2DFDA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3295" y="4352252"/>
                <a:ext cx="2455352" cy="307777"/>
              </a:xfrm>
              <a:prstGeom prst="rect">
                <a:avLst/>
              </a:prstGeom>
              <a:blipFill>
                <a:blip r:embed="rId10"/>
                <a:stretch>
                  <a:fillRect b="-1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EFFA435-989A-8690-2153-E6A1989F5D1A}"/>
                  </a:ext>
                </a:extLst>
              </p:cNvPr>
              <p:cNvSpPr txBox="1"/>
              <p:nvPr/>
            </p:nvSpPr>
            <p:spPr>
              <a:xfrm>
                <a:off x="3608857" y="4618226"/>
                <a:ext cx="1455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=−6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EFFA435-989A-8690-2153-E6A1989F5D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8857" y="4618226"/>
                <a:ext cx="1455142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59E7760-42FC-5B78-EFA6-04F98D794803}"/>
                  </a:ext>
                </a:extLst>
              </p:cNvPr>
              <p:cNvSpPr txBox="1"/>
              <p:nvPr/>
            </p:nvSpPr>
            <p:spPr>
              <a:xfrm>
                <a:off x="3795394" y="6534096"/>
                <a:ext cx="1690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×(−2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59E7760-42FC-5B78-EFA6-04F98D794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394" y="6534096"/>
                <a:ext cx="1690143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1004E45-58C0-0F55-2829-70C3A5412C28}"/>
                  </a:ext>
                </a:extLst>
              </p:cNvPr>
              <p:cNvSpPr txBox="1"/>
              <p:nvPr/>
            </p:nvSpPr>
            <p:spPr>
              <a:xfrm>
                <a:off x="3790402" y="7679591"/>
                <a:ext cx="155266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altLang="ja-JP" sz="1400" dirty="0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E1004E45-58C0-0F55-2829-70C3A5412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402" y="7679591"/>
                <a:ext cx="1552669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5" name="グループ化 54">
            <a:extLst>
              <a:ext uri="{FF2B5EF4-FFF2-40B4-BE49-F238E27FC236}">
                <a16:creationId xmlns:a16="http://schemas.microsoft.com/office/drawing/2014/main" id="{A8217959-FC87-4288-B087-55268033786E}"/>
              </a:ext>
            </a:extLst>
          </p:cNvPr>
          <p:cNvGrpSpPr/>
          <p:nvPr/>
        </p:nvGrpSpPr>
        <p:grpSpPr>
          <a:xfrm>
            <a:off x="3298458" y="6529733"/>
            <a:ext cx="643125" cy="325195"/>
            <a:chOff x="1956964" y="5388337"/>
            <a:chExt cx="643125" cy="325195"/>
          </a:xfrm>
        </p:grpSpPr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D6EAD0FB-544D-21AC-B160-889C6C04C037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49C682BE-01B9-FAA7-EFAE-DE379FDD57F2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3</a:t>
              </a:r>
            </a:p>
          </p:txBody>
        </p:sp>
      </p:grpSp>
      <p:grpSp>
        <p:nvGrpSpPr>
          <p:cNvPr id="59" name="グループ化 58">
            <a:extLst>
              <a:ext uri="{FF2B5EF4-FFF2-40B4-BE49-F238E27FC236}">
                <a16:creationId xmlns:a16="http://schemas.microsoft.com/office/drawing/2014/main" id="{4D415A7D-142F-F3E3-CC9B-BB703473CB40}"/>
              </a:ext>
            </a:extLst>
          </p:cNvPr>
          <p:cNvGrpSpPr/>
          <p:nvPr/>
        </p:nvGrpSpPr>
        <p:grpSpPr>
          <a:xfrm>
            <a:off x="3293933" y="7703541"/>
            <a:ext cx="643125" cy="307777"/>
            <a:chOff x="1956964" y="5405755"/>
            <a:chExt cx="643125" cy="307777"/>
          </a:xfrm>
        </p:grpSpPr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F30C975-CC1E-74BD-E905-702615CCD9BF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96C41491-21CA-8AAB-F7CB-3184144CA7E8}"/>
                </a:ext>
              </a:extLst>
            </p:cNvPr>
            <p:cNvSpPr txBox="1"/>
            <p:nvPr/>
          </p:nvSpPr>
          <p:spPr>
            <a:xfrm>
              <a:off x="2104654" y="5414464"/>
              <a:ext cx="31290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200" spc="-150"/>
                <a:t>10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36517A3F-2B8F-1E53-F4B0-71FC7CB13E28}"/>
                  </a:ext>
                </a:extLst>
              </p:cNvPr>
              <p:cNvSpPr txBox="1"/>
              <p:nvPr/>
            </p:nvSpPr>
            <p:spPr>
              <a:xfrm>
                <a:off x="935359" y="7677334"/>
                <a:ext cx="14710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(−3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36517A3F-2B8F-1E53-F4B0-71FC7CB13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9" y="7677334"/>
                <a:ext cx="1471044" cy="307777"/>
              </a:xfrm>
              <a:prstGeom prst="rect">
                <a:avLst/>
              </a:prstGeom>
              <a:blipFill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C835062D-54DB-4381-9B79-FD91442FC960}"/>
              </a:ext>
            </a:extLst>
          </p:cNvPr>
          <p:cNvGrpSpPr/>
          <p:nvPr/>
        </p:nvGrpSpPr>
        <p:grpSpPr>
          <a:xfrm>
            <a:off x="438891" y="7679305"/>
            <a:ext cx="643125" cy="325195"/>
            <a:chOff x="1956964" y="5388337"/>
            <a:chExt cx="643125" cy="325195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2030210F-B339-CA85-94B2-CCA632830D19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DD65FB92-7EF0-863F-F1B9-4C5F56B21B1D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7</a:t>
              </a:r>
            </a:p>
          </p:txBody>
        </p:sp>
      </p:grpSp>
      <p:sp>
        <p:nvSpPr>
          <p:cNvPr id="67" name="四角形: 角を丸くする 22">
            <a:extLst>
              <a:ext uri="{FF2B5EF4-FFF2-40B4-BE49-F238E27FC236}">
                <a16:creationId xmlns:a16="http://schemas.microsoft.com/office/drawing/2014/main" id="{76EAB631-024F-B30F-FC76-F17FE8E4B0FE}"/>
              </a:ext>
            </a:extLst>
          </p:cNvPr>
          <p:cNvSpPr/>
          <p:nvPr/>
        </p:nvSpPr>
        <p:spPr>
          <a:xfrm>
            <a:off x="4998149" y="2802407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2995A0F-34F6-0E66-31D2-1F166FF80B8F}"/>
                  </a:ext>
                </a:extLst>
              </p:cNvPr>
              <p:cNvSpPr txBox="1"/>
              <p:nvPr/>
            </p:nvSpPr>
            <p:spPr>
              <a:xfrm>
                <a:off x="5073909" y="3083277"/>
                <a:ext cx="11509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200" b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2995A0F-34F6-0E66-31D2-1F166FF80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3909" y="3083277"/>
                <a:ext cx="1150956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円弧 74">
            <a:extLst>
              <a:ext uri="{FF2B5EF4-FFF2-40B4-BE49-F238E27FC236}">
                <a16:creationId xmlns:a16="http://schemas.microsoft.com/office/drawing/2014/main" id="{1E08B4C4-E8A5-9E67-543C-7EFFDBDA3B13}"/>
              </a:ext>
            </a:extLst>
          </p:cNvPr>
          <p:cNvSpPr/>
          <p:nvPr/>
        </p:nvSpPr>
        <p:spPr>
          <a:xfrm>
            <a:off x="5312542" y="2979689"/>
            <a:ext cx="683384" cy="213397"/>
          </a:xfrm>
          <a:prstGeom prst="arc">
            <a:avLst>
              <a:gd name="adj1" fmla="val 10830254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55CE5217-401F-6164-4E2A-85802FB9842D}"/>
              </a:ext>
            </a:extLst>
          </p:cNvPr>
          <p:cNvSpPr/>
          <p:nvPr/>
        </p:nvSpPr>
        <p:spPr>
          <a:xfrm>
            <a:off x="5907233" y="3083276"/>
            <a:ext cx="158426" cy="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弧 75">
            <a:extLst>
              <a:ext uri="{FF2B5EF4-FFF2-40B4-BE49-F238E27FC236}">
                <a16:creationId xmlns:a16="http://schemas.microsoft.com/office/drawing/2014/main" id="{5E2B2656-B935-4298-958B-15369A6F5EF9}"/>
              </a:ext>
            </a:extLst>
          </p:cNvPr>
          <p:cNvSpPr/>
          <p:nvPr/>
        </p:nvSpPr>
        <p:spPr>
          <a:xfrm>
            <a:off x="5646252" y="3025227"/>
            <a:ext cx="351321" cy="159200"/>
          </a:xfrm>
          <a:prstGeom prst="arc">
            <a:avLst>
              <a:gd name="adj1" fmla="val 10880373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F35E6CB6-3260-E544-F917-6B3FD47F2F24}"/>
              </a:ext>
            </a:extLst>
          </p:cNvPr>
          <p:cNvSpPr/>
          <p:nvPr/>
        </p:nvSpPr>
        <p:spPr>
          <a:xfrm rot="475515" flipV="1">
            <a:off x="5281943" y="3065126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76BA2E4E-D807-C80E-D59F-4A120CE7871F}"/>
              </a:ext>
            </a:extLst>
          </p:cNvPr>
          <p:cNvSpPr/>
          <p:nvPr/>
        </p:nvSpPr>
        <p:spPr>
          <a:xfrm rot="475515" flipV="1">
            <a:off x="5618581" y="3087403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四角形: 角を丸くする 22">
            <a:extLst>
              <a:ext uri="{FF2B5EF4-FFF2-40B4-BE49-F238E27FC236}">
                <a16:creationId xmlns:a16="http://schemas.microsoft.com/office/drawing/2014/main" id="{F7C3A0BF-CE93-D44B-7F80-A48378330D56}"/>
              </a:ext>
            </a:extLst>
          </p:cNvPr>
          <p:cNvSpPr/>
          <p:nvPr/>
        </p:nvSpPr>
        <p:spPr>
          <a:xfrm>
            <a:off x="4989658" y="4772996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AA3CAA2-9A0C-81BF-95DE-7B4EB96B36DC}"/>
                  </a:ext>
                </a:extLst>
              </p:cNvPr>
              <p:cNvSpPr txBox="1"/>
              <p:nvPr/>
            </p:nvSpPr>
            <p:spPr>
              <a:xfrm>
                <a:off x="5065418" y="5053866"/>
                <a:ext cx="1085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200" b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CAA3CAA2-9A0C-81BF-95DE-7B4EB96B3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418" y="5053866"/>
                <a:ext cx="1085746" cy="276999"/>
              </a:xfrm>
              <a:prstGeom prst="rect">
                <a:avLst/>
              </a:prstGeom>
              <a:blipFill>
                <a:blip r:embed="rId16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円弧 80">
            <a:extLst>
              <a:ext uri="{FF2B5EF4-FFF2-40B4-BE49-F238E27FC236}">
                <a16:creationId xmlns:a16="http://schemas.microsoft.com/office/drawing/2014/main" id="{32E5161F-0A7C-B835-79C4-1B362477002C}"/>
              </a:ext>
            </a:extLst>
          </p:cNvPr>
          <p:cNvSpPr/>
          <p:nvPr/>
        </p:nvSpPr>
        <p:spPr>
          <a:xfrm flipH="1">
            <a:off x="5319772" y="4950278"/>
            <a:ext cx="530847" cy="213397"/>
          </a:xfrm>
          <a:prstGeom prst="arc">
            <a:avLst>
              <a:gd name="adj1" fmla="val 10830254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弧 81">
            <a:extLst>
              <a:ext uri="{FF2B5EF4-FFF2-40B4-BE49-F238E27FC236}">
                <a16:creationId xmlns:a16="http://schemas.microsoft.com/office/drawing/2014/main" id="{E6280F6F-B065-0EBC-5DAD-3FE4FCADEDE9}"/>
              </a:ext>
            </a:extLst>
          </p:cNvPr>
          <p:cNvSpPr/>
          <p:nvPr/>
        </p:nvSpPr>
        <p:spPr>
          <a:xfrm flipH="1">
            <a:off x="5319773" y="4995816"/>
            <a:ext cx="234459" cy="159200"/>
          </a:xfrm>
          <a:prstGeom prst="arc">
            <a:avLst>
              <a:gd name="adj1" fmla="val 10880373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40ABB9EA-1694-6677-FF00-979A725BA417}"/>
              </a:ext>
            </a:extLst>
          </p:cNvPr>
          <p:cNvSpPr/>
          <p:nvPr/>
        </p:nvSpPr>
        <p:spPr>
          <a:xfrm rot="21124485" flipH="1" flipV="1">
            <a:off x="5822396" y="5035715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二等辺三角形 83">
            <a:extLst>
              <a:ext uri="{FF2B5EF4-FFF2-40B4-BE49-F238E27FC236}">
                <a16:creationId xmlns:a16="http://schemas.microsoft.com/office/drawing/2014/main" id="{B3A118B1-0A7F-51FC-161E-5EA6D107AF8A}"/>
              </a:ext>
            </a:extLst>
          </p:cNvPr>
          <p:cNvSpPr/>
          <p:nvPr/>
        </p:nvSpPr>
        <p:spPr>
          <a:xfrm rot="21124485" flipH="1" flipV="1">
            <a:off x="5520683" y="5057992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8" name="表 87">
            <a:extLst>
              <a:ext uri="{FF2B5EF4-FFF2-40B4-BE49-F238E27FC236}">
                <a16:creationId xmlns:a16="http://schemas.microsoft.com/office/drawing/2014/main" id="{7A1DA325-D154-5B87-40A9-9D8FF584B0E4}"/>
              </a:ext>
            </a:extLst>
          </p:cNvPr>
          <p:cNvGraphicFramePr>
            <a:graphicFrameLocks noGrp="1"/>
          </p:cNvGraphicFramePr>
          <p:nvPr/>
        </p:nvGraphicFramePr>
        <p:xfrm>
          <a:off x="859494" y="3027029"/>
          <a:ext cx="2309960" cy="101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992">
                  <a:extLst>
                    <a:ext uri="{9D8B030D-6E8A-4147-A177-3AD203B41FA5}">
                      <a16:colId xmlns:a16="http://schemas.microsoft.com/office/drawing/2014/main" val="1123878583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2474605915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4112584729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1147814047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3125302699"/>
                    </a:ext>
                  </a:extLst>
                </a:gridCol>
              </a:tblGrid>
              <a:tr h="33783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7891"/>
                  </a:ext>
                </a:extLst>
              </a:tr>
              <a:tr h="33783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18343"/>
                  </a:ext>
                </a:extLst>
              </a:tr>
              <a:tr h="33783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4797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DCAF90EF-49D1-A55F-CB50-0983883238E0}"/>
                  </a:ext>
                </a:extLst>
              </p:cNvPr>
              <p:cNvSpPr txBox="1"/>
              <p:nvPr/>
            </p:nvSpPr>
            <p:spPr>
              <a:xfrm>
                <a:off x="513170" y="1790666"/>
                <a:ext cx="2693058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1400"/>
                  <a:t>縦の長さ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/>
                  <a:t>m</a:t>
                </a:r>
                <a:r>
                  <a:rPr kumimoji="1" lang="ja-JP" altLang="en-US" sz="1400"/>
                  <a:t>、横の長さ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/>
                  <a:t>m</a:t>
                </a:r>
                <a:r>
                  <a:rPr kumimoji="1" lang="ja-JP" altLang="en-US" sz="1400"/>
                  <a:t>の長方形の花だん</a:t>
                </a:r>
                <a:endParaRPr kumimoji="1" lang="en-US" altLang="ja-JP" sz="1400"/>
              </a:p>
              <a:p>
                <a:r>
                  <a:rPr kumimoji="1" lang="ja-JP" altLang="en-US" sz="1400"/>
                  <a:t>縦を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400"/>
                  <a:t>m</a:t>
                </a:r>
                <a:r>
                  <a:rPr kumimoji="1" lang="ja-JP" altLang="en-US" sz="1400"/>
                  <a:t>だけのばしたときの</a:t>
                </a:r>
                <a:br>
                  <a:rPr kumimoji="1" lang="en-US" altLang="ja-JP" sz="1400"/>
                </a:br>
                <a:r>
                  <a:rPr kumimoji="1" lang="ja-JP" altLang="en-US" sz="1400"/>
                  <a:t>花だん全体の面積を式で表すと</a:t>
                </a: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DCAF90EF-49D1-A55F-CB50-098388323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70" y="1790666"/>
                <a:ext cx="2693058" cy="954107"/>
              </a:xfrm>
              <a:prstGeom prst="rect">
                <a:avLst/>
              </a:prstGeom>
              <a:blipFill>
                <a:blip r:embed="rId17"/>
                <a:stretch>
                  <a:fillRect l="-939" t="-2632" b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9F129889-39B4-81EC-CB9F-AB50B4F840A3}"/>
              </a:ext>
            </a:extLst>
          </p:cNvPr>
          <p:cNvSpPr/>
          <p:nvPr/>
        </p:nvSpPr>
        <p:spPr>
          <a:xfrm>
            <a:off x="755739" y="3023385"/>
            <a:ext cx="45719" cy="648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74357C53-4DAF-0520-F2B3-AD732BA4D4BF}"/>
              </a:ext>
            </a:extLst>
          </p:cNvPr>
          <p:cNvSpPr/>
          <p:nvPr/>
        </p:nvSpPr>
        <p:spPr>
          <a:xfrm>
            <a:off x="752164" y="3703611"/>
            <a:ext cx="45719" cy="33413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568BBD19-41B4-3DEF-17F6-39777811FB98}"/>
              </a:ext>
            </a:extLst>
          </p:cNvPr>
          <p:cNvSpPr/>
          <p:nvPr/>
        </p:nvSpPr>
        <p:spPr>
          <a:xfrm rot="5400000">
            <a:off x="1989799" y="1793048"/>
            <a:ext cx="45719" cy="229904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67AA49CB-3CEE-8987-8FC8-3780E476644F}"/>
              </a:ext>
            </a:extLst>
          </p:cNvPr>
          <p:cNvSpPr/>
          <p:nvPr/>
        </p:nvSpPr>
        <p:spPr>
          <a:xfrm>
            <a:off x="622064" y="3260660"/>
            <a:ext cx="191115" cy="20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5FC1C27-542C-A9EE-4B63-E43F87050DC7}"/>
                  </a:ext>
                </a:extLst>
              </p:cNvPr>
              <p:cNvSpPr txBox="1"/>
              <p:nvPr/>
            </p:nvSpPr>
            <p:spPr>
              <a:xfrm>
                <a:off x="571363" y="3215690"/>
                <a:ext cx="2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45FC1C27-542C-A9EE-4B63-E43F87050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363" y="3215690"/>
                <a:ext cx="295320" cy="276999"/>
              </a:xfrm>
              <a:prstGeom prst="rect">
                <a:avLst/>
              </a:prstGeom>
              <a:blipFill>
                <a:blip r:embed="rId18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7C6AFD9-C2EF-0655-E8B9-71FE6DBE57B1}"/>
              </a:ext>
            </a:extLst>
          </p:cNvPr>
          <p:cNvSpPr/>
          <p:nvPr/>
        </p:nvSpPr>
        <p:spPr>
          <a:xfrm>
            <a:off x="623773" y="3758594"/>
            <a:ext cx="191115" cy="20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4B5519DA-5C6A-0C2C-CF0A-261F6A59BC17}"/>
                  </a:ext>
                </a:extLst>
              </p:cNvPr>
              <p:cNvSpPr txBox="1"/>
              <p:nvPr/>
            </p:nvSpPr>
            <p:spPr>
              <a:xfrm>
                <a:off x="603410" y="3722292"/>
                <a:ext cx="2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4B5519DA-5C6A-0C2C-CF0A-261F6A59B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410" y="3722292"/>
                <a:ext cx="295320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B489A633-9274-0EC1-876C-A71ADA43E2DB}"/>
              </a:ext>
            </a:extLst>
          </p:cNvPr>
          <p:cNvSpPr/>
          <p:nvPr/>
        </p:nvSpPr>
        <p:spPr>
          <a:xfrm>
            <a:off x="1878000" y="2798605"/>
            <a:ext cx="295320" cy="20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FD832C00-3904-4812-06AE-D33E818DEE8F}"/>
                  </a:ext>
                </a:extLst>
              </p:cNvPr>
              <p:cNvSpPr txBox="1"/>
              <p:nvPr/>
            </p:nvSpPr>
            <p:spPr>
              <a:xfrm>
                <a:off x="1845245" y="2778385"/>
                <a:ext cx="2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FD832C00-3904-4812-06AE-D33E818DE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245" y="2778385"/>
                <a:ext cx="295320" cy="276999"/>
              </a:xfrm>
              <a:prstGeom prst="rect">
                <a:avLst/>
              </a:prstGeom>
              <a:blipFill>
                <a:blip r:embed="rId20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図 9" descr="QR コード&#10;&#10;自動的に生成された説明">
            <a:extLst>
              <a:ext uri="{FF2B5EF4-FFF2-40B4-BE49-F238E27FC236}">
                <a16:creationId xmlns:a16="http://schemas.microsoft.com/office/drawing/2014/main" id="{142EDF0F-BE4E-C0EA-0B5F-E4E2C5E817F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1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E6711-4EB4-D219-F816-7C2AB3B68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FDDAE657-29C3-0BA7-F400-2ADE3E844DF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56AA8939-CD63-0129-F7E8-E3D65D50AC6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45B0B7A-6A6F-5329-E2B5-403DDD7D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式の乗法、除法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CA009B1-23FF-FE0B-5321-DD01D087F4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多項式と単項式の乗法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0C89C930-F4BB-4248-F98C-4A8F9BA3AD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P.12-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82FB72E5-CB01-6E1A-F761-45530509A91C}"/>
              </a:ext>
            </a:extLst>
          </p:cNvPr>
          <p:cNvGrpSpPr/>
          <p:nvPr/>
        </p:nvGrpSpPr>
        <p:grpSpPr>
          <a:xfrm>
            <a:off x="506366" y="6062942"/>
            <a:ext cx="583034" cy="321355"/>
            <a:chOff x="3043462" y="4754031"/>
            <a:chExt cx="583034" cy="321355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9BBB7E45-D7F7-2F02-6203-0DDD92E51572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15" name="四角形: 角を丸くする 22">
              <a:extLst>
                <a:ext uri="{FF2B5EF4-FFF2-40B4-BE49-F238E27FC236}">
                  <a16:creationId xmlns:a16="http://schemas.microsoft.com/office/drawing/2014/main" id="{FF6F8462-D4AB-849B-41D8-B7274D094BB0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4C5FC734-2A24-B13B-6298-10B285E146B0}"/>
                </a:ext>
              </a:extLst>
            </p:cNvPr>
            <p:cNvSpPr txBox="1"/>
            <p:nvPr/>
          </p:nvSpPr>
          <p:spPr>
            <a:xfrm>
              <a:off x="3313676" y="4754031"/>
              <a:ext cx="2808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D107407-BC17-7735-76E3-B173666C3724}"/>
                  </a:ext>
                </a:extLst>
              </p:cNvPr>
              <p:cNvSpPr txBox="1"/>
              <p:nvPr/>
            </p:nvSpPr>
            <p:spPr>
              <a:xfrm>
                <a:off x="1093341" y="6074039"/>
                <a:ext cx="1390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多項式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単項式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D107407-BC17-7735-76E3-B173666C37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6074039"/>
                <a:ext cx="1390124" cy="307777"/>
              </a:xfrm>
              <a:prstGeom prst="rect">
                <a:avLst/>
              </a:prstGeom>
              <a:blipFill>
                <a:blip r:embed="rId3"/>
                <a:stretch>
                  <a:fillRect l="-901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DB706D14-13D5-32EC-8C7A-728F46E3031B}"/>
              </a:ext>
            </a:extLst>
          </p:cNvPr>
          <p:cNvGrpSpPr/>
          <p:nvPr/>
        </p:nvGrpSpPr>
        <p:grpSpPr>
          <a:xfrm>
            <a:off x="506366" y="7559559"/>
            <a:ext cx="583034" cy="321355"/>
            <a:chOff x="3043462" y="4754031"/>
            <a:chExt cx="583034" cy="321355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C514A5AA-CDE5-461B-10EF-D7F7C1FAB618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39" name="四角形: 角を丸くする 22">
              <a:extLst>
                <a:ext uri="{FF2B5EF4-FFF2-40B4-BE49-F238E27FC236}">
                  <a16:creationId xmlns:a16="http://schemas.microsoft.com/office/drawing/2014/main" id="{1D983AAD-7C9B-F6D8-55E6-F98604F838CD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278C397-3B6E-50BE-3FB1-C34971670191}"/>
                </a:ext>
              </a:extLst>
            </p:cNvPr>
            <p:cNvSpPr txBox="1"/>
            <p:nvPr/>
          </p:nvSpPr>
          <p:spPr>
            <a:xfrm>
              <a:off x="3313677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CA03013-662A-A6F9-52A7-A4234947E2B7}"/>
                  </a:ext>
                </a:extLst>
              </p:cNvPr>
              <p:cNvSpPr txBox="1"/>
              <p:nvPr/>
            </p:nvSpPr>
            <p:spPr>
              <a:xfrm>
                <a:off x="1093341" y="7570656"/>
                <a:ext cx="1390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単項式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多項式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CA03013-662A-A6F9-52A7-A4234947E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7570656"/>
                <a:ext cx="1390124" cy="307777"/>
              </a:xfrm>
              <a:prstGeom prst="rect">
                <a:avLst/>
              </a:prstGeom>
              <a:blipFill>
                <a:blip r:embed="rId4"/>
                <a:stretch>
                  <a:fillRect l="-901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AAB68D0-F61C-F278-1FBE-B1B80F43ED86}"/>
                  </a:ext>
                </a:extLst>
              </p:cNvPr>
              <p:cNvSpPr txBox="1"/>
              <p:nvPr/>
            </p:nvSpPr>
            <p:spPr>
              <a:xfrm>
                <a:off x="872760" y="6409395"/>
                <a:ext cx="1312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3AAB68D0-F61C-F278-1FBE-B1B80F43E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60" y="6409395"/>
                <a:ext cx="131221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C5BC8A-9598-7C27-3E3C-35AF136A819C}"/>
                  </a:ext>
                </a:extLst>
              </p:cNvPr>
              <p:cNvSpPr txBox="1"/>
              <p:nvPr/>
            </p:nvSpPr>
            <p:spPr>
              <a:xfrm>
                <a:off x="695653" y="6697344"/>
                <a:ext cx="17588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9C5BC8A-9598-7C27-3E3C-35AF136A8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53" y="6697344"/>
                <a:ext cx="175887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C8BA1C-79F2-D060-7CDF-8E730A25F7A9}"/>
                  </a:ext>
                </a:extLst>
              </p:cNvPr>
              <p:cNvSpPr txBox="1"/>
              <p:nvPr/>
            </p:nvSpPr>
            <p:spPr>
              <a:xfrm>
                <a:off x="691215" y="6963318"/>
                <a:ext cx="1317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C8BA1C-79F2-D060-7CDF-8E730A25F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5" y="6963318"/>
                <a:ext cx="131754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5DF3ECC-946B-8071-2140-14E764604A8F}"/>
                  </a:ext>
                </a:extLst>
              </p:cNvPr>
              <p:cNvSpPr txBox="1"/>
              <p:nvPr/>
            </p:nvSpPr>
            <p:spPr>
              <a:xfrm>
                <a:off x="867768" y="7925717"/>
                <a:ext cx="1238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5DF3ECC-946B-8071-2140-14E764604A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68" y="7925717"/>
                <a:ext cx="1238544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0FA03EF-8D5F-3CA3-EC93-1B31F1EE9A2E}"/>
                  </a:ext>
                </a:extLst>
              </p:cNvPr>
              <p:cNvSpPr txBox="1"/>
              <p:nvPr/>
            </p:nvSpPr>
            <p:spPr>
              <a:xfrm>
                <a:off x="690661" y="8213666"/>
                <a:ext cx="2455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+(−6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)×(−2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D0FA03EF-8D5F-3CA3-EC93-1B31F1EE9A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61" y="8213666"/>
                <a:ext cx="2455352" cy="307777"/>
              </a:xfrm>
              <a:prstGeom prst="rect">
                <a:avLst/>
              </a:prstGeom>
              <a:blipFill>
                <a:blip r:embed="rId9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C0450D8-F242-A4AE-C7CD-72AD3F902821}"/>
                  </a:ext>
                </a:extLst>
              </p:cNvPr>
              <p:cNvSpPr txBox="1"/>
              <p:nvPr/>
            </p:nvSpPr>
            <p:spPr>
              <a:xfrm>
                <a:off x="686223" y="8479640"/>
                <a:ext cx="1455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=−6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C0450D8-F242-A4AE-C7CD-72AD3F9028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23" y="8479640"/>
                <a:ext cx="1455142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四角形: 角を丸くする 22">
            <a:extLst>
              <a:ext uri="{FF2B5EF4-FFF2-40B4-BE49-F238E27FC236}">
                <a16:creationId xmlns:a16="http://schemas.microsoft.com/office/drawing/2014/main" id="{48C71247-840B-2B60-85D9-DC6712B88D88}"/>
              </a:ext>
            </a:extLst>
          </p:cNvPr>
          <p:cNvSpPr/>
          <p:nvPr/>
        </p:nvSpPr>
        <p:spPr>
          <a:xfrm>
            <a:off x="3614040" y="6409395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59D27261-9C52-9B3F-6AE2-F62E47F2D954}"/>
                  </a:ext>
                </a:extLst>
              </p:cNvPr>
              <p:cNvSpPr txBox="1"/>
              <p:nvPr/>
            </p:nvSpPr>
            <p:spPr>
              <a:xfrm>
                <a:off x="3689800" y="6690265"/>
                <a:ext cx="11509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200" b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59D27261-9C52-9B3F-6AE2-F62E47F2D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800" y="6690265"/>
                <a:ext cx="115095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円弧 74">
            <a:extLst>
              <a:ext uri="{FF2B5EF4-FFF2-40B4-BE49-F238E27FC236}">
                <a16:creationId xmlns:a16="http://schemas.microsoft.com/office/drawing/2014/main" id="{F28B5F18-1A6B-AA1A-61F1-C22F4EAB9FAA}"/>
              </a:ext>
            </a:extLst>
          </p:cNvPr>
          <p:cNvSpPr/>
          <p:nvPr/>
        </p:nvSpPr>
        <p:spPr>
          <a:xfrm>
            <a:off x="3928433" y="6586677"/>
            <a:ext cx="683384" cy="213397"/>
          </a:xfrm>
          <a:prstGeom prst="arc">
            <a:avLst>
              <a:gd name="adj1" fmla="val 10830254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28790D2C-E963-EADB-1A7F-725C1008BD33}"/>
              </a:ext>
            </a:extLst>
          </p:cNvPr>
          <p:cNvSpPr/>
          <p:nvPr/>
        </p:nvSpPr>
        <p:spPr>
          <a:xfrm>
            <a:off x="4523124" y="6690264"/>
            <a:ext cx="158426" cy="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弧 75">
            <a:extLst>
              <a:ext uri="{FF2B5EF4-FFF2-40B4-BE49-F238E27FC236}">
                <a16:creationId xmlns:a16="http://schemas.microsoft.com/office/drawing/2014/main" id="{CC28A855-21A0-013B-08E1-BE8B8485F180}"/>
              </a:ext>
            </a:extLst>
          </p:cNvPr>
          <p:cNvSpPr/>
          <p:nvPr/>
        </p:nvSpPr>
        <p:spPr>
          <a:xfrm>
            <a:off x="4262143" y="6632215"/>
            <a:ext cx="351321" cy="159200"/>
          </a:xfrm>
          <a:prstGeom prst="arc">
            <a:avLst>
              <a:gd name="adj1" fmla="val 10880373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760182F3-AA7F-BF43-C390-CDC98D69D2C5}"/>
              </a:ext>
            </a:extLst>
          </p:cNvPr>
          <p:cNvSpPr/>
          <p:nvPr/>
        </p:nvSpPr>
        <p:spPr>
          <a:xfrm rot="475515" flipV="1">
            <a:off x="3897834" y="6672114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ECFCD998-4880-EE0E-45B9-8C6E03655FAC}"/>
              </a:ext>
            </a:extLst>
          </p:cNvPr>
          <p:cNvSpPr/>
          <p:nvPr/>
        </p:nvSpPr>
        <p:spPr>
          <a:xfrm rot="475515" flipV="1">
            <a:off x="4234472" y="6694391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四角形: 角を丸くする 22">
            <a:extLst>
              <a:ext uri="{FF2B5EF4-FFF2-40B4-BE49-F238E27FC236}">
                <a16:creationId xmlns:a16="http://schemas.microsoft.com/office/drawing/2014/main" id="{C5A69142-AA10-1EA5-5727-C6E75162661A}"/>
              </a:ext>
            </a:extLst>
          </p:cNvPr>
          <p:cNvSpPr/>
          <p:nvPr/>
        </p:nvSpPr>
        <p:spPr>
          <a:xfrm>
            <a:off x="3605549" y="7961774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3A847D4-ECA5-4F8F-BB45-F137218AB0D8}"/>
                  </a:ext>
                </a:extLst>
              </p:cNvPr>
              <p:cNvSpPr txBox="1"/>
              <p:nvPr/>
            </p:nvSpPr>
            <p:spPr>
              <a:xfrm>
                <a:off x="3681309" y="8242644"/>
                <a:ext cx="1085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200" b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3A847D4-ECA5-4F8F-BB45-F137218AB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09" y="8242644"/>
                <a:ext cx="1085746" cy="276999"/>
              </a:xfrm>
              <a:prstGeom prst="rect">
                <a:avLst/>
              </a:prstGeom>
              <a:blipFill>
                <a:blip r:embed="rId12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円弧 80">
            <a:extLst>
              <a:ext uri="{FF2B5EF4-FFF2-40B4-BE49-F238E27FC236}">
                <a16:creationId xmlns:a16="http://schemas.microsoft.com/office/drawing/2014/main" id="{BB55739C-52CF-5E59-ECF8-8F77DCB94BF9}"/>
              </a:ext>
            </a:extLst>
          </p:cNvPr>
          <p:cNvSpPr/>
          <p:nvPr/>
        </p:nvSpPr>
        <p:spPr>
          <a:xfrm flipH="1">
            <a:off x="3935663" y="8139056"/>
            <a:ext cx="530847" cy="213397"/>
          </a:xfrm>
          <a:prstGeom prst="arc">
            <a:avLst>
              <a:gd name="adj1" fmla="val 10830254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弧 81">
            <a:extLst>
              <a:ext uri="{FF2B5EF4-FFF2-40B4-BE49-F238E27FC236}">
                <a16:creationId xmlns:a16="http://schemas.microsoft.com/office/drawing/2014/main" id="{5F0C4D20-CB2B-763B-6D91-8D765391CAAA}"/>
              </a:ext>
            </a:extLst>
          </p:cNvPr>
          <p:cNvSpPr/>
          <p:nvPr/>
        </p:nvSpPr>
        <p:spPr>
          <a:xfrm flipH="1">
            <a:off x="3935664" y="8184594"/>
            <a:ext cx="234459" cy="159200"/>
          </a:xfrm>
          <a:prstGeom prst="arc">
            <a:avLst>
              <a:gd name="adj1" fmla="val 10880373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13CB1579-25FC-E4A0-94EE-E94C3570A2B8}"/>
              </a:ext>
            </a:extLst>
          </p:cNvPr>
          <p:cNvSpPr/>
          <p:nvPr/>
        </p:nvSpPr>
        <p:spPr>
          <a:xfrm rot="21124485" flipH="1" flipV="1">
            <a:off x="4438287" y="8224493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二等辺三角形 83">
            <a:extLst>
              <a:ext uri="{FF2B5EF4-FFF2-40B4-BE49-F238E27FC236}">
                <a16:creationId xmlns:a16="http://schemas.microsoft.com/office/drawing/2014/main" id="{A3E8253A-DA07-CA53-8BBE-FA75538B61BC}"/>
              </a:ext>
            </a:extLst>
          </p:cNvPr>
          <p:cNvSpPr/>
          <p:nvPr/>
        </p:nvSpPr>
        <p:spPr>
          <a:xfrm rot="21124485" flipH="1" flipV="1">
            <a:off x="4136574" y="8246770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8" name="表 87">
            <a:extLst>
              <a:ext uri="{FF2B5EF4-FFF2-40B4-BE49-F238E27FC236}">
                <a16:creationId xmlns:a16="http://schemas.microsoft.com/office/drawing/2014/main" id="{98556C22-8DA4-5BCF-703B-A5E43BA1C012}"/>
              </a:ext>
            </a:extLst>
          </p:cNvPr>
          <p:cNvGraphicFramePr>
            <a:graphicFrameLocks noGrp="1"/>
          </p:cNvGraphicFramePr>
          <p:nvPr/>
        </p:nvGraphicFramePr>
        <p:xfrm>
          <a:off x="2310207" y="2939852"/>
          <a:ext cx="2309960" cy="101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992">
                  <a:extLst>
                    <a:ext uri="{9D8B030D-6E8A-4147-A177-3AD203B41FA5}">
                      <a16:colId xmlns:a16="http://schemas.microsoft.com/office/drawing/2014/main" val="1123878583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2474605915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4112584729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1147814047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3125302699"/>
                    </a:ext>
                  </a:extLst>
                </a:gridCol>
              </a:tblGrid>
              <a:tr h="33783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7891"/>
                  </a:ext>
                </a:extLst>
              </a:tr>
              <a:tr h="33783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18343"/>
                  </a:ext>
                </a:extLst>
              </a:tr>
              <a:tr h="33783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4797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1AEF855-926E-9697-2856-7EF4C0F626C2}"/>
                  </a:ext>
                </a:extLst>
              </p:cNvPr>
              <p:cNvSpPr txBox="1"/>
              <p:nvPr/>
            </p:nvSpPr>
            <p:spPr>
              <a:xfrm>
                <a:off x="513169" y="1790666"/>
                <a:ext cx="5845031" cy="70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縦の長さ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/>
                  <a:t>、横の長さ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 dirty="0"/>
                  <a:t>の</a:t>
                </a:r>
                <a:r>
                  <a:rPr kumimoji="1" lang="ja-JP" altLang="en-US" sz="1400"/>
                  <a:t>長方形の花だんがある。</a:t>
                </a:r>
                <a:endParaRPr kumimoji="1" lang="en-US" altLang="ja-JP" sz="1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縦を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/>
                  <a:t>だけのばしたときの花だん全体の面積を、式に表す。</a:t>
                </a: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C1AEF855-926E-9697-2856-7EF4C0F62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69" y="1790666"/>
                <a:ext cx="5845031" cy="705578"/>
              </a:xfrm>
              <a:prstGeom prst="rect">
                <a:avLst/>
              </a:prstGeom>
              <a:blipFill>
                <a:blip r:embed="rId13"/>
                <a:stretch>
                  <a:fillRect l="-434" b="-8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左大かっこ 94">
            <a:extLst>
              <a:ext uri="{FF2B5EF4-FFF2-40B4-BE49-F238E27FC236}">
                <a16:creationId xmlns:a16="http://schemas.microsoft.com/office/drawing/2014/main" id="{5EDC99B8-B677-2063-2203-FDD17A8DDDFF}"/>
              </a:ext>
            </a:extLst>
          </p:cNvPr>
          <p:cNvSpPr/>
          <p:nvPr/>
        </p:nvSpPr>
        <p:spPr>
          <a:xfrm>
            <a:off x="2206452" y="2936208"/>
            <a:ext cx="45719" cy="648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左大かっこ 95">
            <a:extLst>
              <a:ext uri="{FF2B5EF4-FFF2-40B4-BE49-F238E27FC236}">
                <a16:creationId xmlns:a16="http://schemas.microsoft.com/office/drawing/2014/main" id="{FC902DE3-2736-DEAD-337D-479EC7B542DE}"/>
              </a:ext>
            </a:extLst>
          </p:cNvPr>
          <p:cNvSpPr/>
          <p:nvPr/>
        </p:nvSpPr>
        <p:spPr>
          <a:xfrm>
            <a:off x="2202877" y="3616434"/>
            <a:ext cx="45719" cy="33413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左大かっこ 97">
            <a:extLst>
              <a:ext uri="{FF2B5EF4-FFF2-40B4-BE49-F238E27FC236}">
                <a16:creationId xmlns:a16="http://schemas.microsoft.com/office/drawing/2014/main" id="{5F16A355-A802-8AE1-5598-94DBD29F8124}"/>
              </a:ext>
            </a:extLst>
          </p:cNvPr>
          <p:cNvSpPr/>
          <p:nvPr/>
        </p:nvSpPr>
        <p:spPr>
          <a:xfrm rot="5400000">
            <a:off x="3440512" y="1705871"/>
            <a:ext cx="45719" cy="229904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F4033A92-6AA1-A40D-22A2-BFF2EE41B092}"/>
              </a:ext>
            </a:extLst>
          </p:cNvPr>
          <p:cNvSpPr/>
          <p:nvPr/>
        </p:nvSpPr>
        <p:spPr>
          <a:xfrm>
            <a:off x="2072777" y="3173483"/>
            <a:ext cx="191115" cy="20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82705FAE-13C8-50FA-8BB4-243AB82500FD}"/>
                  </a:ext>
                </a:extLst>
              </p:cNvPr>
              <p:cNvSpPr txBox="1"/>
              <p:nvPr/>
            </p:nvSpPr>
            <p:spPr>
              <a:xfrm>
                <a:off x="2022076" y="3128513"/>
                <a:ext cx="2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82705FAE-13C8-50FA-8BB4-243AB8250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76" y="3128513"/>
                <a:ext cx="295320" cy="276999"/>
              </a:xfrm>
              <a:prstGeom prst="rect">
                <a:avLst/>
              </a:prstGeom>
              <a:blipFill>
                <a:blip r:embed="rId14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AADE46DB-6ECC-1E37-94EA-2E6B69DE02B3}"/>
              </a:ext>
            </a:extLst>
          </p:cNvPr>
          <p:cNvSpPr/>
          <p:nvPr/>
        </p:nvSpPr>
        <p:spPr>
          <a:xfrm>
            <a:off x="2074486" y="3671417"/>
            <a:ext cx="191115" cy="20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E213BDF-769D-034D-C618-EF8EA0C734BF}"/>
                  </a:ext>
                </a:extLst>
              </p:cNvPr>
              <p:cNvSpPr txBox="1"/>
              <p:nvPr/>
            </p:nvSpPr>
            <p:spPr>
              <a:xfrm>
                <a:off x="2054123" y="3635115"/>
                <a:ext cx="2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02" name="テキスト ボックス 101">
                <a:extLst>
                  <a:ext uri="{FF2B5EF4-FFF2-40B4-BE49-F238E27FC236}">
                    <a16:creationId xmlns:a16="http://schemas.microsoft.com/office/drawing/2014/main" id="{7E213BDF-769D-034D-C618-EF8EA0C73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23" y="3635115"/>
                <a:ext cx="295320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77C30EA5-3806-9355-FCA2-8FB945299738}"/>
              </a:ext>
            </a:extLst>
          </p:cNvPr>
          <p:cNvSpPr/>
          <p:nvPr/>
        </p:nvSpPr>
        <p:spPr>
          <a:xfrm>
            <a:off x="3328713" y="2711428"/>
            <a:ext cx="295320" cy="20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2F78A6F-2819-BB8F-265F-864AF57A08D8}"/>
                  </a:ext>
                </a:extLst>
              </p:cNvPr>
              <p:cNvSpPr txBox="1"/>
              <p:nvPr/>
            </p:nvSpPr>
            <p:spPr>
              <a:xfrm>
                <a:off x="3295958" y="2691208"/>
                <a:ext cx="2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104" name="テキスト ボックス 103">
                <a:extLst>
                  <a:ext uri="{FF2B5EF4-FFF2-40B4-BE49-F238E27FC236}">
                    <a16:creationId xmlns:a16="http://schemas.microsoft.com/office/drawing/2014/main" id="{52F78A6F-2819-BB8F-265F-864AF57A0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958" y="2691208"/>
                <a:ext cx="295320" cy="276999"/>
              </a:xfrm>
              <a:prstGeom prst="rect">
                <a:avLst/>
              </a:prstGeom>
              <a:blipFill>
                <a:blip r:embed="rId16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00A490-751B-13EA-6201-984ED335719B}"/>
                  </a:ext>
                </a:extLst>
              </p:cNvPr>
              <p:cNvSpPr txBox="1"/>
              <p:nvPr/>
            </p:nvSpPr>
            <p:spPr>
              <a:xfrm>
                <a:off x="513169" y="4272656"/>
                <a:ext cx="5845031" cy="1675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面積を表す式は、図より、</a:t>
                </a:r>
                <a:endParaRPr kumimoji="1" lang="en-US" altLang="ja-JP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 b="0" dirty="0"/>
                  <a:t> (m</a:t>
                </a:r>
                <a:r>
                  <a:rPr kumimoji="1" lang="en-US" altLang="ja-JP" sz="1400" b="0" baseline="30000" dirty="0"/>
                  <a:t>2</a:t>
                </a:r>
                <a:r>
                  <a:rPr kumimoji="1" lang="en-US" altLang="ja-JP" sz="1400" b="0" dirty="0"/>
                  <a:t>)</a:t>
                </a:r>
                <a:r>
                  <a:rPr kumimoji="1" lang="ja-JP" altLang="en-US" sz="1400" b="0"/>
                  <a:t>または</a:t>
                </a:r>
                <a14:m>
                  <m:oMath xmlns:m="http://schemas.openxmlformats.org/officeDocument/2006/math">
                    <m:r>
                      <a:rPr kumimoji="1" lang="en-US" altLang="ja-JP" sz="14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 (m</a:t>
                </a:r>
                <a:r>
                  <a:rPr kumimoji="1" lang="en-US" altLang="ja-JP" sz="1400" baseline="30000" dirty="0"/>
                  <a:t>2</a:t>
                </a:r>
                <a:r>
                  <a:rPr kumimoji="1" lang="en-US" altLang="ja-JP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多項式</a:t>
                </a:r>
                <a14:m>
                  <m:oMath xmlns:m="http://schemas.openxmlformats.org/officeDocument/2006/math">
                    <m:r>
                      <a:rPr kumimoji="1" lang="en-US" altLang="ja-JP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単項式、単項式</a:t>
                </a:r>
                <a14:m>
                  <m:oMath xmlns:m="http://schemas.openxmlformats.org/officeDocument/2006/math"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多項式</a:t>
                </a:r>
                <a:endParaRPr kumimoji="1" lang="en-US" altLang="ja-JP" sz="1400" b="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分配法則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kumimoji="1" lang="ja-JP" altLang="en-US" sz="1400" b="0" dirty="0"/>
                  <a:t>、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𝑐𝑎</m:t>
                    </m:r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kumimoji="1" lang="en-US" altLang="ja-JP" sz="1400" b="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を用いて多項式</a:t>
                </a:r>
                <a14:m>
                  <m:oMath xmlns:m="http://schemas.openxmlformats.org/officeDocument/2006/math">
                    <m:r>
                      <a:rPr kumimoji="1" lang="en-US" altLang="ja-JP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 b="0"/>
                  <a:t>数と同じように計算できる</a:t>
                </a:r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00A490-751B-13EA-6201-984ED3357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69" y="4272656"/>
                <a:ext cx="5845031" cy="1675074"/>
              </a:xfrm>
              <a:prstGeom prst="rect">
                <a:avLst/>
              </a:prstGeom>
              <a:blipFill>
                <a:blip r:embed="rId17"/>
                <a:stretch>
                  <a:fillRect l="-434" b="-30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図 17" descr="QR コード&#10;&#10;自動的に生成された説明">
            <a:extLst>
              <a:ext uri="{FF2B5EF4-FFF2-40B4-BE49-F238E27FC236}">
                <a16:creationId xmlns:a16="http://schemas.microsoft.com/office/drawing/2014/main" id="{9DBE9553-03C7-A0D1-EBE3-9A5F240CD78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329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EEA52-2999-3500-E110-99781C53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F6498D1-8771-D274-5BFB-5FDA406CD0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E04018A6-F88F-61FC-54E8-F6299D1D3D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0F3F79C5-6B09-4B19-8B7B-3B985804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式の乗法、除法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E865B3AE-8ACC-7514-0AD3-5B54B21D6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多項式と単項式の除法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BD79B80-5ADE-5F63-D87F-0298FFF842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</a:t>
            </a:r>
            <a:r>
              <a:rPr kumimoji="1" lang="en-US" altLang="ja-JP"/>
              <a:t>.13-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E55E567-9AB0-8140-0BA4-9F5D21C358F2}"/>
                  </a:ext>
                </a:extLst>
              </p:cNvPr>
              <p:cNvSpPr txBox="1"/>
              <p:nvPr/>
            </p:nvSpPr>
            <p:spPr>
              <a:xfrm>
                <a:off x="935359" y="2126450"/>
                <a:ext cx="1601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3E55E567-9AB0-8140-0BA4-9F5D21C35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9" y="2126450"/>
                <a:ext cx="160178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30589F71-6E50-B755-F02B-C38CA97571CA}"/>
              </a:ext>
            </a:extLst>
          </p:cNvPr>
          <p:cNvGrpSpPr/>
          <p:nvPr/>
        </p:nvGrpSpPr>
        <p:grpSpPr>
          <a:xfrm>
            <a:off x="438891" y="2128421"/>
            <a:ext cx="643125" cy="325195"/>
            <a:chOff x="1956964" y="5388337"/>
            <a:chExt cx="643125" cy="325195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A20E25F9-E98D-1E64-9189-28718B85F158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97844C84-6315-B223-54A3-8C7B879879C4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</a:p>
          </p:txBody>
        </p:sp>
      </p:grpSp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DBB98CDB-D6A0-7211-E13F-5F241B64E87C}"/>
              </a:ext>
            </a:extLst>
          </p:cNvPr>
          <p:cNvGrpSpPr/>
          <p:nvPr/>
        </p:nvGrpSpPr>
        <p:grpSpPr>
          <a:xfrm>
            <a:off x="568965" y="1639739"/>
            <a:ext cx="583034" cy="321355"/>
            <a:chOff x="3043462" y="4754031"/>
            <a:chExt cx="583034" cy="321355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F0EFE1DE-2BEC-0647-33FB-FD9248A576A2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問</a:t>
              </a:r>
            </a:p>
          </p:txBody>
        </p:sp>
        <p:sp>
          <p:nvSpPr>
            <p:cNvPr id="44" name="四角形: 角を丸くする 22">
              <a:extLst>
                <a:ext uri="{FF2B5EF4-FFF2-40B4-BE49-F238E27FC236}">
                  <a16:creationId xmlns:a16="http://schemas.microsoft.com/office/drawing/2014/main" id="{36B45759-3FD8-B04E-AEA3-EAD0DA57C425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19844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76BA5361-1FE8-6168-974E-5001008E8288}"/>
                </a:ext>
              </a:extLst>
            </p:cNvPr>
            <p:cNvSpPr txBox="1"/>
            <p:nvPr/>
          </p:nvSpPr>
          <p:spPr>
            <a:xfrm>
              <a:off x="3313676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2</a:t>
              </a:r>
              <a:endParaRPr kumimoji="1" lang="ja-JP" altLang="en-US" sz="1400"/>
            </a:p>
          </p:txBody>
        </p:sp>
      </p:grp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B891FBF6-4222-13A6-3980-40974307FC70}"/>
              </a:ext>
            </a:extLst>
          </p:cNvPr>
          <p:cNvSpPr txBox="1"/>
          <p:nvPr/>
        </p:nvSpPr>
        <p:spPr>
          <a:xfrm>
            <a:off x="1155940" y="165083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次の計算をしなさい。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713627-6A71-76F3-BDD8-3FE12E16C23A}"/>
                  </a:ext>
                </a:extLst>
              </p:cNvPr>
              <p:cNvSpPr txBox="1"/>
              <p:nvPr/>
            </p:nvSpPr>
            <p:spPr>
              <a:xfrm>
                <a:off x="932769" y="3391348"/>
                <a:ext cx="1900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÷(−3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B3713627-6A71-76F3-BDD8-3FE12E16C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9" y="3391348"/>
                <a:ext cx="1900713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1F36E3B-C268-39FD-5657-4395608BB9F8}"/>
              </a:ext>
            </a:extLst>
          </p:cNvPr>
          <p:cNvGrpSpPr/>
          <p:nvPr/>
        </p:nvGrpSpPr>
        <p:grpSpPr>
          <a:xfrm>
            <a:off x="436301" y="3393319"/>
            <a:ext cx="643125" cy="325195"/>
            <a:chOff x="1956964" y="5388337"/>
            <a:chExt cx="643125" cy="325195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458E5B5E-C1E8-15E2-4B34-E8E5F316F349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1E188D38-926F-B003-4808-14DF229A1A43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5BD59FC-FBC0-6C8B-F494-06D6ECCB4290}"/>
                  </a:ext>
                </a:extLst>
              </p:cNvPr>
              <p:cNvSpPr txBox="1"/>
              <p:nvPr/>
            </p:nvSpPr>
            <p:spPr>
              <a:xfrm>
                <a:off x="932769" y="4582952"/>
                <a:ext cx="173880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5BD59FC-FBC0-6C8B-F494-06D6ECCB4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9" y="4582952"/>
                <a:ext cx="1738809" cy="497059"/>
              </a:xfrm>
              <a:prstGeom prst="rect">
                <a:avLst/>
              </a:prstGeom>
              <a:blipFill>
                <a:blip r:embed="rId5"/>
                <a:stretch>
                  <a:fillRect b="-24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68340B5C-2491-B2F5-FD9B-9C5977ABB068}"/>
              </a:ext>
            </a:extLst>
          </p:cNvPr>
          <p:cNvGrpSpPr/>
          <p:nvPr/>
        </p:nvGrpSpPr>
        <p:grpSpPr>
          <a:xfrm>
            <a:off x="436301" y="4699223"/>
            <a:ext cx="643125" cy="325195"/>
            <a:chOff x="1956964" y="5388337"/>
            <a:chExt cx="643125" cy="325195"/>
          </a:xfrm>
        </p:grpSpPr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FED72B34-88A0-253A-A64F-A1849A1F3F3C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7E934C94-3347-3363-5407-4C62D5739A75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B7009E9-6842-47C5-39C6-BCD2D1C9D164}"/>
                  </a:ext>
                </a:extLst>
              </p:cNvPr>
              <p:cNvSpPr txBox="1"/>
              <p:nvPr/>
            </p:nvSpPr>
            <p:spPr>
              <a:xfrm>
                <a:off x="932769" y="5907683"/>
                <a:ext cx="2001510" cy="5763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CB7009E9-6842-47C5-39C6-BCD2D1C9D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2769" y="5907683"/>
                <a:ext cx="2001510" cy="57637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3200B2B3-F4ED-3451-1CA3-8C064C1FC6C8}"/>
              </a:ext>
            </a:extLst>
          </p:cNvPr>
          <p:cNvGrpSpPr/>
          <p:nvPr/>
        </p:nvGrpSpPr>
        <p:grpSpPr>
          <a:xfrm>
            <a:off x="436301" y="6024177"/>
            <a:ext cx="643125" cy="325195"/>
            <a:chOff x="1956964" y="5388337"/>
            <a:chExt cx="643125" cy="325195"/>
          </a:xfrm>
        </p:grpSpPr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DC7B1009-67C6-3064-C2BA-EF232A20D83A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AF324AED-9C47-45D7-BF7E-F266FE8E69B1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87805C1-800A-61C3-93EC-5E6CEDE79C52}"/>
                  </a:ext>
                </a:extLst>
              </p:cNvPr>
              <p:cNvSpPr txBox="1"/>
              <p:nvPr/>
            </p:nvSpPr>
            <p:spPr>
              <a:xfrm>
                <a:off x="3925468" y="2126450"/>
                <a:ext cx="1504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887805C1-800A-61C3-93EC-5E6CEDE79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5468" y="2126450"/>
                <a:ext cx="1504386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00153406-1751-77BA-03C9-8C9A961AC183}"/>
              </a:ext>
            </a:extLst>
          </p:cNvPr>
          <p:cNvGrpSpPr/>
          <p:nvPr/>
        </p:nvGrpSpPr>
        <p:grpSpPr>
          <a:xfrm>
            <a:off x="3429000" y="2128421"/>
            <a:ext cx="643125" cy="325195"/>
            <a:chOff x="1956964" y="5388337"/>
            <a:chExt cx="643125" cy="325195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10F98328-32D0-F087-5948-CE2969739B02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2ECE991E-6DE3-6823-7CCA-329329341F40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D105CB5-2368-B950-07F7-11A2D0BE2EE3}"/>
                  </a:ext>
                </a:extLst>
              </p:cNvPr>
              <p:cNvSpPr txBox="1"/>
              <p:nvPr/>
            </p:nvSpPr>
            <p:spPr>
              <a:xfrm>
                <a:off x="3922878" y="3391348"/>
                <a:ext cx="2498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1D105CB5-2368-B950-07F7-11A2D0BE2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78" y="3391348"/>
                <a:ext cx="2498120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DB80A4CD-662C-8F4D-201D-A79DFFE15868}"/>
              </a:ext>
            </a:extLst>
          </p:cNvPr>
          <p:cNvGrpSpPr/>
          <p:nvPr/>
        </p:nvGrpSpPr>
        <p:grpSpPr>
          <a:xfrm>
            <a:off x="3426410" y="3393319"/>
            <a:ext cx="643125" cy="325195"/>
            <a:chOff x="1956964" y="5388337"/>
            <a:chExt cx="643125" cy="325195"/>
          </a:xfrm>
        </p:grpSpPr>
        <p:sp>
          <p:nvSpPr>
            <p:cNvPr id="72" name="テキスト ボックス 71">
              <a:extLst>
                <a:ext uri="{FF2B5EF4-FFF2-40B4-BE49-F238E27FC236}">
                  <a16:creationId xmlns:a16="http://schemas.microsoft.com/office/drawing/2014/main" id="{0124FF11-FF81-665C-A6C0-CF2C8986A913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73" name="テキスト ボックス 72">
              <a:extLst>
                <a:ext uri="{FF2B5EF4-FFF2-40B4-BE49-F238E27FC236}">
                  <a16:creationId xmlns:a16="http://schemas.microsoft.com/office/drawing/2014/main" id="{8833507D-7D71-2A44-CBB5-1B14072430AC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B64C6BB-B457-BE6A-3134-BDE2DAA773E5}"/>
                  </a:ext>
                </a:extLst>
              </p:cNvPr>
              <p:cNvSpPr txBox="1"/>
              <p:nvPr/>
            </p:nvSpPr>
            <p:spPr>
              <a:xfrm>
                <a:off x="3922878" y="4621052"/>
                <a:ext cx="1537665" cy="45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3B64C6BB-B457-BE6A-3134-BDE2DAA773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78" y="4621052"/>
                <a:ext cx="1537665" cy="459869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5" name="グループ化 84">
            <a:extLst>
              <a:ext uri="{FF2B5EF4-FFF2-40B4-BE49-F238E27FC236}">
                <a16:creationId xmlns:a16="http://schemas.microsoft.com/office/drawing/2014/main" id="{605AF3F4-6D58-A40B-A35F-F462DF74D3DA}"/>
              </a:ext>
            </a:extLst>
          </p:cNvPr>
          <p:cNvGrpSpPr/>
          <p:nvPr/>
        </p:nvGrpSpPr>
        <p:grpSpPr>
          <a:xfrm>
            <a:off x="3426410" y="4699223"/>
            <a:ext cx="643125" cy="325195"/>
            <a:chOff x="1956964" y="5388337"/>
            <a:chExt cx="643125" cy="325195"/>
          </a:xfrm>
        </p:grpSpPr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E2F84727-CDDB-5DBA-92A2-1036371628B7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743B621A-12CB-2D26-13B6-82491185F849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6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B24C0490-B6BE-594D-AA73-7F9EC8C87269}"/>
                  </a:ext>
                </a:extLst>
              </p:cNvPr>
              <p:cNvSpPr txBox="1"/>
              <p:nvPr/>
            </p:nvSpPr>
            <p:spPr>
              <a:xfrm>
                <a:off x="3922878" y="5898381"/>
                <a:ext cx="2126351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90" name="テキスト ボックス 89">
                <a:extLst>
                  <a:ext uri="{FF2B5EF4-FFF2-40B4-BE49-F238E27FC236}">
                    <a16:creationId xmlns:a16="http://schemas.microsoft.com/office/drawing/2014/main" id="{B24C0490-B6BE-594D-AA73-7F9EC8C87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78" y="5898381"/>
                <a:ext cx="2126351" cy="500009"/>
              </a:xfrm>
              <a:prstGeom prst="rect">
                <a:avLst/>
              </a:prstGeom>
              <a:blipFill>
                <a:blip r:embed="rId10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3515DC05-9B16-CE64-87C8-4D36432428EB}"/>
              </a:ext>
            </a:extLst>
          </p:cNvPr>
          <p:cNvGrpSpPr/>
          <p:nvPr/>
        </p:nvGrpSpPr>
        <p:grpSpPr>
          <a:xfrm>
            <a:off x="3426410" y="6024177"/>
            <a:ext cx="643125" cy="325195"/>
            <a:chOff x="1956964" y="5388337"/>
            <a:chExt cx="643125" cy="325195"/>
          </a:xfrm>
        </p:grpSpPr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B195D67E-A392-6210-0854-CD7071BD39B7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C32A06DC-B4CE-4890-3BF3-F905B882B7E2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8</a:t>
              </a:r>
            </a:p>
          </p:txBody>
        </p:sp>
      </p:grpSp>
      <p:pic>
        <p:nvPicPr>
          <p:cNvPr id="8" name="図 7" descr="QR コード&#10;&#10;自動的に生成された説明">
            <a:extLst>
              <a:ext uri="{FF2B5EF4-FFF2-40B4-BE49-F238E27FC236}">
                <a16:creationId xmlns:a16="http://schemas.microsoft.com/office/drawing/2014/main" id="{5A4F7BDA-2454-40AB-684E-7E7AEBE907C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04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F95C6-38EF-3DE9-F0B9-A2BEE66E1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E9F134C-CA8C-C0BA-CE70-51BF73FD66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9B245110-5126-B407-4F7B-0F6AAD2F5AB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65DAAC-B6E9-25C9-F257-63A42706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式の乗法，除法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6AD722CE-9BFE-2C1D-114C-E0508211C6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多項式と単項式の乗法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7A61933-BE59-7171-38C5-80B4CC39B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P.12-</a:t>
            </a:r>
            <a:endParaRPr kumimoji="1" lang="ja-JP" altLang="en-US"/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6F6DC175-E5C3-F2ED-B232-2792517260CB}"/>
              </a:ext>
            </a:extLst>
          </p:cNvPr>
          <p:cNvGrpSpPr/>
          <p:nvPr/>
        </p:nvGrpSpPr>
        <p:grpSpPr>
          <a:xfrm>
            <a:off x="506366" y="1645852"/>
            <a:ext cx="583034" cy="321355"/>
            <a:chOff x="3043462" y="4754031"/>
            <a:chExt cx="583034" cy="321355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FDF3046E-166A-C062-96FC-DFE4A560DF0B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39" name="四角形: 角を丸くする 22">
              <a:extLst>
                <a:ext uri="{FF2B5EF4-FFF2-40B4-BE49-F238E27FC236}">
                  <a16:creationId xmlns:a16="http://schemas.microsoft.com/office/drawing/2014/main" id="{E0F59E54-5849-B371-991F-6D3FE5C5E5C3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77E4129F-C78A-CEF6-BD29-36988680EE22}"/>
                </a:ext>
              </a:extLst>
            </p:cNvPr>
            <p:cNvSpPr txBox="1"/>
            <p:nvPr/>
          </p:nvSpPr>
          <p:spPr>
            <a:xfrm>
              <a:off x="3313677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4154247-BDD5-0348-3534-9F662CCD4C90}"/>
                  </a:ext>
                </a:extLst>
              </p:cNvPr>
              <p:cNvSpPr txBox="1"/>
              <p:nvPr/>
            </p:nvSpPr>
            <p:spPr>
              <a:xfrm>
                <a:off x="1093341" y="1656949"/>
                <a:ext cx="1489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単項式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 多項式</a:t>
                </a:r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D4154247-BDD5-0348-3534-9F662CCD4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1656949"/>
                <a:ext cx="1489510" cy="307777"/>
              </a:xfrm>
              <a:prstGeom prst="rect">
                <a:avLst/>
              </a:prstGeom>
              <a:blipFill>
                <a:blip r:embed="rId2"/>
                <a:stretch>
                  <a:fillRect l="-122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C09B9B2-3D0D-89A3-A43E-F4A19C6E10AD}"/>
                  </a:ext>
                </a:extLst>
              </p:cNvPr>
              <p:cNvSpPr txBox="1"/>
              <p:nvPr/>
            </p:nvSpPr>
            <p:spPr>
              <a:xfrm>
                <a:off x="867768" y="2012010"/>
                <a:ext cx="1238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C09B9B2-3D0D-89A3-A43E-F4A19C6E1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68" y="2012010"/>
                <a:ext cx="1238544" cy="307777"/>
              </a:xfrm>
              <a:prstGeom prst="rect">
                <a:avLst/>
              </a:prstGeom>
              <a:blipFill>
                <a:blip r:embed="rId3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0D907DB-B6D8-C06C-DEBF-79C74395C806}"/>
                  </a:ext>
                </a:extLst>
              </p:cNvPr>
              <p:cNvSpPr txBox="1"/>
              <p:nvPr/>
            </p:nvSpPr>
            <p:spPr>
              <a:xfrm>
                <a:off x="690661" y="2299959"/>
                <a:ext cx="2455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+(−6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)×(−2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0D907DB-B6D8-C06C-DEBF-79C74395C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61" y="2299959"/>
                <a:ext cx="2455352" cy="307777"/>
              </a:xfrm>
              <a:prstGeom prst="rect">
                <a:avLst/>
              </a:prstGeom>
              <a:blipFill>
                <a:blip r:embed="rId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3D1A60E-35A4-087A-734E-F9F2CAC2FC00}"/>
                  </a:ext>
                </a:extLst>
              </p:cNvPr>
              <p:cNvSpPr txBox="1"/>
              <p:nvPr/>
            </p:nvSpPr>
            <p:spPr>
              <a:xfrm>
                <a:off x="686223" y="2565933"/>
                <a:ext cx="1455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=−6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23D1A60E-35A4-087A-734E-F9F2CAC2F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23" y="2565933"/>
                <a:ext cx="1455142" cy="307777"/>
              </a:xfrm>
              <a:prstGeom prst="rect">
                <a:avLst/>
              </a:prstGeom>
              <a:blipFill>
                <a:blip r:embed="rId5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四角形: 角を丸くする 22">
            <a:extLst>
              <a:ext uri="{FF2B5EF4-FFF2-40B4-BE49-F238E27FC236}">
                <a16:creationId xmlns:a16="http://schemas.microsoft.com/office/drawing/2014/main" id="{41523248-EABD-6117-0F7A-5ED9A43B37EE}"/>
              </a:ext>
            </a:extLst>
          </p:cNvPr>
          <p:cNvSpPr/>
          <p:nvPr/>
        </p:nvSpPr>
        <p:spPr>
          <a:xfrm>
            <a:off x="3605549" y="2048067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29B3B619-8BD5-5FE0-3692-51C59E2E6A0F}"/>
                  </a:ext>
                </a:extLst>
              </p:cNvPr>
              <p:cNvSpPr txBox="1"/>
              <p:nvPr/>
            </p:nvSpPr>
            <p:spPr>
              <a:xfrm>
                <a:off x="3681309" y="2328937"/>
                <a:ext cx="1085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200" b="0"/>
              </a:p>
            </p:txBody>
          </p:sp>
        </mc:Choice>
        <mc:Fallback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29B3B619-8BD5-5FE0-3692-51C59E2E6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09" y="2328937"/>
                <a:ext cx="1085746" cy="276999"/>
              </a:xfrm>
              <a:prstGeom prst="rect">
                <a:avLst/>
              </a:prstGeom>
              <a:blipFill>
                <a:blip r:embed="rId6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円弧 80">
            <a:extLst>
              <a:ext uri="{FF2B5EF4-FFF2-40B4-BE49-F238E27FC236}">
                <a16:creationId xmlns:a16="http://schemas.microsoft.com/office/drawing/2014/main" id="{D276686C-9566-6571-8118-9CA97575533D}"/>
              </a:ext>
            </a:extLst>
          </p:cNvPr>
          <p:cNvSpPr/>
          <p:nvPr/>
        </p:nvSpPr>
        <p:spPr>
          <a:xfrm flipH="1">
            <a:off x="3935663" y="2225349"/>
            <a:ext cx="530847" cy="213397"/>
          </a:xfrm>
          <a:prstGeom prst="arc">
            <a:avLst>
              <a:gd name="adj1" fmla="val 10830254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弧 81">
            <a:extLst>
              <a:ext uri="{FF2B5EF4-FFF2-40B4-BE49-F238E27FC236}">
                <a16:creationId xmlns:a16="http://schemas.microsoft.com/office/drawing/2014/main" id="{ABA22791-BE18-11E9-BB88-FE057B059CB3}"/>
              </a:ext>
            </a:extLst>
          </p:cNvPr>
          <p:cNvSpPr/>
          <p:nvPr/>
        </p:nvSpPr>
        <p:spPr>
          <a:xfrm flipH="1">
            <a:off x="3935664" y="2270887"/>
            <a:ext cx="234459" cy="159200"/>
          </a:xfrm>
          <a:prstGeom prst="arc">
            <a:avLst>
              <a:gd name="adj1" fmla="val 10880373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ED1351F8-7C63-22B4-1DA3-2B42DD6BB6C8}"/>
              </a:ext>
            </a:extLst>
          </p:cNvPr>
          <p:cNvSpPr/>
          <p:nvPr/>
        </p:nvSpPr>
        <p:spPr>
          <a:xfrm rot="21124485" flipH="1" flipV="1">
            <a:off x="4438287" y="2310786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二等辺三角形 83">
            <a:extLst>
              <a:ext uri="{FF2B5EF4-FFF2-40B4-BE49-F238E27FC236}">
                <a16:creationId xmlns:a16="http://schemas.microsoft.com/office/drawing/2014/main" id="{82531564-BB02-E09D-3CCA-4A83305B2044}"/>
              </a:ext>
            </a:extLst>
          </p:cNvPr>
          <p:cNvSpPr/>
          <p:nvPr/>
        </p:nvSpPr>
        <p:spPr>
          <a:xfrm rot="21124485" flipH="1" flipV="1">
            <a:off x="4136574" y="2333063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06B079C-C170-9D63-C6D5-E039FD71FD78}"/>
                  </a:ext>
                </a:extLst>
              </p:cNvPr>
              <p:cNvSpPr txBox="1"/>
              <p:nvPr/>
            </p:nvSpPr>
            <p:spPr>
              <a:xfrm>
                <a:off x="871567" y="3705171"/>
                <a:ext cx="13118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×7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006B079C-C170-9D63-C6D5-E039FD71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7" y="3705171"/>
                <a:ext cx="1311898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80793024-39A8-0819-11F3-DC307FD9926F}"/>
              </a:ext>
            </a:extLst>
          </p:cNvPr>
          <p:cNvGrpSpPr/>
          <p:nvPr/>
        </p:nvGrpSpPr>
        <p:grpSpPr>
          <a:xfrm>
            <a:off x="375099" y="3707142"/>
            <a:ext cx="643125" cy="325195"/>
            <a:chOff x="1956964" y="5388337"/>
            <a:chExt cx="643125" cy="325195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B123855-1C43-B328-6F1E-FB1F7F3D91FA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0BA257BD-0506-2E8B-0217-D08EC6C6DADF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D6159C96-F707-8DD4-60C4-BA5195DB8556}"/>
              </a:ext>
            </a:extLst>
          </p:cNvPr>
          <p:cNvGrpSpPr/>
          <p:nvPr/>
        </p:nvGrpSpPr>
        <p:grpSpPr>
          <a:xfrm>
            <a:off x="505173" y="3218460"/>
            <a:ext cx="583034" cy="321355"/>
            <a:chOff x="3043462" y="4754031"/>
            <a:chExt cx="583034" cy="321355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92D54FBD-B8AF-C6DF-DB61-14B9ED664F51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問</a:t>
              </a:r>
            </a:p>
          </p:txBody>
        </p:sp>
        <p:sp>
          <p:nvSpPr>
            <p:cNvPr id="26" name="四角形: 角を丸くする 22">
              <a:extLst>
                <a:ext uri="{FF2B5EF4-FFF2-40B4-BE49-F238E27FC236}">
                  <a16:creationId xmlns:a16="http://schemas.microsoft.com/office/drawing/2014/main" id="{050C1560-D0BA-6B2C-62F8-4538E4E835BC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19844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1E03A691-0E05-ACD4-BA96-6E271C7302A6}"/>
                </a:ext>
              </a:extLst>
            </p:cNvPr>
            <p:cNvSpPr txBox="1"/>
            <p:nvPr/>
          </p:nvSpPr>
          <p:spPr>
            <a:xfrm>
              <a:off x="3313676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  <a:endParaRPr kumimoji="1" lang="ja-JP" altLang="en-US" sz="140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D7DE7D4A-DF5B-BB49-E0F6-B74EA1EF03AB}"/>
              </a:ext>
            </a:extLst>
          </p:cNvPr>
          <p:cNvSpPr txBox="1"/>
          <p:nvPr/>
        </p:nvSpPr>
        <p:spPr>
          <a:xfrm>
            <a:off x="1092148" y="3229557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次の計算をしなさい。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4A06353-6A02-5CD5-61DC-EDD5C839E387}"/>
                  </a:ext>
                </a:extLst>
              </p:cNvPr>
              <p:cNvSpPr txBox="1"/>
              <p:nvPr/>
            </p:nvSpPr>
            <p:spPr>
              <a:xfrm>
                <a:off x="868977" y="4970069"/>
                <a:ext cx="1690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×(−2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4A06353-6A02-5CD5-61DC-EDD5C839E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7" y="4970069"/>
                <a:ext cx="1690143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51AA5FE6-4F5A-066F-28EB-AF456E8B89A2}"/>
              </a:ext>
            </a:extLst>
          </p:cNvPr>
          <p:cNvGrpSpPr/>
          <p:nvPr/>
        </p:nvGrpSpPr>
        <p:grpSpPr>
          <a:xfrm>
            <a:off x="372509" y="4972040"/>
            <a:ext cx="643125" cy="325195"/>
            <a:chOff x="1956964" y="5388337"/>
            <a:chExt cx="643125" cy="325195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0D408AE4-2393-74B4-7A3A-381B6F01EAAB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0EB73AF4-586E-5BCD-47C4-7E24EAFD90A1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8B4E5363-8740-F453-6C32-78B77441DB74}"/>
                  </a:ext>
                </a:extLst>
              </p:cNvPr>
              <p:cNvSpPr txBox="1"/>
              <p:nvPr/>
            </p:nvSpPr>
            <p:spPr>
              <a:xfrm>
                <a:off x="3861676" y="3705171"/>
                <a:ext cx="1312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8B4E5363-8740-F453-6C32-78B77441DB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676" y="3705171"/>
                <a:ext cx="1312219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CACEA365-053C-54B7-5E96-5F63FE436AE8}"/>
              </a:ext>
            </a:extLst>
          </p:cNvPr>
          <p:cNvGrpSpPr/>
          <p:nvPr/>
        </p:nvGrpSpPr>
        <p:grpSpPr>
          <a:xfrm>
            <a:off x="3365208" y="3707142"/>
            <a:ext cx="643125" cy="325195"/>
            <a:chOff x="1956964" y="5388337"/>
            <a:chExt cx="643125" cy="325195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78F9A7FD-5773-50D6-968F-50D31567143E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DC707C1-127F-F10D-C7C9-930184C6F354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2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2C77588-4EAD-6297-98E6-523C4DBCE236}"/>
                  </a:ext>
                </a:extLst>
              </p:cNvPr>
              <p:cNvSpPr txBox="1"/>
              <p:nvPr/>
            </p:nvSpPr>
            <p:spPr>
              <a:xfrm>
                <a:off x="3859086" y="4970069"/>
                <a:ext cx="1099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42C77588-4EAD-6297-98E6-523C4DBCE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86" y="4970069"/>
                <a:ext cx="1099212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34A32D62-44CA-177B-F40B-5A517DE42E05}"/>
              </a:ext>
            </a:extLst>
          </p:cNvPr>
          <p:cNvGrpSpPr/>
          <p:nvPr/>
        </p:nvGrpSpPr>
        <p:grpSpPr>
          <a:xfrm>
            <a:off x="3362618" y="4972040"/>
            <a:ext cx="643125" cy="325195"/>
            <a:chOff x="1956964" y="5388337"/>
            <a:chExt cx="643125" cy="325195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DC41A992-F65A-ADF3-2F8A-5EE48EDE2A76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4E031604-8710-02AA-294C-AB9F4FDB2526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25B0690-99F8-FE22-44A6-4AF06D6F8087}"/>
                  </a:ext>
                </a:extLst>
              </p:cNvPr>
              <p:cNvSpPr txBox="1"/>
              <p:nvPr/>
            </p:nvSpPr>
            <p:spPr>
              <a:xfrm>
                <a:off x="871326" y="6275973"/>
                <a:ext cx="13382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925B0690-99F8-FE22-44A6-4AF06D6F80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326" y="6275973"/>
                <a:ext cx="1338251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F023143D-A121-D132-7C9D-D4DC32ABF322}"/>
              </a:ext>
            </a:extLst>
          </p:cNvPr>
          <p:cNvGrpSpPr/>
          <p:nvPr/>
        </p:nvGrpSpPr>
        <p:grpSpPr>
          <a:xfrm>
            <a:off x="374858" y="6277944"/>
            <a:ext cx="643125" cy="325195"/>
            <a:chOff x="1956964" y="5388337"/>
            <a:chExt cx="643125" cy="325195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942B3071-F44C-29B3-F6ED-383CC9B69DFB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C40E8C40-AFF8-F5E5-2C59-F0F6AC3AED6D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6</a:t>
              </a:r>
            </a:p>
          </p:txBody>
        </p:sp>
      </p:grpSp>
      <p:pic>
        <p:nvPicPr>
          <p:cNvPr id="10" name="図 9" descr="QR コード&#10;&#10;自動的に生成された説明">
            <a:extLst>
              <a:ext uri="{FF2B5EF4-FFF2-40B4-BE49-F238E27FC236}">
                <a16:creationId xmlns:a16="http://schemas.microsoft.com/office/drawing/2014/main" id="{5A38EDF2-49C1-91A2-B06D-B4702F8E35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0782366-83CE-C517-57D1-C0AFE618B468}"/>
                  </a:ext>
                </a:extLst>
              </p:cNvPr>
              <p:cNvSpPr txBox="1"/>
              <p:nvPr/>
            </p:nvSpPr>
            <p:spPr>
              <a:xfrm>
                <a:off x="868443" y="7644115"/>
                <a:ext cx="16257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80782366-83CE-C517-57D1-C0AFE618B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443" y="7644115"/>
                <a:ext cx="1625701" cy="307777"/>
              </a:xfrm>
              <a:prstGeom prst="rect">
                <a:avLst/>
              </a:prstGeom>
              <a:blipFill>
                <a:blip r:embed="rId13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86177BB4-D3DC-AEFB-D906-DCAA4C703205}"/>
              </a:ext>
            </a:extLst>
          </p:cNvPr>
          <p:cNvGrpSpPr/>
          <p:nvPr/>
        </p:nvGrpSpPr>
        <p:grpSpPr>
          <a:xfrm>
            <a:off x="371975" y="7646086"/>
            <a:ext cx="643125" cy="325195"/>
            <a:chOff x="1956964" y="5388337"/>
            <a:chExt cx="643125" cy="325195"/>
          </a:xfrm>
        </p:grpSpPr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A526D75A-44AF-E7E4-489A-6A6FD48C2847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26BAA47F-9135-F6E0-A5D3-A5A3F5961C69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8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9D2FF48-4B7D-0648-2922-5EAE6A04B19F}"/>
                  </a:ext>
                </a:extLst>
              </p:cNvPr>
              <p:cNvSpPr txBox="1"/>
              <p:nvPr/>
            </p:nvSpPr>
            <p:spPr>
              <a:xfrm>
                <a:off x="3846097" y="6266760"/>
                <a:ext cx="14725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B9D2FF48-4B7D-0648-2922-5EAE6A04B1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97" y="6266760"/>
                <a:ext cx="1472583" cy="307777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AD9077E1-BFD6-4163-A03C-CC00CD26222F}"/>
              </a:ext>
            </a:extLst>
          </p:cNvPr>
          <p:cNvGrpSpPr/>
          <p:nvPr/>
        </p:nvGrpSpPr>
        <p:grpSpPr>
          <a:xfrm>
            <a:off x="3349629" y="6268731"/>
            <a:ext cx="643125" cy="325195"/>
            <a:chOff x="1956964" y="5388337"/>
            <a:chExt cx="643125" cy="325195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37917A77-AC63-F6FA-474E-7C514F28BC77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66FD2A6-FC35-E8E7-E1E1-D4B1B8A916B2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7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2A0C60-B53A-BE77-8A56-AB07118CB51E}"/>
                  </a:ext>
                </a:extLst>
              </p:cNvPr>
              <p:cNvSpPr txBox="1"/>
              <p:nvPr/>
            </p:nvSpPr>
            <p:spPr>
              <a:xfrm>
                <a:off x="3846097" y="7610764"/>
                <a:ext cx="16517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742A0C60-B53A-BE77-8A56-AB07118CB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097" y="7610764"/>
                <a:ext cx="1651734" cy="307777"/>
              </a:xfrm>
              <a:prstGeom prst="rect">
                <a:avLst/>
              </a:prstGeom>
              <a:blipFill>
                <a:blip r:embed="rId15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3080F314-7FD7-796B-7912-B545D78C74DE}"/>
              </a:ext>
            </a:extLst>
          </p:cNvPr>
          <p:cNvGrpSpPr/>
          <p:nvPr/>
        </p:nvGrpSpPr>
        <p:grpSpPr>
          <a:xfrm>
            <a:off x="3349629" y="7612735"/>
            <a:ext cx="643125" cy="325195"/>
            <a:chOff x="1956964" y="5388337"/>
            <a:chExt cx="643125" cy="325195"/>
          </a:xfrm>
        </p:grpSpPr>
        <p:sp>
          <p:nvSpPr>
            <p:cNvPr id="69" name="テキスト ボックス 68">
              <a:extLst>
                <a:ext uri="{FF2B5EF4-FFF2-40B4-BE49-F238E27FC236}">
                  <a16:creationId xmlns:a16="http://schemas.microsoft.com/office/drawing/2014/main" id="{50A7D455-C50A-9F12-D598-D93CC8CB56CF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8AF64D92-BC38-BF71-4AF4-F7FDA7B569BF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5123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FB13C-EB5A-0A6F-A523-8D6567515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237574AA-E19E-2B0E-2B94-9D96974BE7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7AC7B4-3097-64B3-95E6-D7EE8B4D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82BE546-7944-87E1-C0FF-462793553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式の乗法，除法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CD4660F5-6E34-6DCD-A25A-6D5F7B922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多項式と単項式の除法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AE5F2B2-D2C5-0628-CD7B-ACF2550340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P.13-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47B309C1-9AEE-20A8-CD29-07EB41033C3C}"/>
              </a:ext>
            </a:extLst>
          </p:cNvPr>
          <p:cNvGrpSpPr/>
          <p:nvPr/>
        </p:nvGrpSpPr>
        <p:grpSpPr>
          <a:xfrm>
            <a:off x="506366" y="1710677"/>
            <a:ext cx="583034" cy="321355"/>
            <a:chOff x="3043462" y="4754031"/>
            <a:chExt cx="583034" cy="321355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F67A7622-8C5F-8D10-15D2-F8E4381E85CE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15" name="四角形: 角を丸くする 22">
              <a:extLst>
                <a:ext uri="{FF2B5EF4-FFF2-40B4-BE49-F238E27FC236}">
                  <a16:creationId xmlns:a16="http://schemas.microsoft.com/office/drawing/2014/main" id="{589252BA-0AB1-2790-C422-C997851D3606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860B7EA7-90CA-AC1C-FE88-A93D174D32EE}"/>
                </a:ext>
              </a:extLst>
            </p:cNvPr>
            <p:cNvSpPr txBox="1"/>
            <p:nvPr/>
          </p:nvSpPr>
          <p:spPr>
            <a:xfrm>
              <a:off x="3313676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4293A1B-4131-73C3-C540-5B46AD314AD1}"/>
                  </a:ext>
                </a:extLst>
              </p:cNvPr>
              <p:cNvSpPr txBox="1"/>
              <p:nvPr/>
            </p:nvSpPr>
            <p:spPr>
              <a:xfrm>
                <a:off x="1093341" y="1721774"/>
                <a:ext cx="17251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多項式 </a:t>
                </a:r>
                <a14:m>
                  <m:oMath xmlns:m="http://schemas.openxmlformats.org/officeDocument/2006/math"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ja-JP" altLang="en-US" sz="1400"/>
                  <a:t> 単項式 </a:t>
                </a:r>
                <a:r>
                  <a:rPr kumimoji="1" lang="en-US" altLang="ja-JP" sz="1400"/>
                  <a:t>①</a:t>
                </a:r>
                <a:endParaRPr kumimoji="1" lang="ja-JP" altLang="en-US" sz="140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A4293A1B-4131-73C3-C540-5B46AD314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1721774"/>
                <a:ext cx="1725152" cy="307777"/>
              </a:xfrm>
              <a:prstGeom prst="rect">
                <a:avLst/>
              </a:prstGeom>
              <a:blipFill>
                <a:blip r:embed="rId2"/>
                <a:stretch>
                  <a:fillRect l="-1060" t="-1961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02DF4032-6E2B-B37C-C8C3-FD9EDCA6573B}"/>
              </a:ext>
            </a:extLst>
          </p:cNvPr>
          <p:cNvGrpSpPr/>
          <p:nvPr/>
        </p:nvGrpSpPr>
        <p:grpSpPr>
          <a:xfrm>
            <a:off x="506366" y="2952117"/>
            <a:ext cx="583034" cy="321355"/>
            <a:chOff x="3043462" y="4754031"/>
            <a:chExt cx="583034" cy="321355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97615B50-9AF6-95B3-7147-D59D199352D4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39" name="四角形: 角を丸くする 22">
              <a:extLst>
                <a:ext uri="{FF2B5EF4-FFF2-40B4-BE49-F238E27FC236}">
                  <a16:creationId xmlns:a16="http://schemas.microsoft.com/office/drawing/2014/main" id="{09C0EB7C-6C89-8C83-21BE-17C0B4D3B689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D6C7AED0-6920-E011-7ED0-5545D9E119A2}"/>
                </a:ext>
              </a:extLst>
            </p:cNvPr>
            <p:cNvSpPr txBox="1"/>
            <p:nvPr/>
          </p:nvSpPr>
          <p:spPr>
            <a:xfrm>
              <a:off x="3313677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06407B-5490-AB0E-846D-605A55A0A5F6}"/>
                  </a:ext>
                </a:extLst>
              </p:cNvPr>
              <p:cNvSpPr txBox="1"/>
              <p:nvPr/>
            </p:nvSpPr>
            <p:spPr>
              <a:xfrm>
                <a:off x="1093341" y="2963214"/>
                <a:ext cx="17251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単項式 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ja-JP" altLang="en-US" sz="1400"/>
                  <a:t> 多項式 </a:t>
                </a:r>
                <a:r>
                  <a:rPr kumimoji="1" lang="en-US" altLang="ja-JP" sz="1400" dirty="0"/>
                  <a:t>②</a:t>
                </a:r>
                <a:endParaRPr kumimoji="1" lang="ja-JP" altLang="en-US" sz="140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606407B-5490-AB0E-846D-605A55A0A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2963214"/>
                <a:ext cx="1725152" cy="307777"/>
              </a:xfrm>
              <a:prstGeom prst="rect">
                <a:avLst/>
              </a:prstGeom>
              <a:blipFill>
                <a:blip r:embed="rId3"/>
                <a:stretch>
                  <a:fillRect l="-1060" t="-3922" b="-196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33CFAC6-D971-D42E-2BB0-F4E7F513EB22}"/>
                  </a:ext>
                </a:extLst>
              </p:cNvPr>
              <p:cNvSpPr txBox="1"/>
              <p:nvPr/>
            </p:nvSpPr>
            <p:spPr>
              <a:xfrm>
                <a:off x="872760" y="1943722"/>
                <a:ext cx="2442272" cy="740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en-US" altLang="ja-JP" sz="1400" dirty="0"/>
              </a:p>
              <a:p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60F261-D488-DA53-7A2D-8ADE33400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60" y="1943722"/>
                <a:ext cx="2442272" cy="740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51DE9B7B-DB46-8CF5-C93E-50D49FA3AD92}"/>
                  </a:ext>
                </a:extLst>
              </p:cNvPr>
              <p:cNvSpPr txBox="1"/>
              <p:nvPr/>
            </p:nvSpPr>
            <p:spPr>
              <a:xfrm>
                <a:off x="2186859" y="2440938"/>
                <a:ext cx="93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44B198-34BA-C928-497A-E0CE6D5F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859" y="2440938"/>
                <a:ext cx="93583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CC93A7A0-8DCF-634D-8533-0357B727DD8B}"/>
                  </a:ext>
                </a:extLst>
              </p:cNvPr>
              <p:cNvSpPr txBox="1"/>
              <p:nvPr/>
            </p:nvSpPr>
            <p:spPr>
              <a:xfrm>
                <a:off x="867768" y="3254483"/>
                <a:ext cx="3174267" cy="51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=(2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587057-DB01-567C-99E8-C001116EE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68" y="3254483"/>
                <a:ext cx="3174267" cy="5156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DAAFCA2-8CD3-F056-7D44-C488D8A198BA}"/>
                  </a:ext>
                </a:extLst>
              </p:cNvPr>
              <p:cNvSpPr txBox="1"/>
              <p:nvPr/>
            </p:nvSpPr>
            <p:spPr>
              <a:xfrm>
                <a:off x="2299721" y="3627488"/>
                <a:ext cx="1939505" cy="51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AF681A-9D7D-C173-FC56-3B3B74D2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721" y="3627488"/>
                <a:ext cx="1939505" cy="5156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83C9BEE1-94D8-576C-920E-67D58153CD94}"/>
                  </a:ext>
                </a:extLst>
              </p:cNvPr>
              <p:cNvSpPr txBox="1"/>
              <p:nvPr/>
            </p:nvSpPr>
            <p:spPr>
              <a:xfrm>
                <a:off x="2295283" y="4113199"/>
                <a:ext cx="1037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11B78F4-AC08-7403-496B-40E91E81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83" y="4113199"/>
                <a:ext cx="1037785" cy="307777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四角形: 角を丸くする 22">
            <a:extLst>
              <a:ext uri="{FF2B5EF4-FFF2-40B4-BE49-F238E27FC236}">
                <a16:creationId xmlns:a16="http://schemas.microsoft.com/office/drawing/2014/main" id="{9EB4B379-1005-692B-AB08-AAA2083E2CA7}"/>
              </a:ext>
            </a:extLst>
          </p:cNvPr>
          <p:cNvSpPr/>
          <p:nvPr/>
        </p:nvSpPr>
        <p:spPr>
          <a:xfrm>
            <a:off x="4918292" y="2029552"/>
            <a:ext cx="1235207" cy="801424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791CF1E2-73AE-F480-EC6C-4D5632DC730B}"/>
                  </a:ext>
                </a:extLst>
              </p:cNvPr>
              <p:cNvSpPr txBox="1"/>
              <p:nvPr/>
            </p:nvSpPr>
            <p:spPr>
              <a:xfrm>
                <a:off x="5093286" y="2089911"/>
                <a:ext cx="1024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sz="1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5DDB49A2-0652-9237-164A-364B82D3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286" y="2089911"/>
                <a:ext cx="10240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四角形: 角を丸くする 22">
            <a:extLst>
              <a:ext uri="{FF2B5EF4-FFF2-40B4-BE49-F238E27FC236}">
                <a16:creationId xmlns:a16="http://schemas.microsoft.com/office/drawing/2014/main" id="{5A499788-4641-6342-13DB-EBD916D5413F}"/>
              </a:ext>
            </a:extLst>
          </p:cNvPr>
          <p:cNvSpPr/>
          <p:nvPr/>
        </p:nvSpPr>
        <p:spPr>
          <a:xfrm>
            <a:off x="4909801" y="3609509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DD92202C-CF52-8A2D-4066-114F5009DE58}"/>
                  </a:ext>
                </a:extLst>
              </p:cNvPr>
              <p:cNvSpPr txBox="1"/>
              <p:nvPr/>
            </p:nvSpPr>
            <p:spPr>
              <a:xfrm>
                <a:off x="5138007" y="3732007"/>
                <a:ext cx="79573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1200" b="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8DC24DA-821C-EBB9-AC10-C8650EB2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07" y="3732007"/>
                <a:ext cx="795731" cy="4392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1B009605-D830-4E83-6FBD-D70888919B13}"/>
                  </a:ext>
                </a:extLst>
              </p:cNvPr>
              <p:cNvSpPr txBox="1"/>
              <p:nvPr/>
            </p:nvSpPr>
            <p:spPr>
              <a:xfrm>
                <a:off x="4994052" y="2294204"/>
                <a:ext cx="772647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en-US" altLang="ja-JP" sz="1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3AB9EAF-FF62-5F5C-3B49-E1670602C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052" y="2294204"/>
                <a:ext cx="772647" cy="43922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A2916615-23A3-F35A-AD63-EECE0C8EE32B}"/>
                  </a:ext>
                </a:extLst>
              </p:cNvPr>
              <p:cNvSpPr txBox="1"/>
              <p:nvPr/>
            </p:nvSpPr>
            <p:spPr>
              <a:xfrm>
                <a:off x="871567" y="5110670"/>
                <a:ext cx="1601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449568-3518-58CD-440A-1C5288D17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7" y="5110670"/>
                <a:ext cx="160178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123E04A-3A84-875A-8E7F-F6726ECA0B07}"/>
              </a:ext>
            </a:extLst>
          </p:cNvPr>
          <p:cNvGrpSpPr/>
          <p:nvPr/>
        </p:nvGrpSpPr>
        <p:grpSpPr>
          <a:xfrm>
            <a:off x="375099" y="5112641"/>
            <a:ext cx="643125" cy="325195"/>
            <a:chOff x="1956964" y="5388337"/>
            <a:chExt cx="643125" cy="325195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ED3C8155-54E1-E5D2-C60E-921A2B227522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AB8EDC2D-A26B-F7D8-99AE-354D6FE9184D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8EE2DBE6-640C-6055-01F8-6E26A9F62FD2}"/>
              </a:ext>
            </a:extLst>
          </p:cNvPr>
          <p:cNvGrpSpPr/>
          <p:nvPr/>
        </p:nvGrpSpPr>
        <p:grpSpPr>
          <a:xfrm>
            <a:off x="505173" y="4623959"/>
            <a:ext cx="583034" cy="321355"/>
            <a:chOff x="3043462" y="4754031"/>
            <a:chExt cx="583034" cy="321355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031D9C81-7086-571C-527F-7CA2F987DCBF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問</a:t>
              </a:r>
            </a:p>
          </p:txBody>
        </p:sp>
        <p:sp>
          <p:nvSpPr>
            <p:cNvPr id="25" name="四角形: 角を丸くする 22">
              <a:extLst>
                <a:ext uri="{FF2B5EF4-FFF2-40B4-BE49-F238E27FC236}">
                  <a16:creationId xmlns:a16="http://schemas.microsoft.com/office/drawing/2014/main" id="{CD4AE588-97B7-665B-AC41-88F079BFCE04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19844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5E1BFF9-4224-2699-07E1-1A127752ED5B}"/>
                </a:ext>
              </a:extLst>
            </p:cNvPr>
            <p:cNvSpPr txBox="1"/>
            <p:nvPr/>
          </p:nvSpPr>
          <p:spPr>
            <a:xfrm>
              <a:off x="3313676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2</a:t>
              </a:r>
              <a:endParaRPr kumimoji="1" lang="ja-JP" altLang="en-US" sz="1400"/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23E3F7D8-7F80-4E34-9F7B-A72704A12A57}"/>
              </a:ext>
            </a:extLst>
          </p:cNvPr>
          <p:cNvSpPr txBox="1"/>
          <p:nvPr/>
        </p:nvSpPr>
        <p:spPr>
          <a:xfrm>
            <a:off x="1092148" y="463505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次の計算をしなさい。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EB38056-1865-95DF-0527-A69B040675D9}"/>
                  </a:ext>
                </a:extLst>
              </p:cNvPr>
              <p:cNvSpPr txBox="1"/>
              <p:nvPr/>
            </p:nvSpPr>
            <p:spPr>
              <a:xfrm>
                <a:off x="3859086" y="5110229"/>
                <a:ext cx="1900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÷(−3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5EB38056-1865-95DF-0527-A69B040675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86" y="5110229"/>
                <a:ext cx="1900713" cy="307777"/>
              </a:xfrm>
              <a:prstGeom prst="rect">
                <a:avLst/>
              </a:prstGeom>
              <a:blipFill>
                <a:blip r:embed="rId14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97C4ECB-F3F6-0C2D-5E11-2D8A55A8835F}"/>
              </a:ext>
            </a:extLst>
          </p:cNvPr>
          <p:cNvGrpSpPr/>
          <p:nvPr/>
        </p:nvGrpSpPr>
        <p:grpSpPr>
          <a:xfrm>
            <a:off x="3362618" y="5112200"/>
            <a:ext cx="643125" cy="325195"/>
            <a:chOff x="1956964" y="5388337"/>
            <a:chExt cx="643125" cy="325195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CF09FF20-DA65-D538-97BE-264EF413376B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EC718A40-0DA1-7582-C989-27FDB4F90C25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3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00AA2D8-CD91-2AEC-CA32-9ADE8DA6155B}"/>
                  </a:ext>
                </a:extLst>
              </p:cNvPr>
              <p:cNvSpPr txBox="1"/>
              <p:nvPr/>
            </p:nvSpPr>
            <p:spPr>
              <a:xfrm>
                <a:off x="3824436" y="6261856"/>
                <a:ext cx="173880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200AA2D8-CD91-2AEC-CA32-9ADE8DA615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436" y="6261856"/>
                <a:ext cx="1738809" cy="497059"/>
              </a:xfrm>
              <a:prstGeom prst="rect">
                <a:avLst/>
              </a:prstGeom>
              <a:blipFill>
                <a:blip r:embed="rId15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9B8DEF8-5C1D-345B-B9C0-0CA4B0970E1F}"/>
              </a:ext>
            </a:extLst>
          </p:cNvPr>
          <p:cNvGrpSpPr/>
          <p:nvPr/>
        </p:nvGrpSpPr>
        <p:grpSpPr>
          <a:xfrm>
            <a:off x="3327968" y="6367494"/>
            <a:ext cx="643125" cy="325195"/>
            <a:chOff x="1956964" y="5388337"/>
            <a:chExt cx="643125" cy="325195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3B829075-02BC-2813-33D7-DF7D11499863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C105ECD-5BD1-3AE2-E1EF-FDB2CE2487BC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5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2020D60-F69E-A08A-AD0E-90843CD19907}"/>
                  </a:ext>
                </a:extLst>
              </p:cNvPr>
              <p:cNvSpPr txBox="1"/>
              <p:nvPr/>
            </p:nvSpPr>
            <p:spPr>
              <a:xfrm>
                <a:off x="873810" y="6375568"/>
                <a:ext cx="2498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32020D60-F69E-A08A-AD0E-90843CD19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810" y="6375568"/>
                <a:ext cx="2498120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B10579AA-3B3D-8EF4-F456-FBA0CAE4172B}"/>
              </a:ext>
            </a:extLst>
          </p:cNvPr>
          <p:cNvGrpSpPr/>
          <p:nvPr/>
        </p:nvGrpSpPr>
        <p:grpSpPr>
          <a:xfrm>
            <a:off x="377342" y="6377539"/>
            <a:ext cx="643125" cy="325195"/>
            <a:chOff x="1956964" y="5388337"/>
            <a:chExt cx="643125" cy="325195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71CD163E-5BB2-9703-2EE2-336A46FC4CE7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3EA4CAC4-BF6F-1581-58ED-0456FE516768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4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839037A-01CE-6221-BF1A-6746560F8CFA}"/>
                  </a:ext>
                </a:extLst>
              </p:cNvPr>
              <p:cNvSpPr txBox="1"/>
              <p:nvPr/>
            </p:nvSpPr>
            <p:spPr>
              <a:xfrm>
                <a:off x="867768" y="7554662"/>
                <a:ext cx="1537665" cy="45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0839037A-01CE-6221-BF1A-6746560F8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68" y="7554662"/>
                <a:ext cx="1537665" cy="459869"/>
              </a:xfrm>
              <a:prstGeom prst="rect">
                <a:avLst/>
              </a:prstGeom>
              <a:blipFill>
                <a:blip r:embed="rId17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47F28952-76C3-E0F0-A8A3-348F4D028A8E}"/>
              </a:ext>
            </a:extLst>
          </p:cNvPr>
          <p:cNvGrpSpPr/>
          <p:nvPr/>
        </p:nvGrpSpPr>
        <p:grpSpPr>
          <a:xfrm>
            <a:off x="371300" y="7632833"/>
            <a:ext cx="643125" cy="325195"/>
            <a:chOff x="1956964" y="5388337"/>
            <a:chExt cx="643125" cy="325195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CC019120-5C9B-A6F8-EEE9-D837DD5EB915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D949DB16-0FF6-B574-C8DC-67F35CA22E47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6</a:t>
              </a:r>
            </a:p>
          </p:txBody>
        </p:sp>
      </p:grpSp>
      <p:pic>
        <p:nvPicPr>
          <p:cNvPr id="53" name="図 52" descr="QR コード&#10;&#10;自動的に生成された説明">
            <a:extLst>
              <a:ext uri="{FF2B5EF4-FFF2-40B4-BE49-F238E27FC236}">
                <a16:creationId xmlns:a16="http://schemas.microsoft.com/office/drawing/2014/main" id="{DAD3C0FD-88D0-5A30-8D81-6D84260D8BC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903293-916F-2899-48FC-2205355110A0}"/>
                  </a:ext>
                </a:extLst>
              </p:cNvPr>
              <p:cNvSpPr txBox="1"/>
              <p:nvPr/>
            </p:nvSpPr>
            <p:spPr>
              <a:xfrm>
                <a:off x="3824436" y="7514522"/>
                <a:ext cx="2126351" cy="5000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12903293-916F-2899-48FC-220535511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4436" y="7514522"/>
                <a:ext cx="2126351" cy="500009"/>
              </a:xfrm>
              <a:prstGeom prst="rect">
                <a:avLst/>
              </a:prstGeom>
              <a:blipFill>
                <a:blip r:embed="rId19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A3399224-7D93-5645-50E4-F227B4F0A0FE}"/>
              </a:ext>
            </a:extLst>
          </p:cNvPr>
          <p:cNvGrpSpPr/>
          <p:nvPr/>
        </p:nvGrpSpPr>
        <p:grpSpPr>
          <a:xfrm>
            <a:off x="3327968" y="7640318"/>
            <a:ext cx="643125" cy="325195"/>
            <a:chOff x="1956964" y="5388337"/>
            <a:chExt cx="643125" cy="325195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8AC78DA0-A343-F836-CBB6-0D91B748A4DA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BE48129E-1AC0-A417-D48F-E518FFEC8124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55895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F937D8-6D4F-9407-4E11-0E5699F60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5DAD7B6-6BF5-DD89-AED9-8F8CB18271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9212C4F-679A-3EC9-8EDC-850EBF0B4AD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13DFC07-84B6-FAB2-F98A-40F854AC8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206FDBFE-ADE9-2C35-B591-1216E9DDC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A66FE680-1A18-23DC-31B3-8E071CCFFA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9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6BE0032E-5460-762E-006A-CBD9CF96767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A3BBEF8-F773-FA53-AE51-2808475AEE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28CF135-6230-D514-3F77-1D2D60A1B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式の乗法、除法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5E26939-B569-185D-19B7-9B6E094762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多項式と単項式の乗法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BD386CCD-B6BC-A8C0-7448-1F50F431D5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P.12-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0E2CCD3-AB24-E75A-4ACF-640DBD6D4DBD}"/>
                  </a:ext>
                </a:extLst>
              </p:cNvPr>
              <p:cNvSpPr txBox="1"/>
              <p:nvPr/>
            </p:nvSpPr>
            <p:spPr>
              <a:xfrm>
                <a:off x="513169" y="1982050"/>
                <a:ext cx="5845031" cy="70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縦の長さ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/>
                  <a:t>、横の長さ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 dirty="0"/>
                  <a:t>の</a:t>
                </a:r>
                <a:r>
                  <a:rPr kumimoji="1" lang="ja-JP" altLang="en-US" sz="1400"/>
                  <a:t>長方形の花だんがある。</a:t>
                </a:r>
                <a:endParaRPr kumimoji="1" lang="en-US" altLang="ja-JP" sz="1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縦を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/>
                  <a:t>だけのばしたときの花だん全体の面積を、式に表す。</a:t>
                </a:r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F0E2CCD3-AB24-E75A-4ACF-640DBD6D4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69" y="1982050"/>
                <a:ext cx="5845031" cy="705578"/>
              </a:xfrm>
              <a:prstGeom prst="rect">
                <a:avLst/>
              </a:prstGeom>
              <a:blipFill>
                <a:blip r:embed="rId3"/>
                <a:stretch>
                  <a:fillRect l="-434" b="-892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C315438-9577-B749-6315-EB1DC8CC271C}"/>
                  </a:ext>
                </a:extLst>
              </p:cNvPr>
              <p:cNvSpPr txBox="1"/>
              <p:nvPr/>
            </p:nvSpPr>
            <p:spPr>
              <a:xfrm>
                <a:off x="513169" y="6200687"/>
                <a:ext cx="5845031" cy="16750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面積を表す式は、図から、</a:t>
                </a:r>
                <a:endParaRPr kumimoji="1" lang="en-US" altLang="ja-JP" sz="1400" dirty="0"/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 b="0" dirty="0"/>
                  <a:t>  (m</a:t>
                </a:r>
                <a:r>
                  <a:rPr kumimoji="1" lang="en-US" altLang="ja-JP" sz="1400" b="0" baseline="30000" dirty="0"/>
                  <a:t>2</a:t>
                </a:r>
                <a:r>
                  <a:rPr kumimoji="1" lang="en-US" altLang="ja-JP" sz="1400" b="0" dirty="0"/>
                  <a:t>)</a:t>
                </a:r>
                <a:r>
                  <a:rPr kumimoji="1" lang="ja-JP" altLang="en-US" sz="1400" b="0"/>
                  <a:t>　　または　　</a:t>
                </a:r>
                <a14:m>
                  <m:oMath xmlns:m="http://schemas.openxmlformats.org/officeDocument/2006/math">
                    <m:r>
                      <a:rPr kumimoji="1" lang="en-US" altLang="ja-JP" sz="1400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kumimoji="1" lang="en-US" altLang="ja-JP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kumimoji="1" lang="en-US" altLang="ja-JP" sz="1400" dirty="0"/>
                  <a:t>  (m</a:t>
                </a:r>
                <a:r>
                  <a:rPr kumimoji="1" lang="en-US" altLang="ja-JP" sz="1400" baseline="30000" dirty="0"/>
                  <a:t>2</a:t>
                </a:r>
                <a:r>
                  <a:rPr kumimoji="1" lang="en-US" altLang="ja-JP" sz="1400" dirty="0"/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多項式</a:t>
                </a:r>
                <a14:m>
                  <m:oMath xmlns:m="http://schemas.openxmlformats.org/officeDocument/2006/math">
                    <m:r>
                      <a:rPr kumimoji="1" lang="en-US" altLang="ja-JP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単項式、単項式</a:t>
                </a:r>
                <a14:m>
                  <m:oMath xmlns:m="http://schemas.openxmlformats.org/officeDocument/2006/math"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多項式</a:t>
                </a:r>
                <a:endParaRPr kumimoji="1" lang="en-US" altLang="ja-JP" sz="1400" b="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分配法則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𝑏𝑐</m:t>
                    </m:r>
                  </m:oMath>
                </a14:m>
                <a:r>
                  <a:rPr kumimoji="1" lang="ja-JP" altLang="en-US" sz="1400" b="0" dirty="0"/>
                  <a:t>、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𝑐𝑎</m:t>
                    </m:r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𝑐𝑏</m:t>
                    </m:r>
                  </m:oMath>
                </a14:m>
                <a:endParaRPr kumimoji="1" lang="en-US" altLang="ja-JP" sz="1400" b="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を用いて多項式</a:t>
                </a:r>
                <a14:m>
                  <m:oMath xmlns:m="http://schemas.openxmlformats.org/officeDocument/2006/math">
                    <m:r>
                      <a:rPr kumimoji="1" lang="en-US" altLang="ja-JP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 b="0"/>
                  <a:t>数と同じように計算できる</a:t>
                </a:r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1C315438-9577-B749-6315-EB1DC8CC2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169" y="6200687"/>
                <a:ext cx="5845031" cy="1675074"/>
              </a:xfrm>
              <a:prstGeom prst="rect">
                <a:avLst/>
              </a:prstGeom>
              <a:blipFill>
                <a:blip r:embed="rId4"/>
                <a:stretch>
                  <a:fillRect l="-434" b="-30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AF10361-615B-B332-0CBA-38D3A987DB7A}"/>
              </a:ext>
            </a:extLst>
          </p:cNvPr>
          <p:cNvGrpSpPr/>
          <p:nvPr/>
        </p:nvGrpSpPr>
        <p:grpSpPr>
          <a:xfrm>
            <a:off x="508266" y="3487368"/>
            <a:ext cx="1103667" cy="314141"/>
            <a:chOff x="3050495" y="4768333"/>
            <a:chExt cx="1103667" cy="314141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D741D20B-928A-2D91-FAF2-09097DE33BE4}"/>
                </a:ext>
              </a:extLst>
            </p:cNvPr>
            <p:cNvSpPr txBox="1"/>
            <p:nvPr/>
          </p:nvSpPr>
          <p:spPr>
            <a:xfrm>
              <a:off x="3071814" y="4774697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ひろげよう</a:t>
              </a:r>
            </a:p>
          </p:txBody>
        </p:sp>
        <p:sp>
          <p:nvSpPr>
            <p:cNvPr id="21" name="四角形: 角を丸くする 22">
              <a:extLst>
                <a:ext uri="{FF2B5EF4-FFF2-40B4-BE49-F238E27FC236}">
                  <a16:creationId xmlns:a16="http://schemas.microsoft.com/office/drawing/2014/main" id="{D9314386-D5B3-AB33-53F5-E023B77864A5}"/>
                </a:ext>
              </a:extLst>
            </p:cNvPr>
            <p:cNvSpPr/>
            <p:nvPr/>
          </p:nvSpPr>
          <p:spPr>
            <a:xfrm>
              <a:off x="3050495" y="4768333"/>
              <a:ext cx="1082347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260521-E356-B623-A456-1CC66383F93E}"/>
                  </a:ext>
                </a:extLst>
              </p:cNvPr>
              <p:cNvSpPr txBox="1"/>
              <p:nvPr/>
            </p:nvSpPr>
            <p:spPr>
              <a:xfrm>
                <a:off x="509628" y="3828578"/>
                <a:ext cx="5845031" cy="7055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縦の長さ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/>
                  <a:t>、横の長さ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 dirty="0"/>
                  <a:t>の</a:t>
                </a:r>
                <a:r>
                  <a:rPr kumimoji="1" lang="ja-JP" altLang="en-US" sz="1400"/>
                  <a:t>長方形の花だんがある。</a:t>
                </a:r>
                <a:endParaRPr kumimoji="1" lang="en-US" altLang="ja-JP" sz="1400" dirty="0"/>
              </a:p>
              <a:p>
                <a:pPr>
                  <a:lnSpc>
                    <a:spcPct val="150000"/>
                  </a:lnSpc>
                </a:pPr>
                <a:r>
                  <a:rPr kumimoji="1" lang="ja-JP" altLang="en-US" sz="1400"/>
                  <a:t>縦を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kumimoji="1" lang="en-US" altLang="ja-JP" sz="1400" dirty="0"/>
                  <a:t>m</a:t>
                </a:r>
                <a:r>
                  <a:rPr kumimoji="1" lang="ja-JP" altLang="en-US" sz="1400"/>
                  <a:t>だけのばしたときの花だん全体の面積を、式に表す。</a:t>
                </a:r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DC260521-E356-B623-A456-1CC66383F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628" y="3828578"/>
                <a:ext cx="5845031" cy="705578"/>
              </a:xfrm>
              <a:prstGeom prst="rect">
                <a:avLst/>
              </a:prstGeom>
              <a:blipFill>
                <a:blip r:embed="rId5"/>
                <a:stretch>
                  <a:fillRect l="-434" b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2" name="表 31">
            <a:extLst>
              <a:ext uri="{FF2B5EF4-FFF2-40B4-BE49-F238E27FC236}">
                <a16:creationId xmlns:a16="http://schemas.microsoft.com/office/drawing/2014/main" id="{036F1D3A-E8B7-5B27-B7CD-FB4ECD195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726557"/>
              </p:ext>
            </p:extLst>
          </p:nvPr>
        </p:nvGraphicFramePr>
        <p:xfrm>
          <a:off x="2310207" y="4889152"/>
          <a:ext cx="2309960" cy="1013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992">
                  <a:extLst>
                    <a:ext uri="{9D8B030D-6E8A-4147-A177-3AD203B41FA5}">
                      <a16:colId xmlns:a16="http://schemas.microsoft.com/office/drawing/2014/main" val="1123878583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2474605915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4112584729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1147814047"/>
                    </a:ext>
                  </a:extLst>
                </a:gridCol>
                <a:gridCol w="461992">
                  <a:extLst>
                    <a:ext uri="{9D8B030D-6E8A-4147-A177-3AD203B41FA5}">
                      <a16:colId xmlns:a16="http://schemas.microsoft.com/office/drawing/2014/main" val="3125302699"/>
                    </a:ext>
                  </a:extLst>
                </a:gridCol>
              </a:tblGrid>
              <a:tr h="33783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07891"/>
                  </a:ext>
                </a:extLst>
              </a:tr>
              <a:tr h="33783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318343"/>
                  </a:ext>
                </a:extLst>
              </a:tr>
              <a:tr h="337835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479740"/>
                  </a:ext>
                </a:extLst>
              </a:tr>
            </a:tbl>
          </a:graphicData>
        </a:graphic>
      </p:graphicFrame>
      <p:sp>
        <p:nvSpPr>
          <p:cNvPr id="33" name="左大かっこ 32">
            <a:extLst>
              <a:ext uri="{FF2B5EF4-FFF2-40B4-BE49-F238E27FC236}">
                <a16:creationId xmlns:a16="http://schemas.microsoft.com/office/drawing/2014/main" id="{20129BE8-F5AC-CD51-5A90-CA309A3B0EDE}"/>
              </a:ext>
            </a:extLst>
          </p:cNvPr>
          <p:cNvSpPr/>
          <p:nvPr/>
        </p:nvSpPr>
        <p:spPr>
          <a:xfrm>
            <a:off x="2206452" y="4885508"/>
            <a:ext cx="45719" cy="648194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左大かっこ 33">
            <a:extLst>
              <a:ext uri="{FF2B5EF4-FFF2-40B4-BE49-F238E27FC236}">
                <a16:creationId xmlns:a16="http://schemas.microsoft.com/office/drawing/2014/main" id="{D94783AB-A7A2-DA71-7472-7DDC1EE36B3D}"/>
              </a:ext>
            </a:extLst>
          </p:cNvPr>
          <p:cNvSpPr/>
          <p:nvPr/>
        </p:nvSpPr>
        <p:spPr>
          <a:xfrm>
            <a:off x="2202877" y="5565734"/>
            <a:ext cx="45719" cy="33413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左大かっこ 34">
            <a:extLst>
              <a:ext uri="{FF2B5EF4-FFF2-40B4-BE49-F238E27FC236}">
                <a16:creationId xmlns:a16="http://schemas.microsoft.com/office/drawing/2014/main" id="{84DE3E1C-EFC2-FC2F-4D89-9EB75B8D7175}"/>
              </a:ext>
            </a:extLst>
          </p:cNvPr>
          <p:cNvSpPr/>
          <p:nvPr/>
        </p:nvSpPr>
        <p:spPr>
          <a:xfrm rot="5400000">
            <a:off x="3440512" y="3655171"/>
            <a:ext cx="45719" cy="2299042"/>
          </a:xfrm>
          <a:prstGeom prst="leftBracket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AEF4D8D6-16B8-90F2-09D4-FB44DD1F52A6}"/>
              </a:ext>
            </a:extLst>
          </p:cNvPr>
          <p:cNvSpPr/>
          <p:nvPr/>
        </p:nvSpPr>
        <p:spPr>
          <a:xfrm>
            <a:off x="2072777" y="5122783"/>
            <a:ext cx="191115" cy="20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E54A22A-459D-E78D-F7C5-53D1EC0F2278}"/>
                  </a:ext>
                </a:extLst>
              </p:cNvPr>
              <p:cNvSpPr txBox="1"/>
              <p:nvPr/>
            </p:nvSpPr>
            <p:spPr>
              <a:xfrm>
                <a:off x="2022076" y="5077813"/>
                <a:ext cx="2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3E54A22A-459D-E78D-F7C5-53D1EC0F2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076" y="5077813"/>
                <a:ext cx="295320" cy="276999"/>
              </a:xfrm>
              <a:prstGeom prst="rect">
                <a:avLst/>
              </a:prstGeom>
              <a:blipFill>
                <a:blip r:embed="rId6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1914FFA7-25D1-83D3-DCA9-B9F4C97B55A1}"/>
              </a:ext>
            </a:extLst>
          </p:cNvPr>
          <p:cNvSpPr/>
          <p:nvPr/>
        </p:nvSpPr>
        <p:spPr>
          <a:xfrm>
            <a:off x="2074486" y="5620717"/>
            <a:ext cx="191115" cy="20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B25D64F-7251-F624-8C3D-5A7781935E47}"/>
                  </a:ext>
                </a:extLst>
              </p:cNvPr>
              <p:cNvSpPr txBox="1"/>
              <p:nvPr/>
            </p:nvSpPr>
            <p:spPr>
              <a:xfrm>
                <a:off x="2054123" y="5584415"/>
                <a:ext cx="2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B25D64F-7251-F624-8C3D-5A7781935E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4123" y="5584415"/>
                <a:ext cx="29532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221172BD-983F-CC79-D1D4-71A2E567FD2A}"/>
              </a:ext>
            </a:extLst>
          </p:cNvPr>
          <p:cNvSpPr/>
          <p:nvPr/>
        </p:nvSpPr>
        <p:spPr>
          <a:xfrm>
            <a:off x="3328713" y="4660728"/>
            <a:ext cx="295320" cy="20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9769391-69EE-9291-F716-3397B72CD790}"/>
                  </a:ext>
                </a:extLst>
              </p:cNvPr>
              <p:cNvSpPr txBox="1"/>
              <p:nvPr/>
            </p:nvSpPr>
            <p:spPr>
              <a:xfrm>
                <a:off x="3295958" y="4640508"/>
                <a:ext cx="2953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 sz="1200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69769391-69EE-9291-F716-3397B72CD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958" y="4640508"/>
                <a:ext cx="295320" cy="276999"/>
              </a:xfrm>
              <a:prstGeom prst="rect">
                <a:avLst/>
              </a:prstGeom>
              <a:blipFill>
                <a:blip r:embed="rId8"/>
                <a:stretch>
                  <a:fillRect r="-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84060D-C373-2B9F-C451-D70B1822AE79}"/>
                  </a:ext>
                </a:extLst>
              </p:cNvPr>
              <p:cNvSpPr txBox="1"/>
              <p:nvPr/>
            </p:nvSpPr>
            <p:spPr>
              <a:xfrm>
                <a:off x="516713" y="2759286"/>
                <a:ext cx="5845031" cy="3824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kumimoji="1" lang="en-US" altLang="ja-JP" sz="1400" b="0" dirty="0"/>
                  <a:t>  (m</a:t>
                </a:r>
                <a:r>
                  <a:rPr kumimoji="1" lang="en-US" altLang="ja-JP" sz="1400" b="0" baseline="30000" dirty="0"/>
                  <a:t>2</a:t>
                </a:r>
                <a:r>
                  <a:rPr kumimoji="1" lang="en-US" altLang="ja-JP" sz="1400" b="0" dirty="0"/>
                  <a:t>)</a:t>
                </a:r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D084060D-C373-2B9F-C451-D70B1822AE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713" y="2759286"/>
                <a:ext cx="5845031" cy="382412"/>
              </a:xfrm>
              <a:prstGeom prst="rect">
                <a:avLst/>
              </a:prstGeom>
              <a:blipFill>
                <a:blip r:embed="rId9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94CE291D-A58C-57DE-AB2C-3F63FB1A24D9}"/>
              </a:ext>
            </a:extLst>
          </p:cNvPr>
          <p:cNvGrpSpPr/>
          <p:nvPr/>
        </p:nvGrpSpPr>
        <p:grpSpPr>
          <a:xfrm>
            <a:off x="516713" y="1639912"/>
            <a:ext cx="576000" cy="314141"/>
            <a:chOff x="3050496" y="4768333"/>
            <a:chExt cx="576000" cy="314141"/>
          </a:xfrm>
        </p:grpSpPr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0BA3AB31-F951-E831-BB1D-3F418A759B69}"/>
                </a:ext>
              </a:extLst>
            </p:cNvPr>
            <p:cNvSpPr txBox="1"/>
            <p:nvPr/>
          </p:nvSpPr>
          <p:spPr>
            <a:xfrm>
              <a:off x="3071814" y="4774697"/>
              <a:ext cx="5437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復習</a:t>
              </a:r>
            </a:p>
          </p:txBody>
        </p:sp>
        <p:sp>
          <p:nvSpPr>
            <p:cNvPr id="69" name="四角形: 角を丸くする 22">
              <a:extLst>
                <a:ext uri="{FF2B5EF4-FFF2-40B4-BE49-F238E27FC236}">
                  <a16:creationId xmlns:a16="http://schemas.microsoft.com/office/drawing/2014/main" id="{2AE4A887-8CCF-77B3-3848-D76F2CACF1A6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9CEEB0C6-BF34-1EE6-0D17-AE04BF9D1B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73C2749A-4BA4-B860-20E8-1A553FDAB2C7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4477"/>
          <a:stretch/>
        </p:blipFill>
        <p:spPr>
          <a:xfrm>
            <a:off x="5226581" y="3631368"/>
            <a:ext cx="2679730" cy="301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71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025532-A353-8BBD-CD0A-608518643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AEAD6B1C-94B8-30CC-A1EE-83005BC91F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F78AECD-EAFA-A920-E108-95370C5F60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C70A3B44-8FD5-7DEA-5572-E6AE006E2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式の乗法、除法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22BA470A-FB59-F792-373A-95E08EB1EA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多項式と単項式の乗法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167F0834-34E7-C9AB-0C84-7CD08D0CA0C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P.12-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D3CCA33-354E-8AEE-E57A-D7C428E3F69F}"/>
              </a:ext>
            </a:extLst>
          </p:cNvPr>
          <p:cNvGrpSpPr/>
          <p:nvPr/>
        </p:nvGrpSpPr>
        <p:grpSpPr>
          <a:xfrm>
            <a:off x="506366" y="1625610"/>
            <a:ext cx="583034" cy="321355"/>
            <a:chOff x="3043462" y="4754031"/>
            <a:chExt cx="583034" cy="321355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7E267EDE-51F9-1036-9D98-7939A081E3F7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15" name="四角形: 角を丸くする 22">
              <a:extLst>
                <a:ext uri="{FF2B5EF4-FFF2-40B4-BE49-F238E27FC236}">
                  <a16:creationId xmlns:a16="http://schemas.microsoft.com/office/drawing/2014/main" id="{40953303-2114-DEEE-AE4F-48617A9BA253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B052919E-708D-32F4-B80C-950C8BCFC21F}"/>
                </a:ext>
              </a:extLst>
            </p:cNvPr>
            <p:cNvSpPr txBox="1"/>
            <p:nvPr/>
          </p:nvSpPr>
          <p:spPr>
            <a:xfrm>
              <a:off x="3313676" y="4754031"/>
              <a:ext cx="2808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1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DF3EF61-9FDC-FE9A-29D8-4B22FBBB0169}"/>
                  </a:ext>
                </a:extLst>
              </p:cNvPr>
              <p:cNvSpPr txBox="1"/>
              <p:nvPr/>
            </p:nvSpPr>
            <p:spPr>
              <a:xfrm>
                <a:off x="1093341" y="1636707"/>
                <a:ext cx="1390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多項式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単項式</a:t>
                </a:r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BDF3EF61-9FDC-FE9A-29D8-4B22FBBB01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1636707"/>
                <a:ext cx="1390124" cy="307777"/>
              </a:xfrm>
              <a:prstGeom prst="rect">
                <a:avLst/>
              </a:prstGeom>
              <a:blipFill>
                <a:blip r:embed="rId3"/>
                <a:stretch>
                  <a:fillRect l="-901" b="-1923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A51B92FA-7D98-50AB-BAC6-1E6243731D02}"/>
              </a:ext>
            </a:extLst>
          </p:cNvPr>
          <p:cNvGrpSpPr/>
          <p:nvPr/>
        </p:nvGrpSpPr>
        <p:grpSpPr>
          <a:xfrm>
            <a:off x="506366" y="3122227"/>
            <a:ext cx="583034" cy="321355"/>
            <a:chOff x="3043462" y="4754031"/>
            <a:chExt cx="583034" cy="321355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0F6C68CC-5FAA-0F39-E715-7EBF43D883C0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39" name="四角形: 角を丸くする 22">
              <a:extLst>
                <a:ext uri="{FF2B5EF4-FFF2-40B4-BE49-F238E27FC236}">
                  <a16:creationId xmlns:a16="http://schemas.microsoft.com/office/drawing/2014/main" id="{E83F4A93-561B-9D50-4516-867A2D0C1FC5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13FBE48-CA47-BC19-9CCB-429B30F3675E}"/>
                </a:ext>
              </a:extLst>
            </p:cNvPr>
            <p:cNvSpPr txBox="1"/>
            <p:nvPr/>
          </p:nvSpPr>
          <p:spPr>
            <a:xfrm>
              <a:off x="3313677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2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85A5ED0-AEC0-5995-1E79-25386A19250C}"/>
                  </a:ext>
                </a:extLst>
              </p:cNvPr>
              <p:cNvSpPr txBox="1"/>
              <p:nvPr/>
            </p:nvSpPr>
            <p:spPr>
              <a:xfrm>
                <a:off x="1093341" y="3133324"/>
                <a:ext cx="139012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単項式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kumimoji="1" lang="ja-JP" altLang="en-US" sz="1400"/>
                  <a:t>多項式</a:t>
                </a:r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185A5ED0-AEC0-5995-1E79-25386A1925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3133324"/>
                <a:ext cx="1390124" cy="307777"/>
              </a:xfrm>
              <a:prstGeom prst="rect">
                <a:avLst/>
              </a:prstGeom>
              <a:blipFill>
                <a:blip r:embed="rId4"/>
                <a:stretch>
                  <a:fillRect l="-901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733E36-14BB-4E1D-9213-B53B6BB6FCEE}"/>
                  </a:ext>
                </a:extLst>
              </p:cNvPr>
              <p:cNvSpPr txBox="1"/>
              <p:nvPr/>
            </p:nvSpPr>
            <p:spPr>
              <a:xfrm>
                <a:off x="872760" y="1972063"/>
                <a:ext cx="1312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3733E36-14BB-4E1D-9213-B53B6BB6FC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60" y="1972063"/>
                <a:ext cx="131221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C7331D3-2FA7-60A2-A06D-7337407720D4}"/>
                  </a:ext>
                </a:extLst>
              </p:cNvPr>
              <p:cNvSpPr txBox="1"/>
              <p:nvPr/>
            </p:nvSpPr>
            <p:spPr>
              <a:xfrm>
                <a:off x="695653" y="2260012"/>
                <a:ext cx="175887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3C7331D3-2FA7-60A2-A06D-733740772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53" y="2260012"/>
                <a:ext cx="1758879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C17028-8181-D6F8-317F-652AE289733B}"/>
                  </a:ext>
                </a:extLst>
              </p:cNvPr>
              <p:cNvSpPr txBox="1"/>
              <p:nvPr/>
            </p:nvSpPr>
            <p:spPr>
              <a:xfrm>
                <a:off x="691215" y="2525986"/>
                <a:ext cx="13175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=10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𝑎𝑏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CC17028-8181-D6F8-317F-652AE2897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15" y="2525986"/>
                <a:ext cx="131754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8BC5EA3-930C-8CD4-5FF7-6AA407F9A9E0}"/>
                  </a:ext>
                </a:extLst>
              </p:cNvPr>
              <p:cNvSpPr txBox="1"/>
              <p:nvPr/>
            </p:nvSpPr>
            <p:spPr>
              <a:xfrm>
                <a:off x="867768" y="3488385"/>
                <a:ext cx="123854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78BC5EA3-930C-8CD4-5FF7-6AA407F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68" y="3488385"/>
                <a:ext cx="1238544" cy="307777"/>
              </a:xfrm>
              <a:prstGeom prst="rect">
                <a:avLst/>
              </a:prstGeom>
              <a:blipFill>
                <a:blip r:embed="rId8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F579D9-8D47-F8C6-C8D0-AFF5E1DBF0B5}"/>
                  </a:ext>
                </a:extLst>
              </p:cNvPr>
              <p:cNvSpPr txBox="1"/>
              <p:nvPr/>
            </p:nvSpPr>
            <p:spPr>
              <a:xfrm>
                <a:off x="690661" y="3776334"/>
                <a:ext cx="24553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+(−6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)×(−2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EF579D9-8D47-F8C6-C8D0-AFF5E1DBF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61" y="3776334"/>
                <a:ext cx="2455352" cy="307777"/>
              </a:xfrm>
              <a:prstGeom prst="rect">
                <a:avLst/>
              </a:prstGeom>
              <a:blipFill>
                <a:blip r:embed="rId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986262B-122A-02AE-DCA9-E3845F1C3A5D}"/>
                  </a:ext>
                </a:extLst>
              </p:cNvPr>
              <p:cNvSpPr txBox="1"/>
              <p:nvPr/>
            </p:nvSpPr>
            <p:spPr>
              <a:xfrm>
                <a:off x="686223" y="4042308"/>
                <a:ext cx="14551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=−6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D986262B-122A-02AE-DCA9-E3845F1C3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223" y="4042308"/>
                <a:ext cx="1455142" cy="307777"/>
              </a:xfrm>
              <a:prstGeom prst="rect">
                <a:avLst/>
              </a:prstGeom>
              <a:blipFill>
                <a:blip r:embed="rId1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四角形: 角を丸くする 22">
            <a:extLst>
              <a:ext uri="{FF2B5EF4-FFF2-40B4-BE49-F238E27FC236}">
                <a16:creationId xmlns:a16="http://schemas.microsoft.com/office/drawing/2014/main" id="{186D27B3-8308-6644-AD96-5D0B8327FB70}"/>
              </a:ext>
            </a:extLst>
          </p:cNvPr>
          <p:cNvSpPr/>
          <p:nvPr/>
        </p:nvSpPr>
        <p:spPr>
          <a:xfrm>
            <a:off x="3614040" y="1972063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2ADD820-66FD-CD97-172E-AF7AF2418FCF}"/>
                  </a:ext>
                </a:extLst>
              </p:cNvPr>
              <p:cNvSpPr txBox="1"/>
              <p:nvPr/>
            </p:nvSpPr>
            <p:spPr>
              <a:xfrm>
                <a:off x="3689800" y="2252933"/>
                <a:ext cx="115095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×5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200" b="0"/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02ADD820-66FD-CD97-172E-AF7AF2418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800" y="2252933"/>
                <a:ext cx="1150956" cy="2769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円弧 74">
            <a:extLst>
              <a:ext uri="{FF2B5EF4-FFF2-40B4-BE49-F238E27FC236}">
                <a16:creationId xmlns:a16="http://schemas.microsoft.com/office/drawing/2014/main" id="{D53187A3-CFB7-C349-8280-32133534198F}"/>
              </a:ext>
            </a:extLst>
          </p:cNvPr>
          <p:cNvSpPr/>
          <p:nvPr/>
        </p:nvSpPr>
        <p:spPr>
          <a:xfrm>
            <a:off x="3928433" y="2149345"/>
            <a:ext cx="683384" cy="213397"/>
          </a:xfrm>
          <a:prstGeom prst="arc">
            <a:avLst>
              <a:gd name="adj1" fmla="val 10830254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34ED0D02-6CCD-BC61-5498-D5F28C3CEE97}"/>
              </a:ext>
            </a:extLst>
          </p:cNvPr>
          <p:cNvSpPr/>
          <p:nvPr/>
        </p:nvSpPr>
        <p:spPr>
          <a:xfrm>
            <a:off x="4523124" y="2252932"/>
            <a:ext cx="158426" cy="710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円弧 75">
            <a:extLst>
              <a:ext uri="{FF2B5EF4-FFF2-40B4-BE49-F238E27FC236}">
                <a16:creationId xmlns:a16="http://schemas.microsoft.com/office/drawing/2014/main" id="{A82A9D84-A571-D592-0271-0A4DC0BF8EFF}"/>
              </a:ext>
            </a:extLst>
          </p:cNvPr>
          <p:cNvSpPr/>
          <p:nvPr/>
        </p:nvSpPr>
        <p:spPr>
          <a:xfrm>
            <a:off x="4262143" y="2194883"/>
            <a:ext cx="351321" cy="159200"/>
          </a:xfrm>
          <a:prstGeom prst="arc">
            <a:avLst>
              <a:gd name="adj1" fmla="val 10880373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二等辺三角形 76">
            <a:extLst>
              <a:ext uri="{FF2B5EF4-FFF2-40B4-BE49-F238E27FC236}">
                <a16:creationId xmlns:a16="http://schemas.microsoft.com/office/drawing/2014/main" id="{85654B38-9B88-23A2-A6B3-22BA61876E5B}"/>
              </a:ext>
            </a:extLst>
          </p:cNvPr>
          <p:cNvSpPr/>
          <p:nvPr/>
        </p:nvSpPr>
        <p:spPr>
          <a:xfrm rot="475515" flipV="1">
            <a:off x="3897834" y="2234782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二等辺三角形 77">
            <a:extLst>
              <a:ext uri="{FF2B5EF4-FFF2-40B4-BE49-F238E27FC236}">
                <a16:creationId xmlns:a16="http://schemas.microsoft.com/office/drawing/2014/main" id="{1E83E3E0-0085-CC8E-DE78-A8727897C3F3}"/>
              </a:ext>
            </a:extLst>
          </p:cNvPr>
          <p:cNvSpPr/>
          <p:nvPr/>
        </p:nvSpPr>
        <p:spPr>
          <a:xfrm rot="475515" flipV="1">
            <a:off x="4234472" y="2257059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四角形: 角を丸くする 22">
            <a:extLst>
              <a:ext uri="{FF2B5EF4-FFF2-40B4-BE49-F238E27FC236}">
                <a16:creationId xmlns:a16="http://schemas.microsoft.com/office/drawing/2014/main" id="{538146D2-7628-D6E9-6466-BF2BD63068CE}"/>
              </a:ext>
            </a:extLst>
          </p:cNvPr>
          <p:cNvSpPr/>
          <p:nvPr/>
        </p:nvSpPr>
        <p:spPr>
          <a:xfrm>
            <a:off x="3605549" y="3524442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8CC2358-99DA-A7B5-4763-35504AFB4209}"/>
                  </a:ext>
                </a:extLst>
              </p:cNvPr>
              <p:cNvSpPr txBox="1"/>
              <p:nvPr/>
            </p:nvSpPr>
            <p:spPr>
              <a:xfrm>
                <a:off x="3681309" y="3805312"/>
                <a:ext cx="108574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200" b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58CC2358-99DA-A7B5-4763-35504AFB4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309" y="3805312"/>
                <a:ext cx="1085746" cy="276999"/>
              </a:xfrm>
              <a:prstGeom prst="rect">
                <a:avLst/>
              </a:prstGeom>
              <a:blipFill>
                <a:blip r:embed="rId12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円弧 80">
            <a:extLst>
              <a:ext uri="{FF2B5EF4-FFF2-40B4-BE49-F238E27FC236}">
                <a16:creationId xmlns:a16="http://schemas.microsoft.com/office/drawing/2014/main" id="{E1034793-8B8A-C6C2-357E-F3DAEC360659}"/>
              </a:ext>
            </a:extLst>
          </p:cNvPr>
          <p:cNvSpPr/>
          <p:nvPr/>
        </p:nvSpPr>
        <p:spPr>
          <a:xfrm flipH="1">
            <a:off x="3935663" y="3701724"/>
            <a:ext cx="530847" cy="213397"/>
          </a:xfrm>
          <a:prstGeom prst="arc">
            <a:avLst>
              <a:gd name="adj1" fmla="val 10830254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円弧 81">
            <a:extLst>
              <a:ext uri="{FF2B5EF4-FFF2-40B4-BE49-F238E27FC236}">
                <a16:creationId xmlns:a16="http://schemas.microsoft.com/office/drawing/2014/main" id="{C73D645A-E065-3AFE-5D4C-1270E4284BB8}"/>
              </a:ext>
            </a:extLst>
          </p:cNvPr>
          <p:cNvSpPr/>
          <p:nvPr/>
        </p:nvSpPr>
        <p:spPr>
          <a:xfrm flipH="1">
            <a:off x="3935664" y="3747262"/>
            <a:ext cx="234459" cy="159200"/>
          </a:xfrm>
          <a:prstGeom prst="arc">
            <a:avLst>
              <a:gd name="adj1" fmla="val 10880373"/>
              <a:gd name="adj2" fmla="val 159918"/>
            </a:avLst>
          </a:prstGeom>
          <a:ln w="12700">
            <a:solidFill>
              <a:schemeClr val="tx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二等辺三角形 82">
            <a:extLst>
              <a:ext uri="{FF2B5EF4-FFF2-40B4-BE49-F238E27FC236}">
                <a16:creationId xmlns:a16="http://schemas.microsoft.com/office/drawing/2014/main" id="{30D29C74-1783-CDCA-49C8-9090D49DCD74}"/>
              </a:ext>
            </a:extLst>
          </p:cNvPr>
          <p:cNvSpPr/>
          <p:nvPr/>
        </p:nvSpPr>
        <p:spPr>
          <a:xfrm rot="21124485" flipH="1" flipV="1">
            <a:off x="4438287" y="3787161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二等辺三角形 83">
            <a:extLst>
              <a:ext uri="{FF2B5EF4-FFF2-40B4-BE49-F238E27FC236}">
                <a16:creationId xmlns:a16="http://schemas.microsoft.com/office/drawing/2014/main" id="{7DF27967-AB96-0D29-B93C-B6A13D2A7748}"/>
              </a:ext>
            </a:extLst>
          </p:cNvPr>
          <p:cNvSpPr/>
          <p:nvPr/>
        </p:nvSpPr>
        <p:spPr>
          <a:xfrm rot="21124485" flipH="1" flipV="1">
            <a:off x="4136574" y="3809438"/>
            <a:ext cx="63028" cy="45719"/>
          </a:xfrm>
          <a:prstGeom prst="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C242871-B642-ADB8-52D8-255816A87C06}"/>
                  </a:ext>
                </a:extLst>
              </p:cNvPr>
              <p:cNvSpPr txBox="1"/>
              <p:nvPr/>
            </p:nvSpPr>
            <p:spPr>
              <a:xfrm>
                <a:off x="871567" y="5181546"/>
                <a:ext cx="131189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×7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CC242871-B642-ADB8-52D8-255816A87C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7" y="5181546"/>
                <a:ext cx="1311898" cy="307777"/>
              </a:xfrm>
              <a:prstGeom prst="rect">
                <a:avLst/>
              </a:prstGeom>
              <a:blipFill>
                <a:blip r:embed="rId1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67A5D6A4-216A-AB2D-1147-4CBD30C39462}"/>
              </a:ext>
            </a:extLst>
          </p:cNvPr>
          <p:cNvGrpSpPr/>
          <p:nvPr/>
        </p:nvGrpSpPr>
        <p:grpSpPr>
          <a:xfrm>
            <a:off x="375099" y="5183517"/>
            <a:ext cx="643125" cy="325195"/>
            <a:chOff x="1956964" y="5388337"/>
            <a:chExt cx="643125" cy="325195"/>
          </a:xfrm>
        </p:grpSpPr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4F6A3170-DFD3-1396-CBBF-3EC6BD5A5850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368E6A20-501D-B638-488D-B2B0A00C6055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0E44EFD2-709C-223E-3558-BCB307CF0AEE}"/>
              </a:ext>
            </a:extLst>
          </p:cNvPr>
          <p:cNvGrpSpPr/>
          <p:nvPr/>
        </p:nvGrpSpPr>
        <p:grpSpPr>
          <a:xfrm>
            <a:off x="505173" y="4694835"/>
            <a:ext cx="583034" cy="321355"/>
            <a:chOff x="3043462" y="4754031"/>
            <a:chExt cx="583034" cy="321355"/>
          </a:xfrm>
        </p:grpSpPr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187D6F3D-6FC5-ACAE-AB05-2E973517600E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問</a:t>
              </a:r>
            </a:p>
          </p:txBody>
        </p:sp>
        <p:sp>
          <p:nvSpPr>
            <p:cNvPr id="26" name="四角形: 角を丸くする 22">
              <a:extLst>
                <a:ext uri="{FF2B5EF4-FFF2-40B4-BE49-F238E27FC236}">
                  <a16:creationId xmlns:a16="http://schemas.microsoft.com/office/drawing/2014/main" id="{1F53985D-E97F-8417-0092-442770AD5C9C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19844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E7EAD31B-4BB7-7315-99B4-C7D9C1CCB56A}"/>
                </a:ext>
              </a:extLst>
            </p:cNvPr>
            <p:cNvSpPr txBox="1"/>
            <p:nvPr/>
          </p:nvSpPr>
          <p:spPr>
            <a:xfrm>
              <a:off x="3313676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  <a:endParaRPr kumimoji="1" lang="ja-JP" altLang="en-US" sz="1400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34AE12B-82BA-64BC-293E-4275B6B9EA66}"/>
              </a:ext>
            </a:extLst>
          </p:cNvPr>
          <p:cNvSpPr txBox="1"/>
          <p:nvPr/>
        </p:nvSpPr>
        <p:spPr>
          <a:xfrm>
            <a:off x="1092148" y="4705932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次の計算をしなさい。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8BD8151-E397-8EF5-DC50-941DEB11A5C8}"/>
                  </a:ext>
                </a:extLst>
              </p:cNvPr>
              <p:cNvSpPr txBox="1"/>
              <p:nvPr/>
            </p:nvSpPr>
            <p:spPr>
              <a:xfrm>
                <a:off x="868977" y="6446444"/>
                <a:ext cx="169014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×(−2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8BD8151-E397-8EF5-DC50-941DEB11A5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7" y="6446444"/>
                <a:ext cx="1690143" cy="307777"/>
              </a:xfrm>
              <a:prstGeom prst="rect">
                <a:avLst/>
              </a:prstGeom>
              <a:blipFill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FDE74BE-C177-56FE-7740-79D863883CF8}"/>
              </a:ext>
            </a:extLst>
          </p:cNvPr>
          <p:cNvGrpSpPr/>
          <p:nvPr/>
        </p:nvGrpSpPr>
        <p:grpSpPr>
          <a:xfrm>
            <a:off x="372509" y="6448415"/>
            <a:ext cx="643125" cy="325195"/>
            <a:chOff x="1956964" y="5388337"/>
            <a:chExt cx="643125" cy="325195"/>
          </a:xfrm>
        </p:grpSpPr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797A805E-02F1-98B8-F3E3-69E20BADFF77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CD319D03-281A-1573-A4A3-3F2C43247A08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EF2AC4E-3BE2-C436-4A10-C329D9582DF3}"/>
                  </a:ext>
                </a:extLst>
              </p:cNvPr>
              <p:cNvSpPr txBox="1"/>
              <p:nvPr/>
            </p:nvSpPr>
            <p:spPr>
              <a:xfrm>
                <a:off x="868977" y="7752348"/>
                <a:ext cx="110389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7EF2AC4E-3BE2-C436-4A10-C329D9582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7" y="7752348"/>
                <a:ext cx="1103892" cy="307777"/>
              </a:xfrm>
              <a:prstGeom prst="rect">
                <a:avLst/>
              </a:prstGeom>
              <a:blipFill>
                <a:blip r:embed="rId15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98BFB949-BF8E-D24C-DA62-1D10AF13343C}"/>
              </a:ext>
            </a:extLst>
          </p:cNvPr>
          <p:cNvGrpSpPr/>
          <p:nvPr/>
        </p:nvGrpSpPr>
        <p:grpSpPr>
          <a:xfrm>
            <a:off x="372509" y="7754319"/>
            <a:ext cx="643125" cy="325195"/>
            <a:chOff x="1956964" y="5388337"/>
            <a:chExt cx="643125" cy="325195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C8CAF679-34E0-A977-70C1-E3F76E244081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FFB3B762-1F2F-C02C-1608-48410FFB85D1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52AF272-ED33-4AA5-3FA2-19098CBD5D2F}"/>
                  </a:ext>
                </a:extLst>
              </p:cNvPr>
              <p:cNvSpPr txBox="1"/>
              <p:nvPr/>
            </p:nvSpPr>
            <p:spPr>
              <a:xfrm>
                <a:off x="3861676" y="5181546"/>
                <a:ext cx="131221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352AF272-ED33-4AA5-3FA2-19098CBD5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676" y="5181546"/>
                <a:ext cx="1312219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530E4728-8669-C9E8-B081-D9265153A89E}"/>
              </a:ext>
            </a:extLst>
          </p:cNvPr>
          <p:cNvGrpSpPr/>
          <p:nvPr/>
        </p:nvGrpSpPr>
        <p:grpSpPr>
          <a:xfrm>
            <a:off x="3365208" y="5183517"/>
            <a:ext cx="643125" cy="325195"/>
            <a:chOff x="1956964" y="5388337"/>
            <a:chExt cx="643125" cy="325195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035CE7AA-B5BE-27A6-2AF2-C04B3ECB2DD0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45" name="テキスト ボックス 44">
              <a:extLst>
                <a:ext uri="{FF2B5EF4-FFF2-40B4-BE49-F238E27FC236}">
                  <a16:creationId xmlns:a16="http://schemas.microsoft.com/office/drawing/2014/main" id="{1BF0C8DE-1D22-0E7A-DF2F-05A35123449B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6B67EFF-C1EC-F450-66D7-F0CD25BF0464}"/>
                  </a:ext>
                </a:extLst>
              </p:cNvPr>
              <p:cNvSpPr txBox="1"/>
              <p:nvPr/>
            </p:nvSpPr>
            <p:spPr>
              <a:xfrm>
                <a:off x="3859086" y="6446444"/>
                <a:ext cx="109921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6B67EFF-C1EC-F450-66D7-F0CD25BF0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86" y="6446444"/>
                <a:ext cx="1099212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72802E04-4606-9FD1-BA31-884305BFE0FF}"/>
              </a:ext>
            </a:extLst>
          </p:cNvPr>
          <p:cNvGrpSpPr/>
          <p:nvPr/>
        </p:nvGrpSpPr>
        <p:grpSpPr>
          <a:xfrm>
            <a:off x="3362618" y="6448415"/>
            <a:ext cx="643125" cy="325195"/>
            <a:chOff x="1956964" y="5388337"/>
            <a:chExt cx="643125" cy="325195"/>
          </a:xfrm>
        </p:grpSpPr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6B7F42B2-540E-4A08-AA70-B21FC38E89DE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49" name="テキスト ボックス 48">
              <a:extLst>
                <a:ext uri="{FF2B5EF4-FFF2-40B4-BE49-F238E27FC236}">
                  <a16:creationId xmlns:a16="http://schemas.microsoft.com/office/drawing/2014/main" id="{A6774803-38C9-65EC-B63B-7BB25061A35C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5BADD36-50B7-4449-AD31-85D0F2F492C5}"/>
                  </a:ext>
                </a:extLst>
              </p:cNvPr>
              <p:cNvSpPr txBox="1"/>
              <p:nvPr/>
            </p:nvSpPr>
            <p:spPr>
              <a:xfrm>
                <a:off x="3859086" y="7752348"/>
                <a:ext cx="133825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+7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A5BADD36-50B7-4449-AD31-85D0F2F49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86" y="7752348"/>
                <a:ext cx="1338251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31409B0D-5034-F55B-66DD-17EB0D90ECA8}"/>
              </a:ext>
            </a:extLst>
          </p:cNvPr>
          <p:cNvGrpSpPr/>
          <p:nvPr/>
        </p:nvGrpSpPr>
        <p:grpSpPr>
          <a:xfrm>
            <a:off x="3362618" y="7754319"/>
            <a:ext cx="643125" cy="325195"/>
            <a:chOff x="1956964" y="5388337"/>
            <a:chExt cx="643125" cy="325195"/>
          </a:xfrm>
        </p:grpSpPr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B4FCF5E3-80CA-6381-4966-F1FF1AF2DC00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8F9BA3BF-81DA-5B75-D743-5C74F8599FDF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6</a:t>
              </a:r>
            </a:p>
          </p:txBody>
        </p:sp>
      </p:grpSp>
      <p:pic>
        <p:nvPicPr>
          <p:cNvPr id="10" name="図 9" descr="QR コード&#10;&#10;自動的に生成された説明">
            <a:extLst>
              <a:ext uri="{FF2B5EF4-FFF2-40B4-BE49-F238E27FC236}">
                <a16:creationId xmlns:a16="http://schemas.microsoft.com/office/drawing/2014/main" id="{C1FF6A73-A61F-6708-CEA8-19B1BD7C7D3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171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F0CAB-D6A4-0504-0301-1DC3F4DF3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8051862C-01B7-BB24-9DF6-9FC1306D3B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03A0136-13CC-B502-E2DE-2960E06B70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122093DE-26DD-482A-33D4-40D16A771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式の乗法、除法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F8E5BC6F-2BE0-CEBB-545B-5ADD892BF2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多項式と単項式の除法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3D9E8BC-8E33-3E71-0661-93D20976CC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P.13-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0EA33CA1-6285-8CC7-E298-9D1A06A97979}"/>
              </a:ext>
            </a:extLst>
          </p:cNvPr>
          <p:cNvGrpSpPr/>
          <p:nvPr/>
        </p:nvGrpSpPr>
        <p:grpSpPr>
          <a:xfrm>
            <a:off x="506366" y="1710677"/>
            <a:ext cx="583034" cy="321355"/>
            <a:chOff x="3043462" y="4754031"/>
            <a:chExt cx="583034" cy="321355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31E84EF1-F92E-CDFD-EC3A-943E77E19D9D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15" name="四角形: 角を丸くする 22">
              <a:extLst>
                <a:ext uri="{FF2B5EF4-FFF2-40B4-BE49-F238E27FC236}">
                  <a16:creationId xmlns:a16="http://schemas.microsoft.com/office/drawing/2014/main" id="{81F4E277-4C64-5482-D7BD-3EB76D0FE22B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0B1A0695-81D5-DDFE-DAD4-5659227ED4CA}"/>
                </a:ext>
              </a:extLst>
            </p:cNvPr>
            <p:cNvSpPr txBox="1"/>
            <p:nvPr/>
          </p:nvSpPr>
          <p:spPr>
            <a:xfrm>
              <a:off x="3313676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436BCAA-86D8-7BCC-8AC6-A826ECD90F79}"/>
                  </a:ext>
                </a:extLst>
              </p:cNvPr>
              <p:cNvSpPr txBox="1"/>
              <p:nvPr/>
            </p:nvSpPr>
            <p:spPr>
              <a:xfrm>
                <a:off x="1093341" y="1721774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多項式</a:t>
                </a:r>
                <a14:m>
                  <m:oMath xmlns:m="http://schemas.openxmlformats.org/officeDocument/2006/math"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ja-JP" altLang="en-US" sz="1400"/>
                  <a:t>単項式</a:t>
                </a:r>
                <a:r>
                  <a:rPr kumimoji="1" lang="en-US" altLang="ja-JP" sz="1400" dirty="0"/>
                  <a:t>①</a:t>
                </a:r>
                <a:endParaRPr kumimoji="1" lang="ja-JP" altLang="en-US" sz="14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D436BCAA-86D8-7BCC-8AC6-A826ECD90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1721774"/>
                <a:ext cx="1576072" cy="307777"/>
              </a:xfrm>
              <a:prstGeom prst="rect">
                <a:avLst/>
              </a:prstGeom>
              <a:blipFill>
                <a:blip r:embed="rId3"/>
                <a:stretch>
                  <a:fillRect l="-794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8571138-9A11-8FD9-E570-42AC14C51AFD}"/>
              </a:ext>
            </a:extLst>
          </p:cNvPr>
          <p:cNvGrpSpPr/>
          <p:nvPr/>
        </p:nvGrpSpPr>
        <p:grpSpPr>
          <a:xfrm>
            <a:off x="506366" y="2952117"/>
            <a:ext cx="583034" cy="321355"/>
            <a:chOff x="3043462" y="4754031"/>
            <a:chExt cx="583034" cy="321355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450B9BCA-4018-C1E8-6972-405572E55166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39" name="四角形: 角を丸くする 22">
              <a:extLst>
                <a:ext uri="{FF2B5EF4-FFF2-40B4-BE49-F238E27FC236}">
                  <a16:creationId xmlns:a16="http://schemas.microsoft.com/office/drawing/2014/main" id="{297590BD-7722-C3D0-D129-DC3F4C425842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9789A7E9-23DC-78C5-6ABA-C1C80DB89FFE}"/>
                </a:ext>
              </a:extLst>
            </p:cNvPr>
            <p:cNvSpPr txBox="1"/>
            <p:nvPr/>
          </p:nvSpPr>
          <p:spPr>
            <a:xfrm>
              <a:off x="3313677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3594B38-9DDB-1DD0-6F3F-2C8D7474EA79}"/>
                  </a:ext>
                </a:extLst>
              </p:cNvPr>
              <p:cNvSpPr txBox="1"/>
              <p:nvPr/>
            </p:nvSpPr>
            <p:spPr>
              <a:xfrm>
                <a:off x="1093341" y="2963214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単項式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ja-JP" altLang="en-US" sz="1400"/>
                  <a:t>多項式</a:t>
                </a:r>
                <a:r>
                  <a:rPr kumimoji="1" lang="en-US" altLang="ja-JP" sz="1400" dirty="0"/>
                  <a:t>②</a:t>
                </a:r>
                <a:endParaRPr kumimoji="1" lang="ja-JP" altLang="en-US" sz="14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F3594B38-9DDB-1DD0-6F3F-2C8D7474E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2963214"/>
                <a:ext cx="1576072" cy="307777"/>
              </a:xfrm>
              <a:prstGeom prst="rect">
                <a:avLst/>
              </a:prstGeom>
              <a:blipFill>
                <a:blip r:embed="rId4"/>
                <a:stretch>
                  <a:fillRect l="-79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60F261-D488-DA53-7A2D-8ADE33400806}"/>
                  </a:ext>
                </a:extLst>
              </p:cNvPr>
              <p:cNvSpPr txBox="1"/>
              <p:nvPr/>
            </p:nvSpPr>
            <p:spPr>
              <a:xfrm>
                <a:off x="872760" y="1943722"/>
                <a:ext cx="2442272" cy="740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en-US" altLang="ja-JP" sz="1400" dirty="0"/>
              </a:p>
              <a:p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A060F261-D488-DA53-7A2D-8ADE33400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60" y="1943722"/>
                <a:ext cx="2442272" cy="740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44B198-34BA-C928-497A-E0CE6D5FDF34}"/>
                  </a:ext>
                </a:extLst>
              </p:cNvPr>
              <p:cNvSpPr txBox="1"/>
              <p:nvPr/>
            </p:nvSpPr>
            <p:spPr>
              <a:xfrm>
                <a:off x="2186859" y="2440938"/>
                <a:ext cx="93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544B198-34BA-C928-497A-E0CE6D5FD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859" y="2440938"/>
                <a:ext cx="93583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587057-DB01-567C-99E8-C001116EEC3C}"/>
                  </a:ext>
                </a:extLst>
              </p:cNvPr>
              <p:cNvSpPr txBox="1"/>
              <p:nvPr/>
            </p:nvSpPr>
            <p:spPr>
              <a:xfrm>
                <a:off x="867768" y="3254483"/>
                <a:ext cx="3174267" cy="51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=(2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BD587057-DB01-567C-99E8-C001116EEC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68" y="3254483"/>
                <a:ext cx="3174267" cy="5156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AF681A-9D7D-C173-FC56-3B3B74D2FD59}"/>
                  </a:ext>
                </a:extLst>
              </p:cNvPr>
              <p:cNvSpPr txBox="1"/>
              <p:nvPr/>
            </p:nvSpPr>
            <p:spPr>
              <a:xfrm>
                <a:off x="2299721" y="3627488"/>
                <a:ext cx="1939505" cy="51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89AF681A-9D7D-C173-FC56-3B3B74D2F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721" y="3627488"/>
                <a:ext cx="1939505" cy="5156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11B78F4-AC08-7403-496B-40E91E817EB7}"/>
                  </a:ext>
                </a:extLst>
              </p:cNvPr>
              <p:cNvSpPr txBox="1"/>
              <p:nvPr/>
            </p:nvSpPr>
            <p:spPr>
              <a:xfrm>
                <a:off x="2295283" y="4113199"/>
                <a:ext cx="1037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11B78F4-AC08-7403-496B-40E91E817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83" y="4113199"/>
                <a:ext cx="1037785" cy="307777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四角形: 角を丸くする 22">
            <a:extLst>
              <a:ext uri="{FF2B5EF4-FFF2-40B4-BE49-F238E27FC236}">
                <a16:creationId xmlns:a16="http://schemas.microsoft.com/office/drawing/2014/main" id="{36FECBA3-3B1C-0494-89CB-380BD513C29B}"/>
              </a:ext>
            </a:extLst>
          </p:cNvPr>
          <p:cNvSpPr/>
          <p:nvPr/>
        </p:nvSpPr>
        <p:spPr>
          <a:xfrm>
            <a:off x="4918292" y="2029552"/>
            <a:ext cx="1235207" cy="801424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5DDB49A2-0652-9237-164A-364B82D3FDC7}"/>
                  </a:ext>
                </a:extLst>
              </p:cNvPr>
              <p:cNvSpPr txBox="1"/>
              <p:nvPr/>
            </p:nvSpPr>
            <p:spPr>
              <a:xfrm>
                <a:off x="5093286" y="2089911"/>
                <a:ext cx="1024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sz="1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5DDB49A2-0652-9237-164A-364B82D3F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286" y="2089911"/>
                <a:ext cx="10240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四角形: 角を丸くする 22">
            <a:extLst>
              <a:ext uri="{FF2B5EF4-FFF2-40B4-BE49-F238E27FC236}">
                <a16:creationId xmlns:a16="http://schemas.microsoft.com/office/drawing/2014/main" id="{785DD23E-0333-FAA0-26CE-5BB5031F9429}"/>
              </a:ext>
            </a:extLst>
          </p:cNvPr>
          <p:cNvSpPr/>
          <p:nvPr/>
        </p:nvSpPr>
        <p:spPr>
          <a:xfrm>
            <a:off x="4909801" y="3609509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8DC24DA-821C-EBB9-AC10-C8650EB2F5DD}"/>
                  </a:ext>
                </a:extLst>
              </p:cNvPr>
              <p:cNvSpPr txBox="1"/>
              <p:nvPr/>
            </p:nvSpPr>
            <p:spPr>
              <a:xfrm>
                <a:off x="5138007" y="3732007"/>
                <a:ext cx="79573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1200" b="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F8DC24DA-821C-EBB9-AC10-C8650EB2F5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07" y="3732007"/>
                <a:ext cx="795731" cy="4392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3AB9EAF-FF62-5F5C-3B49-E1670602C170}"/>
                  </a:ext>
                </a:extLst>
              </p:cNvPr>
              <p:cNvSpPr txBox="1"/>
              <p:nvPr/>
            </p:nvSpPr>
            <p:spPr>
              <a:xfrm>
                <a:off x="4994052" y="2294204"/>
                <a:ext cx="772647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en-US" altLang="ja-JP" sz="1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3AB9EAF-FF62-5F5C-3B49-E1670602C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052" y="2294204"/>
                <a:ext cx="772647" cy="43922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449568-3518-58CD-440A-1C5288D17DD7}"/>
                  </a:ext>
                </a:extLst>
              </p:cNvPr>
              <p:cNvSpPr txBox="1"/>
              <p:nvPr/>
            </p:nvSpPr>
            <p:spPr>
              <a:xfrm>
                <a:off x="871567" y="5110670"/>
                <a:ext cx="1601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÷5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449568-3518-58CD-440A-1C5288D17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7" y="5110670"/>
                <a:ext cx="160178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E70B696A-911E-4345-2C73-9E5947C56DCF}"/>
              </a:ext>
            </a:extLst>
          </p:cNvPr>
          <p:cNvGrpSpPr/>
          <p:nvPr/>
        </p:nvGrpSpPr>
        <p:grpSpPr>
          <a:xfrm>
            <a:off x="375099" y="5112641"/>
            <a:ext cx="643125" cy="325195"/>
            <a:chOff x="1956964" y="5388337"/>
            <a:chExt cx="643125" cy="325195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033A68F3-5302-3EF1-F0F5-95BA87A57576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DAA03F6-3726-70CA-BC2E-CA2117B949B0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1</a:t>
              </a:r>
            </a:p>
          </p:txBody>
        </p:sp>
      </p:grp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5A557C87-7C0A-9DB8-EA9C-CC68F3C7269D}"/>
              </a:ext>
            </a:extLst>
          </p:cNvPr>
          <p:cNvGrpSpPr/>
          <p:nvPr/>
        </p:nvGrpSpPr>
        <p:grpSpPr>
          <a:xfrm>
            <a:off x="505173" y="4623959"/>
            <a:ext cx="583034" cy="321355"/>
            <a:chOff x="3043462" y="4754031"/>
            <a:chExt cx="583034" cy="321355"/>
          </a:xfrm>
        </p:grpSpPr>
        <p:sp>
          <p:nvSpPr>
            <p:cNvPr id="22" name="テキスト ボックス 21">
              <a:extLst>
                <a:ext uri="{FF2B5EF4-FFF2-40B4-BE49-F238E27FC236}">
                  <a16:creationId xmlns:a16="http://schemas.microsoft.com/office/drawing/2014/main" id="{F2BA5D96-AEAC-DC91-9316-04DD576A06D2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問</a:t>
              </a:r>
            </a:p>
          </p:txBody>
        </p:sp>
        <p:sp>
          <p:nvSpPr>
            <p:cNvPr id="25" name="四角形: 角を丸くする 22">
              <a:extLst>
                <a:ext uri="{FF2B5EF4-FFF2-40B4-BE49-F238E27FC236}">
                  <a16:creationId xmlns:a16="http://schemas.microsoft.com/office/drawing/2014/main" id="{F1FF19CD-5096-9C30-32F4-0FDF55DCA04C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19844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72215725-445B-8DE6-809C-25D60AE5438E}"/>
                </a:ext>
              </a:extLst>
            </p:cNvPr>
            <p:cNvSpPr txBox="1"/>
            <p:nvPr/>
          </p:nvSpPr>
          <p:spPr>
            <a:xfrm>
              <a:off x="3313676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2</a:t>
              </a:r>
              <a:endParaRPr kumimoji="1" lang="ja-JP" altLang="en-US" sz="1400"/>
            </a:p>
          </p:txBody>
        </p: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42C3965-8E32-C38E-14FD-98DFAE8BE5BC}"/>
              </a:ext>
            </a:extLst>
          </p:cNvPr>
          <p:cNvSpPr txBox="1"/>
          <p:nvPr/>
        </p:nvSpPr>
        <p:spPr>
          <a:xfrm>
            <a:off x="1092148" y="4635056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次の計算をしなさい。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BC4AA22-9C2E-62F5-9BBD-295DDA364615}"/>
                  </a:ext>
                </a:extLst>
              </p:cNvPr>
              <p:cNvSpPr txBox="1"/>
              <p:nvPr/>
            </p:nvSpPr>
            <p:spPr>
              <a:xfrm>
                <a:off x="868977" y="6375568"/>
                <a:ext cx="19007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÷(−3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9BC4AA22-9C2E-62F5-9BBD-295DDA364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7" y="6375568"/>
                <a:ext cx="1900713" cy="307777"/>
              </a:xfrm>
              <a:prstGeom prst="rect">
                <a:avLst/>
              </a:prstGeom>
              <a:blipFill>
                <a:blip r:embed="rId14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471CF890-FC91-905F-C1D0-EFE863926099}"/>
              </a:ext>
            </a:extLst>
          </p:cNvPr>
          <p:cNvGrpSpPr/>
          <p:nvPr/>
        </p:nvGrpSpPr>
        <p:grpSpPr>
          <a:xfrm>
            <a:off x="372509" y="6377539"/>
            <a:ext cx="643125" cy="325195"/>
            <a:chOff x="1956964" y="5388337"/>
            <a:chExt cx="643125" cy="325195"/>
          </a:xfrm>
        </p:grpSpPr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1D612BF8-8377-F653-81AF-9CDDA1E2E602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DE58726B-336C-D4C0-411C-A574224EA8C9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3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4D8BF78-66F1-7577-FE0A-45111A0A2A5E}"/>
                  </a:ext>
                </a:extLst>
              </p:cNvPr>
              <p:cNvSpPr txBox="1"/>
              <p:nvPr/>
            </p:nvSpPr>
            <p:spPr>
              <a:xfrm>
                <a:off x="868977" y="7567172"/>
                <a:ext cx="1738809" cy="4970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4D8BF78-66F1-7577-FE0A-45111A0A2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977" y="7567172"/>
                <a:ext cx="1738809" cy="49705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0AEA5521-42A1-4E54-5009-C52B7B754DA6}"/>
              </a:ext>
            </a:extLst>
          </p:cNvPr>
          <p:cNvGrpSpPr/>
          <p:nvPr/>
        </p:nvGrpSpPr>
        <p:grpSpPr>
          <a:xfrm>
            <a:off x="372509" y="7683443"/>
            <a:ext cx="643125" cy="325195"/>
            <a:chOff x="1956964" y="5388337"/>
            <a:chExt cx="643125" cy="325195"/>
          </a:xfrm>
        </p:grpSpPr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851DAB85-3A69-2DA3-97DB-2F82028481D0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D4EC034A-3EED-D0FC-24E2-08EF736FB7A4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5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88166C1-C981-4589-419A-C4B39173A1E0}"/>
                  </a:ext>
                </a:extLst>
              </p:cNvPr>
              <p:cNvSpPr txBox="1"/>
              <p:nvPr/>
            </p:nvSpPr>
            <p:spPr>
              <a:xfrm>
                <a:off x="3861676" y="5110670"/>
                <a:ext cx="15043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588166C1-C981-4589-419A-C4B39173A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676" y="5110670"/>
                <a:ext cx="1504386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6CAA2B76-D5A0-99DC-20F1-825C91B8F1F6}"/>
              </a:ext>
            </a:extLst>
          </p:cNvPr>
          <p:cNvGrpSpPr/>
          <p:nvPr/>
        </p:nvGrpSpPr>
        <p:grpSpPr>
          <a:xfrm>
            <a:off x="3365208" y="5112641"/>
            <a:ext cx="643125" cy="325195"/>
            <a:chOff x="1956964" y="5388337"/>
            <a:chExt cx="643125" cy="325195"/>
          </a:xfrm>
        </p:grpSpPr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16961FE-DA70-3A89-7983-C11CC6221970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83057594-CE01-3201-58D0-20D0537B7113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8CF779A5-62CA-D3CC-F256-13C1974D6B9A}"/>
                  </a:ext>
                </a:extLst>
              </p:cNvPr>
              <p:cNvSpPr txBox="1"/>
              <p:nvPr/>
            </p:nvSpPr>
            <p:spPr>
              <a:xfrm>
                <a:off x="3859086" y="6375568"/>
                <a:ext cx="249812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e>
                      </m:d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8CF779A5-62CA-D3CC-F256-13C1974D6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86" y="6375568"/>
                <a:ext cx="2498120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F2452ED8-DB07-871B-9FD3-7B36F8490253}"/>
              </a:ext>
            </a:extLst>
          </p:cNvPr>
          <p:cNvGrpSpPr/>
          <p:nvPr/>
        </p:nvGrpSpPr>
        <p:grpSpPr>
          <a:xfrm>
            <a:off x="3362618" y="6377539"/>
            <a:ext cx="643125" cy="325195"/>
            <a:chOff x="1956964" y="5388337"/>
            <a:chExt cx="643125" cy="325195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501FD281-8D4F-B065-5E96-0647FF8031AA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C587C837-6A73-2A41-1BA2-6E4F12AEABA4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4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B64FF22-8C39-5352-7B5E-E3EDF365BEDF}"/>
                  </a:ext>
                </a:extLst>
              </p:cNvPr>
              <p:cNvSpPr txBox="1"/>
              <p:nvPr/>
            </p:nvSpPr>
            <p:spPr>
              <a:xfrm>
                <a:off x="3859086" y="7605272"/>
                <a:ext cx="1537665" cy="45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−10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kumimoji="1" lang="en-US" altLang="ja-JP" sz="1400" b="0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EB64FF22-8C39-5352-7B5E-E3EDF365B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86" y="7605272"/>
                <a:ext cx="1537665" cy="459869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9816FBDC-FE30-D579-C656-86B6F5D6A4DA}"/>
              </a:ext>
            </a:extLst>
          </p:cNvPr>
          <p:cNvGrpSpPr/>
          <p:nvPr/>
        </p:nvGrpSpPr>
        <p:grpSpPr>
          <a:xfrm>
            <a:off x="3362618" y="7683443"/>
            <a:ext cx="643125" cy="325195"/>
            <a:chOff x="1956964" y="5388337"/>
            <a:chExt cx="643125" cy="325195"/>
          </a:xfrm>
        </p:grpSpPr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DA3E8CE5-E86F-61E6-56F6-39AA0E39A2D8}"/>
                </a:ext>
              </a:extLst>
            </p:cNvPr>
            <p:cNvSpPr txBox="1"/>
            <p:nvPr/>
          </p:nvSpPr>
          <p:spPr>
            <a:xfrm>
              <a:off x="1956964" y="5405755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400"/>
                <a:t>（  ）</a:t>
              </a:r>
              <a:endParaRPr kumimoji="1" lang="en-US" altLang="ja-JP" sz="1400"/>
            </a:p>
          </p:txBody>
        </p:sp>
        <p:sp>
          <p:nvSpPr>
            <p:cNvPr id="52" name="テキスト ボックス 51">
              <a:extLst>
                <a:ext uri="{FF2B5EF4-FFF2-40B4-BE49-F238E27FC236}">
                  <a16:creationId xmlns:a16="http://schemas.microsoft.com/office/drawing/2014/main" id="{4059084D-E644-2AB2-FA35-E54B0A8BB6E6}"/>
                </a:ext>
              </a:extLst>
            </p:cNvPr>
            <p:cNvSpPr txBox="1"/>
            <p:nvPr/>
          </p:nvSpPr>
          <p:spPr>
            <a:xfrm>
              <a:off x="2138103" y="5388337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/>
                <a:t>6</a:t>
              </a:r>
            </a:p>
          </p:txBody>
        </p:sp>
      </p:grpSp>
      <p:pic>
        <p:nvPicPr>
          <p:cNvPr id="53" name="図 52" descr="QR コード&#10;&#10;自動的に生成された説明">
            <a:extLst>
              <a:ext uri="{FF2B5EF4-FFF2-40B4-BE49-F238E27FC236}">
                <a16:creationId xmlns:a16="http://schemas.microsoft.com/office/drawing/2014/main" id="{8A67B4C0-DB7F-C369-30B1-41C4B8A74A6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759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3202B36A-E953-DE34-1324-15A4B3F567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B97DEB6-4227-9EA6-48BD-DED7047DA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20BA05D2-1AC6-E2CA-D31C-32F3A8AAC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17E894F3-EC30-845C-BAAE-7E0ADBA03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3F4BDC6-9398-AAFF-6930-B4CA751C0BB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7680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0FB51-D379-4D6B-F42F-7259E214D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ッター プレースホルダー 1">
            <a:extLst>
              <a:ext uri="{FF2B5EF4-FFF2-40B4-BE49-F238E27FC236}">
                <a16:creationId xmlns:a16="http://schemas.microsoft.com/office/drawing/2014/main" id="{95688CE0-6AE5-F4DE-202C-FD823BA53D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kumimoji="1" lang="ja-JP" altLang="en-US"/>
              <a:t>数学３　１章 式の展開と因数分解　１節 式の展開と因数分解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F4CDCF7-5303-0653-6684-B1C236BE55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6A4CB17-5F09-4717-A09C-52F9570A0C9C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A26E926F-0A75-EA74-211C-9B72CF08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１</a:t>
            </a:r>
            <a:r>
              <a:rPr kumimoji="1" lang="en-US" altLang="ja-JP" dirty="0"/>
              <a:t> </a:t>
            </a:r>
            <a:r>
              <a:rPr kumimoji="1" lang="ja-JP" altLang="en-US"/>
              <a:t>式の乗法、除法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429C9AE9-F552-FF7B-63E5-B07ACD78D7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多項式と単項式の除法</a:t>
            </a:r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A367FFE-D5F3-B9B2-E0A2-8941C7CC2E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ja-JP" dirty="0"/>
              <a:t>P.13-</a:t>
            </a:r>
            <a:endParaRPr kumimoji="1" lang="ja-JP" altLang="en-US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6CE82FA-450A-8BAB-A867-548200EFD1B5}"/>
              </a:ext>
            </a:extLst>
          </p:cNvPr>
          <p:cNvGrpSpPr/>
          <p:nvPr/>
        </p:nvGrpSpPr>
        <p:grpSpPr>
          <a:xfrm>
            <a:off x="506366" y="1710677"/>
            <a:ext cx="583034" cy="321355"/>
            <a:chOff x="3043462" y="4754031"/>
            <a:chExt cx="583034" cy="321355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4F732EC9-8B38-76F6-D098-E3C8ECBFCE08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15" name="四角形: 角を丸くする 22">
              <a:extLst>
                <a:ext uri="{FF2B5EF4-FFF2-40B4-BE49-F238E27FC236}">
                  <a16:creationId xmlns:a16="http://schemas.microsoft.com/office/drawing/2014/main" id="{D803B7E0-9DBC-E967-A91C-D1CBCA99DF8D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DA78A40-B59E-25BF-226D-25FDD40B2E87}"/>
                </a:ext>
              </a:extLst>
            </p:cNvPr>
            <p:cNvSpPr txBox="1"/>
            <p:nvPr/>
          </p:nvSpPr>
          <p:spPr>
            <a:xfrm>
              <a:off x="3313676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3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365029-5EA1-CA8E-7AFE-EFD6FCBABFBB}"/>
                  </a:ext>
                </a:extLst>
              </p:cNvPr>
              <p:cNvSpPr txBox="1"/>
              <p:nvPr/>
            </p:nvSpPr>
            <p:spPr>
              <a:xfrm>
                <a:off x="1093341" y="1721774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多項式</a:t>
                </a:r>
                <a14:m>
                  <m:oMath xmlns:m="http://schemas.openxmlformats.org/officeDocument/2006/math">
                    <m:r>
                      <a:rPr kumimoji="1" lang="en-US" altLang="ja-JP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ja-JP" altLang="en-US" sz="1400"/>
                  <a:t>単項式</a:t>
                </a:r>
                <a:r>
                  <a:rPr kumimoji="1" lang="en-US" altLang="ja-JP" sz="1400" dirty="0"/>
                  <a:t>①</a:t>
                </a:r>
                <a:endParaRPr kumimoji="1" lang="ja-JP" altLang="en-US" sz="1400"/>
              </a:p>
            </p:txBody>
          </p:sp>
        </mc:Choice>
        <mc:Fallback xmlns="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0F365029-5EA1-CA8E-7AFE-EFD6FCBABF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1721774"/>
                <a:ext cx="1576072" cy="307777"/>
              </a:xfrm>
              <a:prstGeom prst="rect">
                <a:avLst/>
              </a:prstGeom>
              <a:blipFill>
                <a:blip r:embed="rId3"/>
                <a:stretch>
                  <a:fillRect l="-794" t="-4000" b="-24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92AA4AA5-CC6A-208A-C7E8-33B5EB137290}"/>
              </a:ext>
            </a:extLst>
          </p:cNvPr>
          <p:cNvGrpSpPr/>
          <p:nvPr/>
        </p:nvGrpSpPr>
        <p:grpSpPr>
          <a:xfrm>
            <a:off x="506366" y="2952117"/>
            <a:ext cx="583034" cy="321355"/>
            <a:chOff x="3043462" y="4754031"/>
            <a:chExt cx="583034" cy="321355"/>
          </a:xfrm>
        </p:grpSpPr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B6154AED-B799-C463-6236-D7483A40BE80}"/>
                </a:ext>
              </a:extLst>
            </p:cNvPr>
            <p:cNvSpPr txBox="1"/>
            <p:nvPr/>
          </p:nvSpPr>
          <p:spPr>
            <a:xfrm>
              <a:off x="3043462" y="4767609"/>
              <a:ext cx="3642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1400"/>
                <a:t>例</a:t>
              </a:r>
            </a:p>
          </p:txBody>
        </p:sp>
        <p:sp>
          <p:nvSpPr>
            <p:cNvPr id="39" name="四角形: 角を丸くする 22">
              <a:extLst>
                <a:ext uri="{FF2B5EF4-FFF2-40B4-BE49-F238E27FC236}">
                  <a16:creationId xmlns:a16="http://schemas.microsoft.com/office/drawing/2014/main" id="{116D38DB-8F76-FA04-3F0F-3886470F7F89}"/>
                </a:ext>
              </a:extLst>
            </p:cNvPr>
            <p:cNvSpPr/>
            <p:nvPr/>
          </p:nvSpPr>
          <p:spPr>
            <a:xfrm>
              <a:off x="3050496" y="4768333"/>
              <a:ext cx="576000" cy="288000"/>
            </a:xfrm>
            <a:prstGeom prst="roundRect">
              <a:avLst>
                <a:gd name="adj" fmla="val 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F90905CA-08C1-AB53-2C4B-062E15D9B800}"/>
                </a:ext>
              </a:extLst>
            </p:cNvPr>
            <p:cNvSpPr txBox="1"/>
            <p:nvPr/>
          </p:nvSpPr>
          <p:spPr>
            <a:xfrm>
              <a:off x="3313677" y="4754031"/>
              <a:ext cx="28084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/>
                <a:t>4</a:t>
              </a:r>
              <a:endParaRPr kumimoji="1" lang="ja-JP" altLang="en-US" sz="140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8C9BF33-CE56-4599-0A3C-9759E59DD4DF}"/>
                  </a:ext>
                </a:extLst>
              </p:cNvPr>
              <p:cNvSpPr txBox="1"/>
              <p:nvPr/>
            </p:nvSpPr>
            <p:spPr>
              <a:xfrm>
                <a:off x="1093341" y="2963214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1400"/>
                  <a:t>単項式</a:t>
                </a:r>
                <a14:m>
                  <m:oMath xmlns:m="http://schemas.openxmlformats.org/officeDocument/2006/math">
                    <m:r>
                      <a:rPr kumimoji="1" lang="en-US" altLang="ja-JP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</m:t>
                    </m:r>
                  </m:oMath>
                </a14:m>
                <a:r>
                  <a:rPr kumimoji="1" lang="ja-JP" altLang="en-US" sz="1400"/>
                  <a:t>多項式</a:t>
                </a:r>
                <a:r>
                  <a:rPr kumimoji="1" lang="en-US" altLang="ja-JP" sz="1400" dirty="0"/>
                  <a:t>②</a:t>
                </a:r>
                <a:endParaRPr kumimoji="1" lang="ja-JP" altLang="en-US" sz="140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08C9BF33-CE56-4599-0A3C-9759E59DD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341" y="2963214"/>
                <a:ext cx="1576072" cy="307777"/>
              </a:xfrm>
              <a:prstGeom prst="rect">
                <a:avLst/>
              </a:prstGeom>
              <a:blipFill>
                <a:blip r:embed="rId4"/>
                <a:stretch>
                  <a:fillRect l="-794"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C699A8D-A215-70C1-F9EF-19FFB7C824A0}"/>
                  </a:ext>
                </a:extLst>
              </p:cNvPr>
              <p:cNvSpPr txBox="1"/>
              <p:nvPr/>
            </p:nvSpPr>
            <p:spPr>
              <a:xfrm>
                <a:off x="872760" y="1943722"/>
                <a:ext cx="2442272" cy="7400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−9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6</m:t>
                          </m:r>
                          <m:sSup>
                            <m:sSupPr>
                              <m:ctrlP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kumimoji="1" lang="en-US" altLang="ja-JP" sz="1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r>
                        <a:rPr kumimoji="1" lang="en-US" altLang="ja-JP" sz="14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kumimoji="1" lang="en-US" altLang="ja-JP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kumimoji="1" lang="en-US" altLang="ja-JP" sz="1400" dirty="0"/>
              </a:p>
              <a:p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C699A8D-A215-70C1-F9EF-19FFB7C824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760" y="1943722"/>
                <a:ext cx="2442272" cy="7400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1D247D4-8106-507B-39AA-CCDD1C8BCE19}"/>
                  </a:ext>
                </a:extLst>
              </p:cNvPr>
              <p:cNvSpPr txBox="1"/>
              <p:nvPr/>
            </p:nvSpPr>
            <p:spPr>
              <a:xfrm>
                <a:off x="2186859" y="2440938"/>
                <a:ext cx="93583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−3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1D247D4-8106-507B-39AA-CCDD1C8BC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859" y="2440938"/>
                <a:ext cx="935834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8E12CF-804F-A8A1-03F5-11DECFD843D3}"/>
                  </a:ext>
                </a:extLst>
              </p:cNvPr>
              <p:cNvSpPr txBox="1"/>
              <p:nvPr/>
            </p:nvSpPr>
            <p:spPr>
              <a:xfrm>
                <a:off x="867768" y="3254483"/>
                <a:ext cx="3174267" cy="51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kumimoji="1" lang="en-US" altLang="ja-JP" sz="1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e>
                      </m:d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=(2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)×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F8E12CF-804F-A8A1-03F5-11DECFD84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768" y="3254483"/>
                <a:ext cx="3174267" cy="5156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A082A76-F7F8-2E9D-FA17-DE7DDA56126F}"/>
                  </a:ext>
                </a:extLst>
              </p:cNvPr>
              <p:cNvSpPr txBox="1"/>
              <p:nvPr/>
            </p:nvSpPr>
            <p:spPr>
              <a:xfrm>
                <a:off x="2299721" y="3627488"/>
                <a:ext cx="1939505" cy="515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A082A76-F7F8-2E9D-FA17-DE7DDA561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9721" y="3627488"/>
                <a:ext cx="1939505" cy="5156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BD52F6-F987-29DB-3F36-D2331C2F7675}"/>
                  </a:ext>
                </a:extLst>
              </p:cNvPr>
              <p:cNvSpPr txBox="1"/>
              <p:nvPr/>
            </p:nvSpPr>
            <p:spPr>
              <a:xfrm>
                <a:off x="2295283" y="4113199"/>
                <a:ext cx="103778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en-US" altLang="ja-JP" sz="1400" b="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BABD52F6-F987-29DB-3F36-D2331C2F7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283" y="4113199"/>
                <a:ext cx="1037785" cy="307777"/>
              </a:xfrm>
              <a:prstGeom prst="rect">
                <a:avLst/>
              </a:prstGeom>
              <a:blipFill>
                <a:blip r:embed="rId9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四角形: 角を丸くする 22">
            <a:extLst>
              <a:ext uri="{FF2B5EF4-FFF2-40B4-BE49-F238E27FC236}">
                <a16:creationId xmlns:a16="http://schemas.microsoft.com/office/drawing/2014/main" id="{16640B54-2CAC-922C-B4C8-169A574175FF}"/>
              </a:ext>
            </a:extLst>
          </p:cNvPr>
          <p:cNvSpPr/>
          <p:nvPr/>
        </p:nvSpPr>
        <p:spPr>
          <a:xfrm>
            <a:off x="4918292" y="2029552"/>
            <a:ext cx="1235207" cy="801424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5E5765D2-3543-DE6B-C1B4-525C7446D81A}"/>
                  </a:ext>
                </a:extLst>
              </p:cNvPr>
              <p:cNvSpPr txBox="1"/>
              <p:nvPr/>
            </p:nvSpPr>
            <p:spPr>
              <a:xfrm>
                <a:off x="5093286" y="2089911"/>
                <a:ext cx="102406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÷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kumimoji="1" lang="en-US" altLang="ja-JP" sz="1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5E5765D2-3543-DE6B-C1B4-525C7446D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286" y="2089911"/>
                <a:ext cx="1024063" cy="276999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9" name="四角形: 角を丸くする 22">
            <a:extLst>
              <a:ext uri="{FF2B5EF4-FFF2-40B4-BE49-F238E27FC236}">
                <a16:creationId xmlns:a16="http://schemas.microsoft.com/office/drawing/2014/main" id="{DBE4E77F-26B1-BE62-26EE-F68DD6CBBB44}"/>
              </a:ext>
            </a:extLst>
          </p:cNvPr>
          <p:cNvSpPr/>
          <p:nvPr/>
        </p:nvSpPr>
        <p:spPr>
          <a:xfrm>
            <a:off x="4909801" y="3609509"/>
            <a:ext cx="1235207" cy="684221"/>
          </a:xfrm>
          <a:prstGeom prst="roundRect">
            <a:avLst>
              <a:gd name="adj" fmla="val 538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FFDEAF8-4497-6CD3-E42F-AABC45804B4A}"/>
                  </a:ext>
                </a:extLst>
              </p:cNvPr>
              <p:cNvSpPr txBox="1"/>
              <p:nvPr/>
            </p:nvSpPr>
            <p:spPr>
              <a:xfrm>
                <a:off x="5138007" y="3732007"/>
                <a:ext cx="795731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kumimoji="1" lang="en-US" altLang="ja-JP" sz="1200" b="0" dirty="0"/>
              </a:p>
            </p:txBody>
          </p:sp>
        </mc:Choice>
        <mc:Fallback xmlns=""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3FFDEAF8-4497-6CD3-E42F-AABC45804B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007" y="3732007"/>
                <a:ext cx="795731" cy="4392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F7C13B2-D58C-63AB-F39F-227EE32C25FC}"/>
                  </a:ext>
                </a:extLst>
              </p:cNvPr>
              <p:cNvSpPr txBox="1"/>
              <p:nvPr/>
            </p:nvSpPr>
            <p:spPr>
              <a:xfrm>
                <a:off x="4994052" y="2294204"/>
                <a:ext cx="772647" cy="439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  <m:r>
                        <a:rPr kumimoji="1" lang="en-US" altLang="ja-JP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kumimoji="1" lang="en-US" altLang="ja-JP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kumimoji="1" lang="en-US" altLang="ja-JP" sz="1200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FF7C13B2-D58C-63AB-F39F-227EE32C25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4052" y="2294204"/>
                <a:ext cx="772647" cy="43922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 descr="QR コード&#10;&#10;自動的に生成された説明">
            <a:extLst>
              <a:ext uri="{FF2B5EF4-FFF2-40B4-BE49-F238E27FC236}">
                <a16:creationId xmlns:a16="http://schemas.microsoft.com/office/drawing/2014/main" id="{B98EC12C-5C7D-24F3-46BD-4641EF73A6B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8232" y="693769"/>
            <a:ext cx="821501" cy="821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90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汎用">
      <a:dk1>
        <a:srgbClr val="2C2C2C"/>
      </a:dk1>
      <a:lt1>
        <a:srgbClr val="FFFFFF"/>
      </a:lt1>
      <a:dk2>
        <a:srgbClr val="505050"/>
      </a:dk2>
      <a:lt2>
        <a:srgbClr val="EBEBEB"/>
      </a:lt2>
      <a:accent1>
        <a:srgbClr val="1A3260"/>
      </a:accent1>
      <a:accent2>
        <a:srgbClr val="EA5506"/>
      </a:accent2>
      <a:accent3>
        <a:srgbClr val="4590B8"/>
      </a:accent3>
      <a:accent4>
        <a:srgbClr val="AEB4BA"/>
      </a:accent4>
      <a:accent5>
        <a:srgbClr val="A2C777"/>
      </a:accent5>
      <a:accent6>
        <a:srgbClr val="42955F"/>
      </a:accent6>
      <a:hlink>
        <a:srgbClr val="0563C1"/>
      </a:hlink>
      <a:folHlink>
        <a:srgbClr val="954F72"/>
      </a:folHlink>
    </a:clrScheme>
    <a:fontScheme name="游M &amp; Segoe">
      <a:majorFont>
        <a:latin typeface="Segoe UI"/>
        <a:ea typeface="游ゴシック Medium"/>
        <a:cs typeface=""/>
      </a:majorFont>
      <a:minorFont>
        <a:latin typeface="Segoe UI"/>
        <a:ea typeface="游ゴシック Medium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762</TotalTime>
  <Words>1657</Words>
  <Application>Microsoft Office PowerPoint</Application>
  <PresentationFormat>A4 210 x 297 mm</PresentationFormat>
  <Paragraphs>370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游ゴシック</vt:lpstr>
      <vt:lpstr>Arial</vt:lpstr>
      <vt:lpstr>Cambria Math</vt:lpstr>
      <vt:lpstr>Segoe UI</vt:lpstr>
      <vt:lpstr>Office テーマ</vt:lpstr>
      <vt:lpstr>１ 式の乗法，除法</vt:lpstr>
      <vt:lpstr>１ 式の乗法，除法</vt:lpstr>
      <vt:lpstr>１ 式の乗法，除法</vt:lpstr>
      <vt:lpstr>PowerPoint プレゼンテーション</vt:lpstr>
      <vt:lpstr>１ 式の乗法、除法</vt:lpstr>
      <vt:lpstr>１ 式の乗法、除法</vt:lpstr>
      <vt:lpstr>１ 式の乗法、除法</vt:lpstr>
      <vt:lpstr>PowerPoint プレゼンテーション</vt:lpstr>
      <vt:lpstr>１ 式の乗法、除法</vt:lpstr>
      <vt:lpstr>１ 式の乗法、除法</vt:lpstr>
      <vt:lpstr>１ 式の乗法、除法</vt:lpstr>
      <vt:lpstr>１ 式の乗法、除法</vt:lpstr>
      <vt:lpstr>１ 式の乗法、除法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username</dc:creator>
  <cp:lastModifiedBy>username</cp:lastModifiedBy>
  <cp:revision>28</cp:revision>
  <cp:lastPrinted>2024-10-22T13:13:10Z</cp:lastPrinted>
  <dcterms:created xsi:type="dcterms:W3CDTF">2024-10-22T13:07:22Z</dcterms:created>
  <dcterms:modified xsi:type="dcterms:W3CDTF">2024-10-28T14:36:52Z</dcterms:modified>
</cp:coreProperties>
</file>