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71" r:id="rId6"/>
    <p:sldId id="272" r:id="rId7"/>
    <p:sldId id="273" r:id="rId8"/>
    <p:sldId id="277" r:id="rId9"/>
    <p:sldId id="278" r:id="rId10"/>
    <p:sldId id="279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0087-0F57-444D-929A-D5ACBD689AD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93057-055F-41F1-BD6E-B2C09F60A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1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475F6-AAE2-45A0-A609-7D449A06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66AAF9-0FCF-45E9-9FA0-0B40098B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CE258-A071-4D10-ACB3-4B4F3A72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20FB-D9B3-40C9-9B16-A4344757B33F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31BCF-D5DD-465A-BEF9-E1100503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0B725-D11C-4E40-AC3D-7BA1AE1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5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4AE41-602C-4DEA-9ACF-8BFC5215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A5FC72-17B5-4DDA-9791-55914057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EF3C0-3E45-4119-B1CC-1D5C59DD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30F-0A3B-4327-B0EA-64155B808691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BF662-E44E-49F6-95B2-7862D7C5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6F4F6-21EA-4B6C-9705-9605BE8E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5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99119B-4F0A-4052-90F9-B761301A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1205A-9EBC-4C90-A442-0E6201CD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61FB8D-E6C6-4E64-86FF-3445DE62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75E0-D9DF-4430-A489-D6BFAC5BC281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35B14-35F4-4137-A8FA-2C8B68B8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388FE-8B01-4578-8872-154FE36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12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1EA04-335E-4612-AEE0-CF3D316F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CE3F4-A887-4F9A-8C77-ED15AAD5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AF7C6-069C-4FC6-B204-E84A9E9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3FB-3F55-4E83-B0E1-EDF88B50CA06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F17F9-1F36-4D8A-81C1-D668FF3E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C5854-C822-4479-A499-0B36D56C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9CAA8-0165-4F7C-B257-3E56B9A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9BE50-2255-4A52-BC5B-ABFC2767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391FA-A6F7-44D6-9BBF-4BBEFCEC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EE8B-F893-4E80-80D4-7D0121353ECF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0DA0B-3A71-4AC1-827A-10896138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4FAB6-965D-421E-AB1D-722705C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6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2E3D0-CC9F-4D34-8C94-738A62CE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9692BC-D6DA-41F3-A5F2-9B1D7E8A6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A46830-F409-479C-8AB2-43A62565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951DF4-52CD-4A11-BEFC-59C0C114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ACAF-5CB3-4FAC-838E-DF54D1ED42C0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C39815-F6D5-4E34-BFD8-7E2A732F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6F1DAB-6953-408D-84D6-F74E8BB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86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6069A-DEBC-49B1-8DD5-FEE19D9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3150B-18A7-474B-8408-1C2DCC4B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5F69CA-357E-412E-8DC0-829318BE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262A37-E474-4949-801C-C37143E1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77A52-45A7-403C-A731-BDBD8CE0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20D70F-7A3C-416C-A729-9C5F1B8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1944-861A-4E95-93B3-65D650C9EA4C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3ED616-49D8-403D-9C0A-FB49AC8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F3BF04-61DA-4755-94FD-5DA2C70E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6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538C8-73BE-42A6-8537-FF61F2D9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F6839C-41DF-404B-AD98-F736B19A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17CB-6965-47FE-9EF6-8B245C32B621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77F2F0-4569-4C01-A5CB-B13B9693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D9EB52-C2D2-4151-8E15-478BA8B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43841D-B1CF-40C7-8CFC-83BC814E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8B6-6391-4F34-9EB7-73CFB968C1CF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CE8983-0BDF-4D9C-AD99-1E00D272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04B9C4-DE27-46A3-82E7-0C41568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E34FA-EA72-431A-95A8-07FDE292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8725D-A181-4A6D-AA83-D9C16700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78A6E3-1A32-48ED-BD9B-6D64229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56186-325E-447C-AAE1-C5C94930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B4FE-4B62-4034-8338-7D077FA01A6A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11AE-A2BA-4F7E-8F7D-A62B93B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4B5C-1A27-4787-A7B7-92F9FAA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7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0DE1F-9063-4443-BAA1-D3B7778D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CB43DE-6A10-4390-A52F-ED25211A4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4FAF91-8C25-4ABC-86A0-AE5B63AF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D2F4D-E8EE-4510-9690-61616558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C66-DB31-4A9C-94E3-3E49D97E11DB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C8BCF7-9FBC-4E73-8CD5-1EDC3F5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661AD-7166-4681-9252-4E8FE38D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7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04E30A-9A56-4B5A-B741-A88369C9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6CF72A-B735-4810-83E0-D941AF9C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F6436-B31B-4F8E-AC26-8C217E6B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97E9-F8BE-485B-8556-721A38651257}" type="datetime1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1B077-87BD-4AE5-98EE-BEE38F437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981DE-AF74-4A47-A952-2C5750BB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3415-5CFC-4B36-B902-1D0CCCCD1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49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35236-8249-4905-973B-B892D6C2A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中学３年生　数学</a:t>
            </a:r>
            <a:br>
              <a:rPr kumimoji="1" lang="en-US" altLang="ja-JP" dirty="0"/>
            </a:br>
            <a:r>
              <a:rPr kumimoji="1" lang="ja-JP" altLang="en-US" dirty="0"/>
              <a:t>「円周角の定理」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D0EC0-095E-4D15-89F6-249990351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緒方秀男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EA0837-1513-440B-95EF-6D22DBE0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CC4F5D-B53D-4BC5-8B06-1B91712D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4C87FB-F551-43BA-B96D-B30FDABE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0"/>
            <a:ext cx="971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6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97A725-5D32-4CCC-BA46-976DBA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5A2CC7-1B31-4C6C-A836-13434C3A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92" y="0"/>
            <a:ext cx="9773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9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117E73-20DD-4704-8E1B-6FB97E9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79E7E2-DDA9-4E81-8243-00638832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77" y="0"/>
            <a:ext cx="4848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85CBE6B-6501-48B4-B4E3-4D02572D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F1F58B-FAB3-4032-91D9-B7BD796B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8" y="2328709"/>
            <a:ext cx="440116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318D7-7D37-44D9-8744-E18CCDD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使用教材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22B0AC-2397-4C2F-A084-F10EDA8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4" name="Picture 2" descr="未来へひろがる数学 3 [令和3年度] (文部科学省検定済教科書 中学校数学科用) |本 | 通販 | Amazon">
            <a:extLst>
              <a:ext uri="{FF2B5EF4-FFF2-40B4-BE49-F238E27FC236}">
                <a16:creationId xmlns:a16="http://schemas.microsoft.com/office/drawing/2014/main" id="{FB7F2511-337B-4730-A4F5-06A49B944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0" y="1622240"/>
            <a:ext cx="3349442" cy="4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A381D-8CA7-443E-AED0-D61933FB6815}"/>
              </a:ext>
            </a:extLst>
          </p:cNvPr>
          <p:cNvSpPr txBox="1"/>
          <p:nvPr/>
        </p:nvSpPr>
        <p:spPr>
          <a:xfrm>
            <a:off x="4980453" y="185394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未来へひろがる数学３（啓林館）</a:t>
            </a:r>
            <a:endParaRPr kumimoji="1" lang="en-US" altLang="ja-JP" sz="2800" dirty="0"/>
          </a:p>
        </p:txBody>
      </p:sp>
      <p:pic>
        <p:nvPicPr>
          <p:cNvPr id="6" name="Picture 4" descr="デジタル教科書ビューア「超教科書」 ロゴ">
            <a:extLst>
              <a:ext uri="{FF2B5EF4-FFF2-40B4-BE49-F238E27FC236}">
                <a16:creationId xmlns:a16="http://schemas.microsoft.com/office/drawing/2014/main" id="{B65595FF-842D-4CB8-A6B8-65402031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26" y="4661762"/>
            <a:ext cx="3501742" cy="12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507910-8D79-473F-BE9E-3566B62BDE46}"/>
              </a:ext>
            </a:extLst>
          </p:cNvPr>
          <p:cNvSpPr txBox="1"/>
          <p:nvPr/>
        </p:nvSpPr>
        <p:spPr>
          <a:xfrm>
            <a:off x="4980453" y="2848811"/>
            <a:ext cx="4852757" cy="1324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６</a:t>
            </a:r>
            <a:r>
              <a:rPr kumimoji="1" lang="ja-JP" altLang="en-US" sz="2800" dirty="0"/>
              <a:t>章 円の性質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１節 円周角と中心角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16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F3BF3-A55F-43E7-B117-E29E438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03DB2-C8A1-421E-9938-A0B95811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円周角・中心角の大きさを分度器で測り、</a:t>
            </a:r>
            <a:br>
              <a:rPr lang="en-US" altLang="ja-JP" dirty="0"/>
            </a:br>
            <a:r>
              <a:rPr lang="ja-JP" altLang="en-US" dirty="0"/>
              <a:t>その関係を考える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実際に円周角と中心角の関係を証明する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「円周角の定理」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E0FF1-6155-4CD7-87E9-E429D78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2979DB-6BA7-4858-847C-DB84D250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2" name="∠APB">
            <a:extLst>
              <a:ext uri="{FF2B5EF4-FFF2-40B4-BE49-F238E27FC236}">
                <a16:creationId xmlns:a16="http://schemas.microsoft.com/office/drawing/2014/main" id="{B0D5904A-C262-423F-AC95-D428360F00E6}"/>
              </a:ext>
            </a:extLst>
          </p:cNvPr>
          <p:cNvSpPr/>
          <p:nvPr/>
        </p:nvSpPr>
        <p:spPr>
          <a:xfrm>
            <a:off x="2771882" y="630601"/>
            <a:ext cx="720000" cy="720000"/>
          </a:xfrm>
          <a:prstGeom prst="arc">
            <a:avLst>
              <a:gd name="adj1" fmla="val 3165987"/>
              <a:gd name="adj2" fmla="val 6223966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∠AOB">
            <a:extLst>
              <a:ext uri="{FF2B5EF4-FFF2-40B4-BE49-F238E27FC236}">
                <a16:creationId xmlns:a16="http://schemas.microsoft.com/office/drawing/2014/main" id="{FACEA256-A2E7-477B-850C-D3A38ABF829D}"/>
              </a:ext>
            </a:extLst>
          </p:cNvPr>
          <p:cNvSpPr/>
          <p:nvPr/>
        </p:nvSpPr>
        <p:spPr>
          <a:xfrm>
            <a:off x="3394016" y="3069000"/>
            <a:ext cx="720000" cy="720000"/>
          </a:xfrm>
          <a:prstGeom prst="arc">
            <a:avLst>
              <a:gd name="adj1" fmla="val 1878909"/>
              <a:gd name="adj2" fmla="val 7724641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APO">
            <a:extLst>
              <a:ext uri="{FF2B5EF4-FFF2-40B4-BE49-F238E27FC236}">
                <a16:creationId xmlns:a16="http://schemas.microsoft.com/office/drawing/2014/main" id="{47FF5AD7-C680-409E-B85D-E5B7E759B424}"/>
              </a:ext>
            </a:extLst>
          </p:cNvPr>
          <p:cNvSpPr/>
          <p:nvPr/>
        </p:nvSpPr>
        <p:spPr>
          <a:xfrm rot="6121125">
            <a:off x="969884" y="2747942"/>
            <a:ext cx="4468118" cy="1101765"/>
          </a:xfrm>
          <a:prstGeom prst="triangle">
            <a:avLst>
              <a:gd name="adj" fmla="val 50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BPO">
            <a:extLst>
              <a:ext uri="{FF2B5EF4-FFF2-40B4-BE49-F238E27FC236}">
                <a16:creationId xmlns:a16="http://schemas.microsoft.com/office/drawing/2014/main" id="{E7C8BDA6-C797-458C-AF02-761F6D746E57}"/>
              </a:ext>
            </a:extLst>
          </p:cNvPr>
          <p:cNvSpPr/>
          <p:nvPr/>
        </p:nvSpPr>
        <p:spPr>
          <a:xfrm rot="13950252">
            <a:off x="1825462" y="2632004"/>
            <a:ext cx="4621749" cy="986836"/>
          </a:xfrm>
          <a:prstGeom prst="triangle">
            <a:avLst>
              <a:gd name="adj" fmla="val 499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">
            <a:extLst>
              <a:ext uri="{FF2B5EF4-FFF2-40B4-BE49-F238E27FC236}">
                <a16:creationId xmlns:a16="http://schemas.microsoft.com/office/drawing/2014/main" id="{8768D5FD-240B-4273-B05D-D3ECFDD71E2C}"/>
              </a:ext>
            </a:extLst>
          </p:cNvPr>
          <p:cNvSpPr/>
          <p:nvPr/>
        </p:nvSpPr>
        <p:spPr>
          <a:xfrm>
            <a:off x="1234016" y="909000"/>
            <a:ext cx="5040000" cy="50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線分BP">
            <a:extLst>
              <a:ext uri="{FF2B5EF4-FFF2-40B4-BE49-F238E27FC236}">
                <a16:creationId xmlns:a16="http://schemas.microsoft.com/office/drawing/2014/main" id="{CE0029EB-960A-4611-8231-2640C12D7D20}"/>
              </a:ext>
            </a:extLst>
          </p:cNvPr>
          <p:cNvCxnSpPr>
            <a:cxnSpLocks/>
          </p:cNvCxnSpPr>
          <p:nvPr/>
        </p:nvCxnSpPr>
        <p:spPr>
          <a:xfrm flipH="1" flipV="1">
            <a:off x="3127483" y="990601"/>
            <a:ext cx="2819400" cy="3657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線分BO">
            <a:extLst>
              <a:ext uri="{FF2B5EF4-FFF2-40B4-BE49-F238E27FC236}">
                <a16:creationId xmlns:a16="http://schemas.microsoft.com/office/drawing/2014/main" id="{EC8681E1-BA34-4629-A6BA-71EB9864BAA6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766744" y="3441728"/>
            <a:ext cx="2180139" cy="1206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線分AP">
            <a:extLst>
              <a:ext uri="{FF2B5EF4-FFF2-40B4-BE49-F238E27FC236}">
                <a16:creationId xmlns:a16="http://schemas.microsoft.com/office/drawing/2014/main" id="{B969F212-1990-4A93-BD7D-023DC919FF6D}"/>
              </a:ext>
            </a:extLst>
          </p:cNvPr>
          <p:cNvCxnSpPr>
            <a:cxnSpLocks/>
          </p:cNvCxnSpPr>
          <p:nvPr/>
        </p:nvCxnSpPr>
        <p:spPr>
          <a:xfrm flipV="1">
            <a:off x="2187149" y="990600"/>
            <a:ext cx="940334" cy="4438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線分AO">
            <a:extLst>
              <a:ext uri="{FF2B5EF4-FFF2-40B4-BE49-F238E27FC236}">
                <a16:creationId xmlns:a16="http://schemas.microsoft.com/office/drawing/2014/main" id="{A3612C23-9DC7-4D44-A5BD-587DC43F1829}"/>
              </a:ext>
            </a:extLst>
          </p:cNvPr>
          <p:cNvCxnSpPr/>
          <p:nvPr/>
        </p:nvCxnSpPr>
        <p:spPr>
          <a:xfrm flipV="1">
            <a:off x="2187149" y="3438000"/>
            <a:ext cx="1557867" cy="1964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線分OP">
            <a:extLst>
              <a:ext uri="{FF2B5EF4-FFF2-40B4-BE49-F238E27FC236}">
                <a16:creationId xmlns:a16="http://schemas.microsoft.com/office/drawing/2014/main" id="{3163F85B-F2C9-4071-BCA7-F4E046DD6239}"/>
              </a:ext>
            </a:extLst>
          </p:cNvPr>
          <p:cNvCxnSpPr>
            <a:endCxn id="6" idx="2"/>
          </p:cNvCxnSpPr>
          <p:nvPr/>
        </p:nvCxnSpPr>
        <p:spPr>
          <a:xfrm>
            <a:off x="3127483" y="990600"/>
            <a:ext cx="613805" cy="242567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円の中心">
            <a:extLst>
              <a:ext uri="{FF2B5EF4-FFF2-40B4-BE49-F238E27FC236}">
                <a16:creationId xmlns:a16="http://schemas.microsoft.com/office/drawing/2014/main" id="{12FAED8C-2FD0-411D-8D2A-27DB3AD5748C}"/>
              </a:ext>
            </a:extLst>
          </p:cNvPr>
          <p:cNvSpPr/>
          <p:nvPr/>
        </p:nvSpPr>
        <p:spPr>
          <a:xfrm>
            <a:off x="3736016" y="3411000"/>
            <a:ext cx="36000" cy="36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点P">
            <a:extLst>
              <a:ext uri="{FF2B5EF4-FFF2-40B4-BE49-F238E27FC236}">
                <a16:creationId xmlns:a16="http://schemas.microsoft.com/office/drawing/2014/main" id="{3D47D114-056C-43C9-B3E9-B906DB9B3585}"/>
              </a:ext>
            </a:extLst>
          </p:cNvPr>
          <p:cNvSpPr txBox="1"/>
          <p:nvPr/>
        </p:nvSpPr>
        <p:spPr>
          <a:xfrm>
            <a:off x="2959007" y="58325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8" name="点O">
            <a:extLst>
              <a:ext uri="{FF2B5EF4-FFF2-40B4-BE49-F238E27FC236}">
                <a16:creationId xmlns:a16="http://schemas.microsoft.com/office/drawing/2014/main" id="{C5B7439F-32F8-44B5-B649-9062FAD09162}"/>
              </a:ext>
            </a:extLst>
          </p:cNvPr>
          <p:cNvSpPr txBox="1"/>
          <p:nvPr/>
        </p:nvSpPr>
        <p:spPr>
          <a:xfrm>
            <a:off x="3827725" y="303437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19" name="点B">
            <a:extLst>
              <a:ext uri="{FF2B5EF4-FFF2-40B4-BE49-F238E27FC236}">
                <a16:creationId xmlns:a16="http://schemas.microsoft.com/office/drawing/2014/main" id="{0078D238-64BD-4AE0-ACCB-6662535DD4E0}"/>
              </a:ext>
            </a:extLst>
          </p:cNvPr>
          <p:cNvSpPr txBox="1"/>
          <p:nvPr/>
        </p:nvSpPr>
        <p:spPr>
          <a:xfrm>
            <a:off x="5968611" y="464820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点A">
            <a:extLst>
              <a:ext uri="{FF2B5EF4-FFF2-40B4-BE49-F238E27FC236}">
                <a16:creationId xmlns:a16="http://schemas.microsoft.com/office/drawing/2014/main" id="{852076BF-6789-4F34-B9B1-42C9667DB3FE}"/>
              </a:ext>
            </a:extLst>
          </p:cNvPr>
          <p:cNvSpPr txBox="1"/>
          <p:nvPr/>
        </p:nvSpPr>
        <p:spPr>
          <a:xfrm>
            <a:off x="1850197" y="5490967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4" name="「円周角」">
            <a:extLst>
              <a:ext uri="{FF2B5EF4-FFF2-40B4-BE49-F238E27FC236}">
                <a16:creationId xmlns:a16="http://schemas.microsoft.com/office/drawing/2014/main" id="{60BAC299-C0B9-44D5-9BF6-5FD37A6B226C}"/>
              </a:ext>
            </a:extLst>
          </p:cNvPr>
          <p:cNvSpPr txBox="1"/>
          <p:nvPr/>
        </p:nvSpPr>
        <p:spPr>
          <a:xfrm>
            <a:off x="2898770" y="16690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円周角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" name="「中心角」">
            <a:extLst>
              <a:ext uri="{FF2B5EF4-FFF2-40B4-BE49-F238E27FC236}">
                <a16:creationId xmlns:a16="http://schemas.microsoft.com/office/drawing/2014/main" id="{067CBE0D-07FE-49BE-9CBF-3B71E6271FEE}"/>
              </a:ext>
            </a:extLst>
          </p:cNvPr>
          <p:cNvSpPr txBox="1"/>
          <p:nvPr/>
        </p:nvSpPr>
        <p:spPr>
          <a:xfrm>
            <a:off x="3505453" y="4084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中心角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1">
            <a:extLst>
              <a:ext uri="{FF2B5EF4-FFF2-40B4-BE49-F238E27FC236}">
                <a16:creationId xmlns:a16="http://schemas.microsoft.com/office/drawing/2014/main" id="{CCF6C39E-4CE6-4808-8E59-DD38BA4181E9}"/>
              </a:ext>
            </a:extLst>
          </p:cNvPr>
          <p:cNvSpPr txBox="1"/>
          <p:nvPr/>
        </p:nvSpPr>
        <p:spPr>
          <a:xfrm>
            <a:off x="6612173" y="956569"/>
            <a:ext cx="5032147" cy="88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「円周角の大きさは、中心角の大きさの半分」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であることを示したい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">
                <a:extLst>
                  <a:ext uri="{FF2B5EF4-FFF2-40B4-BE49-F238E27FC236}">
                    <a16:creationId xmlns:a16="http://schemas.microsoft.com/office/drawing/2014/main" id="{09DC850E-18AF-4ADC-BA1A-4178ED5754F3}"/>
                  </a:ext>
                </a:extLst>
              </p:cNvPr>
              <p:cNvSpPr txBox="1"/>
              <p:nvPr/>
            </p:nvSpPr>
            <p:spPr>
              <a:xfrm>
                <a:off x="6810879" y="2221599"/>
                <a:ext cx="3746154" cy="146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dirty="0"/>
                  <a:t>円周角 </a:t>
                </a:r>
                <a14:m>
                  <m:oMath xmlns:m="http://schemas.openxmlformats.org/officeDocument/2006/math">
                    <m:r>
                      <a:rPr kumimoji="1"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/>
              </a:p>
              <a:p>
                <a:pPr algn="ctr">
                  <a:lnSpc>
                    <a:spcPct val="150000"/>
                  </a:lnSpc>
                </a:pPr>
                <a:r>
                  <a:rPr lang="ja-JP" altLang="en-US" dirty="0"/>
                  <a:t>中心</a:t>
                </a:r>
                <a:r>
                  <a:rPr kumimoji="1" lang="ja-JP" altLang="en-US" dirty="0"/>
                  <a:t>角 </a:t>
                </a:r>
                <a14:m>
                  <m:oMath xmlns:m="http://schemas.openxmlformats.org/officeDocument/2006/math">
                    <m:r>
                      <a:rPr kumimoji="1"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/>
              </a:p>
              <a:p>
                <a:pPr algn="ctr">
                  <a:lnSpc>
                    <a:spcPct val="150000"/>
                  </a:lnSpc>
                </a:pPr>
                <a:r>
                  <a:rPr kumimoji="1" lang="ja-JP" altLang="en-US" dirty="0">
                    <a:ea typeface="Cambria Math" panose="02040503050406030204" pitchFamily="18" charset="0"/>
                  </a:rPr>
                  <a:t>「</a:t>
                </a:r>
                <a14:m>
                  <m:oMath xmlns:m="http://schemas.openxmlformats.org/officeDocument/2006/math">
                    <m:r>
                      <a:rPr kumimoji="1" lang="pt-BR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𝐴𝑃𝐵</m:t>
                    </m:r>
                    <m:r>
                      <a:rPr kumimoji="1" lang="pt-BR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pt-BR" altLang="ja-JP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」を証明したい</a:t>
                </a:r>
              </a:p>
            </p:txBody>
          </p:sp>
        </mc:Choice>
        <mc:Fallback xmlns="">
          <p:sp>
            <p:nvSpPr>
              <p:cNvPr id="26" name="テキスト ボックス 2">
                <a:extLst>
                  <a:ext uri="{FF2B5EF4-FFF2-40B4-BE49-F238E27FC236}">
                    <a16:creationId xmlns:a16="http://schemas.microsoft.com/office/drawing/2014/main" id="{09DC850E-18AF-4ADC-BA1A-4178ED575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879" y="2221599"/>
                <a:ext cx="3746154" cy="1461169"/>
              </a:xfrm>
              <a:prstGeom prst="rect">
                <a:avLst/>
              </a:prstGeom>
              <a:blipFill>
                <a:blip r:embed="rId2"/>
                <a:stretch>
                  <a:fillRect l="-325" r="-163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">
                <a:extLst>
                  <a:ext uri="{FF2B5EF4-FFF2-40B4-BE49-F238E27FC236}">
                    <a16:creationId xmlns:a16="http://schemas.microsoft.com/office/drawing/2014/main" id="{FB05E8B3-C53E-4713-8EDC-2BDCC4E9B999}"/>
                  </a:ext>
                </a:extLst>
              </p:cNvPr>
              <p:cNvSpPr txBox="1"/>
              <p:nvPr/>
            </p:nvSpPr>
            <p:spPr>
              <a:xfrm>
                <a:off x="6618334" y="4053274"/>
                <a:ext cx="4570482" cy="882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>
                    <a:solidFill>
                      <a:schemeClr val="accent2"/>
                    </a:solidFill>
                  </a:rPr>
                  <a:t>三角形の性質</a:t>
                </a:r>
                <a:r>
                  <a:rPr kumimoji="1" lang="ja-JP" altLang="en-US" dirty="0"/>
                  <a:t>を使うために補助線を引</a:t>
                </a:r>
                <a:r>
                  <a:rPr lang="ja-JP" altLang="en-US" dirty="0"/>
                  <a:t>いて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𝐴𝑃𝑂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𝐵𝑃𝑂</m:t>
                    </m:r>
                  </m:oMath>
                </a14:m>
                <a:r>
                  <a:rPr lang="ja-JP" altLang="en-US" dirty="0"/>
                  <a:t>に分割し、別々に考える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1" name="テキスト ボックス 3">
                <a:extLst>
                  <a:ext uri="{FF2B5EF4-FFF2-40B4-BE49-F238E27FC236}">
                    <a16:creationId xmlns:a16="http://schemas.microsoft.com/office/drawing/2014/main" id="{FB05E8B3-C53E-4713-8EDC-2BDCC4E9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34" y="4053274"/>
                <a:ext cx="4570482" cy="882806"/>
              </a:xfrm>
              <a:prstGeom prst="rect">
                <a:avLst/>
              </a:prstGeom>
              <a:blipFill>
                <a:blip r:embed="rId3"/>
                <a:stretch>
                  <a:fillRect l="-1202" r="-534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BF8A62-BD02-4CD3-AC2E-6B5D8C91D013}"/>
              </a:ext>
            </a:extLst>
          </p:cNvPr>
          <p:cNvSpPr txBox="1"/>
          <p:nvPr/>
        </p:nvSpPr>
        <p:spPr>
          <a:xfrm>
            <a:off x="9804401" y="571033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教科書の証明へ</a:t>
            </a: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D58816F7-9817-4179-952A-16E74E7213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frame">
            <a:avLst>
              <a:gd name="adj1" fmla="val 571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8DC284-A4D8-4B88-8C24-65CD97F315E4}"/>
              </a:ext>
            </a:extLst>
          </p:cNvPr>
          <p:cNvSpPr txBox="1"/>
          <p:nvPr/>
        </p:nvSpPr>
        <p:spPr>
          <a:xfrm>
            <a:off x="3579926" y="20702"/>
            <a:ext cx="503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実際に授業で用いるアニメーションスライド①</a:t>
            </a:r>
          </a:p>
        </p:txBody>
      </p:sp>
    </p:spTree>
    <p:extLst>
      <p:ext uri="{BB962C8B-B14F-4D97-AF65-F5344CB8AC3E}">
        <p14:creationId xmlns:p14="http://schemas.microsoft.com/office/powerpoint/2010/main" val="29748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35" grpId="0" animBg="1"/>
      <p:bldP spid="36" grpId="0" animBg="1"/>
      <p:bldP spid="24" grpId="0"/>
      <p:bldP spid="24" grpId="1"/>
      <p:bldP spid="25" grpId="0"/>
      <p:bldP spid="25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∠APB">
            <a:extLst>
              <a:ext uri="{FF2B5EF4-FFF2-40B4-BE49-F238E27FC236}">
                <a16:creationId xmlns:a16="http://schemas.microsoft.com/office/drawing/2014/main" id="{0EE73DCE-EB03-433F-847A-FEF9D6877762}"/>
              </a:ext>
            </a:extLst>
          </p:cNvPr>
          <p:cNvSpPr/>
          <p:nvPr/>
        </p:nvSpPr>
        <p:spPr>
          <a:xfrm>
            <a:off x="2771882" y="630601"/>
            <a:ext cx="720000" cy="720000"/>
          </a:xfrm>
          <a:prstGeom prst="arc">
            <a:avLst>
              <a:gd name="adj1" fmla="val 3165987"/>
              <a:gd name="adj2" fmla="val 6223966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∠APB">
            <a:extLst>
              <a:ext uri="{FF2B5EF4-FFF2-40B4-BE49-F238E27FC236}">
                <a16:creationId xmlns:a16="http://schemas.microsoft.com/office/drawing/2014/main" id="{85544F34-111A-40AB-A846-6CDD032D053A}"/>
              </a:ext>
            </a:extLst>
          </p:cNvPr>
          <p:cNvSpPr/>
          <p:nvPr/>
        </p:nvSpPr>
        <p:spPr>
          <a:xfrm>
            <a:off x="2771881" y="630595"/>
            <a:ext cx="720000" cy="720000"/>
          </a:xfrm>
          <a:prstGeom prst="arc">
            <a:avLst>
              <a:gd name="adj1" fmla="val 3165987"/>
              <a:gd name="adj2" fmla="val 6223966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スピン右">
            <a:extLst>
              <a:ext uri="{FF2B5EF4-FFF2-40B4-BE49-F238E27FC236}">
                <a16:creationId xmlns:a16="http://schemas.microsoft.com/office/drawing/2014/main" id="{10CEAFAC-D2A5-4BF6-B11B-1ABF6192E33B}"/>
              </a:ext>
            </a:extLst>
          </p:cNvPr>
          <p:cNvGrpSpPr/>
          <p:nvPr/>
        </p:nvGrpSpPr>
        <p:grpSpPr>
          <a:xfrm>
            <a:off x="1964267" y="-516467"/>
            <a:ext cx="7965232" cy="10329335"/>
            <a:chOff x="1964267" y="-516467"/>
            <a:chExt cx="7965232" cy="10329335"/>
          </a:xfrm>
        </p:grpSpPr>
        <p:cxnSp>
          <p:nvCxnSpPr>
            <p:cNvPr id="10" name="線分BP">
              <a:extLst>
                <a:ext uri="{FF2B5EF4-FFF2-40B4-BE49-F238E27FC236}">
                  <a16:creationId xmlns:a16="http://schemas.microsoft.com/office/drawing/2014/main" id="{CE0029EB-960A-4611-8231-2640C12D7D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4267" y="-516467"/>
              <a:ext cx="3982616" cy="516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線分BP">
              <a:extLst>
                <a:ext uri="{FF2B5EF4-FFF2-40B4-BE49-F238E27FC236}">
                  <a16:creationId xmlns:a16="http://schemas.microsoft.com/office/drawing/2014/main" id="{668C4B4A-AD4B-497A-82B5-8A4DE00CF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6883" y="4648200"/>
              <a:ext cx="3982616" cy="516466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スピン左">
            <a:extLst>
              <a:ext uri="{FF2B5EF4-FFF2-40B4-BE49-F238E27FC236}">
                <a16:creationId xmlns:a16="http://schemas.microsoft.com/office/drawing/2014/main" id="{55577154-DEFD-4591-B600-8AA63B682B39}"/>
              </a:ext>
            </a:extLst>
          </p:cNvPr>
          <p:cNvGrpSpPr/>
          <p:nvPr/>
        </p:nvGrpSpPr>
        <p:grpSpPr>
          <a:xfrm>
            <a:off x="607554" y="-2010115"/>
            <a:ext cx="3159190" cy="14851765"/>
            <a:chOff x="607554" y="-2010115"/>
            <a:chExt cx="3159190" cy="14851765"/>
          </a:xfrm>
        </p:grpSpPr>
        <p:cxnSp>
          <p:nvCxnSpPr>
            <p:cNvPr id="7" name="線分AP">
              <a:extLst>
                <a:ext uri="{FF2B5EF4-FFF2-40B4-BE49-F238E27FC236}">
                  <a16:creationId xmlns:a16="http://schemas.microsoft.com/office/drawing/2014/main" id="{B969F212-1990-4A93-BD7D-023DC919F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7149" y="-2010115"/>
              <a:ext cx="1579595" cy="7439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線分AP">
              <a:extLst>
                <a:ext uri="{FF2B5EF4-FFF2-40B4-BE49-F238E27FC236}">
                  <a16:creationId xmlns:a16="http://schemas.microsoft.com/office/drawing/2014/main" id="{82BE5BBA-7F09-4453-8208-C1AC1E124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54" y="5402267"/>
              <a:ext cx="1579595" cy="743938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スピン隠し">
            <a:extLst>
              <a:ext uri="{FF2B5EF4-FFF2-40B4-BE49-F238E27FC236}">
                <a16:creationId xmlns:a16="http://schemas.microsoft.com/office/drawing/2014/main" id="{2A83BC4A-3131-450C-A743-E0F84E5CC3F0}"/>
              </a:ext>
            </a:extLst>
          </p:cNvPr>
          <p:cNvSpPr/>
          <p:nvPr/>
        </p:nvSpPr>
        <p:spPr>
          <a:xfrm>
            <a:off x="-7518" y="-5400"/>
            <a:ext cx="12199517" cy="6863400"/>
          </a:xfrm>
          <a:custGeom>
            <a:avLst/>
            <a:gdLst>
              <a:gd name="connsiteX0" fmla="*/ 3761534 w 12199517"/>
              <a:gd name="connsiteY0" fmla="*/ 914400 h 6863400"/>
              <a:gd name="connsiteX1" fmla="*/ 1241534 w 12199517"/>
              <a:gd name="connsiteY1" fmla="*/ 3434400 h 6863400"/>
              <a:gd name="connsiteX2" fmla="*/ 3761534 w 12199517"/>
              <a:gd name="connsiteY2" fmla="*/ 5954400 h 6863400"/>
              <a:gd name="connsiteX3" fmla="*/ 6281534 w 12199517"/>
              <a:gd name="connsiteY3" fmla="*/ 3434400 h 6863400"/>
              <a:gd name="connsiteX4" fmla="*/ 3761534 w 12199517"/>
              <a:gd name="connsiteY4" fmla="*/ 914400 h 6863400"/>
              <a:gd name="connsiteX5" fmla="*/ 0 w 12199517"/>
              <a:gd name="connsiteY5" fmla="*/ 0 h 6863400"/>
              <a:gd name="connsiteX6" fmla="*/ 12199517 w 12199517"/>
              <a:gd name="connsiteY6" fmla="*/ 0 h 6863400"/>
              <a:gd name="connsiteX7" fmla="*/ 12199517 w 12199517"/>
              <a:gd name="connsiteY7" fmla="*/ 6863400 h 6863400"/>
              <a:gd name="connsiteX8" fmla="*/ 0 w 12199517"/>
              <a:gd name="connsiteY8" fmla="*/ 6863400 h 68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9517" h="6863400">
                <a:moveTo>
                  <a:pt x="3761534" y="914400"/>
                </a:moveTo>
                <a:cubicBezTo>
                  <a:pt x="2369776" y="914400"/>
                  <a:pt x="1241534" y="2042642"/>
                  <a:pt x="1241534" y="3434400"/>
                </a:cubicBezTo>
                <a:cubicBezTo>
                  <a:pt x="1241534" y="4826158"/>
                  <a:pt x="2369776" y="5954400"/>
                  <a:pt x="3761534" y="5954400"/>
                </a:cubicBezTo>
                <a:cubicBezTo>
                  <a:pt x="5153292" y="5954400"/>
                  <a:pt x="6281534" y="4826158"/>
                  <a:pt x="6281534" y="3434400"/>
                </a:cubicBezTo>
                <a:cubicBezTo>
                  <a:pt x="6281534" y="2042642"/>
                  <a:pt x="5153292" y="914400"/>
                  <a:pt x="3761534" y="914400"/>
                </a:cubicBezTo>
                <a:close/>
                <a:moveTo>
                  <a:pt x="0" y="0"/>
                </a:moveTo>
                <a:lnTo>
                  <a:pt x="12199517" y="0"/>
                </a:lnTo>
                <a:lnTo>
                  <a:pt x="12199517" y="6863400"/>
                </a:lnTo>
                <a:lnTo>
                  <a:pt x="0" y="686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2979DB-6BA7-4858-847C-DB84D250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円">
            <a:extLst>
              <a:ext uri="{FF2B5EF4-FFF2-40B4-BE49-F238E27FC236}">
                <a16:creationId xmlns:a16="http://schemas.microsoft.com/office/drawing/2014/main" id="{8768D5FD-240B-4273-B05D-D3ECFDD71E2C}"/>
              </a:ext>
            </a:extLst>
          </p:cNvPr>
          <p:cNvSpPr/>
          <p:nvPr/>
        </p:nvSpPr>
        <p:spPr>
          <a:xfrm>
            <a:off x="1234016" y="909000"/>
            <a:ext cx="5040000" cy="50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90BD1747-42BD-45B0-AD99-25B0E0EB1CBA}"/>
              </a:ext>
            </a:extLst>
          </p:cNvPr>
          <p:cNvSpPr/>
          <p:nvPr/>
        </p:nvSpPr>
        <p:spPr>
          <a:xfrm>
            <a:off x="1234558" y="909000"/>
            <a:ext cx="5040000" cy="5040000"/>
          </a:xfrm>
          <a:prstGeom prst="arc">
            <a:avLst>
              <a:gd name="adj1" fmla="val 7676858"/>
              <a:gd name="adj2" fmla="val 17468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∠AOB">
            <a:extLst>
              <a:ext uri="{FF2B5EF4-FFF2-40B4-BE49-F238E27FC236}">
                <a16:creationId xmlns:a16="http://schemas.microsoft.com/office/drawing/2014/main" id="{FACEA256-A2E7-477B-850C-D3A38ABF829D}"/>
              </a:ext>
            </a:extLst>
          </p:cNvPr>
          <p:cNvSpPr/>
          <p:nvPr/>
        </p:nvSpPr>
        <p:spPr>
          <a:xfrm>
            <a:off x="3394016" y="3069000"/>
            <a:ext cx="720000" cy="720000"/>
          </a:xfrm>
          <a:prstGeom prst="arc">
            <a:avLst>
              <a:gd name="adj1" fmla="val 1878909"/>
              <a:gd name="adj2" fmla="val 7724641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線分BO">
            <a:extLst>
              <a:ext uri="{FF2B5EF4-FFF2-40B4-BE49-F238E27FC236}">
                <a16:creationId xmlns:a16="http://schemas.microsoft.com/office/drawing/2014/main" id="{EC8681E1-BA34-4629-A6BA-71EB9864BAA6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766744" y="3441728"/>
            <a:ext cx="2180139" cy="1206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線分AO">
            <a:extLst>
              <a:ext uri="{FF2B5EF4-FFF2-40B4-BE49-F238E27FC236}">
                <a16:creationId xmlns:a16="http://schemas.microsoft.com/office/drawing/2014/main" id="{A3612C23-9DC7-4D44-A5BD-587DC43F1829}"/>
              </a:ext>
            </a:extLst>
          </p:cNvPr>
          <p:cNvCxnSpPr/>
          <p:nvPr/>
        </p:nvCxnSpPr>
        <p:spPr>
          <a:xfrm flipV="1">
            <a:off x="2187149" y="3438000"/>
            <a:ext cx="1557867" cy="1964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の中心">
            <a:extLst>
              <a:ext uri="{FF2B5EF4-FFF2-40B4-BE49-F238E27FC236}">
                <a16:creationId xmlns:a16="http://schemas.microsoft.com/office/drawing/2014/main" id="{12FAED8C-2FD0-411D-8D2A-27DB3AD5748C}"/>
              </a:ext>
            </a:extLst>
          </p:cNvPr>
          <p:cNvSpPr/>
          <p:nvPr/>
        </p:nvSpPr>
        <p:spPr>
          <a:xfrm>
            <a:off x="3736016" y="3411000"/>
            <a:ext cx="36000" cy="36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点P">
            <a:extLst>
              <a:ext uri="{FF2B5EF4-FFF2-40B4-BE49-F238E27FC236}">
                <a16:creationId xmlns:a16="http://schemas.microsoft.com/office/drawing/2014/main" id="{3D47D114-056C-43C9-B3E9-B906DB9B3585}"/>
              </a:ext>
            </a:extLst>
          </p:cNvPr>
          <p:cNvSpPr txBox="1"/>
          <p:nvPr/>
        </p:nvSpPr>
        <p:spPr>
          <a:xfrm>
            <a:off x="2959007" y="58325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9" name="点P">
            <a:extLst>
              <a:ext uri="{FF2B5EF4-FFF2-40B4-BE49-F238E27FC236}">
                <a16:creationId xmlns:a16="http://schemas.microsoft.com/office/drawing/2014/main" id="{141E2B29-97A9-4441-95A6-9D8A4A38BAC2}"/>
              </a:ext>
            </a:extLst>
          </p:cNvPr>
          <p:cNvSpPr txBox="1"/>
          <p:nvPr/>
        </p:nvSpPr>
        <p:spPr>
          <a:xfrm>
            <a:off x="2959003" y="5832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8" name="点O">
            <a:extLst>
              <a:ext uri="{FF2B5EF4-FFF2-40B4-BE49-F238E27FC236}">
                <a16:creationId xmlns:a16="http://schemas.microsoft.com/office/drawing/2014/main" id="{C5B7439F-32F8-44B5-B649-9062FAD09162}"/>
              </a:ext>
            </a:extLst>
          </p:cNvPr>
          <p:cNvSpPr txBox="1"/>
          <p:nvPr/>
        </p:nvSpPr>
        <p:spPr>
          <a:xfrm>
            <a:off x="3827725" y="303437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19" name="点B">
            <a:extLst>
              <a:ext uri="{FF2B5EF4-FFF2-40B4-BE49-F238E27FC236}">
                <a16:creationId xmlns:a16="http://schemas.microsoft.com/office/drawing/2014/main" id="{0078D238-64BD-4AE0-ACCB-6662535DD4E0}"/>
              </a:ext>
            </a:extLst>
          </p:cNvPr>
          <p:cNvSpPr txBox="1"/>
          <p:nvPr/>
        </p:nvSpPr>
        <p:spPr>
          <a:xfrm>
            <a:off x="5968611" y="464820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点A">
            <a:extLst>
              <a:ext uri="{FF2B5EF4-FFF2-40B4-BE49-F238E27FC236}">
                <a16:creationId xmlns:a16="http://schemas.microsoft.com/office/drawing/2014/main" id="{852076BF-6789-4F34-B9B1-42C9667DB3FE}"/>
              </a:ext>
            </a:extLst>
          </p:cNvPr>
          <p:cNvSpPr txBox="1"/>
          <p:nvPr/>
        </p:nvSpPr>
        <p:spPr>
          <a:xfrm>
            <a:off x="1850197" y="5490967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「円周角」">
            <a:extLst>
              <a:ext uri="{FF2B5EF4-FFF2-40B4-BE49-F238E27FC236}">
                <a16:creationId xmlns:a16="http://schemas.microsoft.com/office/drawing/2014/main" id="{D8D6F4AD-93F7-4EB1-ADE1-E991B72672DB}"/>
              </a:ext>
            </a:extLst>
          </p:cNvPr>
          <p:cNvSpPr txBox="1"/>
          <p:nvPr/>
        </p:nvSpPr>
        <p:spPr>
          <a:xfrm>
            <a:off x="2898770" y="16690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円周角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2" name="「円周角」">
            <a:extLst>
              <a:ext uri="{FF2B5EF4-FFF2-40B4-BE49-F238E27FC236}">
                <a16:creationId xmlns:a16="http://schemas.microsoft.com/office/drawing/2014/main" id="{7F57939A-6B3C-4076-8816-8627C09C620C}"/>
              </a:ext>
            </a:extLst>
          </p:cNvPr>
          <p:cNvSpPr txBox="1"/>
          <p:nvPr/>
        </p:nvSpPr>
        <p:spPr>
          <a:xfrm>
            <a:off x="2898769" y="1669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円周角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" name="「中心角」">
            <a:extLst>
              <a:ext uri="{FF2B5EF4-FFF2-40B4-BE49-F238E27FC236}">
                <a16:creationId xmlns:a16="http://schemas.microsoft.com/office/drawing/2014/main" id="{067CBE0D-07FE-49BE-9CBF-3B71E6271FEE}"/>
              </a:ext>
            </a:extLst>
          </p:cNvPr>
          <p:cNvSpPr txBox="1"/>
          <p:nvPr/>
        </p:nvSpPr>
        <p:spPr>
          <a:xfrm>
            <a:off x="3505453" y="4084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中心角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1">
                <a:extLst>
                  <a:ext uri="{FF2B5EF4-FFF2-40B4-BE49-F238E27FC236}">
                    <a16:creationId xmlns:a16="http://schemas.microsoft.com/office/drawing/2014/main" id="{CCF6C39E-4CE6-4808-8E59-DD38BA4181E9}"/>
                  </a:ext>
                </a:extLst>
              </p:cNvPr>
              <p:cNvSpPr txBox="1"/>
              <p:nvPr/>
            </p:nvSpPr>
            <p:spPr>
              <a:xfrm>
                <a:off x="6612173" y="956569"/>
                <a:ext cx="5032147" cy="4570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これまでの証明より、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pt-BR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𝐴𝑃𝐵</m:t>
                      </m:r>
                      <m:r>
                        <a:rPr kumimoji="1" lang="pt-BR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pt-BR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また、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AB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dirty="0"/>
                  <a:t>除いた円周上で点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ja-JP" altLang="en-US" dirty="0"/>
                  <a:t>を変えても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	</a:t>
                </a:r>
                <a:r>
                  <a:rPr lang="ja-JP" altLang="en-US" dirty="0"/>
                  <a:t>円周角の大きさは一定（</a:t>
                </a:r>
                <a:r>
                  <a:rPr lang="en-US" altLang="ja-JP" dirty="0"/>
                  <a:t>p.161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	</a:t>
                </a:r>
                <a:r>
                  <a:rPr lang="ja-JP" altLang="en-US" dirty="0"/>
                  <a:t>中心角の大きさも一定（左図）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よって、常に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「</a:t>
                </a:r>
                <a:r>
                  <a:rPr lang="ja-JP" altLang="en-US" dirty="0">
                    <a:solidFill>
                      <a:srgbClr val="ED7D31"/>
                    </a:solidFill>
                  </a:rPr>
                  <a:t>円周角の大きさは、中心角の大きさの半分</a:t>
                </a:r>
                <a:r>
                  <a:rPr lang="ja-JP" altLang="en-US" dirty="0"/>
                  <a:t>」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であることが示せた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1">
                <a:extLst>
                  <a:ext uri="{FF2B5EF4-FFF2-40B4-BE49-F238E27FC236}">
                    <a16:creationId xmlns:a16="http://schemas.microsoft.com/office/drawing/2014/main" id="{CCF6C39E-4CE6-4808-8E59-DD38BA41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73" y="956569"/>
                <a:ext cx="5032147" cy="4570867"/>
              </a:xfrm>
              <a:prstGeom prst="rect">
                <a:avLst/>
              </a:prstGeom>
              <a:blipFill>
                <a:blip r:embed="rId2"/>
                <a:stretch>
                  <a:fillRect l="-1091" r="-364" b="-1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フレーム 34">
            <a:extLst>
              <a:ext uri="{FF2B5EF4-FFF2-40B4-BE49-F238E27FC236}">
                <a16:creationId xmlns:a16="http://schemas.microsoft.com/office/drawing/2014/main" id="{01F35224-EC26-472B-8D5C-7BF21C7EC83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frame">
            <a:avLst>
              <a:gd name="adj1" fmla="val 571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9BD005-6A2E-4DC4-B571-2D02EE912A70}"/>
              </a:ext>
            </a:extLst>
          </p:cNvPr>
          <p:cNvSpPr txBox="1"/>
          <p:nvPr/>
        </p:nvSpPr>
        <p:spPr>
          <a:xfrm>
            <a:off x="3579926" y="2070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実際に授業で用いるアニメーションスライド②</a:t>
            </a:r>
          </a:p>
        </p:txBody>
      </p:sp>
    </p:spTree>
    <p:extLst>
      <p:ext uri="{BB962C8B-B14F-4D97-AF65-F5344CB8AC3E}">
        <p14:creationId xmlns:p14="http://schemas.microsoft.com/office/powerpoint/2010/main" val="345911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3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7" grpId="0"/>
      <p:bldP spid="29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06E5DE-4721-42D1-B196-4EC96EA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6BD5CD-521E-41FE-87B3-FEE8E4FA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204337"/>
            <a:ext cx="5725324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5CA62D-8625-44DE-AD56-5411748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68227C-7C96-43BA-A521-0F7D879F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83" y="0"/>
            <a:ext cx="977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8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512144D-8A07-4D13-B1A7-1DAE2BD8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F9DE9E-7476-429C-A980-A9626FC4B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21" y="0"/>
            <a:ext cx="967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FA0D1EB-0AC5-4EB0-B527-2B77C889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415-5CFC-4B36-B902-1D0CCCCD1D5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0A8966-C2F3-466F-A0F1-C809D32B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5" y="0"/>
            <a:ext cx="966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253</Words>
  <Application>Microsoft Office PowerPoint</Application>
  <PresentationFormat>ワイド画面</PresentationFormat>
  <Paragraphs>57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中学３年生　数学 「円周角の定理」</vt:lpstr>
      <vt:lpstr>使用教材</vt:lpstr>
      <vt:lpstr>授業の流れ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中学３年生　数学 「円周角の定理」</dc:title>
  <dc:creator>緒方　秀男</dc:creator>
  <cp:lastModifiedBy>緒方　秀男</cp:lastModifiedBy>
  <cp:revision>7</cp:revision>
  <dcterms:created xsi:type="dcterms:W3CDTF">2024-12-04T05:52:39Z</dcterms:created>
  <dcterms:modified xsi:type="dcterms:W3CDTF">2025-01-08T07:06:23Z</dcterms:modified>
</cp:coreProperties>
</file>