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9" r:id="rId2"/>
    <p:sldId id="257" r:id="rId3"/>
    <p:sldId id="270" r:id="rId4"/>
    <p:sldId id="1028" r:id="rId5"/>
    <p:sldId id="1029" r:id="rId6"/>
    <p:sldId id="1027" r:id="rId7"/>
    <p:sldId id="604" r:id="rId8"/>
    <p:sldId id="680" r:id="rId9"/>
    <p:sldId id="258" r:id="rId10"/>
    <p:sldId id="256" r:id="rId11"/>
    <p:sldId id="262"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6" d="100"/>
          <a:sy n="86"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A4282-49FB-46E7-86DA-3DD01914B243}" type="datetimeFigureOut">
              <a:rPr kumimoji="1" lang="ja-JP" altLang="en-US" smtClean="0"/>
              <a:t>2023/7/10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6132-071C-466B-964B-CECB0203B374}" type="slidenum">
              <a:rPr kumimoji="1" lang="ja-JP" altLang="en-US" smtClean="0"/>
              <a:t>‹#›</a:t>
            </a:fld>
            <a:endParaRPr kumimoji="1" lang="ja-JP" altLang="en-US"/>
          </a:p>
        </p:txBody>
      </p:sp>
    </p:spTree>
    <p:extLst>
      <p:ext uri="{BB962C8B-B14F-4D97-AF65-F5344CB8AC3E}">
        <p14:creationId xmlns:p14="http://schemas.microsoft.com/office/powerpoint/2010/main" val="5563345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279011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139029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99687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30078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402491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92986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400189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154290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146052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42778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6F5543-7D7B-425B-ACD7-00594DE6E024}"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33252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F5543-7D7B-425B-ACD7-00594DE6E024}" type="datetimeFigureOut">
              <a:rPr kumimoji="1" lang="ja-JP" altLang="en-US" smtClean="0"/>
              <a:t>2023/7/10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F7A28-AD13-4525-A034-F5C1521E179E}" type="slidenum">
              <a:rPr kumimoji="1" lang="ja-JP" altLang="en-US" smtClean="0"/>
              <a:t>‹#›</a:t>
            </a:fld>
            <a:endParaRPr kumimoji="1" lang="ja-JP" altLang="en-US"/>
          </a:p>
        </p:txBody>
      </p:sp>
    </p:spTree>
    <p:extLst>
      <p:ext uri="{BB962C8B-B14F-4D97-AF65-F5344CB8AC3E}">
        <p14:creationId xmlns:p14="http://schemas.microsoft.com/office/powerpoint/2010/main" val="1763929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______1.xlsx"/><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______.xls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85262C-BF28-BE8E-49DC-96AF7651EBCB}"/>
              </a:ext>
            </a:extLst>
          </p:cNvPr>
          <p:cNvSpPr/>
          <p:nvPr/>
        </p:nvSpPr>
        <p:spPr>
          <a:xfrm>
            <a:off x="1178653" y="561511"/>
            <a:ext cx="6786693" cy="781493"/>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dirty="0">
                <a:solidFill>
                  <a:schemeClr val="bg1"/>
                </a:solidFill>
              </a:rPr>
              <a:t>ＥＢＰＭ　エビデンスに基づく政策立案</a:t>
            </a:r>
            <a:endParaRPr kumimoji="1" lang="en-US" altLang="ja-JP" sz="1800" b="1" dirty="0">
              <a:solidFill>
                <a:schemeClr val="bg1"/>
              </a:solidFill>
            </a:endParaRPr>
          </a:p>
          <a:p>
            <a:pPr algn="ctr"/>
            <a:r>
              <a:rPr kumimoji="1" lang="ja-JP" altLang="en-US" sz="1800" b="1" dirty="0">
                <a:solidFill>
                  <a:schemeClr val="bg1"/>
                </a:solidFill>
              </a:rPr>
              <a:t>企画書レポートを作成するための手引き</a:t>
            </a:r>
          </a:p>
        </p:txBody>
      </p:sp>
      <p:grpSp>
        <p:nvGrpSpPr>
          <p:cNvPr id="14" name="グループ化 13">
            <a:extLst>
              <a:ext uri="{FF2B5EF4-FFF2-40B4-BE49-F238E27FC236}">
                <a16:creationId xmlns:a16="http://schemas.microsoft.com/office/drawing/2014/main" id="{6C567078-918B-81A3-688B-5C043EB70724}"/>
              </a:ext>
            </a:extLst>
          </p:cNvPr>
          <p:cNvGrpSpPr/>
          <p:nvPr/>
        </p:nvGrpSpPr>
        <p:grpSpPr>
          <a:xfrm>
            <a:off x="1052818" y="1526762"/>
            <a:ext cx="7256475" cy="4602363"/>
            <a:chOff x="1161875" y="1283481"/>
            <a:chExt cx="7256475" cy="4602363"/>
          </a:xfrm>
        </p:grpSpPr>
        <p:grpSp>
          <p:nvGrpSpPr>
            <p:cNvPr id="12" name="グループ化 11">
              <a:extLst>
                <a:ext uri="{FF2B5EF4-FFF2-40B4-BE49-F238E27FC236}">
                  <a16:creationId xmlns:a16="http://schemas.microsoft.com/office/drawing/2014/main" id="{EB8135D3-BA98-94F9-2555-56F100AFA8E3}"/>
                </a:ext>
              </a:extLst>
            </p:cNvPr>
            <p:cNvGrpSpPr/>
            <p:nvPr/>
          </p:nvGrpSpPr>
          <p:grpSpPr>
            <a:xfrm>
              <a:off x="1161875" y="1283481"/>
              <a:ext cx="7256475" cy="3977143"/>
              <a:chOff x="1195431" y="1283481"/>
              <a:chExt cx="7256475" cy="3977143"/>
            </a:xfrm>
          </p:grpSpPr>
          <p:grpSp>
            <p:nvGrpSpPr>
              <p:cNvPr id="10" name="グループ化 9">
                <a:extLst>
                  <a:ext uri="{FF2B5EF4-FFF2-40B4-BE49-F238E27FC236}">
                    <a16:creationId xmlns:a16="http://schemas.microsoft.com/office/drawing/2014/main" id="{0D5AB241-BB22-443E-2BC0-A91CF8B00E7E}"/>
                  </a:ext>
                </a:extLst>
              </p:cNvPr>
              <p:cNvGrpSpPr/>
              <p:nvPr/>
            </p:nvGrpSpPr>
            <p:grpSpPr>
              <a:xfrm>
                <a:off x="1195431" y="1283481"/>
                <a:ext cx="7256475" cy="3977143"/>
                <a:chOff x="1430322" y="910236"/>
                <a:chExt cx="7256475" cy="3977143"/>
              </a:xfrm>
            </p:grpSpPr>
            <p:sp>
              <p:nvSpPr>
                <p:cNvPr id="3" name="正方形/長方形 2">
                  <a:extLst>
                    <a:ext uri="{FF2B5EF4-FFF2-40B4-BE49-F238E27FC236}">
                      <a16:creationId xmlns:a16="http://schemas.microsoft.com/office/drawing/2014/main" id="{40B2458F-2F0C-4393-A75D-E875DF845260}"/>
                    </a:ext>
                  </a:extLst>
                </p:cNvPr>
                <p:cNvSpPr/>
                <p:nvPr/>
              </p:nvSpPr>
              <p:spPr>
                <a:xfrm>
                  <a:off x="1430322" y="3332078"/>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dirty="0">
                      <a:solidFill>
                        <a:schemeClr val="tx1"/>
                      </a:solidFill>
                    </a:rPr>
                    <a:t>後半部分は、これから執筆する３枚（８頁～１０頁）です。</a:t>
                  </a:r>
                </a:p>
              </p:txBody>
            </p:sp>
            <p:sp>
              <p:nvSpPr>
                <p:cNvPr id="4" name="正方形/長方形 3">
                  <a:extLst>
                    <a:ext uri="{FF2B5EF4-FFF2-40B4-BE49-F238E27FC236}">
                      <a16:creationId xmlns:a16="http://schemas.microsoft.com/office/drawing/2014/main" id="{F89C9A29-A548-D631-65D8-215A9CE37655}"/>
                    </a:ext>
                  </a:extLst>
                </p:cNvPr>
                <p:cNvSpPr/>
                <p:nvPr/>
              </p:nvSpPr>
              <p:spPr>
                <a:xfrm>
                  <a:off x="1640043" y="2660379"/>
                  <a:ext cx="6233020" cy="66685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前半部分は、これまで実践編で調査して提出した６枚です。</a:t>
                  </a:r>
                </a:p>
              </p:txBody>
            </p:sp>
            <p:sp>
              <p:nvSpPr>
                <p:cNvPr id="5" name="正方形/長方形 4">
                  <a:extLst>
                    <a:ext uri="{FF2B5EF4-FFF2-40B4-BE49-F238E27FC236}">
                      <a16:creationId xmlns:a16="http://schemas.microsoft.com/office/drawing/2014/main" id="{70E68460-AEFE-7291-9945-49C63E36748D}"/>
                    </a:ext>
                  </a:extLst>
                </p:cNvPr>
                <p:cNvSpPr/>
                <p:nvPr/>
              </p:nvSpPr>
              <p:spPr>
                <a:xfrm>
                  <a:off x="1640043" y="4452862"/>
                  <a:ext cx="7046754"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最後に、表紙、前半・後半、参考文献を結合させて完成です。</a:t>
                  </a:r>
                </a:p>
              </p:txBody>
            </p:sp>
            <p:sp>
              <p:nvSpPr>
                <p:cNvPr id="7" name="正方形/長方形 6">
                  <a:extLst>
                    <a:ext uri="{FF2B5EF4-FFF2-40B4-BE49-F238E27FC236}">
                      <a16:creationId xmlns:a16="http://schemas.microsoft.com/office/drawing/2014/main" id="{CAE2ACD6-29AD-CCFE-5AAE-788C53E12261}"/>
                    </a:ext>
                  </a:extLst>
                </p:cNvPr>
                <p:cNvSpPr/>
                <p:nvPr/>
              </p:nvSpPr>
              <p:spPr>
                <a:xfrm>
                  <a:off x="1640043" y="910236"/>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企画書レポートは、全体で１１枚になります。</a:t>
                  </a:r>
                </a:p>
              </p:txBody>
            </p:sp>
            <p:sp>
              <p:nvSpPr>
                <p:cNvPr id="8" name="正方形/長方形 7">
                  <a:extLst>
                    <a:ext uri="{FF2B5EF4-FFF2-40B4-BE49-F238E27FC236}">
                      <a16:creationId xmlns:a16="http://schemas.microsoft.com/office/drawing/2014/main" id="{04E29653-BBAB-5315-B675-E8AAB05B55EE}"/>
                    </a:ext>
                  </a:extLst>
                </p:cNvPr>
                <p:cNvSpPr/>
                <p:nvPr/>
              </p:nvSpPr>
              <p:spPr>
                <a:xfrm>
                  <a:off x="1640043" y="1906856"/>
                  <a:ext cx="6065242" cy="7828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表紙（１枚） 、前半部分（６枚）、後半部分（３枚）、参考文献（１枚）で、全体で１１枚です。</a:t>
                  </a:r>
                </a:p>
              </p:txBody>
            </p:sp>
          </p:grpSp>
          <p:sp>
            <p:nvSpPr>
              <p:cNvPr id="11" name="正方形/長方形 10">
                <a:extLst>
                  <a:ext uri="{FF2B5EF4-FFF2-40B4-BE49-F238E27FC236}">
                    <a16:creationId xmlns:a16="http://schemas.microsoft.com/office/drawing/2014/main" id="{5E8353BF-0AB3-20A0-0874-74ED12940725}"/>
                  </a:ext>
                </a:extLst>
              </p:cNvPr>
              <p:cNvSpPr/>
              <p:nvPr/>
            </p:nvSpPr>
            <p:spPr>
              <a:xfrm>
                <a:off x="1396762" y="4072838"/>
                <a:ext cx="6514055" cy="7828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参考文献は、最後の頁にあります。必要な内容を加筆します。</a:t>
                </a:r>
              </a:p>
            </p:txBody>
          </p:sp>
        </p:grpSp>
        <p:sp>
          <p:nvSpPr>
            <p:cNvPr id="13" name="正方形/長方形 12">
              <a:extLst>
                <a:ext uri="{FF2B5EF4-FFF2-40B4-BE49-F238E27FC236}">
                  <a16:creationId xmlns:a16="http://schemas.microsoft.com/office/drawing/2014/main" id="{9A54F526-2D74-AAC4-9E08-4F6FC77BBE02}"/>
                </a:ext>
              </a:extLst>
            </p:cNvPr>
            <p:cNvSpPr/>
            <p:nvPr/>
          </p:nvSpPr>
          <p:spPr>
            <a:xfrm>
              <a:off x="1287710" y="5451327"/>
              <a:ext cx="7046754"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highlight>
                    <a:srgbClr val="FFFF00"/>
                  </a:highlight>
                </a:rPr>
                <a:t>まずは、表紙の次の頁に、前半部分を貼り付けていきましょう。</a:t>
              </a:r>
            </a:p>
          </p:txBody>
        </p:sp>
      </p:grpSp>
      <p:sp>
        <p:nvSpPr>
          <p:cNvPr id="15" name="正方形/長方形 14">
            <a:extLst>
              <a:ext uri="{FF2B5EF4-FFF2-40B4-BE49-F238E27FC236}">
                <a16:creationId xmlns:a16="http://schemas.microsoft.com/office/drawing/2014/main" id="{F1AF8213-048C-F075-6E30-4B2B00D39726}"/>
              </a:ext>
            </a:extLst>
          </p:cNvPr>
          <p:cNvSpPr/>
          <p:nvPr/>
        </p:nvSpPr>
        <p:spPr>
          <a:xfrm>
            <a:off x="1254149" y="2052726"/>
            <a:ext cx="7046754"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800" b="1" dirty="0">
                <a:solidFill>
                  <a:schemeClr val="tx1"/>
                </a:solidFill>
              </a:rPr>
              <a:t>企画書レポートの提出方法は、後日指示があります。</a:t>
            </a:r>
          </a:p>
        </p:txBody>
      </p:sp>
    </p:spTree>
    <p:extLst>
      <p:ext uri="{BB962C8B-B14F-4D97-AF65-F5344CB8AC3E}">
        <p14:creationId xmlns:p14="http://schemas.microsoft.com/office/powerpoint/2010/main" val="11246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26700B-0992-4BEF-9030-7DA76717CAB1}"/>
              </a:ext>
            </a:extLst>
          </p:cNvPr>
          <p:cNvSpPr/>
          <p:nvPr/>
        </p:nvSpPr>
        <p:spPr>
          <a:xfrm>
            <a:off x="510852" y="1097804"/>
            <a:ext cx="2319185" cy="4379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1" dirty="0">
                <a:solidFill>
                  <a:schemeClr val="tx1"/>
                </a:solidFill>
              </a:rPr>
              <a:t>〇</a:t>
            </a:r>
            <a:r>
              <a:rPr kumimoji="1" lang="ja-JP" altLang="en-US" sz="1200" b="1" baseline="0" dirty="0">
                <a:solidFill>
                  <a:schemeClr val="tx1"/>
                </a:solidFill>
              </a:rPr>
              <a:t> </a:t>
            </a:r>
            <a:r>
              <a:rPr kumimoji="1" lang="ja-JP" altLang="en-US" sz="1200" b="1" dirty="0">
                <a:solidFill>
                  <a:schemeClr val="tx1"/>
                </a:solidFill>
              </a:rPr>
              <a:t>グラフタイトル</a:t>
            </a:r>
            <a:endParaRPr kumimoji="1" lang="ja-JP" altLang="en-US" sz="1200" b="1" dirty="0"/>
          </a:p>
        </p:txBody>
      </p:sp>
      <p:sp>
        <p:nvSpPr>
          <p:cNvPr id="8" name="正方形/長方形 7">
            <a:extLst>
              <a:ext uri="{FF2B5EF4-FFF2-40B4-BE49-F238E27FC236}">
                <a16:creationId xmlns:a16="http://schemas.microsoft.com/office/drawing/2014/main" id="{2AFB1399-8B72-4875-BFE8-3EEE3D8693EB}"/>
              </a:ext>
            </a:extLst>
          </p:cNvPr>
          <p:cNvSpPr/>
          <p:nvPr/>
        </p:nvSpPr>
        <p:spPr>
          <a:xfrm>
            <a:off x="3248157" y="1114898"/>
            <a:ext cx="2319185" cy="4379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1" dirty="0">
                <a:solidFill>
                  <a:schemeClr val="tx1"/>
                </a:solidFill>
              </a:rPr>
              <a:t>〇</a:t>
            </a:r>
            <a:r>
              <a:rPr kumimoji="1" lang="ja-JP" altLang="en-US" sz="1200" b="1" baseline="0" dirty="0">
                <a:solidFill>
                  <a:schemeClr val="tx1"/>
                </a:solidFill>
              </a:rPr>
              <a:t> </a:t>
            </a:r>
            <a:r>
              <a:rPr kumimoji="1" lang="ja-JP" altLang="en-US" sz="1200" b="1" dirty="0">
                <a:solidFill>
                  <a:schemeClr val="tx1"/>
                </a:solidFill>
              </a:rPr>
              <a:t>グラフタイトル</a:t>
            </a:r>
            <a:endParaRPr kumimoji="1" lang="ja-JP" altLang="en-US" sz="1200" b="1" dirty="0"/>
          </a:p>
        </p:txBody>
      </p:sp>
      <p:sp>
        <p:nvSpPr>
          <p:cNvPr id="9" name="正方形/長方形 8">
            <a:extLst>
              <a:ext uri="{FF2B5EF4-FFF2-40B4-BE49-F238E27FC236}">
                <a16:creationId xmlns:a16="http://schemas.microsoft.com/office/drawing/2014/main" id="{FC640906-01F5-42E1-921A-4BD9F8F47920}"/>
              </a:ext>
            </a:extLst>
          </p:cNvPr>
          <p:cNvSpPr/>
          <p:nvPr/>
        </p:nvSpPr>
        <p:spPr>
          <a:xfrm>
            <a:off x="5875937" y="1108070"/>
            <a:ext cx="2319185" cy="4379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1">
                <a:solidFill>
                  <a:schemeClr val="tx1"/>
                </a:solidFill>
              </a:rPr>
              <a:t>〇</a:t>
            </a:r>
            <a:r>
              <a:rPr kumimoji="1" lang="ja-JP" altLang="en-US" sz="1200" b="1" baseline="0">
                <a:solidFill>
                  <a:schemeClr val="tx1"/>
                </a:solidFill>
              </a:rPr>
              <a:t> </a:t>
            </a:r>
            <a:r>
              <a:rPr kumimoji="1" lang="ja-JP" altLang="en-US" sz="1200" b="1">
                <a:solidFill>
                  <a:schemeClr val="tx1"/>
                </a:solidFill>
              </a:rPr>
              <a:t>グラフタイトル</a:t>
            </a:r>
            <a:endParaRPr kumimoji="1" lang="ja-JP" altLang="en-US" sz="1200" b="1"/>
          </a:p>
        </p:txBody>
      </p:sp>
      <p:sp>
        <p:nvSpPr>
          <p:cNvPr id="11" name="星: 16 pt 10">
            <a:extLst>
              <a:ext uri="{FF2B5EF4-FFF2-40B4-BE49-F238E27FC236}">
                <a16:creationId xmlns:a16="http://schemas.microsoft.com/office/drawing/2014/main" id="{F2F7E9C9-966A-4ED7-89BC-ABB2CACE4DDF}"/>
              </a:ext>
            </a:extLst>
          </p:cNvPr>
          <p:cNvSpPr/>
          <p:nvPr/>
        </p:nvSpPr>
        <p:spPr>
          <a:xfrm>
            <a:off x="4223619" y="1672630"/>
            <a:ext cx="1373613" cy="554298"/>
          </a:xfrm>
          <a:prstGeom prst="star1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b="1">
                <a:solidFill>
                  <a:srgbClr val="FF0000"/>
                </a:solidFill>
              </a:rPr>
              <a:t>近年</a:t>
            </a:r>
          </a:p>
        </p:txBody>
      </p:sp>
      <p:sp>
        <p:nvSpPr>
          <p:cNvPr id="12" name="星: 16 pt 11">
            <a:extLst>
              <a:ext uri="{FF2B5EF4-FFF2-40B4-BE49-F238E27FC236}">
                <a16:creationId xmlns:a16="http://schemas.microsoft.com/office/drawing/2014/main" id="{307EC906-6C2B-43EF-A2D4-78BBF47F0482}"/>
              </a:ext>
            </a:extLst>
          </p:cNvPr>
          <p:cNvSpPr/>
          <p:nvPr/>
        </p:nvSpPr>
        <p:spPr>
          <a:xfrm>
            <a:off x="1456424" y="1750974"/>
            <a:ext cx="1373613" cy="554297"/>
          </a:xfrm>
          <a:prstGeom prst="star1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b="1" dirty="0">
                <a:solidFill>
                  <a:srgbClr val="FF0000"/>
                </a:solidFill>
              </a:rPr>
              <a:t>近年</a:t>
            </a:r>
          </a:p>
        </p:txBody>
      </p:sp>
      <p:sp>
        <p:nvSpPr>
          <p:cNvPr id="13" name="楕円 12">
            <a:extLst>
              <a:ext uri="{FF2B5EF4-FFF2-40B4-BE49-F238E27FC236}">
                <a16:creationId xmlns:a16="http://schemas.microsoft.com/office/drawing/2014/main" id="{9655A766-013D-4894-9A5F-EF148086E74B}"/>
              </a:ext>
            </a:extLst>
          </p:cNvPr>
          <p:cNvSpPr/>
          <p:nvPr/>
        </p:nvSpPr>
        <p:spPr>
          <a:xfrm>
            <a:off x="2063662" y="2440799"/>
            <a:ext cx="577316" cy="256620"/>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4" name="楕円 13">
            <a:extLst>
              <a:ext uri="{FF2B5EF4-FFF2-40B4-BE49-F238E27FC236}">
                <a16:creationId xmlns:a16="http://schemas.microsoft.com/office/drawing/2014/main" id="{889338D4-1B6B-493C-8C9B-2D05B4EC138C}"/>
              </a:ext>
            </a:extLst>
          </p:cNvPr>
          <p:cNvSpPr/>
          <p:nvPr/>
        </p:nvSpPr>
        <p:spPr>
          <a:xfrm>
            <a:off x="925253" y="2930664"/>
            <a:ext cx="577316" cy="256619"/>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5" name="正方形/長方形 14">
            <a:extLst>
              <a:ext uri="{FF2B5EF4-FFF2-40B4-BE49-F238E27FC236}">
                <a16:creationId xmlns:a16="http://schemas.microsoft.com/office/drawing/2014/main" id="{11B9D31C-04BC-48C2-9DD9-9906EA439FD0}"/>
              </a:ext>
            </a:extLst>
          </p:cNvPr>
          <p:cNvSpPr/>
          <p:nvPr/>
        </p:nvSpPr>
        <p:spPr>
          <a:xfrm>
            <a:off x="3311801" y="1501622"/>
            <a:ext cx="2359724" cy="2103437"/>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dirty="0">
                <a:solidFill>
                  <a:schemeClr val="bg1">
                    <a:lumMod val="65000"/>
                  </a:schemeClr>
                </a:solidFill>
              </a:rPr>
              <a:t>グラフ２</a:t>
            </a:r>
          </a:p>
        </p:txBody>
      </p:sp>
      <p:sp>
        <p:nvSpPr>
          <p:cNvPr id="16" name="正方形/長方形 15">
            <a:extLst>
              <a:ext uri="{FF2B5EF4-FFF2-40B4-BE49-F238E27FC236}">
                <a16:creationId xmlns:a16="http://schemas.microsoft.com/office/drawing/2014/main" id="{D545C2B8-C9A1-4F82-A594-4B2EA18E19E4}"/>
              </a:ext>
            </a:extLst>
          </p:cNvPr>
          <p:cNvSpPr/>
          <p:nvPr/>
        </p:nvSpPr>
        <p:spPr>
          <a:xfrm>
            <a:off x="5960297" y="1501621"/>
            <a:ext cx="2448469" cy="2092747"/>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dirty="0">
                <a:solidFill>
                  <a:schemeClr val="bg1">
                    <a:lumMod val="65000"/>
                  </a:schemeClr>
                </a:solidFill>
              </a:rPr>
              <a:t>グラフ３</a:t>
            </a:r>
          </a:p>
        </p:txBody>
      </p:sp>
      <p:sp>
        <p:nvSpPr>
          <p:cNvPr id="17" name="四角形: 角を丸くする 16">
            <a:extLst>
              <a:ext uri="{FF2B5EF4-FFF2-40B4-BE49-F238E27FC236}">
                <a16:creationId xmlns:a16="http://schemas.microsoft.com/office/drawing/2014/main" id="{0C642D7E-01C8-4261-B4E3-54783E7B8627}"/>
              </a:ext>
            </a:extLst>
          </p:cNvPr>
          <p:cNvSpPr/>
          <p:nvPr/>
        </p:nvSpPr>
        <p:spPr>
          <a:xfrm>
            <a:off x="6419440" y="2351575"/>
            <a:ext cx="1731946" cy="390060"/>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8" name="楕円 17">
            <a:extLst>
              <a:ext uri="{FF2B5EF4-FFF2-40B4-BE49-F238E27FC236}">
                <a16:creationId xmlns:a16="http://schemas.microsoft.com/office/drawing/2014/main" id="{60804379-2F79-40BC-B5D9-79592B7C1A13}"/>
              </a:ext>
            </a:extLst>
          </p:cNvPr>
          <p:cNvSpPr/>
          <p:nvPr/>
        </p:nvSpPr>
        <p:spPr>
          <a:xfrm>
            <a:off x="4691444" y="2226928"/>
            <a:ext cx="577316" cy="256620"/>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 name="楕円 18">
            <a:extLst>
              <a:ext uri="{FF2B5EF4-FFF2-40B4-BE49-F238E27FC236}">
                <a16:creationId xmlns:a16="http://schemas.microsoft.com/office/drawing/2014/main" id="{B43F0BF7-8C44-4362-B075-0B522FA091E8}"/>
              </a:ext>
            </a:extLst>
          </p:cNvPr>
          <p:cNvSpPr/>
          <p:nvPr/>
        </p:nvSpPr>
        <p:spPr>
          <a:xfrm>
            <a:off x="3496998" y="2668314"/>
            <a:ext cx="577316" cy="256618"/>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37" name="グループ化 36">
            <a:extLst>
              <a:ext uri="{FF2B5EF4-FFF2-40B4-BE49-F238E27FC236}">
                <a16:creationId xmlns:a16="http://schemas.microsoft.com/office/drawing/2014/main" id="{55A6AB1A-4D81-437E-9E5B-EB9EFB00D97B}"/>
              </a:ext>
            </a:extLst>
          </p:cNvPr>
          <p:cNvGrpSpPr>
            <a:grpSpLocks noChangeAspect="1"/>
          </p:cNvGrpSpPr>
          <p:nvPr/>
        </p:nvGrpSpPr>
        <p:grpSpPr>
          <a:xfrm>
            <a:off x="492204" y="250450"/>
            <a:ext cx="7951319" cy="6390325"/>
            <a:chOff x="-445408" y="174960"/>
            <a:chExt cx="16785401" cy="12871762"/>
          </a:xfrm>
        </p:grpSpPr>
        <p:sp>
          <p:nvSpPr>
            <p:cNvPr id="40" name="正方形/長方形 39">
              <a:extLst>
                <a:ext uri="{FF2B5EF4-FFF2-40B4-BE49-F238E27FC236}">
                  <a16:creationId xmlns:a16="http://schemas.microsoft.com/office/drawing/2014/main" id="{881EEB38-C8BA-4C13-9B62-1FCC49FEBCCB}"/>
                </a:ext>
              </a:extLst>
            </p:cNvPr>
            <p:cNvSpPr/>
            <p:nvPr/>
          </p:nvSpPr>
          <p:spPr>
            <a:xfrm>
              <a:off x="-205598" y="2695143"/>
              <a:ext cx="5108483" cy="4233861"/>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dirty="0">
                  <a:solidFill>
                    <a:schemeClr val="bg1">
                      <a:lumMod val="65000"/>
                    </a:schemeClr>
                  </a:solidFill>
                </a:rPr>
                <a:t>グラフ１</a:t>
              </a:r>
            </a:p>
          </p:txBody>
        </p:sp>
        <p:sp>
          <p:nvSpPr>
            <p:cNvPr id="41" name="四角形: 角を丸くする 40">
              <a:extLst>
                <a:ext uri="{FF2B5EF4-FFF2-40B4-BE49-F238E27FC236}">
                  <a16:creationId xmlns:a16="http://schemas.microsoft.com/office/drawing/2014/main" id="{F3460684-7499-45BE-B779-3BF58FBD0830}"/>
                </a:ext>
              </a:extLst>
            </p:cNvPr>
            <p:cNvSpPr/>
            <p:nvPr/>
          </p:nvSpPr>
          <p:spPr>
            <a:xfrm>
              <a:off x="-280896" y="7688579"/>
              <a:ext cx="16620889" cy="5358143"/>
            </a:xfrm>
            <a:prstGeom prst="roundRect">
              <a:avLst>
                <a:gd name="adj" fmla="val 6390"/>
              </a:avLst>
            </a:prstGeom>
            <a:solidFill>
              <a:srgbClr val="CCECFF"/>
            </a:solidFill>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2" name="正方形/長方形 41">
              <a:extLst>
                <a:ext uri="{FF2B5EF4-FFF2-40B4-BE49-F238E27FC236}">
                  <a16:creationId xmlns:a16="http://schemas.microsoft.com/office/drawing/2014/main" id="{463FC834-9B64-497F-AE71-3A85096E4D93}"/>
                </a:ext>
              </a:extLst>
            </p:cNvPr>
            <p:cNvSpPr/>
            <p:nvPr/>
          </p:nvSpPr>
          <p:spPr>
            <a:xfrm>
              <a:off x="7851939" y="8043159"/>
              <a:ext cx="7963675" cy="4755449"/>
            </a:xfrm>
            <a:prstGeom prst="rect">
              <a:avLst/>
            </a:prstGeom>
            <a:solidFill>
              <a:schemeClr val="bg1"/>
            </a:solidFill>
            <a:ln>
              <a:solidFill>
                <a:srgbClr val="E820CB"/>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800"/>
            </a:p>
          </p:txBody>
        </p:sp>
        <p:sp>
          <p:nvSpPr>
            <p:cNvPr id="43" name="矢印: ストライプ 42">
              <a:extLst>
                <a:ext uri="{FF2B5EF4-FFF2-40B4-BE49-F238E27FC236}">
                  <a16:creationId xmlns:a16="http://schemas.microsoft.com/office/drawing/2014/main" id="{70876C60-FAB8-4350-8494-C10A0D565560}"/>
                </a:ext>
              </a:extLst>
            </p:cNvPr>
            <p:cNvSpPr/>
            <p:nvPr/>
          </p:nvSpPr>
          <p:spPr>
            <a:xfrm>
              <a:off x="6679634" y="9469082"/>
              <a:ext cx="693413" cy="1981200"/>
            </a:xfrm>
            <a:prstGeom prst="stripedRightArrow">
              <a:avLst>
                <a:gd name="adj1" fmla="val 50000"/>
                <a:gd name="adj2" fmla="val 5200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4" name="正方形/長方形 43">
              <a:extLst>
                <a:ext uri="{FF2B5EF4-FFF2-40B4-BE49-F238E27FC236}">
                  <a16:creationId xmlns:a16="http://schemas.microsoft.com/office/drawing/2014/main" id="{3C58F84F-13D6-4CDA-AB16-EF54CF119B22}"/>
                </a:ext>
              </a:extLst>
            </p:cNvPr>
            <p:cNvSpPr/>
            <p:nvPr/>
          </p:nvSpPr>
          <p:spPr>
            <a:xfrm>
              <a:off x="1404568" y="8260823"/>
              <a:ext cx="5312684" cy="1109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chemeClr val="tx1"/>
                  </a:solidFill>
                </a:rPr>
                <a:t>〇・・・・・・・・・・・・・・・・</a:t>
              </a:r>
              <a:endParaRPr kumimoji="1" lang="ja-JP" altLang="en-US" sz="1050" b="1" dirty="0"/>
            </a:p>
          </p:txBody>
        </p:sp>
        <p:sp>
          <p:nvSpPr>
            <p:cNvPr id="45" name="正方形/長方形 44">
              <a:extLst>
                <a:ext uri="{FF2B5EF4-FFF2-40B4-BE49-F238E27FC236}">
                  <a16:creationId xmlns:a16="http://schemas.microsoft.com/office/drawing/2014/main" id="{5BA0FF4E-A786-4F2E-8A6E-4D33EAA44744}"/>
                </a:ext>
              </a:extLst>
            </p:cNvPr>
            <p:cNvSpPr/>
            <p:nvPr/>
          </p:nvSpPr>
          <p:spPr>
            <a:xfrm>
              <a:off x="1414300" y="11579057"/>
              <a:ext cx="4916061" cy="1109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chemeClr val="tx1"/>
                  </a:solidFill>
                </a:rPr>
                <a:t>〇・・・・・・・・・・・・・・・</a:t>
              </a:r>
              <a:endParaRPr kumimoji="1" lang="ja-JP" altLang="en-US" sz="1050" b="1" dirty="0"/>
            </a:p>
          </p:txBody>
        </p:sp>
        <p:sp>
          <p:nvSpPr>
            <p:cNvPr id="46" name="正方形/長方形 45">
              <a:extLst>
                <a:ext uri="{FF2B5EF4-FFF2-40B4-BE49-F238E27FC236}">
                  <a16:creationId xmlns:a16="http://schemas.microsoft.com/office/drawing/2014/main" id="{C4061A30-FFAA-4F88-AE30-7AB45DC9D28B}"/>
                </a:ext>
              </a:extLst>
            </p:cNvPr>
            <p:cNvSpPr/>
            <p:nvPr/>
          </p:nvSpPr>
          <p:spPr>
            <a:xfrm>
              <a:off x="1404566" y="9900852"/>
              <a:ext cx="4925795" cy="1109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chemeClr val="tx1"/>
                  </a:solidFill>
                </a:rPr>
                <a:t>〇・・・・・・・・・・・・・・・</a:t>
              </a:r>
              <a:endParaRPr kumimoji="1" lang="ja-JP" altLang="en-US" sz="1050" b="1" dirty="0"/>
            </a:p>
          </p:txBody>
        </p:sp>
        <p:sp>
          <p:nvSpPr>
            <p:cNvPr id="47" name="正方形/長方形 46">
              <a:extLst>
                <a:ext uri="{FF2B5EF4-FFF2-40B4-BE49-F238E27FC236}">
                  <a16:creationId xmlns:a16="http://schemas.microsoft.com/office/drawing/2014/main" id="{959FCD9E-B911-404E-BA22-C84123F8663D}"/>
                </a:ext>
              </a:extLst>
            </p:cNvPr>
            <p:cNvSpPr/>
            <p:nvPr/>
          </p:nvSpPr>
          <p:spPr>
            <a:xfrm>
              <a:off x="-445408" y="6688935"/>
              <a:ext cx="4895850" cy="1109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sp>
          <p:nvSpPr>
            <p:cNvPr id="48" name="正方形/長方形 47">
              <a:extLst>
                <a:ext uri="{FF2B5EF4-FFF2-40B4-BE49-F238E27FC236}">
                  <a16:creationId xmlns:a16="http://schemas.microsoft.com/office/drawing/2014/main" id="{50E023C0-8B18-4773-871C-F8FFAFD799B8}"/>
                </a:ext>
              </a:extLst>
            </p:cNvPr>
            <p:cNvSpPr/>
            <p:nvPr/>
          </p:nvSpPr>
          <p:spPr>
            <a:xfrm>
              <a:off x="5225968" y="6692309"/>
              <a:ext cx="4895850" cy="1109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grpSp>
          <p:nvGrpSpPr>
            <p:cNvPr id="49" name="グループ化 48">
              <a:extLst>
                <a:ext uri="{FF2B5EF4-FFF2-40B4-BE49-F238E27FC236}">
                  <a16:creationId xmlns:a16="http://schemas.microsoft.com/office/drawing/2014/main" id="{FA6FA254-45E8-46E2-8688-F4BD8D48DB5F}"/>
                </a:ext>
              </a:extLst>
            </p:cNvPr>
            <p:cNvGrpSpPr/>
            <p:nvPr/>
          </p:nvGrpSpPr>
          <p:grpSpPr>
            <a:xfrm>
              <a:off x="-280229" y="174960"/>
              <a:ext cx="16620222" cy="1417329"/>
              <a:chOff x="-280229" y="174960"/>
              <a:chExt cx="16620222" cy="1417329"/>
            </a:xfrm>
          </p:grpSpPr>
          <p:sp>
            <p:nvSpPr>
              <p:cNvPr id="51" name="四角形: 角を丸くする 50">
                <a:extLst>
                  <a:ext uri="{FF2B5EF4-FFF2-40B4-BE49-F238E27FC236}">
                    <a16:creationId xmlns:a16="http://schemas.microsoft.com/office/drawing/2014/main" id="{3D032AA2-A170-456F-913B-89E5347CD2D2}"/>
                  </a:ext>
                </a:extLst>
              </p:cNvPr>
              <p:cNvSpPr/>
              <p:nvPr/>
            </p:nvSpPr>
            <p:spPr>
              <a:xfrm>
                <a:off x="-280229" y="174960"/>
                <a:ext cx="16620222" cy="1417329"/>
              </a:xfrm>
              <a:prstGeom prst="roundRect">
                <a:avLst>
                  <a:gd name="adj" fmla="val 6390"/>
                </a:avLst>
              </a:prstGeom>
              <a:solidFill>
                <a:schemeClr val="accent5">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2" name="正方形/長方形 51">
                <a:extLst>
                  <a:ext uri="{FF2B5EF4-FFF2-40B4-BE49-F238E27FC236}">
                    <a16:creationId xmlns:a16="http://schemas.microsoft.com/office/drawing/2014/main" id="{4471B0F3-A0F1-46ED-A48F-ADFEE640F9AE}"/>
                  </a:ext>
                </a:extLst>
              </p:cNvPr>
              <p:cNvSpPr/>
              <p:nvPr/>
            </p:nvSpPr>
            <p:spPr>
              <a:xfrm>
                <a:off x="-80453" y="370478"/>
                <a:ext cx="4528967" cy="1109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400" b="1" dirty="0">
                    <a:solidFill>
                      <a:schemeClr val="bg1"/>
                    </a:solidFill>
                  </a:rPr>
                  <a:t>〇〇県〇〇</a:t>
                </a:r>
                <a:r>
                  <a:rPr kumimoji="1" lang="ja-JP" altLang="en-US" sz="2400" b="1" dirty="0">
                    <a:solidFill>
                      <a:schemeClr val="bg1"/>
                    </a:solidFill>
                    <a:latin typeface="+mn-ea"/>
                  </a:rPr>
                  <a:t>市</a:t>
                </a:r>
                <a:endParaRPr kumimoji="1" lang="ja-JP" altLang="en-US" sz="2400" b="1" dirty="0">
                  <a:solidFill>
                    <a:schemeClr val="bg1"/>
                  </a:solidFill>
                </a:endParaRPr>
              </a:p>
            </p:txBody>
          </p:sp>
        </p:grpSp>
        <p:sp>
          <p:nvSpPr>
            <p:cNvPr id="50" name="正方形/長方形 49">
              <a:extLst>
                <a:ext uri="{FF2B5EF4-FFF2-40B4-BE49-F238E27FC236}">
                  <a16:creationId xmlns:a16="http://schemas.microsoft.com/office/drawing/2014/main" id="{152DA2D3-DB38-46D7-B89B-659147932379}"/>
                </a:ext>
              </a:extLst>
            </p:cNvPr>
            <p:cNvSpPr/>
            <p:nvPr/>
          </p:nvSpPr>
          <p:spPr>
            <a:xfrm>
              <a:off x="10827435" y="6698553"/>
              <a:ext cx="4895850" cy="1109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grpSp>
      <p:sp>
        <p:nvSpPr>
          <p:cNvPr id="38" name="四角形: 角を丸くする 37">
            <a:extLst>
              <a:ext uri="{FF2B5EF4-FFF2-40B4-BE49-F238E27FC236}">
                <a16:creationId xmlns:a16="http://schemas.microsoft.com/office/drawing/2014/main" id="{DA7AA52F-F965-4734-898F-AD7CDA0C134E}"/>
              </a:ext>
            </a:extLst>
          </p:cNvPr>
          <p:cNvSpPr/>
          <p:nvPr/>
        </p:nvSpPr>
        <p:spPr>
          <a:xfrm>
            <a:off x="2902065" y="303595"/>
            <a:ext cx="5512406" cy="610806"/>
          </a:xfrm>
          <a:prstGeom prst="roundRect">
            <a:avLst>
              <a:gd name="adj" fmla="val 6390"/>
            </a:avLst>
          </a:prstGeom>
          <a:solidFill>
            <a:schemeClr val="bg1"/>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9" name="正方形/長方形 38">
            <a:extLst>
              <a:ext uri="{FF2B5EF4-FFF2-40B4-BE49-F238E27FC236}">
                <a16:creationId xmlns:a16="http://schemas.microsoft.com/office/drawing/2014/main" id="{A80F883E-705A-4507-9A86-55E8DE2145F5}"/>
              </a:ext>
            </a:extLst>
          </p:cNvPr>
          <p:cNvSpPr/>
          <p:nvPr/>
        </p:nvSpPr>
        <p:spPr>
          <a:xfrm>
            <a:off x="2936822" y="306185"/>
            <a:ext cx="5626177" cy="35926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9966FF"/>
                </a:solidFill>
                <a:latin typeface="+mn-ea"/>
              </a:rPr>
              <a:t>〇〇〇〇〇〇〇〇〇。〇〇〇〇〇〇〇〇〇。製造品出荷額等は〇〇〇〇〇〇〇〇〇</a:t>
            </a:r>
          </a:p>
        </p:txBody>
      </p:sp>
      <p:grpSp>
        <p:nvGrpSpPr>
          <p:cNvPr id="25" name="グループ化 24">
            <a:extLst>
              <a:ext uri="{FF2B5EF4-FFF2-40B4-BE49-F238E27FC236}">
                <a16:creationId xmlns:a16="http://schemas.microsoft.com/office/drawing/2014/main" id="{87D2DAA6-0A16-4D47-BEA5-8AA2FE70092A}"/>
              </a:ext>
            </a:extLst>
          </p:cNvPr>
          <p:cNvGrpSpPr/>
          <p:nvPr/>
        </p:nvGrpSpPr>
        <p:grpSpPr>
          <a:xfrm>
            <a:off x="677494" y="4165522"/>
            <a:ext cx="756482" cy="574824"/>
            <a:chOff x="350922" y="4010527"/>
            <a:chExt cx="762000" cy="561471"/>
          </a:xfrm>
        </p:grpSpPr>
        <p:sp>
          <p:nvSpPr>
            <p:cNvPr id="35" name="正方形/長方形 34">
              <a:extLst>
                <a:ext uri="{FF2B5EF4-FFF2-40B4-BE49-F238E27FC236}">
                  <a16:creationId xmlns:a16="http://schemas.microsoft.com/office/drawing/2014/main" id="{E5B41583-FF8E-4D0D-B36B-9565791CDFE0}"/>
                </a:ext>
              </a:extLst>
            </p:cNvPr>
            <p:cNvSpPr/>
            <p:nvPr/>
          </p:nvSpPr>
          <p:spPr>
            <a:xfrm>
              <a:off x="471236" y="4211051"/>
              <a:ext cx="461211" cy="360947"/>
            </a:xfrm>
            <a:prstGeom prst="rect">
              <a:avLst/>
            </a:prstGeom>
            <a:solidFill>
              <a:srgbClr val="0070C0"/>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bg1"/>
                  </a:solidFill>
                  <a:latin typeface="Arial Black" panose="020B0A04020102020204" pitchFamily="34" charset="0"/>
                </a:rPr>
                <a:t>S</a:t>
              </a:r>
              <a:endParaRPr kumimoji="1" lang="ja-JP" altLang="en-US" sz="2000" b="1">
                <a:solidFill>
                  <a:schemeClr val="bg1"/>
                </a:solidFill>
                <a:latin typeface="Arial Black" panose="020B0A04020102020204" pitchFamily="34" charset="0"/>
              </a:endParaRPr>
            </a:p>
          </p:txBody>
        </p:sp>
        <p:sp>
          <p:nvSpPr>
            <p:cNvPr id="36" name="正方形/長方形 35">
              <a:extLst>
                <a:ext uri="{FF2B5EF4-FFF2-40B4-BE49-F238E27FC236}">
                  <a16:creationId xmlns:a16="http://schemas.microsoft.com/office/drawing/2014/main" id="{13D62EE7-493C-4D26-9864-6703C6B1B3CC}"/>
                </a:ext>
              </a:extLst>
            </p:cNvPr>
            <p:cNvSpPr/>
            <p:nvPr/>
          </p:nvSpPr>
          <p:spPr>
            <a:xfrm>
              <a:off x="350922" y="4010527"/>
              <a:ext cx="762000" cy="23060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solidFill>
                    <a:schemeClr val="tx1">
                      <a:lumMod val="75000"/>
                      <a:lumOff val="25000"/>
                    </a:schemeClr>
                  </a:solidFill>
                </a:rPr>
                <a:t>強み</a:t>
              </a:r>
            </a:p>
          </p:txBody>
        </p:sp>
      </p:grpSp>
      <p:grpSp>
        <p:nvGrpSpPr>
          <p:cNvPr id="26" name="グループ化 25">
            <a:extLst>
              <a:ext uri="{FF2B5EF4-FFF2-40B4-BE49-F238E27FC236}">
                <a16:creationId xmlns:a16="http://schemas.microsoft.com/office/drawing/2014/main" id="{A4B6FB8F-2F2D-42FA-8EF5-F8C0B16C40F1}"/>
              </a:ext>
            </a:extLst>
          </p:cNvPr>
          <p:cNvGrpSpPr/>
          <p:nvPr/>
        </p:nvGrpSpPr>
        <p:grpSpPr>
          <a:xfrm>
            <a:off x="670614" y="4956797"/>
            <a:ext cx="756482" cy="595358"/>
            <a:chOff x="340895" y="4762498"/>
            <a:chExt cx="762000" cy="581528"/>
          </a:xfrm>
        </p:grpSpPr>
        <p:sp>
          <p:nvSpPr>
            <p:cNvPr id="33" name="正方形/長方形 32">
              <a:extLst>
                <a:ext uri="{FF2B5EF4-FFF2-40B4-BE49-F238E27FC236}">
                  <a16:creationId xmlns:a16="http://schemas.microsoft.com/office/drawing/2014/main" id="{CD58314F-136C-4856-B4B9-1A97DDD48BB3}"/>
                </a:ext>
              </a:extLst>
            </p:cNvPr>
            <p:cNvSpPr/>
            <p:nvPr/>
          </p:nvSpPr>
          <p:spPr>
            <a:xfrm>
              <a:off x="471235" y="4952997"/>
              <a:ext cx="461211" cy="391029"/>
            </a:xfrm>
            <a:prstGeom prst="rect">
              <a:avLst/>
            </a:prstGeom>
            <a:solidFill>
              <a:srgbClr val="0070C0"/>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bg1"/>
                  </a:solidFill>
                  <a:latin typeface="Arial Black" panose="020B0A04020102020204" pitchFamily="34" charset="0"/>
                </a:rPr>
                <a:t>W</a:t>
              </a:r>
              <a:endParaRPr kumimoji="1" lang="ja-JP" altLang="en-US" sz="2000" b="1">
                <a:solidFill>
                  <a:schemeClr val="bg1"/>
                </a:solidFill>
                <a:latin typeface="Arial Black" panose="020B0A04020102020204" pitchFamily="34" charset="0"/>
              </a:endParaRPr>
            </a:p>
          </p:txBody>
        </p:sp>
        <p:sp>
          <p:nvSpPr>
            <p:cNvPr id="34" name="正方形/長方形 33">
              <a:extLst>
                <a:ext uri="{FF2B5EF4-FFF2-40B4-BE49-F238E27FC236}">
                  <a16:creationId xmlns:a16="http://schemas.microsoft.com/office/drawing/2014/main" id="{7F1ABB0C-2DC5-457A-9447-7BB670D2D9D1}"/>
                </a:ext>
              </a:extLst>
            </p:cNvPr>
            <p:cNvSpPr/>
            <p:nvPr/>
          </p:nvSpPr>
          <p:spPr>
            <a:xfrm>
              <a:off x="340895" y="4762498"/>
              <a:ext cx="762000" cy="23060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dirty="0">
                  <a:solidFill>
                    <a:schemeClr val="tx1">
                      <a:lumMod val="75000"/>
                      <a:lumOff val="25000"/>
                    </a:schemeClr>
                  </a:solidFill>
                </a:rPr>
                <a:t>弱み</a:t>
              </a:r>
            </a:p>
          </p:txBody>
        </p:sp>
      </p:grpSp>
      <p:sp>
        <p:nvSpPr>
          <p:cNvPr id="28" name="正方形/長方形 27">
            <a:extLst>
              <a:ext uri="{FF2B5EF4-FFF2-40B4-BE49-F238E27FC236}">
                <a16:creationId xmlns:a16="http://schemas.microsoft.com/office/drawing/2014/main" id="{3D1C5392-B730-4336-862E-FF9D1C0D196A}"/>
              </a:ext>
            </a:extLst>
          </p:cNvPr>
          <p:cNvSpPr/>
          <p:nvPr/>
        </p:nvSpPr>
        <p:spPr>
          <a:xfrm>
            <a:off x="4417717" y="4133962"/>
            <a:ext cx="3777405" cy="359267"/>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b="1" dirty="0">
                <a:solidFill>
                  <a:schemeClr val="bg1"/>
                </a:solidFill>
              </a:rPr>
              <a:t>◆　事業を通して解決しようとする社会課題</a:t>
            </a:r>
          </a:p>
        </p:txBody>
      </p:sp>
      <p:grpSp>
        <p:nvGrpSpPr>
          <p:cNvPr id="4" name="グループ化 3">
            <a:extLst>
              <a:ext uri="{FF2B5EF4-FFF2-40B4-BE49-F238E27FC236}">
                <a16:creationId xmlns:a16="http://schemas.microsoft.com/office/drawing/2014/main" id="{B154630D-F29B-4E81-96AE-CA34FC3D56CC}"/>
              </a:ext>
            </a:extLst>
          </p:cNvPr>
          <p:cNvGrpSpPr/>
          <p:nvPr/>
        </p:nvGrpSpPr>
        <p:grpSpPr>
          <a:xfrm>
            <a:off x="666573" y="5740393"/>
            <a:ext cx="756482" cy="626153"/>
            <a:chOff x="958800" y="5768269"/>
            <a:chExt cx="756482" cy="626153"/>
          </a:xfrm>
        </p:grpSpPr>
        <p:sp>
          <p:nvSpPr>
            <p:cNvPr id="27" name="正方形/長方形 26">
              <a:extLst>
                <a:ext uri="{FF2B5EF4-FFF2-40B4-BE49-F238E27FC236}">
                  <a16:creationId xmlns:a16="http://schemas.microsoft.com/office/drawing/2014/main" id="{C92B29F8-9E4F-4B3F-B1EA-AAC6F01E3DF7}"/>
                </a:ext>
              </a:extLst>
            </p:cNvPr>
            <p:cNvSpPr/>
            <p:nvPr/>
          </p:nvSpPr>
          <p:spPr>
            <a:xfrm>
              <a:off x="958800" y="5768269"/>
              <a:ext cx="756482" cy="23608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solidFill>
                    <a:schemeClr val="tx1">
                      <a:lumMod val="75000"/>
                      <a:lumOff val="25000"/>
                    </a:schemeClr>
                  </a:solidFill>
                </a:rPr>
                <a:t>課題</a:t>
              </a:r>
            </a:p>
          </p:txBody>
        </p:sp>
        <p:sp>
          <p:nvSpPr>
            <p:cNvPr id="29" name="正方形/長方形 28">
              <a:extLst>
                <a:ext uri="{FF2B5EF4-FFF2-40B4-BE49-F238E27FC236}">
                  <a16:creationId xmlns:a16="http://schemas.microsoft.com/office/drawing/2014/main" id="{0DD0D528-B3C7-4E5E-97B4-1474DE85B3EB}"/>
                </a:ext>
              </a:extLst>
            </p:cNvPr>
            <p:cNvSpPr/>
            <p:nvPr/>
          </p:nvSpPr>
          <p:spPr>
            <a:xfrm>
              <a:off x="1098153" y="5994094"/>
              <a:ext cx="487732" cy="400328"/>
            </a:xfrm>
            <a:prstGeom prst="rect">
              <a:avLst/>
            </a:prstGeom>
            <a:solidFill>
              <a:srgbClr val="0070C0"/>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dirty="0">
                  <a:solidFill>
                    <a:schemeClr val="bg1"/>
                  </a:solidFill>
                  <a:latin typeface="Arial Black" panose="020B0A04020102020204" pitchFamily="34" charset="0"/>
                </a:rPr>
                <a:t>I</a:t>
              </a:r>
              <a:endParaRPr kumimoji="1" lang="ja-JP" altLang="en-US" sz="2000" b="1" dirty="0">
                <a:solidFill>
                  <a:schemeClr val="bg1"/>
                </a:solidFill>
                <a:latin typeface="Arial Black" panose="020B0A04020102020204" pitchFamily="34" charset="0"/>
              </a:endParaRPr>
            </a:p>
          </p:txBody>
        </p:sp>
      </p:grpSp>
      <p:sp>
        <p:nvSpPr>
          <p:cNvPr id="30" name="正方形/長方形 29">
            <a:extLst>
              <a:ext uri="{FF2B5EF4-FFF2-40B4-BE49-F238E27FC236}">
                <a16:creationId xmlns:a16="http://schemas.microsoft.com/office/drawing/2014/main" id="{5F9CCC72-FB0E-4035-B874-7782A83EBBF7}"/>
              </a:ext>
            </a:extLst>
          </p:cNvPr>
          <p:cNvSpPr/>
          <p:nvPr/>
        </p:nvSpPr>
        <p:spPr>
          <a:xfrm>
            <a:off x="4432645" y="5255029"/>
            <a:ext cx="3762477" cy="359267"/>
          </a:xfrm>
          <a:prstGeom prst="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b="1" dirty="0">
                <a:solidFill>
                  <a:schemeClr val="bg1"/>
                </a:solidFill>
              </a:rPr>
              <a:t>◆　</a:t>
            </a:r>
            <a:r>
              <a:rPr kumimoji="1" lang="ja-JP" altLang="en-US" sz="1050" b="1" dirty="0">
                <a:solidFill>
                  <a:schemeClr val="bg1"/>
                </a:solidFill>
              </a:rPr>
              <a:t>「デジタル田園都市国家構想総合戦略」との関連性</a:t>
            </a:r>
            <a:endParaRPr kumimoji="1" lang="ja-JP" altLang="en-US" sz="900" b="1" dirty="0">
              <a:solidFill>
                <a:schemeClr val="bg1"/>
              </a:solidFill>
            </a:endParaRPr>
          </a:p>
        </p:txBody>
      </p:sp>
      <p:sp>
        <p:nvSpPr>
          <p:cNvPr id="31" name="正方形/長方形 30">
            <a:extLst>
              <a:ext uri="{FF2B5EF4-FFF2-40B4-BE49-F238E27FC236}">
                <a16:creationId xmlns:a16="http://schemas.microsoft.com/office/drawing/2014/main" id="{3E8A0F3F-1BA2-41F4-9943-2234D16A4642}"/>
              </a:ext>
            </a:extLst>
          </p:cNvPr>
          <p:cNvSpPr/>
          <p:nvPr/>
        </p:nvSpPr>
        <p:spPr>
          <a:xfrm>
            <a:off x="4581951" y="4515970"/>
            <a:ext cx="2926392" cy="55090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chemeClr val="tx1"/>
                </a:solidFill>
              </a:rPr>
              <a:t>〇・・・・・・・・・・・・・・</a:t>
            </a:r>
            <a:endParaRPr kumimoji="1" lang="ja-JP" altLang="en-US" sz="1050" b="1" dirty="0"/>
          </a:p>
        </p:txBody>
      </p:sp>
      <p:sp>
        <p:nvSpPr>
          <p:cNvPr id="32" name="テキスト ボックス 31">
            <a:extLst>
              <a:ext uri="{FF2B5EF4-FFF2-40B4-BE49-F238E27FC236}">
                <a16:creationId xmlns:a16="http://schemas.microsoft.com/office/drawing/2014/main" id="{5FC366B5-A854-4137-BEB0-D75AD1BF8633}"/>
              </a:ext>
            </a:extLst>
          </p:cNvPr>
          <p:cNvSpPr txBox="1"/>
          <p:nvPr/>
        </p:nvSpPr>
        <p:spPr>
          <a:xfrm>
            <a:off x="4406352" y="5612085"/>
            <a:ext cx="3692834" cy="882770"/>
          </a:xfrm>
          <a:prstGeom prst="rect">
            <a:avLst/>
          </a:prstGeom>
          <a:no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kumimoji="1" lang="en-US" altLang="ja-JP" sz="300" dirty="0"/>
          </a:p>
          <a:p>
            <a:endParaRPr kumimoji="1" lang="en-US" altLang="ja-JP" sz="300" dirty="0"/>
          </a:p>
          <a:p>
            <a:r>
              <a:rPr kumimoji="1" lang="ja-JP" altLang="en-US" dirty="0"/>
              <a:t>　１ 　地方に仕事をつくる</a:t>
            </a:r>
            <a:endParaRPr kumimoji="1" lang="en-US" altLang="ja-JP" dirty="0"/>
          </a:p>
          <a:p>
            <a:r>
              <a:rPr kumimoji="1" lang="ja-JP" altLang="en-US" dirty="0"/>
              <a:t>　２ 　人の流れをつくる </a:t>
            </a:r>
            <a:endParaRPr kumimoji="1" lang="en-US" altLang="ja-JP" dirty="0"/>
          </a:p>
          <a:p>
            <a:r>
              <a:rPr kumimoji="1" lang="ja-JP" altLang="en-US" b="1" dirty="0">
                <a:solidFill>
                  <a:srgbClr val="FF0000"/>
                </a:solidFill>
              </a:rPr>
              <a:t>　</a:t>
            </a:r>
            <a:r>
              <a:rPr kumimoji="1" lang="ja-JP" altLang="en-US" dirty="0">
                <a:solidFill>
                  <a:schemeClr val="tx1"/>
                </a:solidFill>
              </a:rPr>
              <a:t>３ 　結婚・出産・子育ての希望をかなえる</a:t>
            </a:r>
            <a:endParaRPr kumimoji="1" lang="en-US" altLang="ja-JP" dirty="0">
              <a:solidFill>
                <a:schemeClr val="tx1"/>
              </a:solidFill>
            </a:endParaRPr>
          </a:p>
          <a:p>
            <a:r>
              <a:rPr kumimoji="1" lang="ja-JP" altLang="en-US" dirty="0"/>
              <a:t>　４ 　魅力的な地域をつくる </a:t>
            </a:r>
          </a:p>
          <a:p>
            <a:endParaRPr kumimoji="1" lang="en-US" altLang="ja-JP" sz="300" dirty="0"/>
          </a:p>
        </p:txBody>
      </p:sp>
      <p:sp>
        <p:nvSpPr>
          <p:cNvPr id="22" name="正方形/長方形 21">
            <a:extLst>
              <a:ext uri="{FF2B5EF4-FFF2-40B4-BE49-F238E27FC236}">
                <a16:creationId xmlns:a16="http://schemas.microsoft.com/office/drawing/2014/main" id="{7550BE0E-3083-4B76-8450-853919F27FC0}"/>
              </a:ext>
            </a:extLst>
          </p:cNvPr>
          <p:cNvSpPr/>
          <p:nvPr/>
        </p:nvSpPr>
        <p:spPr>
          <a:xfrm>
            <a:off x="630328" y="71329"/>
            <a:ext cx="7873389" cy="6969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3" name="テキスト ボックス 22">
            <a:extLst>
              <a:ext uri="{FF2B5EF4-FFF2-40B4-BE49-F238E27FC236}">
                <a16:creationId xmlns:a16="http://schemas.microsoft.com/office/drawing/2014/main" id="{7F63C409-E799-4436-B60D-CC5EE09DDE69}"/>
              </a:ext>
            </a:extLst>
          </p:cNvPr>
          <p:cNvSpPr txBox="1"/>
          <p:nvPr/>
        </p:nvSpPr>
        <p:spPr>
          <a:xfrm>
            <a:off x="8534297" y="6447056"/>
            <a:ext cx="497686" cy="43112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9</a:t>
            </a:r>
            <a:endParaRPr kumimoji="1" lang="ja-JP" altLang="en-US" sz="1400" b="1" dirty="0">
              <a:solidFill>
                <a:schemeClr val="tx1">
                  <a:lumMod val="65000"/>
                  <a:lumOff val="35000"/>
                </a:schemeClr>
              </a:solidFill>
            </a:endParaRPr>
          </a:p>
        </p:txBody>
      </p:sp>
      <p:sp>
        <p:nvSpPr>
          <p:cNvPr id="6" name="正方形/長方形 5">
            <a:extLst>
              <a:ext uri="{FF2B5EF4-FFF2-40B4-BE49-F238E27FC236}">
                <a16:creationId xmlns:a16="http://schemas.microsoft.com/office/drawing/2014/main" id="{3AFE7900-2132-457B-93D6-D91352097DDB}"/>
              </a:ext>
            </a:extLst>
          </p:cNvPr>
          <p:cNvSpPr/>
          <p:nvPr/>
        </p:nvSpPr>
        <p:spPr>
          <a:xfrm>
            <a:off x="2902065" y="608998"/>
            <a:ext cx="5787279" cy="30794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9966FF"/>
                </a:solidFill>
                <a:latin typeface="+mn-ea"/>
              </a:rPr>
              <a:t>人口：〇〇〇〇〇〇〇〇／</a:t>
            </a:r>
            <a:r>
              <a:rPr kumimoji="1" lang="ja-JP" altLang="en-US" sz="1050" b="1" baseline="0" dirty="0">
                <a:solidFill>
                  <a:srgbClr val="9966FF"/>
                </a:solidFill>
                <a:latin typeface="+mn-ea"/>
              </a:rPr>
              <a:t>  高齢化率：</a:t>
            </a:r>
            <a:r>
              <a:rPr kumimoji="1" lang="ja-JP" altLang="en-US" sz="1050" b="1" dirty="0">
                <a:solidFill>
                  <a:srgbClr val="9966FF"/>
                </a:solidFill>
                <a:latin typeface="+mn-ea"/>
              </a:rPr>
              <a:t>〇〇〇〇〇〇〇</a:t>
            </a:r>
            <a:r>
              <a:rPr kumimoji="1" lang="ja-JP" altLang="en-US" sz="1050" b="1" baseline="0" dirty="0">
                <a:solidFill>
                  <a:srgbClr val="9966FF"/>
                </a:solidFill>
                <a:latin typeface="+mn-ea"/>
              </a:rPr>
              <a:t>／ 合計特殊出生率：</a:t>
            </a:r>
            <a:r>
              <a:rPr kumimoji="1" lang="ja-JP" altLang="en-US" sz="1050" b="1" dirty="0">
                <a:solidFill>
                  <a:srgbClr val="9966FF"/>
                </a:solidFill>
                <a:latin typeface="+mn-ea"/>
              </a:rPr>
              <a:t>〇〇〇〇〇</a:t>
            </a:r>
            <a:endParaRPr kumimoji="1" lang="en-US" altLang="ja-JP" sz="1050" b="1" baseline="0" dirty="0">
              <a:solidFill>
                <a:srgbClr val="9966FF"/>
              </a:solidFill>
              <a:latin typeface="+mn-ea"/>
            </a:endParaRPr>
          </a:p>
        </p:txBody>
      </p:sp>
    </p:spTree>
    <p:extLst>
      <p:ext uri="{BB962C8B-B14F-4D97-AF65-F5344CB8AC3E}">
        <p14:creationId xmlns:p14="http://schemas.microsoft.com/office/powerpoint/2010/main" val="45496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D48D46A-909F-473D-BAA0-E73A159105A4}"/>
              </a:ext>
            </a:extLst>
          </p:cNvPr>
          <p:cNvSpPr/>
          <p:nvPr/>
        </p:nvSpPr>
        <p:spPr>
          <a:xfrm>
            <a:off x="552451" y="261037"/>
            <a:ext cx="7848600" cy="481227"/>
          </a:xfrm>
          <a:prstGeom prst="roundRect">
            <a:avLst>
              <a:gd name="adj" fmla="val 6390"/>
            </a:avLst>
          </a:prstGeom>
          <a:solidFill>
            <a:srgbClr val="00B0F0"/>
          </a:solidFill>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テキスト ボックス 107">
            <a:extLst>
              <a:ext uri="{FF2B5EF4-FFF2-40B4-BE49-F238E27FC236}">
                <a16:creationId xmlns:a16="http://schemas.microsoft.com/office/drawing/2014/main" id="{C9F20745-891B-4F84-836C-E88DE3978221}"/>
              </a:ext>
            </a:extLst>
          </p:cNvPr>
          <p:cNvSpPr txBox="1"/>
          <p:nvPr/>
        </p:nvSpPr>
        <p:spPr>
          <a:xfrm>
            <a:off x="8535415" y="6310850"/>
            <a:ext cx="502877" cy="4233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10</a:t>
            </a:r>
            <a:endParaRPr kumimoji="1" lang="ja-JP" altLang="en-US" sz="1400" b="1" dirty="0">
              <a:solidFill>
                <a:schemeClr val="tx1">
                  <a:lumMod val="65000"/>
                  <a:lumOff val="35000"/>
                </a:schemeClr>
              </a:solidFill>
            </a:endParaRPr>
          </a:p>
        </p:txBody>
      </p:sp>
      <p:sp>
        <p:nvSpPr>
          <p:cNvPr id="16" name="正方形/長方形 15">
            <a:extLst>
              <a:ext uri="{FF2B5EF4-FFF2-40B4-BE49-F238E27FC236}">
                <a16:creationId xmlns:a16="http://schemas.microsoft.com/office/drawing/2014/main" id="{77B28D8D-59D0-4402-A164-2A652E1186A8}"/>
              </a:ext>
            </a:extLst>
          </p:cNvPr>
          <p:cNvSpPr/>
          <p:nvPr/>
        </p:nvSpPr>
        <p:spPr>
          <a:xfrm>
            <a:off x="3423879" y="338023"/>
            <a:ext cx="2529248" cy="34312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800" b="1" dirty="0">
                <a:solidFill>
                  <a:schemeClr val="bg1"/>
                </a:solidFill>
              </a:rPr>
              <a:t>ロジックモデルの検討　</a:t>
            </a:r>
          </a:p>
        </p:txBody>
      </p:sp>
      <p:graphicFrame>
        <p:nvGraphicFramePr>
          <p:cNvPr id="116" name="オブジェクト 115">
            <a:extLst>
              <a:ext uri="{FF2B5EF4-FFF2-40B4-BE49-F238E27FC236}">
                <a16:creationId xmlns:a16="http://schemas.microsoft.com/office/drawing/2014/main" id="{7212EA5E-1B22-43AA-9BEC-1735D2C5C0C2}"/>
              </a:ext>
            </a:extLst>
          </p:cNvPr>
          <p:cNvGraphicFramePr>
            <a:graphicFrameLocks noChangeAspect="1"/>
          </p:cNvGraphicFramePr>
          <p:nvPr>
            <p:extLst>
              <p:ext uri="{D42A27DB-BD31-4B8C-83A1-F6EECF244321}">
                <p14:modId xmlns:p14="http://schemas.microsoft.com/office/powerpoint/2010/main" val="135149721"/>
              </p:ext>
            </p:extLst>
          </p:nvPr>
        </p:nvGraphicFramePr>
        <p:xfrm>
          <a:off x="379363" y="789879"/>
          <a:ext cx="8209112" cy="5906892"/>
        </p:xfrm>
        <a:graphic>
          <a:graphicData uri="http://schemas.openxmlformats.org/presentationml/2006/ole">
            <mc:AlternateContent xmlns:mc="http://schemas.openxmlformats.org/markup-compatibility/2006">
              <mc:Choice xmlns:v="urn:schemas-microsoft-com:vml" Requires="v">
                <p:oleObj name="Worksheet" r:id="rId2" imgW="10801463" imgH="7772226" progId="Excel.Sheet.12">
                  <p:embed/>
                </p:oleObj>
              </mc:Choice>
              <mc:Fallback>
                <p:oleObj name="Worksheet" r:id="rId2" imgW="10801463" imgH="7772226" progId="Excel.Sheet.12">
                  <p:embed/>
                  <p:pic>
                    <p:nvPicPr>
                      <p:cNvPr id="0" name=""/>
                      <p:cNvPicPr/>
                      <p:nvPr/>
                    </p:nvPicPr>
                    <p:blipFill>
                      <a:blip r:embed="rId3"/>
                      <a:stretch>
                        <a:fillRect/>
                      </a:stretch>
                    </p:blipFill>
                    <p:spPr>
                      <a:xfrm>
                        <a:off x="379363" y="789879"/>
                        <a:ext cx="8209112" cy="5906892"/>
                      </a:xfrm>
                      <a:prstGeom prst="rect">
                        <a:avLst/>
                      </a:prstGeom>
                    </p:spPr>
                  </p:pic>
                </p:oleObj>
              </mc:Fallback>
            </mc:AlternateContent>
          </a:graphicData>
        </a:graphic>
      </p:graphicFrame>
    </p:spTree>
    <p:extLst>
      <p:ext uri="{BB962C8B-B14F-4D97-AF65-F5344CB8AC3E}">
        <p14:creationId xmlns:p14="http://schemas.microsoft.com/office/powerpoint/2010/main" val="240603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5B062EF1-CEFE-4E6C-B6A4-86213E108CAC}"/>
              </a:ext>
            </a:extLst>
          </p:cNvPr>
          <p:cNvSpPr txBox="1">
            <a:spLocks/>
          </p:cNvSpPr>
          <p:nvPr/>
        </p:nvSpPr>
        <p:spPr>
          <a:xfrm>
            <a:off x="627681" y="1312475"/>
            <a:ext cx="8291309" cy="481987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ＲＥＳＡ</a:t>
            </a:r>
            <a:r>
              <a:rPr lang="en-US" altLang="ja-JP" sz="1200" dirty="0">
                <a:solidFill>
                  <a:srgbClr val="000000"/>
                </a:solidFill>
                <a:latin typeface="游ゴシック" panose="020B0400000000000000" pitchFamily="50" charset="-128"/>
                <a:ea typeface="游ゴシック" panose="020B0400000000000000" pitchFamily="50" charset="-128"/>
              </a:rPr>
              <a:t>S</a:t>
            </a:r>
            <a:r>
              <a:rPr lang="ja-JP" altLang="en-US" sz="1200" dirty="0">
                <a:solidFill>
                  <a:srgbClr val="000000"/>
                </a:solidFill>
                <a:latin typeface="游ゴシック" panose="020B0400000000000000" pitchFamily="50" charset="-128"/>
                <a:ea typeface="游ゴシック" panose="020B0400000000000000" pitchFamily="50" charset="-128"/>
              </a:rPr>
              <a:t>　地域経済分析システム </a:t>
            </a:r>
            <a:r>
              <a:rPr lang="en-US" altLang="ja-JP" sz="1200" dirty="0">
                <a:solidFill>
                  <a:srgbClr val="000000"/>
                </a:solidFill>
                <a:latin typeface="游ゴシック" panose="020B0400000000000000" pitchFamily="50" charset="-128"/>
                <a:ea typeface="游ゴシック" panose="020B0400000000000000" pitchFamily="50" charset="-128"/>
              </a:rPr>
              <a:t>https://resas.go.jp/#/10/10202 </a:t>
            </a:r>
            <a:r>
              <a:rPr lang="ja-JP" altLang="en-US" sz="1200" dirty="0">
                <a:solidFill>
                  <a:srgbClr val="000000"/>
                </a:solidFill>
                <a:latin typeface="游ゴシック" panose="020B0400000000000000" pitchFamily="50" charset="-128"/>
                <a:ea typeface="游ゴシック" panose="020B0400000000000000" pitchFamily="50" charset="-128"/>
              </a:rPr>
              <a:t>　（最終検索日：）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en-US" altLang="ja-JP" sz="1200" dirty="0">
                <a:solidFill>
                  <a:srgbClr val="000000"/>
                </a:solidFill>
                <a:latin typeface="游ゴシック" panose="020B0400000000000000" pitchFamily="50" charset="-128"/>
                <a:ea typeface="游ゴシック" panose="020B0400000000000000" pitchFamily="50" charset="-128"/>
              </a:rPr>
              <a:t>V-</a:t>
            </a:r>
            <a:r>
              <a:rPr lang="ja-JP" altLang="en-US" sz="1200" dirty="0">
                <a:solidFill>
                  <a:srgbClr val="000000"/>
                </a:solidFill>
                <a:latin typeface="游ゴシック" panose="020B0400000000000000" pitchFamily="50" charset="-128"/>
                <a:ea typeface="游ゴシック" panose="020B0400000000000000" pitchFamily="50" charset="-128"/>
              </a:rPr>
              <a:t>ＲＥＳＡ</a:t>
            </a:r>
            <a:r>
              <a:rPr lang="en-US" altLang="ja-JP" sz="1200" dirty="0">
                <a:solidFill>
                  <a:srgbClr val="000000"/>
                </a:solidFill>
                <a:latin typeface="游ゴシック" panose="020B0400000000000000" pitchFamily="50" charset="-128"/>
                <a:ea typeface="游ゴシック" panose="020B0400000000000000" pitchFamily="50" charset="-128"/>
              </a:rPr>
              <a:t>S</a:t>
            </a:r>
            <a:r>
              <a:rPr lang="ja-JP" altLang="en-US" sz="1200" dirty="0">
                <a:solidFill>
                  <a:srgbClr val="000000"/>
                </a:solidFill>
                <a:latin typeface="游ゴシック" panose="020B0400000000000000" pitchFamily="50" charset="-128"/>
                <a:ea typeface="游ゴシック" panose="020B0400000000000000" pitchFamily="50" charset="-128"/>
              </a:rPr>
              <a:t>　</a:t>
            </a:r>
            <a:r>
              <a:rPr lang="en-US" altLang="ja-JP" sz="1200" dirty="0">
                <a:solidFill>
                  <a:srgbClr val="000000"/>
                </a:solidFill>
                <a:latin typeface="游ゴシック" panose="020B0400000000000000" pitchFamily="50" charset="-128"/>
                <a:ea typeface="游ゴシック" panose="020B0400000000000000" pitchFamily="50" charset="-128"/>
              </a:rPr>
              <a:t>https://v-resas.go.jp</a:t>
            </a:r>
            <a:r>
              <a:rPr lang="zh-TW" altLang="en-US" sz="1200" dirty="0">
                <a:solidFill>
                  <a:srgbClr val="000000"/>
                </a:solidFill>
                <a:latin typeface="游ゴシック" panose="020B0400000000000000" pitchFamily="50" charset="-128"/>
                <a:ea typeface="游ゴシック" panose="020B0400000000000000" pitchFamily="50" charset="-128"/>
              </a:rPr>
              <a:t>（最終検索日：）</a:t>
            </a:r>
          </a:p>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統計ダッシュボード　</a:t>
            </a:r>
            <a:r>
              <a:rPr lang="en-US" altLang="ja-JP" sz="1200" dirty="0">
                <a:solidFill>
                  <a:srgbClr val="000000"/>
                </a:solidFill>
                <a:latin typeface="游ゴシック" panose="020B0400000000000000" pitchFamily="50" charset="-128"/>
                <a:ea typeface="游ゴシック" panose="020B0400000000000000" pitchFamily="50" charset="-128"/>
              </a:rPr>
              <a:t>https://dashboard.e-stat.go.jp</a:t>
            </a:r>
            <a:r>
              <a:rPr lang="ja-JP" altLang="en-US" sz="1200" dirty="0">
                <a:solidFill>
                  <a:srgbClr val="000000"/>
                </a:solidFill>
                <a:latin typeface="游ゴシック" panose="020B0400000000000000" pitchFamily="50" charset="-128"/>
                <a:ea typeface="游ゴシック" panose="020B0400000000000000" pitchFamily="50" charset="-128"/>
              </a:rPr>
              <a:t>（最終検索日：）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内閣官房・内閣府総合サイト「地方創生総合サイト」（最終確認日：）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en-US" altLang="ja-JP" sz="1200" dirty="0">
                <a:solidFill>
                  <a:srgbClr val="000000"/>
                </a:solidFill>
                <a:latin typeface="游ゴシック" panose="020B0400000000000000" pitchFamily="50" charset="-128"/>
                <a:ea typeface="游ゴシック" panose="020B0400000000000000" pitchFamily="50" charset="-128"/>
              </a:rPr>
              <a:t>https://www.chisou.go.jp/sousei/index.html</a:t>
            </a:r>
            <a:r>
              <a:rPr lang="zh-TW" altLang="en-US" sz="1200" dirty="0">
                <a:solidFill>
                  <a:srgbClr val="000000"/>
                </a:solidFill>
                <a:latin typeface="游ゴシック" panose="020B0400000000000000" pitchFamily="50" charset="-128"/>
                <a:ea typeface="游ゴシック" panose="020B0400000000000000" pitchFamily="50" charset="-128"/>
              </a:rPr>
              <a:t>（最終確認日：） </a:t>
            </a:r>
          </a:p>
          <a:p>
            <a:pPr marL="0" indent="0">
              <a:buNone/>
            </a:pPr>
            <a:r>
              <a:rPr lang="ja-JP" altLang="en-US" sz="1200" dirty="0">
                <a:solidFill>
                  <a:srgbClr val="000000"/>
                </a:solidFill>
                <a:latin typeface="游ゴシック" panose="020B0400000000000000" pitchFamily="50" charset="-128"/>
                <a:ea typeface="游ゴシック" panose="020B0400000000000000" pitchFamily="50" charset="-128"/>
              </a:rPr>
              <a:t>内閣官房（</a:t>
            </a:r>
            <a:r>
              <a:rPr lang="en-US" altLang="ja-JP" sz="1200" dirty="0">
                <a:solidFill>
                  <a:srgbClr val="000000"/>
                </a:solidFill>
                <a:latin typeface="游ゴシック" panose="020B0400000000000000" pitchFamily="50" charset="-128"/>
                <a:ea typeface="游ゴシック" panose="020B0400000000000000" pitchFamily="50" charset="-128"/>
              </a:rPr>
              <a:t>2022</a:t>
            </a:r>
            <a:r>
              <a:rPr lang="ja-JP" altLang="en-US" sz="1200" dirty="0">
                <a:solidFill>
                  <a:srgbClr val="000000"/>
                </a:solidFill>
                <a:latin typeface="游ゴシック" panose="020B0400000000000000" pitchFamily="50" charset="-128"/>
                <a:ea typeface="游ゴシック" panose="020B0400000000000000" pitchFamily="50" charset="-128"/>
              </a:rPr>
              <a:t>）「デジタル田園都市国家構想基本方針」</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None/>
            </a:pPr>
            <a:r>
              <a:rPr lang="en-US" altLang="ja-JP" sz="1200" dirty="0">
                <a:solidFill>
                  <a:srgbClr val="404040"/>
                </a:solidFill>
                <a:latin typeface="游ゴシック" panose="020B0400000000000000" pitchFamily="50" charset="-128"/>
                <a:ea typeface="游ゴシック" panose="020B0400000000000000" pitchFamily="50" charset="-128"/>
              </a:rPr>
              <a:t>https://www.cas.go.jp/jp/seisaku/digital_denen/index.html#kakugi</a:t>
            </a:r>
            <a:r>
              <a:rPr lang="ja-JP" altLang="en-US" sz="1200" dirty="0">
                <a:solidFill>
                  <a:srgbClr val="404040"/>
                </a:solidFill>
                <a:latin typeface="游ゴシック" panose="020B0400000000000000" pitchFamily="50" charset="-128"/>
                <a:ea typeface="游ゴシック" panose="020B0400000000000000" pitchFamily="50" charset="-128"/>
              </a:rPr>
              <a:t>（最終確認日：）</a:t>
            </a:r>
            <a:r>
              <a:rPr lang="en-US" altLang="ja-JP" sz="800" dirty="0"/>
              <a:t> </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None/>
            </a:pPr>
            <a:r>
              <a:rPr lang="ja-JP" altLang="en-US" sz="1200" dirty="0">
                <a:solidFill>
                  <a:srgbClr val="000000"/>
                </a:solidFill>
                <a:latin typeface="游ゴシック" panose="020B0400000000000000" pitchFamily="50" charset="-128"/>
                <a:ea typeface="游ゴシック" panose="020B0400000000000000" pitchFamily="50" charset="-128"/>
              </a:rPr>
              <a:t>内閣官房（</a:t>
            </a:r>
            <a:r>
              <a:rPr lang="en-US" altLang="ja-JP" sz="1200" dirty="0">
                <a:solidFill>
                  <a:srgbClr val="000000"/>
                </a:solidFill>
                <a:latin typeface="游ゴシック" panose="020B0400000000000000" pitchFamily="50" charset="-128"/>
                <a:ea typeface="游ゴシック" panose="020B0400000000000000" pitchFamily="50" charset="-128"/>
              </a:rPr>
              <a:t>2022</a:t>
            </a:r>
            <a:r>
              <a:rPr lang="ja-JP" altLang="en-US" sz="1200" dirty="0">
                <a:solidFill>
                  <a:srgbClr val="000000"/>
                </a:solidFill>
                <a:latin typeface="游ゴシック" panose="020B0400000000000000" pitchFamily="50" charset="-128"/>
                <a:ea typeface="游ゴシック" panose="020B0400000000000000" pitchFamily="50" charset="-128"/>
              </a:rPr>
              <a:t>）「デジタル田園都市国家構想総合戦略」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None/>
            </a:pPr>
            <a:r>
              <a:rPr lang="en-US" altLang="ja-JP" sz="1200" dirty="0">
                <a:solidFill>
                  <a:srgbClr val="404040"/>
                </a:solidFill>
                <a:latin typeface="游ゴシック" panose="020B0400000000000000" pitchFamily="50" charset="-128"/>
                <a:ea typeface="游ゴシック" panose="020B0400000000000000" pitchFamily="50" charset="-128"/>
              </a:rPr>
              <a:t>https://www.cas.go.jp/jp/seisaku/digital_denen/index.html#kakugi</a:t>
            </a:r>
            <a:r>
              <a:rPr lang="ja-JP" altLang="en-US" sz="1200" dirty="0">
                <a:solidFill>
                  <a:srgbClr val="404040"/>
                </a:solidFill>
                <a:latin typeface="游ゴシック" panose="020B0400000000000000" pitchFamily="50" charset="-128"/>
                <a:ea typeface="游ゴシック" panose="020B0400000000000000" pitchFamily="50" charset="-128"/>
              </a:rPr>
              <a:t>（最終確認日：）</a:t>
            </a:r>
            <a:r>
              <a:rPr lang="en-US" altLang="ja-JP" sz="800" dirty="0"/>
              <a:t> </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None/>
            </a:pPr>
            <a:r>
              <a:rPr lang="ja-JP" altLang="en-US" sz="1200" dirty="0">
                <a:solidFill>
                  <a:srgbClr val="000000"/>
                </a:solidFill>
                <a:latin typeface="游ゴシック" panose="020B0400000000000000" pitchFamily="50" charset="-128"/>
                <a:ea typeface="游ゴシック" panose="020B0400000000000000" pitchFamily="50" charset="-128"/>
              </a:rPr>
              <a:t>内閣官房（</a:t>
            </a:r>
            <a:r>
              <a:rPr lang="en-US" altLang="ja-JP" sz="1200" dirty="0">
                <a:solidFill>
                  <a:srgbClr val="000000"/>
                </a:solidFill>
                <a:latin typeface="游ゴシック" panose="020B0400000000000000" pitchFamily="50" charset="-128"/>
                <a:ea typeface="游ゴシック" panose="020B0400000000000000" pitchFamily="50" charset="-128"/>
              </a:rPr>
              <a:t>2022</a:t>
            </a:r>
            <a:r>
              <a:rPr lang="ja-JP" altLang="en-US" sz="1200" dirty="0">
                <a:solidFill>
                  <a:srgbClr val="000000"/>
                </a:solidFill>
                <a:latin typeface="游ゴシック" panose="020B0400000000000000" pitchFamily="50" charset="-128"/>
                <a:ea typeface="游ゴシック" panose="020B0400000000000000" pitchFamily="50" charset="-128"/>
              </a:rPr>
              <a:t>）「デジタル田園都市国家構想総合戦略関係施策」</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None/>
            </a:pPr>
            <a:r>
              <a:rPr lang="en-US" altLang="ja-JP" sz="1200" dirty="0">
                <a:solidFill>
                  <a:srgbClr val="404040"/>
                </a:solidFill>
                <a:latin typeface="游ゴシック" panose="020B0400000000000000" pitchFamily="50" charset="-128"/>
                <a:ea typeface="游ゴシック" panose="020B0400000000000000" pitchFamily="50" charset="-128"/>
              </a:rPr>
              <a:t>https://www.cas.go.jp/jp/seisaku/digital_denen/index.html#kakugi</a:t>
            </a:r>
            <a:r>
              <a:rPr lang="ja-JP" altLang="en-US" sz="1200" dirty="0">
                <a:solidFill>
                  <a:srgbClr val="404040"/>
                </a:solidFill>
                <a:latin typeface="游ゴシック" panose="020B0400000000000000" pitchFamily="50" charset="-128"/>
                <a:ea typeface="游ゴシック" panose="020B0400000000000000" pitchFamily="50" charset="-128"/>
              </a:rPr>
              <a:t>（最終確認日：）</a:t>
            </a:r>
            <a:r>
              <a:rPr lang="en-US" altLang="ja-JP" sz="800" dirty="0"/>
              <a:t> </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内閣府（</a:t>
            </a:r>
            <a:r>
              <a:rPr lang="en-US" altLang="ja-JP" sz="1200" dirty="0">
                <a:solidFill>
                  <a:srgbClr val="000000"/>
                </a:solidFill>
                <a:latin typeface="游ゴシック" panose="020B0400000000000000" pitchFamily="50" charset="-128"/>
                <a:ea typeface="游ゴシック" panose="020B0400000000000000" pitchFamily="50" charset="-128"/>
              </a:rPr>
              <a:t>2020</a:t>
            </a:r>
            <a:r>
              <a:rPr lang="ja-JP" altLang="en-US" sz="1200" dirty="0">
                <a:solidFill>
                  <a:srgbClr val="000000"/>
                </a:solidFill>
                <a:latin typeface="游ゴシック" panose="020B0400000000000000" pitchFamily="50" charset="-128"/>
                <a:ea typeface="游ゴシック" panose="020B0400000000000000" pitchFamily="50" charset="-128"/>
              </a:rPr>
              <a:t>）「地方創生カレッジ・ビデオライブラリ」</a:t>
            </a:r>
          </a:p>
          <a:p>
            <a:pPr marL="0" indent="0">
              <a:buFont typeface="Arial" panose="020B0604020202020204" pitchFamily="34" charset="0"/>
              <a:buNone/>
            </a:pPr>
            <a:r>
              <a:rPr lang="en-US" altLang="ja-JP" sz="1200" dirty="0">
                <a:solidFill>
                  <a:srgbClr val="000000"/>
                </a:solidFill>
                <a:latin typeface="游ゴシック" panose="020B0400000000000000" pitchFamily="50" charset="-128"/>
                <a:ea typeface="游ゴシック" panose="020B0400000000000000" pitchFamily="50" charset="-128"/>
              </a:rPr>
              <a:t>https://chihousousei-college.jp/talk.html</a:t>
            </a:r>
            <a:r>
              <a:rPr lang="ja-JP" altLang="en-US" sz="1200" dirty="0">
                <a:solidFill>
                  <a:srgbClr val="000000"/>
                </a:solidFill>
                <a:latin typeface="游ゴシック" panose="020B0400000000000000" pitchFamily="50" charset="-128"/>
                <a:ea typeface="游ゴシック" panose="020B0400000000000000" pitchFamily="50" charset="-128"/>
              </a:rPr>
              <a:t>（最終確認日：）</a:t>
            </a:r>
          </a:p>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松浦義昭（</a:t>
            </a:r>
            <a:r>
              <a:rPr lang="en-US" altLang="ja-JP" sz="1200" dirty="0">
                <a:solidFill>
                  <a:srgbClr val="000000"/>
                </a:solidFill>
                <a:latin typeface="游ゴシック" panose="020B0400000000000000" pitchFamily="50" charset="-128"/>
                <a:ea typeface="游ゴシック" panose="020B0400000000000000" pitchFamily="50" charset="-128"/>
              </a:rPr>
              <a:t>2021</a:t>
            </a:r>
            <a:r>
              <a:rPr lang="ja-JP" altLang="en-US" sz="1200" dirty="0">
                <a:solidFill>
                  <a:srgbClr val="000000"/>
                </a:solidFill>
                <a:latin typeface="游ゴシック" panose="020B0400000000000000" pitchFamily="50" charset="-128"/>
                <a:ea typeface="游ゴシック" panose="020B0400000000000000" pitchFamily="50" charset="-128"/>
              </a:rPr>
              <a:t>）「地域経済分析システム（</a:t>
            </a:r>
            <a:r>
              <a:rPr lang="en-US" altLang="ja-JP" sz="1200" dirty="0">
                <a:solidFill>
                  <a:srgbClr val="000000"/>
                </a:solidFill>
                <a:latin typeface="游ゴシック" panose="020B0400000000000000" pitchFamily="50" charset="-128"/>
                <a:ea typeface="游ゴシック" panose="020B0400000000000000" pitchFamily="50" charset="-128"/>
              </a:rPr>
              <a:t>RESAS​</a:t>
            </a:r>
            <a:r>
              <a:rPr lang="ja-JP" altLang="en-US" sz="1200" dirty="0">
                <a:solidFill>
                  <a:srgbClr val="000000"/>
                </a:solidFill>
                <a:latin typeface="游ゴシック" panose="020B0400000000000000" pitchFamily="50" charset="-128"/>
                <a:ea typeface="游ゴシック" panose="020B0400000000000000" pitchFamily="50" charset="-128"/>
              </a:rPr>
              <a:t>）で読み解く大阪府の現在と未来」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en-US" altLang="ja-JP" sz="1200" dirty="0">
                <a:solidFill>
                  <a:srgbClr val="000000"/>
                </a:solidFill>
                <a:latin typeface="游ゴシック" panose="020B0400000000000000" pitchFamily="50" charset="-128"/>
                <a:ea typeface="游ゴシック" panose="020B0400000000000000" pitchFamily="50" charset="-128"/>
              </a:rPr>
              <a:t>https://www.pref.osaka.lg.jp/toukei/data-analysis/r2resas.html</a:t>
            </a:r>
            <a:r>
              <a:rPr lang="ja-JP" altLang="en-US" sz="1200" dirty="0">
                <a:solidFill>
                  <a:srgbClr val="000000"/>
                </a:solidFill>
                <a:latin typeface="游ゴシック" panose="020B0400000000000000" pitchFamily="50" charset="-128"/>
                <a:ea typeface="游ゴシック" panose="020B0400000000000000" pitchFamily="50" charset="-128"/>
              </a:rPr>
              <a:t>　</a:t>
            </a:r>
            <a:r>
              <a:rPr lang="zh-TW" altLang="en-US" sz="1200" dirty="0">
                <a:solidFill>
                  <a:srgbClr val="000000"/>
                </a:solidFill>
                <a:latin typeface="游ゴシック" panose="020B0400000000000000" pitchFamily="50" charset="-128"/>
                <a:ea typeface="游ゴシック" panose="020B0400000000000000" pitchFamily="50" charset="-128"/>
              </a:rPr>
              <a:t>（最終確認日：） </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ja-JP" altLang="en-US" sz="1200" dirty="0">
                <a:solidFill>
                  <a:srgbClr val="000000"/>
                </a:solidFill>
                <a:latin typeface="游ゴシック" panose="020B0400000000000000" pitchFamily="50" charset="-128"/>
                <a:ea typeface="游ゴシック" panose="020B0400000000000000" pitchFamily="50" charset="-128"/>
              </a:rPr>
              <a:t>松浦義昭（</a:t>
            </a:r>
            <a:r>
              <a:rPr lang="en-US" altLang="ja-JP" sz="1200" dirty="0">
                <a:solidFill>
                  <a:srgbClr val="000000"/>
                </a:solidFill>
                <a:latin typeface="游ゴシック" panose="020B0400000000000000" pitchFamily="50" charset="-128"/>
                <a:ea typeface="游ゴシック" panose="020B0400000000000000" pitchFamily="50" charset="-128"/>
              </a:rPr>
              <a:t>2021</a:t>
            </a:r>
            <a:r>
              <a:rPr lang="ja-JP" altLang="en-US" sz="1200" dirty="0">
                <a:solidFill>
                  <a:srgbClr val="000000"/>
                </a:solidFill>
                <a:latin typeface="游ゴシック" panose="020B0400000000000000" pitchFamily="50" charset="-128"/>
                <a:ea typeface="游ゴシック" panose="020B0400000000000000" pitchFamily="50" charset="-128"/>
              </a:rPr>
              <a:t>）「地域経済分析システム（</a:t>
            </a:r>
            <a:r>
              <a:rPr lang="en-US" altLang="ja-JP" sz="1200" dirty="0">
                <a:solidFill>
                  <a:srgbClr val="000000"/>
                </a:solidFill>
                <a:latin typeface="游ゴシック" panose="020B0400000000000000" pitchFamily="50" charset="-128"/>
                <a:ea typeface="游ゴシック" panose="020B0400000000000000" pitchFamily="50" charset="-128"/>
              </a:rPr>
              <a:t>RESAS</a:t>
            </a:r>
            <a:r>
              <a:rPr lang="ja-JP" altLang="en-US" sz="1200" dirty="0">
                <a:solidFill>
                  <a:srgbClr val="000000"/>
                </a:solidFill>
                <a:latin typeface="ＭＳ 明朝" panose="02020609040205080304" pitchFamily="17" charset="-128"/>
                <a:ea typeface="ＭＳ 明朝" panose="02020609040205080304" pitchFamily="17" charset="-128"/>
              </a:rPr>
              <a:t>​</a:t>
            </a:r>
            <a:r>
              <a:rPr lang="ja-JP" altLang="en-US" sz="1200" dirty="0">
                <a:solidFill>
                  <a:srgbClr val="000000"/>
                </a:solidFill>
                <a:latin typeface="游ゴシック" panose="020B0400000000000000" pitchFamily="50" charset="-128"/>
                <a:ea typeface="游ゴシック" panose="020B0400000000000000" pitchFamily="50" charset="-128"/>
              </a:rPr>
              <a:t>）で読み解く鹿児島県の現在と未来」</a:t>
            </a:r>
            <a:endParaRPr lang="en-US" altLang="ja-JP" sz="1200" dirty="0">
              <a:solidFill>
                <a:srgbClr val="000000"/>
              </a:solidFill>
              <a:latin typeface="游ゴシック" panose="020B0400000000000000" pitchFamily="50" charset="-128"/>
              <a:ea typeface="游ゴシック" panose="020B0400000000000000" pitchFamily="50" charset="-128"/>
            </a:endParaRPr>
          </a:p>
          <a:p>
            <a:pPr marL="0" indent="0">
              <a:buFont typeface="Arial" panose="020B0604020202020204" pitchFamily="34" charset="0"/>
              <a:buNone/>
            </a:pPr>
            <a:r>
              <a:rPr lang="en-US" altLang="ja-JP" sz="1200" dirty="0">
                <a:solidFill>
                  <a:srgbClr val="000000"/>
                </a:solidFill>
                <a:latin typeface="游ゴシック" panose="020B0400000000000000" pitchFamily="50" charset="-128"/>
                <a:ea typeface="游ゴシック" panose="020B0400000000000000" pitchFamily="50" charset="-128"/>
              </a:rPr>
              <a:t>https://www.pref.kagoshima.jp/an01/kensyu.html</a:t>
            </a:r>
            <a:r>
              <a:rPr lang="ja-JP" altLang="en-US" sz="1200" dirty="0">
                <a:solidFill>
                  <a:srgbClr val="000000"/>
                </a:solidFill>
                <a:latin typeface="游ゴシック" panose="020B0400000000000000" pitchFamily="50" charset="-128"/>
                <a:ea typeface="游ゴシック" panose="020B0400000000000000" pitchFamily="50" charset="-128"/>
              </a:rPr>
              <a:t>　</a:t>
            </a:r>
            <a:r>
              <a:rPr lang="zh-TW" altLang="en-US" sz="1200" dirty="0">
                <a:solidFill>
                  <a:srgbClr val="000000"/>
                </a:solidFill>
                <a:latin typeface="游ゴシック" panose="020B0400000000000000" pitchFamily="50" charset="-128"/>
                <a:ea typeface="游ゴシック" panose="020B0400000000000000" pitchFamily="50" charset="-128"/>
              </a:rPr>
              <a:t>（最終確認日：） </a:t>
            </a:r>
          </a:p>
          <a:p>
            <a:pPr marL="0" indent="0">
              <a:buFont typeface="Arial" panose="020B0604020202020204" pitchFamily="34" charset="0"/>
              <a:buNone/>
            </a:pPr>
            <a:endParaRPr lang="en-US" altLang="ja-JP" sz="1200" dirty="0">
              <a:solidFill>
                <a:srgbClr val="000000"/>
              </a:solidFill>
              <a:latin typeface="游ゴシック" panose="020B0400000000000000" pitchFamily="50" charset="-128"/>
              <a:ea typeface="游ゴシック" panose="020B0400000000000000" pitchFamily="50" charset="-128"/>
            </a:endParaRPr>
          </a:p>
        </p:txBody>
      </p:sp>
      <p:sp>
        <p:nvSpPr>
          <p:cNvPr id="3" name="正方形/長方形 2">
            <a:extLst>
              <a:ext uri="{FF2B5EF4-FFF2-40B4-BE49-F238E27FC236}">
                <a16:creationId xmlns:a16="http://schemas.microsoft.com/office/drawing/2014/main" id="{E7968A3E-7AEE-440C-93D4-FFF970B9DF62}"/>
              </a:ext>
            </a:extLst>
          </p:cNvPr>
          <p:cNvSpPr/>
          <p:nvPr/>
        </p:nvSpPr>
        <p:spPr>
          <a:xfrm>
            <a:off x="568958" y="584745"/>
            <a:ext cx="7231649"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2800" b="1" dirty="0">
                <a:solidFill>
                  <a:schemeClr val="tx1"/>
                </a:solidFill>
              </a:rPr>
              <a:t>参考文献・資料等</a:t>
            </a:r>
          </a:p>
        </p:txBody>
      </p:sp>
      <p:sp>
        <p:nvSpPr>
          <p:cNvPr id="4" name="テキスト ボックス 107">
            <a:extLst>
              <a:ext uri="{FF2B5EF4-FFF2-40B4-BE49-F238E27FC236}">
                <a16:creationId xmlns:a16="http://schemas.microsoft.com/office/drawing/2014/main" id="{4BC77432-264F-5FFE-C678-849A8F9C74E5}"/>
              </a:ext>
            </a:extLst>
          </p:cNvPr>
          <p:cNvSpPr txBox="1"/>
          <p:nvPr/>
        </p:nvSpPr>
        <p:spPr>
          <a:xfrm>
            <a:off x="8535415" y="6310850"/>
            <a:ext cx="502877" cy="4233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11</a:t>
            </a:r>
            <a:endParaRPr kumimoji="1" lang="ja-JP" altLang="en-US" sz="1400" b="1" dirty="0">
              <a:solidFill>
                <a:schemeClr val="tx1">
                  <a:lumMod val="65000"/>
                  <a:lumOff val="35000"/>
                </a:schemeClr>
              </a:solidFill>
            </a:endParaRPr>
          </a:p>
        </p:txBody>
      </p:sp>
    </p:spTree>
    <p:extLst>
      <p:ext uri="{BB962C8B-B14F-4D97-AF65-F5344CB8AC3E}">
        <p14:creationId xmlns:p14="http://schemas.microsoft.com/office/powerpoint/2010/main" val="8523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F2A6F40-8BDA-452E-9774-E22A55AC1291}"/>
              </a:ext>
            </a:extLst>
          </p:cNvPr>
          <p:cNvSpPr/>
          <p:nvPr/>
        </p:nvSpPr>
        <p:spPr>
          <a:xfrm>
            <a:off x="1284913" y="2660500"/>
            <a:ext cx="6786693" cy="52170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3600" b="1" dirty="0">
                <a:solidFill>
                  <a:schemeClr val="tx1"/>
                </a:solidFill>
              </a:rPr>
              <a:t>○○○○に関する実施企画書</a:t>
            </a:r>
          </a:p>
        </p:txBody>
      </p:sp>
      <p:sp>
        <p:nvSpPr>
          <p:cNvPr id="5" name="正方形/長方形 4">
            <a:extLst>
              <a:ext uri="{FF2B5EF4-FFF2-40B4-BE49-F238E27FC236}">
                <a16:creationId xmlns:a16="http://schemas.microsoft.com/office/drawing/2014/main" id="{BD6FB974-A41E-4F67-B45C-B34A08F5B0C1}"/>
              </a:ext>
            </a:extLst>
          </p:cNvPr>
          <p:cNvSpPr/>
          <p:nvPr/>
        </p:nvSpPr>
        <p:spPr>
          <a:xfrm>
            <a:off x="1578527" y="3533784"/>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dirty="0">
                <a:solidFill>
                  <a:schemeClr val="tx1"/>
                </a:solidFill>
              </a:rPr>
              <a:t>作成日　２０２３年○月○日</a:t>
            </a:r>
          </a:p>
        </p:txBody>
      </p:sp>
      <p:sp>
        <p:nvSpPr>
          <p:cNvPr id="6" name="正方形/長方形 5">
            <a:extLst>
              <a:ext uri="{FF2B5EF4-FFF2-40B4-BE49-F238E27FC236}">
                <a16:creationId xmlns:a16="http://schemas.microsoft.com/office/drawing/2014/main" id="{15B11608-884A-44DA-AD32-41550FD1AFB5}"/>
              </a:ext>
            </a:extLst>
          </p:cNvPr>
          <p:cNvSpPr/>
          <p:nvPr/>
        </p:nvSpPr>
        <p:spPr>
          <a:xfrm>
            <a:off x="137019" y="653608"/>
            <a:ext cx="4542637"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2400" b="1">
                <a:solidFill>
                  <a:schemeClr val="tx1"/>
                </a:solidFill>
              </a:rPr>
              <a:t>埼玉県比企郡小川町</a:t>
            </a:r>
            <a:endParaRPr kumimoji="1" lang="en-US" altLang="ja-JP" sz="2400" b="1" dirty="0">
              <a:solidFill>
                <a:schemeClr val="tx1"/>
              </a:solidFill>
            </a:endParaRPr>
          </a:p>
        </p:txBody>
      </p:sp>
      <p:sp>
        <p:nvSpPr>
          <p:cNvPr id="7" name="正方形/長方形 6">
            <a:extLst>
              <a:ext uri="{FF2B5EF4-FFF2-40B4-BE49-F238E27FC236}">
                <a16:creationId xmlns:a16="http://schemas.microsoft.com/office/drawing/2014/main" id="{EA7234AB-F832-4777-97FD-A9DD0372614A}"/>
              </a:ext>
            </a:extLst>
          </p:cNvPr>
          <p:cNvSpPr/>
          <p:nvPr/>
        </p:nvSpPr>
        <p:spPr>
          <a:xfrm>
            <a:off x="1284912" y="1901375"/>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dirty="0">
                <a:solidFill>
                  <a:schemeClr val="tx1"/>
                </a:solidFill>
              </a:rPr>
              <a:t>ＥＢＰＭ　エビデンスに基づく政策立案</a:t>
            </a:r>
          </a:p>
        </p:txBody>
      </p:sp>
      <p:sp>
        <p:nvSpPr>
          <p:cNvPr id="9" name="テキスト ボックス 8">
            <a:extLst>
              <a:ext uri="{FF2B5EF4-FFF2-40B4-BE49-F238E27FC236}">
                <a16:creationId xmlns:a16="http://schemas.microsoft.com/office/drawing/2014/main" id="{01BA41B0-300B-484E-AB83-B601D854AF55}"/>
              </a:ext>
            </a:extLst>
          </p:cNvPr>
          <p:cNvSpPr txBox="1"/>
          <p:nvPr/>
        </p:nvSpPr>
        <p:spPr>
          <a:xfrm>
            <a:off x="0" y="0"/>
            <a:ext cx="9174757" cy="261610"/>
          </a:xfrm>
          <a:prstGeom prst="rect">
            <a:avLst/>
          </a:prstGeom>
          <a:solidFill>
            <a:schemeClr val="accent6">
              <a:lumMod val="40000"/>
              <a:lumOff val="60000"/>
            </a:schemeClr>
          </a:solidFill>
        </p:spPr>
        <p:txBody>
          <a:bodyPr wrap="square" rtlCol="0">
            <a:spAutoFit/>
          </a:bodyPr>
          <a:lstStyle/>
          <a:p>
            <a:pPr algn="r"/>
            <a:r>
              <a:rPr kumimoji="1" lang="ja-JP" altLang="en-US" sz="1050" dirty="0">
                <a:solidFill>
                  <a:schemeClr val="bg1"/>
                </a:solidFill>
                <a:latin typeface="HGSｺﾞｼｯｸE" panose="020B0900000000000000" pitchFamily="50" charset="-128"/>
                <a:ea typeface="HGSｺﾞｼｯｸE" panose="020B0900000000000000" pitchFamily="50" charset="-128"/>
              </a:rPr>
              <a:t>内閣官房・内閣府連携講座　松浦義昭内閣府専門委員</a:t>
            </a:r>
          </a:p>
        </p:txBody>
      </p:sp>
      <p:grpSp>
        <p:nvGrpSpPr>
          <p:cNvPr id="10" name="グループ化 9">
            <a:extLst>
              <a:ext uri="{FF2B5EF4-FFF2-40B4-BE49-F238E27FC236}">
                <a16:creationId xmlns:a16="http://schemas.microsoft.com/office/drawing/2014/main" id="{A551AAE5-77FF-6E97-377B-8C25812FC0D3}"/>
              </a:ext>
            </a:extLst>
          </p:cNvPr>
          <p:cNvGrpSpPr/>
          <p:nvPr/>
        </p:nvGrpSpPr>
        <p:grpSpPr>
          <a:xfrm>
            <a:off x="1468069" y="4143040"/>
            <a:ext cx="6786693" cy="1682284"/>
            <a:chOff x="1442902" y="4557941"/>
            <a:chExt cx="6786693" cy="1682284"/>
          </a:xfrm>
        </p:grpSpPr>
        <p:sp>
          <p:nvSpPr>
            <p:cNvPr id="8" name="正方形/長方形 7">
              <a:extLst>
                <a:ext uri="{FF2B5EF4-FFF2-40B4-BE49-F238E27FC236}">
                  <a16:creationId xmlns:a16="http://schemas.microsoft.com/office/drawing/2014/main" id="{05A6142F-EFED-4532-8999-F279AF0FCFF4}"/>
                </a:ext>
              </a:extLst>
            </p:cNvPr>
            <p:cNvSpPr/>
            <p:nvPr/>
          </p:nvSpPr>
          <p:spPr>
            <a:xfrm>
              <a:off x="1442902" y="5243405"/>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en-US" altLang="ja-JP" sz="2400" b="1" dirty="0">
                  <a:solidFill>
                    <a:schemeClr val="tx1"/>
                  </a:solidFill>
                </a:rPr>
                <a:t>【</a:t>
              </a:r>
              <a:r>
                <a:rPr kumimoji="1" lang="ja-JP" altLang="en-US" sz="2400" b="1" dirty="0">
                  <a:solidFill>
                    <a:schemeClr val="tx1"/>
                  </a:solidFill>
                </a:rPr>
                <a:t>チーム名</a:t>
              </a:r>
              <a:r>
                <a:rPr kumimoji="1" lang="en-US" altLang="ja-JP" sz="2400" b="1" dirty="0">
                  <a:solidFill>
                    <a:schemeClr val="tx1"/>
                  </a:solidFill>
                </a:rPr>
                <a:t>】</a:t>
              </a:r>
              <a:r>
                <a:rPr kumimoji="1" lang="ja-JP" altLang="en-US" sz="2400" dirty="0">
                  <a:solidFill>
                    <a:schemeClr val="bg1">
                      <a:lumMod val="65000"/>
                    </a:schemeClr>
                  </a:solidFill>
                </a:rPr>
                <a:t>調査地域名＋苗字を記入します。</a:t>
              </a:r>
              <a:endParaRPr kumimoji="1" lang="en-US" altLang="ja-JP" sz="2400" dirty="0">
                <a:solidFill>
                  <a:schemeClr val="bg1">
                    <a:lumMod val="65000"/>
                  </a:schemeClr>
                </a:solidFill>
              </a:endParaRPr>
            </a:p>
            <a:p>
              <a:r>
                <a:rPr kumimoji="1" lang="en-US" altLang="ja-JP" sz="2400" dirty="0">
                  <a:solidFill>
                    <a:schemeClr val="bg1">
                      <a:lumMod val="65000"/>
                    </a:schemeClr>
                  </a:solidFill>
                </a:rPr>
                <a:t>                         </a:t>
              </a:r>
              <a:r>
                <a:rPr kumimoji="1" lang="ja-JP" altLang="en-US" sz="2400" dirty="0">
                  <a:solidFill>
                    <a:schemeClr val="bg1">
                      <a:lumMod val="65000"/>
                    </a:schemeClr>
                  </a:solidFill>
                </a:rPr>
                <a:t>（例：東京都千代田区・田中）</a:t>
              </a:r>
            </a:p>
          </p:txBody>
        </p:sp>
        <p:sp>
          <p:nvSpPr>
            <p:cNvPr id="2" name="正方形/長方形 1">
              <a:extLst>
                <a:ext uri="{FF2B5EF4-FFF2-40B4-BE49-F238E27FC236}">
                  <a16:creationId xmlns:a16="http://schemas.microsoft.com/office/drawing/2014/main" id="{C1EE57D6-27E3-59FA-DE35-6E9261900CA0}"/>
                </a:ext>
              </a:extLst>
            </p:cNvPr>
            <p:cNvSpPr/>
            <p:nvPr/>
          </p:nvSpPr>
          <p:spPr>
            <a:xfrm>
              <a:off x="1442902" y="5805708"/>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en-US" altLang="ja-JP" sz="2400" b="1" dirty="0">
                  <a:solidFill>
                    <a:schemeClr val="tx1">
                      <a:lumMod val="85000"/>
                      <a:lumOff val="15000"/>
                    </a:schemeClr>
                  </a:solidFill>
                </a:rPr>
                <a:t>【</a:t>
              </a:r>
              <a:r>
                <a:rPr kumimoji="1" lang="ja-JP" altLang="en-US" sz="2400" b="1" dirty="0">
                  <a:solidFill>
                    <a:schemeClr val="tx1">
                      <a:lumMod val="85000"/>
                      <a:lumOff val="15000"/>
                    </a:schemeClr>
                  </a:solidFill>
                </a:rPr>
                <a:t>氏名</a:t>
              </a:r>
              <a:r>
                <a:rPr kumimoji="1" lang="en-US" altLang="ja-JP" sz="2400" b="1" dirty="0">
                  <a:solidFill>
                    <a:schemeClr val="tx1">
                      <a:lumMod val="85000"/>
                      <a:lumOff val="15000"/>
                    </a:schemeClr>
                  </a:solidFill>
                </a:rPr>
                <a:t>】</a:t>
              </a:r>
              <a:r>
                <a:rPr kumimoji="1" lang="ja-JP" altLang="en-US" sz="2400" b="1">
                  <a:solidFill>
                    <a:schemeClr val="tx1">
                      <a:lumMod val="85000"/>
                      <a:lumOff val="15000"/>
                    </a:schemeClr>
                  </a:solidFill>
                </a:rPr>
                <a:t>　　清水蓮</a:t>
              </a:r>
              <a:endParaRPr kumimoji="1" lang="ja-JP" altLang="en-US" sz="2400" dirty="0">
                <a:solidFill>
                  <a:schemeClr val="tx1">
                    <a:lumMod val="85000"/>
                    <a:lumOff val="15000"/>
                  </a:schemeClr>
                </a:solidFill>
              </a:endParaRPr>
            </a:p>
          </p:txBody>
        </p:sp>
        <p:sp>
          <p:nvSpPr>
            <p:cNvPr id="3" name="正方形/長方形 2">
              <a:extLst>
                <a:ext uri="{FF2B5EF4-FFF2-40B4-BE49-F238E27FC236}">
                  <a16:creationId xmlns:a16="http://schemas.microsoft.com/office/drawing/2014/main" id="{69DFB347-492A-F094-6ECD-952CF78E4A1B}"/>
                </a:ext>
              </a:extLst>
            </p:cNvPr>
            <p:cNvSpPr/>
            <p:nvPr/>
          </p:nvSpPr>
          <p:spPr>
            <a:xfrm>
              <a:off x="1442902" y="4557941"/>
              <a:ext cx="6786693" cy="43451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en-US" altLang="ja-JP" sz="2400" b="1" dirty="0">
                  <a:solidFill>
                    <a:schemeClr val="tx1"/>
                  </a:solidFill>
                </a:rPr>
                <a:t>【</a:t>
              </a:r>
              <a:r>
                <a:rPr kumimoji="1" lang="ja-JP" altLang="en-US" sz="2400" b="1" dirty="0">
                  <a:solidFill>
                    <a:schemeClr val="tx1"/>
                  </a:solidFill>
                </a:rPr>
                <a:t>所属名</a:t>
              </a:r>
              <a:r>
                <a:rPr kumimoji="1" lang="en-US" altLang="ja-JP" sz="2400" b="1" dirty="0">
                  <a:solidFill>
                    <a:schemeClr val="tx1"/>
                  </a:solidFill>
                </a:rPr>
                <a:t>】</a:t>
              </a:r>
              <a:r>
                <a:rPr kumimoji="1" lang="ja-JP" altLang="en-US" sz="2400" b="1">
                  <a:solidFill>
                    <a:schemeClr val="tx1"/>
                  </a:solidFill>
                </a:rPr>
                <a:t>　</a:t>
              </a:r>
              <a:r>
                <a:rPr kumimoji="1" lang="ja-JP" altLang="en-US" sz="2400">
                  <a:solidFill>
                    <a:schemeClr val="bg1">
                      <a:lumMod val="65000"/>
                    </a:schemeClr>
                  </a:solidFill>
                </a:rPr>
                <a:t>ご自身のご所属名を記入します</a:t>
              </a:r>
              <a:endParaRPr kumimoji="1" lang="ja-JP" altLang="en-US" sz="2400" dirty="0">
                <a:solidFill>
                  <a:schemeClr val="bg1">
                    <a:lumMod val="65000"/>
                  </a:schemeClr>
                </a:solidFill>
              </a:endParaRPr>
            </a:p>
          </p:txBody>
        </p:sp>
      </p:grpSp>
    </p:spTree>
    <p:extLst>
      <p:ext uri="{BB962C8B-B14F-4D97-AF65-F5344CB8AC3E}">
        <p14:creationId xmlns:p14="http://schemas.microsoft.com/office/powerpoint/2010/main" val="199436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オブジェクト 11">
            <a:extLst>
              <a:ext uri="{FF2B5EF4-FFF2-40B4-BE49-F238E27FC236}">
                <a16:creationId xmlns:a16="http://schemas.microsoft.com/office/drawing/2014/main" id="{EA8D45BD-902E-395A-A8B6-B21DEBE486B4}"/>
              </a:ext>
            </a:extLst>
          </p:cNvPr>
          <p:cNvGraphicFramePr>
            <a:graphicFrameLocks noChangeAspect="1"/>
          </p:cNvGraphicFramePr>
          <p:nvPr>
            <p:extLst>
              <p:ext uri="{D42A27DB-BD31-4B8C-83A1-F6EECF244321}">
                <p14:modId xmlns:p14="http://schemas.microsoft.com/office/powerpoint/2010/main" val="649534438"/>
              </p:ext>
            </p:extLst>
          </p:nvPr>
        </p:nvGraphicFramePr>
        <p:xfrm>
          <a:off x="708389" y="895920"/>
          <a:ext cx="7727222" cy="5875265"/>
        </p:xfrm>
        <a:graphic>
          <a:graphicData uri="http://schemas.openxmlformats.org/presentationml/2006/ole">
            <mc:AlternateContent xmlns:mc="http://schemas.openxmlformats.org/markup-compatibility/2006">
              <mc:Choice xmlns:v="urn:schemas-microsoft-com:vml" Requires="v">
                <p:oleObj name="Worksheet" r:id="rId2" imgW="9629872" imgH="6229321" progId="Excel.Sheet.12">
                  <p:embed/>
                </p:oleObj>
              </mc:Choice>
              <mc:Fallback>
                <p:oleObj name="Worksheet" r:id="rId2" imgW="9629872" imgH="6229321" progId="Excel.Sheet.12">
                  <p:embed/>
                  <p:pic>
                    <p:nvPicPr>
                      <p:cNvPr id="0" name=""/>
                      <p:cNvPicPr/>
                      <p:nvPr/>
                    </p:nvPicPr>
                    <p:blipFill>
                      <a:blip r:embed="rId3"/>
                      <a:stretch>
                        <a:fillRect/>
                      </a:stretch>
                    </p:blipFill>
                    <p:spPr>
                      <a:xfrm>
                        <a:off x="708389" y="895920"/>
                        <a:ext cx="7727222" cy="5875265"/>
                      </a:xfrm>
                      <a:prstGeom prst="rect">
                        <a:avLst/>
                      </a:prstGeom>
                    </p:spPr>
                  </p:pic>
                </p:oleObj>
              </mc:Fallback>
            </mc:AlternateContent>
          </a:graphicData>
        </a:graphic>
      </p:graphicFrame>
      <p:sp>
        <p:nvSpPr>
          <p:cNvPr id="13" name="正方形/長方形 12">
            <a:extLst>
              <a:ext uri="{FF2B5EF4-FFF2-40B4-BE49-F238E27FC236}">
                <a16:creationId xmlns:a16="http://schemas.microsoft.com/office/drawing/2014/main" id="{9672B140-3AB7-C8FF-9CC5-09688E506AEA}"/>
              </a:ext>
            </a:extLst>
          </p:cNvPr>
          <p:cNvSpPr/>
          <p:nvPr/>
        </p:nvSpPr>
        <p:spPr>
          <a:xfrm>
            <a:off x="897622" y="266893"/>
            <a:ext cx="7217784" cy="528444"/>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dirty="0">
                <a:solidFill>
                  <a:schemeClr val="bg1"/>
                </a:solidFill>
              </a:rPr>
              <a:t>故 郷 の 魅 力</a:t>
            </a:r>
          </a:p>
        </p:txBody>
      </p:sp>
      <p:sp>
        <p:nvSpPr>
          <p:cNvPr id="14" name="テキスト ボックス 107">
            <a:extLst>
              <a:ext uri="{FF2B5EF4-FFF2-40B4-BE49-F238E27FC236}">
                <a16:creationId xmlns:a16="http://schemas.microsoft.com/office/drawing/2014/main" id="{9FDE995E-13A2-01FA-C141-B9CD4E3E091C}"/>
              </a:ext>
            </a:extLst>
          </p:cNvPr>
          <p:cNvSpPr txBox="1"/>
          <p:nvPr/>
        </p:nvSpPr>
        <p:spPr>
          <a:xfrm>
            <a:off x="8531604" y="6419329"/>
            <a:ext cx="502877" cy="42332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2</a:t>
            </a:r>
            <a:endParaRPr kumimoji="1" lang="ja-JP" altLang="en-US" sz="1400" b="1" dirty="0">
              <a:solidFill>
                <a:schemeClr val="tx1">
                  <a:lumMod val="65000"/>
                  <a:lumOff val="35000"/>
                </a:schemeClr>
              </a:solidFill>
            </a:endParaRPr>
          </a:p>
        </p:txBody>
      </p:sp>
    </p:spTree>
    <p:extLst>
      <p:ext uri="{BB962C8B-B14F-4D97-AF65-F5344CB8AC3E}">
        <p14:creationId xmlns:p14="http://schemas.microsoft.com/office/powerpoint/2010/main" val="264537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192947" y="960039"/>
          <a:ext cx="8749717" cy="4566638"/>
        </p:xfrm>
        <a:graphic>
          <a:graphicData uri="http://schemas.openxmlformats.org/drawingml/2006/table">
            <a:tbl>
              <a:tblPr/>
              <a:tblGrid>
                <a:gridCol w="2437042">
                  <a:extLst>
                    <a:ext uri="{9D8B030D-6E8A-4147-A177-3AD203B41FA5}">
                      <a16:colId xmlns:a16="http://schemas.microsoft.com/office/drawing/2014/main" val="3246478258"/>
                    </a:ext>
                  </a:extLst>
                </a:gridCol>
                <a:gridCol w="4746171">
                  <a:extLst>
                    <a:ext uri="{9D8B030D-6E8A-4147-A177-3AD203B41FA5}">
                      <a16:colId xmlns:a16="http://schemas.microsoft.com/office/drawing/2014/main" val="3249782886"/>
                    </a:ext>
                  </a:extLst>
                </a:gridCol>
                <a:gridCol w="1566504">
                  <a:extLst>
                    <a:ext uri="{9D8B030D-6E8A-4147-A177-3AD203B41FA5}">
                      <a16:colId xmlns:a16="http://schemas.microsoft.com/office/drawing/2014/main" val="4013261680"/>
                    </a:ext>
                  </a:extLst>
                </a:gridCol>
              </a:tblGrid>
              <a:tr h="355502">
                <a:tc>
                  <a:txBody>
                    <a:bodyPr/>
                    <a:lstStyle/>
                    <a:p>
                      <a:pPr algn="ctr" fontAlgn="ctr"/>
                      <a:r>
                        <a:rPr lang="ja-JP" altLang="en-US" sz="1200" b="1" i="0" u="none" strike="noStrike">
                          <a:solidFill>
                            <a:srgbClr val="262626"/>
                          </a:solidFill>
                          <a:effectLst/>
                          <a:latin typeface="游ゴシック" panose="020B0400000000000000" pitchFamily="50" charset="-128"/>
                          <a:ea typeface="游ゴシック" panose="020B0400000000000000" pitchFamily="50" charset="-128"/>
                        </a:rPr>
                        <a:t>項　目</a:t>
                      </a:r>
                      <a:endPar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a:solidFill>
                            <a:srgbClr val="262626"/>
                          </a:solidFill>
                          <a:effectLst/>
                          <a:latin typeface="游ゴシック" panose="020B0400000000000000" pitchFamily="50" charset="-128"/>
                          <a:ea typeface="游ゴシック" panose="020B0400000000000000" pitchFamily="50" charset="-128"/>
                        </a:rPr>
                        <a:t>内　容</a:t>
                      </a:r>
                      <a:endPar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a:solidFill>
                            <a:srgbClr val="262626"/>
                          </a:solidFill>
                          <a:effectLst/>
                          <a:latin typeface="游ゴシック" panose="020B0400000000000000" pitchFamily="50" charset="-128"/>
                          <a:ea typeface="+mn-ea"/>
                        </a:rPr>
                        <a:t>出典</a:t>
                      </a:r>
                      <a:endParaRPr lang="ja-JP" altLang="en-US" sz="1200" b="1" i="0" u="none" strike="noStrike" dirty="0">
                        <a:solidFill>
                          <a:srgbClr val="262626"/>
                        </a:solidFill>
                        <a:effectLst/>
                        <a:latin typeface="游ゴシック" panose="020B0400000000000000" pitchFamily="50" charset="-128"/>
                        <a:ea typeface="+mn-ea"/>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4508328"/>
                  </a:ext>
                </a:extLst>
              </a:tr>
              <a:tr h="832504">
                <a:tc>
                  <a:txBody>
                    <a:bodyPr/>
                    <a:lstStyle/>
                    <a:p>
                      <a:pPr algn="l" fontAlgn="ctr"/>
                      <a:r>
                        <a:rPr lang="ja-JP" altLang="en-US" sz="1100" b="1" i="0" u="none" strike="noStrike">
                          <a:solidFill>
                            <a:srgbClr val="262626"/>
                          </a:solidFill>
                          <a:effectLst/>
                          <a:latin typeface="游ゴシック" panose="020B0400000000000000" pitchFamily="50" charset="-128"/>
                          <a:ea typeface="+mn-ea"/>
                        </a:rPr>
                        <a:t>　地域の人口ピラミッドの変化</a:t>
                      </a:r>
                      <a:endParaRPr lang="ja-JP" altLang="en-US" sz="1100" b="1" i="0" u="none" strike="noStrike" dirty="0">
                        <a:solidFill>
                          <a:srgbClr val="262626"/>
                        </a:solidFill>
                        <a:effectLst/>
                        <a:latin typeface="游ゴシック" panose="020B0400000000000000" pitchFamily="50" charset="-128"/>
                        <a:ea typeface="+mn-ea"/>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lumMod val="65000"/>
                              <a:lumOff val="35000"/>
                            </a:prstClr>
                          </a:solidFill>
                          <a:effectLst/>
                          <a:uLnTx/>
                          <a:uFillTx/>
                          <a:latin typeface="+mn-lt"/>
                          <a:ea typeface="+mn-ea"/>
                          <a:cs typeface="+mn-cs"/>
                        </a:rPr>
                        <a:t>人口ピラミッド</a:t>
                      </a:r>
                      <a:endParaRPr kumimoji="1" lang="en-US" altLang="ja-JP" sz="900" b="1" i="0" u="none" strike="noStrike" kern="1200" cap="none" spc="0" normalizeH="0" baseline="0" noProof="0">
                        <a:ln>
                          <a:noFill/>
                        </a:ln>
                        <a:solidFill>
                          <a:prstClr val="black">
                            <a:lumMod val="65000"/>
                            <a:lumOff val="35000"/>
                          </a:prstClr>
                        </a:solidFill>
                        <a:effectLst/>
                        <a:uLnTx/>
                        <a:uFillTx/>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en-US" altLang="ja-JP"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2020</a:t>
                      </a:r>
                      <a:r>
                        <a:rPr kumimoji="1" lang="ja-JP" altLang="en-US"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年は、男女ともに</a:t>
                      </a:r>
                      <a:r>
                        <a:rPr kumimoji="1" lang="en-US" altLang="ja-JP"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65-74</a:t>
                      </a:r>
                      <a:r>
                        <a:rPr kumimoji="1" lang="ja-JP" altLang="en-US"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歳が最も多く歳が上がるにつれ減少していき、他の年代で大きな増加はない。また</a:t>
                      </a:r>
                      <a:r>
                        <a:rPr kumimoji="1" lang="en-US" altLang="ja-JP"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2045</a:t>
                      </a:r>
                      <a:r>
                        <a:rPr kumimoji="1" lang="ja-JP" altLang="en-US"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年に高齢化が進行して女性の割合が最多の層は</a:t>
                      </a:r>
                      <a:r>
                        <a:rPr kumimoji="1" lang="en-US" altLang="ja-JP"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90</a:t>
                      </a:r>
                      <a:r>
                        <a:rPr kumimoji="1" lang="ja-JP" altLang="en-US" sz="1050" b="1" i="0" u="none" strike="noStrike" kern="1200" cap="none" spc="0" normalizeH="0" baseline="0" noProof="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歳以上となる見込みである。</a:t>
                      </a:r>
                      <a:endPar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ＲＥＳＡＳ人口マップ</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＞人口構成＞人口ピラミッド</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総務省「国勢調査」、国立社会保障・</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人口問題研究所「日本の地域別将来</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推計人口」</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3276503"/>
                  </a:ext>
                </a:extLst>
              </a:tr>
              <a:tr h="83250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a:solidFill>
                            <a:srgbClr val="262626"/>
                          </a:solidFill>
                          <a:effectLst/>
                          <a:latin typeface="游ゴシック" panose="020B0400000000000000" pitchFamily="50" charset="-128"/>
                          <a:ea typeface="游ゴシック" panose="020B0400000000000000" pitchFamily="50" charset="-128"/>
                        </a:rPr>
                        <a:t>　社会増減・自然増減</a:t>
                      </a:r>
                      <a:endParaRPr lang="en-US" altLang="ja-JP" sz="1100" b="1" i="0" u="none" strike="noStrike">
                        <a:solidFill>
                          <a:srgbClr val="262626"/>
                        </a:solidFill>
                        <a:effectLst/>
                        <a:latin typeface="游ゴシック" panose="020B0400000000000000" pitchFamily="50" charset="-128"/>
                        <a:ea typeface="游ゴシック" panose="020B0400000000000000" pitchFamily="50" charset="-128"/>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srgbClr val="262626"/>
                          </a:solidFill>
                          <a:effectLst/>
                          <a:uLnTx/>
                          <a:uFillTx/>
                          <a:latin typeface="游ゴシック" panose="020B0400000000000000" pitchFamily="50" charset="-128"/>
                          <a:ea typeface="游ゴシック" panose="020B0400000000000000" pitchFamily="50" charset="-128"/>
                          <a:cs typeface="+mn-cs"/>
                        </a:rPr>
                        <a:t>　地域の人口が増減する要因</a:t>
                      </a:r>
                      <a:endParaRPr kumimoji="1" lang="ja-JP" altLang="en-US" sz="1100" b="1" i="0" u="none" strike="noStrike" kern="1200" cap="none" spc="0" normalizeH="0" baseline="0" noProof="0" dirty="0">
                        <a:ln>
                          <a:noFill/>
                        </a:ln>
                        <a:solidFill>
                          <a:srgbClr val="262626"/>
                        </a:solidFill>
                        <a:effectLst/>
                        <a:uLnTx/>
                        <a:uFillTx/>
                        <a:latin typeface="游ゴシック" panose="020B0400000000000000" pitchFamily="50" charset="-128"/>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black">
                              <a:lumMod val="65000"/>
                              <a:lumOff val="35000"/>
                            </a:prstClr>
                          </a:solidFill>
                          <a:effectLst/>
                          <a:uLnTx/>
                          <a:uFillTx/>
                          <a:latin typeface="+mn-lt"/>
                          <a:ea typeface="+mn-ea"/>
                          <a:cs typeface="+mn-cs"/>
                        </a:rPr>
                        <a:t>出生数・死亡数／転入数・転出数　自然増減・社会増減の推移</a:t>
                      </a:r>
                      <a:endParaRPr kumimoji="1" lang="en-US" altLang="ja-JP" sz="9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自然増減は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97</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年まで</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人程度で推移していたが</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98</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年に減少に転じた。社会増減は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97</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年に減少に転じた。現在まで自然減が大きくなり続けているが社会減はおよそ</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年周期で大小をこれまで</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回繰り返している。</a:t>
                      </a: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ＲＥＳＡＳ人口マップ</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＞人口増減＞グラフを表示</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総務省「国勢調査」、国立社会保障・</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人口問題研究所「日本の地域別将来</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推計人口」、総務省「住民基本台帳</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に基づく人口、人口動態及び世帯数調査」</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446980"/>
                  </a:ext>
                </a:extLst>
              </a:tr>
              <a:tr h="1076542">
                <a:tc>
                  <a:txBody>
                    <a:bodyPr/>
                    <a:lstStyle/>
                    <a:p>
                      <a:pPr algn="l" fontAlgn="ctr"/>
                      <a:r>
                        <a:rPr lang="ja-JP" altLang="en-US" sz="1100" b="1" i="0" u="none" strike="noStrike">
                          <a:solidFill>
                            <a:srgbClr val="262626"/>
                          </a:solidFill>
                          <a:effectLst/>
                          <a:latin typeface="游ゴシック" panose="020B0400000000000000" pitchFamily="50" charset="-128"/>
                          <a:ea typeface="游ゴシック" panose="020B0400000000000000" pitchFamily="50" charset="-128"/>
                        </a:rPr>
                        <a:t>　 </a:t>
                      </a:r>
                      <a:r>
                        <a:rPr lang="ja-JP" altLang="en-US" sz="1100" b="1" i="0" u="none" strike="noStrike">
                          <a:solidFill>
                            <a:srgbClr val="262626"/>
                          </a:solidFill>
                          <a:effectLst/>
                          <a:latin typeface="游ゴシック" panose="020B0400000000000000" pitchFamily="50" charset="-128"/>
                          <a:ea typeface="+mn-ea"/>
                        </a:rPr>
                        <a:t>地域の転入・転出の状況</a:t>
                      </a:r>
                      <a:endParaRPr lang="en-US" altLang="ja-JP" sz="1100" b="1" i="0" u="none" strike="noStrike">
                        <a:solidFill>
                          <a:srgbClr val="262626"/>
                        </a:solidFill>
                        <a:effectLst/>
                        <a:latin typeface="游ゴシック" panose="020B0400000000000000" pitchFamily="50" charset="-128"/>
                        <a:ea typeface="+mn-ea"/>
                      </a:endParaRPr>
                    </a:p>
                    <a:p>
                      <a:pPr algn="l" fontAlgn="ctr"/>
                      <a:r>
                        <a:rPr lang="en-US" altLang="ja-JP" sz="1100" b="1" i="0" u="none" strike="noStrike">
                          <a:solidFill>
                            <a:srgbClr val="262626"/>
                          </a:solidFill>
                          <a:effectLst/>
                          <a:latin typeface="游ゴシック" panose="020B0400000000000000" pitchFamily="50" charset="-128"/>
                          <a:ea typeface="+mn-ea"/>
                        </a:rPr>
                        <a:t>    </a:t>
                      </a:r>
                      <a:r>
                        <a:rPr lang="ja-JP" altLang="en-US" sz="1100" b="1" i="0" u="none" strike="noStrike">
                          <a:solidFill>
                            <a:srgbClr val="262626"/>
                          </a:solidFill>
                          <a:effectLst/>
                          <a:latin typeface="游ゴシック" panose="020B0400000000000000" pitchFamily="50" charset="-128"/>
                          <a:ea typeface="+mn-ea"/>
                        </a:rPr>
                        <a:t>大学進学による人口移動</a:t>
                      </a:r>
                      <a:endParaRPr lang="en-US" altLang="ja-JP" sz="11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a:ln>
                            <a:noFill/>
                          </a:ln>
                          <a:solidFill>
                            <a:prstClr val="black">
                              <a:lumMod val="65000"/>
                              <a:lumOff val="35000"/>
                            </a:prstClr>
                          </a:solidFill>
                          <a:effectLst/>
                          <a:uLnTx/>
                          <a:uFillTx/>
                          <a:latin typeface="+mn-lt"/>
                          <a:ea typeface="+mn-ea"/>
                          <a:cs typeface="+mn-cs"/>
                        </a:rPr>
                        <a:t>From-to</a:t>
                      </a:r>
                      <a:r>
                        <a:rPr kumimoji="1" lang="ja-JP" altLang="en-US" sz="900" b="1" i="0" u="none" strike="noStrike" kern="1200" cap="none" spc="0" normalizeH="0" baseline="0" noProof="0" dirty="0">
                          <a:ln>
                            <a:noFill/>
                          </a:ln>
                          <a:solidFill>
                            <a:prstClr val="black">
                              <a:lumMod val="65000"/>
                              <a:lumOff val="35000"/>
                            </a:prstClr>
                          </a:solidFill>
                          <a:effectLst/>
                          <a:uLnTx/>
                          <a:uFillTx/>
                          <a:latin typeface="+mn-lt"/>
                          <a:ea typeface="+mn-ea"/>
                          <a:cs typeface="+mn-cs"/>
                        </a:rPr>
                        <a:t>分析（定住人口） 　年齢階級別純移動数 　大学進学の際の純流入の傾向</a:t>
                      </a:r>
                      <a:endParaRPr kumimoji="1" lang="en-US" altLang="ja-JP" sz="9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転出は東松山市を中心に東上線沿線と北埼玉地域がそのほとんどを占めている。転入は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2020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年を除き、東京都板橋区と練馬区が継続して割合を占める。</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15-19</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歳で</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-400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人となっていて、</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20-24</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歳に於いて</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-450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人となっている。近年は他の年代についてほとんど増減がない。県では進学によって県外へ</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2.6</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万人が転出していて、県外からの進学者が</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1.9</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万人で</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7</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千人程度の転出超過となっている。転出、転入ともに関東地方が主になっている。</a:t>
                      </a:r>
                      <a:endPar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3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ＲＥＳＡＳ人口マップ </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 人口の社会増減＞ 　　</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a:t>
                      </a:r>
                      <a:r>
                        <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rPr>
                        <a:t>From-to</a:t>
                      </a: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（定住人口）</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　</a:t>
                      </a:r>
                      <a:r>
                        <a:rPr kumimoji="1" lang="zh-TW"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総務省「住民基本台帳人口移動報告」</a:t>
                      </a:r>
                      <a:endParaRPr kumimoji="1" lang="en-US" altLang="ja-JP"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3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ＲＥＳＡＳ人口マップ</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＞人口の社会増減＞人口移動</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総務省「国勢調査」、厚生労働省「都道</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府県別生命表」に基づきまち・ひと・し</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ごと創生本部作成</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3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ＲＥＳＡＳ人口マップ</a:t>
                      </a:r>
                      <a:endParaRPr kumimoji="1" lang="en-US" altLang="ja-JP" sz="600" b="0" i="0" u="none" strike="noStrike" kern="1200" cap="none" spc="0" normalizeH="0" baseline="0" noProof="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mn-ea"/>
                          <a:ea typeface="+mn-ea"/>
                          <a:cs typeface="+mn-cs"/>
                        </a:rPr>
                        <a:t>　＞新卒者の就職進学</a:t>
                      </a:r>
                      <a:endParaRPr kumimoji="1" lang="zh-TW"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　</a:t>
                      </a:r>
                      <a:r>
                        <a:rPr kumimoji="1" lang="zh-TW"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厚生労働省「雇用動向調査」、文部科学</a:t>
                      </a:r>
                      <a:endParaRPr kumimoji="1" lang="en-US" altLang="zh-TW"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　</a:t>
                      </a:r>
                      <a:r>
                        <a:rPr kumimoji="1" lang="zh-TW" altLang="en-US"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省「学校基本調査」</a:t>
                      </a:r>
                      <a:endParaRPr kumimoji="1" lang="en-US" altLang="zh-TW" sz="6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zh-TW" sz="300" b="0" i="0" u="none" strike="noStrike" kern="1200" cap="none" spc="0" normalizeH="0" baseline="0" noProof="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632703"/>
                  </a:ext>
                </a:extLst>
              </a:tr>
              <a:tr h="832504">
                <a:tc>
                  <a:txBody>
                    <a:bodyPr/>
                    <a:lstStyle/>
                    <a:p>
                      <a:pPr algn="l" fontAlgn="ctr"/>
                      <a:r>
                        <a:rPr lang="ja-JP" altLang="en-US" sz="1100" b="1" i="0" u="none" strike="noStrike">
                          <a:solidFill>
                            <a:srgbClr val="262626"/>
                          </a:solidFill>
                          <a:effectLst/>
                          <a:latin typeface="游ゴシック" panose="020B0400000000000000" pitchFamily="50" charset="-128"/>
                          <a:ea typeface="游ゴシック" panose="020B0400000000000000" pitchFamily="50" charset="-128"/>
                        </a:rPr>
                        <a:t>　地域の経済循環について</a:t>
                      </a:r>
                      <a:endParaRPr lang="en-US" altLang="ja-JP" sz="1100" b="1" i="0" u="none" strike="noStrike">
                        <a:solidFill>
                          <a:srgbClr val="262626"/>
                        </a:solidFill>
                        <a:effectLst/>
                        <a:latin typeface="游ゴシック" panose="020B0400000000000000" pitchFamily="50" charset="-128"/>
                        <a:ea typeface="游ゴシック" panose="020B0400000000000000" pitchFamily="50" charset="-128"/>
                      </a:endParaRPr>
                    </a:p>
                    <a:p>
                      <a:pPr algn="l" fontAlgn="ctr"/>
                      <a:r>
                        <a:rPr lang="ja-JP" altLang="en-US" sz="1100" b="1" i="0" u="none" strike="noStrike">
                          <a:solidFill>
                            <a:srgbClr val="262626"/>
                          </a:solidFill>
                          <a:effectLst/>
                          <a:latin typeface="游ゴシック" panose="020B0400000000000000" pitchFamily="50" charset="-128"/>
                          <a:ea typeface="游ゴシック" panose="020B0400000000000000" pitchFamily="50" charset="-128"/>
                        </a:rPr>
                        <a:t>　生産面、分配面、支出面の特徴</a:t>
                      </a:r>
                      <a:endPar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bg1">
                              <a:lumMod val="50000"/>
                            </a:schemeClr>
                          </a:solidFill>
                          <a:effectLst/>
                          <a:uLnTx/>
                          <a:uFillTx/>
                          <a:latin typeface="+mn-ea"/>
                          <a:ea typeface="+mn-ea"/>
                          <a:cs typeface="+mn-cs"/>
                        </a:rPr>
                        <a:t>地域の地域経済循環図を見ると、</a:t>
                      </a:r>
                      <a:endParaRPr kumimoji="1" lang="en-US" altLang="ja-JP" sz="1050" b="1" i="0" u="none" strike="noStrike" kern="1200" cap="none" spc="0" normalizeH="0" baseline="0" noProof="0" dirty="0">
                        <a:ln>
                          <a:noFill/>
                        </a:ln>
                        <a:solidFill>
                          <a:schemeClr val="bg1">
                            <a:lumMod val="50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bg1">
                              <a:lumMod val="50000"/>
                            </a:schemeClr>
                          </a:solidFill>
                          <a:effectLst/>
                          <a:uLnTx/>
                          <a:uFillTx/>
                          <a:latin typeface="+mn-ea"/>
                          <a:ea typeface="+mn-ea"/>
                          <a:cs typeface="+mn-cs"/>
                        </a:rPr>
                        <a:t>生産面では、</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第三次産業の付加価値額が</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501</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億円、第二次がその半分で第一次は殆どない</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endParaRPr kumimoji="1" lang="en-US" altLang="ja-JP" sz="105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bg1">
                              <a:lumMod val="50000"/>
                            </a:schemeClr>
                          </a:solidFill>
                          <a:effectLst/>
                          <a:uLnTx/>
                          <a:uFillTx/>
                          <a:latin typeface="+mn-ea"/>
                          <a:ea typeface="+mn-ea"/>
                          <a:cs typeface="+mn-cs"/>
                        </a:rPr>
                        <a:t>分配面では、</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地域外から雇用者所得として流入している</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endParaRPr kumimoji="1" lang="en-US" altLang="ja-JP" sz="105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bg1">
                              <a:lumMod val="50000"/>
                            </a:schemeClr>
                          </a:solidFill>
                          <a:effectLst/>
                          <a:uLnTx/>
                          <a:uFillTx/>
                          <a:latin typeface="+mn-ea"/>
                          <a:ea typeface="+mn-ea"/>
                          <a:cs typeface="+mn-cs"/>
                        </a:rPr>
                        <a:t>支出面では、</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UD デジタル 教科書体 NK-R" panose="02020400000000000000" pitchFamily="18" charset="-128"/>
                          <a:ea typeface="UD デジタル 教科書体 NK-R" panose="02020400000000000000" pitchFamily="18" charset="-128"/>
                          <a:cs typeface="+mn-cs"/>
                        </a:rPr>
                        <a:t>民間消費、投資額は</a:t>
                      </a:r>
                      <a:r>
                        <a:rPr kumimoji="1" lang="en-US" altLang="ja-JP" sz="1050" b="1" i="0" u="none" strike="noStrike" kern="1200" cap="none" spc="0" normalizeH="0" baseline="0" noProof="0" dirty="0">
                          <a:ln>
                            <a:noFill/>
                          </a:ln>
                          <a:solidFill>
                            <a:schemeClr val="tx1">
                              <a:lumMod val="75000"/>
                              <a:lumOff val="25000"/>
                            </a:schemeClr>
                          </a:solidFill>
                          <a:effectLst/>
                          <a:uLnTx/>
                          <a:uFillTx/>
                          <a:latin typeface="UD デジタル 教科書体 NK-R" panose="02020400000000000000" pitchFamily="18" charset="-128"/>
                          <a:ea typeface="UD デジタル 教科書体 NK-R" panose="02020400000000000000" pitchFamily="18" charset="-128"/>
                          <a:cs typeface="+mn-cs"/>
                        </a:rPr>
                        <a:t>8</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UD デジタル 教科書体 NK-R" panose="02020400000000000000" pitchFamily="18" charset="-128"/>
                          <a:ea typeface="UD デジタル 教科書体 NK-R" panose="02020400000000000000" pitchFamily="18" charset="-128"/>
                          <a:cs typeface="+mn-cs"/>
                        </a:rPr>
                        <a:t>割以上が地域内であるが、その他支出において約</a:t>
                      </a:r>
                      <a:r>
                        <a:rPr kumimoji="1" lang="en-US" altLang="ja-JP" sz="1050" b="1" i="0" u="none" strike="noStrike" kern="1200" cap="none" spc="0" normalizeH="0" baseline="0" noProof="0" dirty="0">
                          <a:ln>
                            <a:noFill/>
                          </a:ln>
                          <a:solidFill>
                            <a:schemeClr val="tx1">
                              <a:lumMod val="75000"/>
                              <a:lumOff val="25000"/>
                            </a:schemeClr>
                          </a:solidFill>
                          <a:effectLst/>
                          <a:uLnTx/>
                          <a:uFillTx/>
                          <a:latin typeface="UD デジタル 教科書体 NK-R" panose="02020400000000000000" pitchFamily="18" charset="-128"/>
                          <a:ea typeface="UD デジタル 教科書体 NK-R" panose="02020400000000000000" pitchFamily="18" charset="-128"/>
                          <a:cs typeface="+mn-cs"/>
                        </a:rPr>
                        <a:t>3/4</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UD デジタル 教科書体 NK-R" panose="02020400000000000000" pitchFamily="18" charset="-128"/>
                          <a:ea typeface="UD デジタル 教科書体 NK-R" panose="02020400000000000000" pitchFamily="18" charset="-128"/>
                          <a:cs typeface="+mn-cs"/>
                        </a:rPr>
                        <a:t>が地域外への流出になっている</a:t>
                      </a:r>
                      <a:r>
                        <a:rPr kumimoji="1" lang="ja-JP" altLang="en-US" sz="1050" b="1" i="0" u="none" strike="noStrike" kern="1200" cap="none" spc="0" normalizeH="0" baseline="0" noProof="0" dirty="0">
                          <a:ln>
                            <a:noFill/>
                          </a:ln>
                          <a:solidFill>
                            <a:schemeClr val="tx1">
                              <a:lumMod val="75000"/>
                              <a:lumOff val="25000"/>
                            </a:schemeClr>
                          </a:solidFill>
                          <a:effectLst/>
                          <a:uLnTx/>
                          <a:uFillTx/>
                          <a:latin typeface="+mn-ea"/>
                          <a:ea typeface="+mn-ea"/>
                          <a:cs typeface="+mn-cs"/>
                        </a:rPr>
                        <a:t>）。</a:t>
                      </a:r>
                      <a:endParaRPr kumimoji="1" lang="en-US" altLang="ja-JP" sz="105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600" b="0" i="0" u="none" strike="noStrike" kern="1200" cap="none" spc="0" normalizeH="0" baseline="0" noProof="0" dirty="0">
                          <a:ln>
                            <a:noFill/>
                          </a:ln>
                          <a:solidFill>
                            <a:prstClr val="black">
                              <a:lumMod val="65000"/>
                              <a:lumOff val="35000"/>
                            </a:prstClr>
                          </a:solidFill>
                          <a:effectLst/>
                          <a:uLnTx/>
                          <a:uFillTx/>
                          <a:latin typeface="游ゴシック" panose="020B0400000000000000" pitchFamily="50" charset="-128"/>
                          <a:ea typeface="游ゴシック" panose="020B0400000000000000" pitchFamily="50" charset="-128"/>
                          <a:cs typeface="+mn-cs"/>
                        </a:rPr>
                        <a:t>ＲＥＳＡＳ</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rPr>
                        <a:t>地域経済循環マップ</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rPr>
                        <a:t>　＞地域経済循環図</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rPr>
                        <a:t>　環境省「地域産業連関表」、「地域経済</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rPr>
                        <a:t>　計算」（株式会社価値総合研究所（日本</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rPr>
                        <a:t>　政策投資銀行グループ）受託作成）</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panose="020B0400000000000000" pitchFamily="50" charset="-128"/>
                        <a:ea typeface="游ゴシック" panose="020B0400000000000000" pitchFamily="50" charset="-128"/>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2554059"/>
                  </a:ext>
                </a:extLst>
              </a:tr>
            </a:tbl>
          </a:graphicData>
        </a:graphic>
      </p:graphicFrame>
      <p:graphicFrame>
        <p:nvGraphicFramePr>
          <p:cNvPr id="5" name="表 4"/>
          <p:cNvGraphicFramePr>
            <a:graphicFrameLocks noGrp="1"/>
          </p:cNvGraphicFramePr>
          <p:nvPr/>
        </p:nvGraphicFramePr>
        <p:xfrm>
          <a:off x="192947" y="5381897"/>
          <a:ext cx="8758106" cy="1229880"/>
        </p:xfrm>
        <a:graphic>
          <a:graphicData uri="http://schemas.openxmlformats.org/drawingml/2006/table">
            <a:tbl>
              <a:tblPr/>
              <a:tblGrid>
                <a:gridCol w="8758106">
                  <a:extLst>
                    <a:ext uri="{9D8B030D-6E8A-4147-A177-3AD203B41FA5}">
                      <a16:colId xmlns:a16="http://schemas.microsoft.com/office/drawing/2014/main" val="764293052"/>
                    </a:ext>
                  </a:extLst>
                </a:gridCol>
              </a:tblGrid>
              <a:tr h="381022">
                <a:tc>
                  <a:txBody>
                    <a:bodyPr/>
                    <a:lstStyle/>
                    <a:p>
                      <a:pPr algn="l" fontAlgn="ctr"/>
                      <a:r>
                        <a:rPr lang="ja-JP" altLang="en-US" sz="1300" b="1" i="0" u="none" strike="noStrike" dirty="0">
                          <a:solidFill>
                            <a:srgbClr val="000000"/>
                          </a:solidFill>
                          <a:effectLst/>
                          <a:latin typeface="游ゴシック" panose="020B0400000000000000" pitchFamily="50" charset="-128"/>
                          <a:ea typeface="游ゴシック" panose="020B0400000000000000" pitchFamily="50" charset="-128"/>
                        </a:rPr>
                        <a:t>　まとめ　</a:t>
                      </a:r>
                      <a:r>
                        <a:rPr lang="ja-JP" altLang="en-US" sz="1300" b="1" i="0" u="none" strike="noStrike" dirty="0">
                          <a:solidFill>
                            <a:srgbClr val="000000"/>
                          </a:solidFill>
                          <a:effectLst/>
                          <a:latin typeface="游ゴシック" panose="020B0400000000000000" pitchFamily="50" charset="-128"/>
                          <a:ea typeface="+mn-ea"/>
                        </a:rPr>
                        <a:t>地域</a:t>
                      </a:r>
                      <a:r>
                        <a:rPr lang="ja-JP" altLang="en-US" sz="1300" b="1" i="0" u="none" strike="noStrike" dirty="0">
                          <a:solidFill>
                            <a:srgbClr val="000000"/>
                          </a:solidFill>
                          <a:effectLst/>
                          <a:latin typeface="游ゴシック" panose="020B0400000000000000" pitchFamily="50" charset="-128"/>
                          <a:ea typeface="游ゴシック" panose="020B0400000000000000" pitchFamily="50" charset="-128"/>
                        </a:rPr>
                        <a:t>の人口について、他地域との比較や過去から現在までの変化から捉えた（強み・弱み）及び（課題）</a:t>
                      </a: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6595852"/>
                  </a:ext>
                </a:extLst>
              </a:tr>
              <a:tr h="848858">
                <a:tc>
                  <a:txBody>
                    <a:bodyPr/>
                    <a:lstStyle/>
                    <a:p>
                      <a:pPr algn="l" fontAlgn="ctr"/>
                      <a:r>
                        <a:rPr lang="ja-JP" altLang="en-US"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小川町も少子高齢化が不可避な問題として存在するものの、近隣のもっと大きな都市との結びつきによって「生まれ育った町で子育てをすること」が現実的である。そのため</a:t>
                      </a:r>
                      <a:r>
                        <a:rPr lang="en-US" altLang="ja-JP"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2045</a:t>
                      </a:r>
                      <a:r>
                        <a:rPr lang="ja-JP" altLang="en-US"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年の高齢化率も約</a:t>
                      </a:r>
                      <a:r>
                        <a:rPr lang="en-US" altLang="ja-JP"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50%</a:t>
                      </a:r>
                      <a:r>
                        <a:rPr lang="ja-JP" altLang="en-US"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と試算されている。これから、東京への一極集中の進行によって東京都内でも時間距離が大きくなりがちな地域で就学・就労する人が増え町から流出してしまう可能性がある。里山などの環境資源を活かし、東京以外に拠点を置きたい企業や労働者のニーズに訴えて生産年齢人口の割合を少しでも維持する取り組みが必要である。</a:t>
                      </a:r>
                      <a:endParaRPr lang="en-US" altLang="ja-JP"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789956"/>
                  </a:ext>
                </a:extLst>
              </a:tr>
            </a:tbl>
          </a:graphicData>
        </a:graphic>
      </p:graphicFrame>
      <p:sp>
        <p:nvSpPr>
          <p:cNvPr id="7" name="テキスト ボックス 6">
            <a:extLst>
              <a:ext uri="{FF2B5EF4-FFF2-40B4-BE49-F238E27FC236}">
                <a16:creationId xmlns:a16="http://schemas.microsoft.com/office/drawing/2014/main" id="{223CA394-12C9-4A29-93D8-8B235B4DE599}"/>
              </a:ext>
            </a:extLst>
          </p:cNvPr>
          <p:cNvSpPr txBox="1"/>
          <p:nvPr/>
        </p:nvSpPr>
        <p:spPr>
          <a:xfrm>
            <a:off x="173114" y="491021"/>
            <a:ext cx="6321384"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002060"/>
                </a:solidFill>
                <a:effectLst/>
                <a:uLnTx/>
                <a:uFillTx/>
                <a:latin typeface="Calibri" panose="020F0502020204030204"/>
                <a:ea typeface="游ゴシック" panose="020B0400000000000000" pitchFamily="50" charset="-128"/>
                <a:cs typeface="+mn-cs"/>
              </a:rPr>
              <a:t>人口・地域経済循環からみた地域の特徴と課題</a:t>
            </a:r>
          </a:p>
        </p:txBody>
      </p:sp>
      <p:sp>
        <p:nvSpPr>
          <p:cNvPr id="9" name="角丸四角形吹き出し 8"/>
          <p:cNvSpPr/>
          <p:nvPr/>
        </p:nvSpPr>
        <p:spPr>
          <a:xfrm>
            <a:off x="6122504" y="447026"/>
            <a:ext cx="2820160" cy="413327"/>
          </a:xfrm>
          <a:prstGeom prst="wedgeRoundRectCallout">
            <a:avLst>
              <a:gd name="adj1" fmla="val 41704"/>
              <a:gd name="adj2" fmla="val -14858"/>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 name="正方形/長方形 17">
            <a:extLst>
              <a:ext uri="{FF2B5EF4-FFF2-40B4-BE49-F238E27FC236}">
                <a16:creationId xmlns:a16="http://schemas.microsoft.com/office/drawing/2014/main" id="{8129FFEB-37FD-48E7-A10E-DEA295FDBD04}"/>
              </a:ext>
            </a:extLst>
          </p:cNvPr>
          <p:cNvSpPr/>
          <p:nvPr/>
        </p:nvSpPr>
        <p:spPr>
          <a:xfrm>
            <a:off x="6122504" y="487694"/>
            <a:ext cx="2848382"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mn-cs"/>
              </a:rPr>
              <a:t>地域名：埼玉県比企郡小川町</a:t>
            </a:r>
          </a:p>
        </p:txBody>
      </p:sp>
      <p:sp>
        <p:nvSpPr>
          <p:cNvPr id="2" name="タイトル 1">
            <a:extLst>
              <a:ext uri="{FF2B5EF4-FFF2-40B4-BE49-F238E27FC236}">
                <a16:creationId xmlns:a16="http://schemas.microsoft.com/office/drawing/2014/main" id="{5E88079F-C825-976B-D14D-FC766215118E}"/>
              </a:ext>
            </a:extLst>
          </p:cNvPr>
          <p:cNvSpPr txBox="1">
            <a:spLocks/>
          </p:cNvSpPr>
          <p:nvPr/>
        </p:nvSpPr>
        <p:spPr>
          <a:xfrm>
            <a:off x="0" y="0"/>
            <a:ext cx="9144000" cy="347340"/>
          </a:xfrm>
          <a:prstGeom prst="rect">
            <a:avLst/>
          </a:prstGeom>
          <a:solidFill>
            <a:schemeClr val="tx1">
              <a:lumMod val="75000"/>
              <a:lumOff val="25000"/>
            </a:schemeClr>
          </a:solidFill>
        </p:spPr>
        <p:txBody>
          <a:bodyPr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solidFill>
                  <a:schemeClr val="bg1"/>
                </a:solidFill>
                <a:latin typeface="HGSｺﾞｼｯｸE" panose="020B0900000000000000" pitchFamily="50" charset="-128"/>
                <a:ea typeface="HGSｺﾞｼｯｸE" panose="020B0900000000000000" pitchFamily="50" charset="-128"/>
              </a:rPr>
              <a:t>  地域全体の現状把握</a:t>
            </a:r>
            <a:endParaRPr lang="zh-TW" altLang="en-US" sz="2000" dirty="0">
              <a:solidFill>
                <a:schemeClr val="bg1"/>
              </a:solidFill>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44564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192947" y="844551"/>
          <a:ext cx="8749717" cy="4546516"/>
        </p:xfrm>
        <a:graphic>
          <a:graphicData uri="http://schemas.openxmlformats.org/drawingml/2006/table">
            <a:tbl>
              <a:tblPr/>
              <a:tblGrid>
                <a:gridCol w="2369278">
                  <a:extLst>
                    <a:ext uri="{9D8B030D-6E8A-4147-A177-3AD203B41FA5}">
                      <a16:colId xmlns:a16="http://schemas.microsoft.com/office/drawing/2014/main" val="3246478258"/>
                    </a:ext>
                  </a:extLst>
                </a:gridCol>
                <a:gridCol w="5080146">
                  <a:extLst>
                    <a:ext uri="{9D8B030D-6E8A-4147-A177-3AD203B41FA5}">
                      <a16:colId xmlns:a16="http://schemas.microsoft.com/office/drawing/2014/main" val="3249782886"/>
                    </a:ext>
                  </a:extLst>
                </a:gridCol>
                <a:gridCol w="1300293">
                  <a:extLst>
                    <a:ext uri="{9D8B030D-6E8A-4147-A177-3AD203B41FA5}">
                      <a16:colId xmlns:a16="http://schemas.microsoft.com/office/drawing/2014/main" val="4013261680"/>
                    </a:ext>
                  </a:extLst>
                </a:gridCol>
              </a:tblGrid>
              <a:tr h="355502">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項　目</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内　容</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dirty="0">
                          <a:solidFill>
                            <a:srgbClr val="262626"/>
                          </a:solidFill>
                          <a:effectLst/>
                          <a:latin typeface="游ゴシック" panose="020B0400000000000000" pitchFamily="50" charset="-128"/>
                          <a:ea typeface="+mn-ea"/>
                        </a:rPr>
                        <a:t>出典</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4508328"/>
                  </a:ext>
                </a:extLst>
              </a:tr>
              <a:tr h="936852">
                <a:tc>
                  <a:txBody>
                    <a:bodyPr/>
                    <a:lstStyle/>
                    <a:p>
                      <a:pPr algn="l" fontAlgn="ctr"/>
                      <a:r>
                        <a:rPr lang="ja-JP" altLang="en-US" sz="1100" b="1" i="0" u="none" strike="noStrike" dirty="0">
                          <a:solidFill>
                            <a:srgbClr val="262626"/>
                          </a:solidFill>
                          <a:effectLst/>
                          <a:latin typeface="游ゴシック" panose="020B0400000000000000" pitchFamily="50" charset="-128"/>
                          <a:ea typeface="+mn-ea"/>
                        </a:rPr>
                        <a:t>　地域の産業</a:t>
                      </a:r>
                      <a:r>
                        <a:rPr lang="en-US" altLang="ja-JP" sz="1100" b="1" i="0" u="none" strike="noStrike" dirty="0">
                          <a:solidFill>
                            <a:srgbClr val="262626"/>
                          </a:solidFill>
                          <a:effectLst/>
                          <a:latin typeface="游ゴシック" panose="020B0400000000000000" pitchFamily="50" charset="-128"/>
                          <a:ea typeface="+mn-ea"/>
                        </a:rPr>
                        <a:t>/</a:t>
                      </a:r>
                      <a:r>
                        <a:rPr lang="ja-JP" altLang="en-US" sz="1100" b="1" i="0" u="none" strike="noStrike" dirty="0">
                          <a:solidFill>
                            <a:srgbClr val="262626"/>
                          </a:solidFill>
                          <a:effectLst/>
                          <a:latin typeface="游ゴシック" panose="020B0400000000000000" pitchFamily="50" charset="-128"/>
                          <a:ea typeface="+mn-ea"/>
                        </a:rPr>
                        <a:t>製造業の現状</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chemeClr val="tx1">
                              <a:lumMod val="50000"/>
                              <a:lumOff val="50000"/>
                            </a:schemeClr>
                          </a:solidFill>
                          <a:effectLst/>
                          <a:uLnTx/>
                          <a:uFillTx/>
                          <a:latin typeface="+mn-ea"/>
                          <a:ea typeface="+mn-ea"/>
                          <a:cs typeface="+mn-cs"/>
                        </a:rPr>
                        <a:t>産業の現状（付加価値額・売上高・従業者数）　　製造業の現状（付加価値額・製造品出荷額等・従業者数）</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企業数で最も多い卸売業</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 </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小売業が全体の</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1/6</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で製造業は全体の八分の一となっているが、従業員数は全体の</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1/4</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を、売上高、付加価値額は全体の</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1/3</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以上を製造業が占めている。製造業の中でも輸送用機器，電気電子</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 </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金語句が製造業全体の従業員数と付加価値額の約</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4</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割を占めておりホンダとその関連企業が町の産業で大きな存在感を示していると考えられる。</a:t>
                      </a:r>
                    </a:p>
                    <a:p>
                      <a:pPr marL="0" marR="0" lvl="0" indent="0" algn="l" defTabSz="914400" rtl="0" eaLnBrk="1" fontAlgn="t" latinLnBrk="0" hangingPunct="1">
                        <a:lnSpc>
                          <a:spcPct val="100000"/>
                        </a:lnSpc>
                        <a:spcBef>
                          <a:spcPts val="0"/>
                        </a:spcBef>
                        <a:spcAft>
                          <a:spcPts val="0"/>
                        </a:spcAft>
                        <a:buClrTx/>
                        <a:buSzTx/>
                        <a:buFontTx/>
                        <a:buNone/>
                        <a:tabLst/>
                        <a:defRPr/>
                      </a:pPr>
                      <a:endParaRPr kumimoji="1" lang="en-US" altLang="ja-JP" sz="800" b="1" i="0" u="none" strike="noStrike" kern="1200" cap="none" spc="0" normalizeH="0" baseline="0" noProof="0" dirty="0">
                        <a:ln>
                          <a:noFill/>
                        </a:ln>
                        <a:solidFill>
                          <a:schemeClr val="tx1">
                            <a:lumMod val="50000"/>
                            <a:lumOff val="50000"/>
                          </a:schemeClr>
                        </a:solidFill>
                        <a:effectLst/>
                        <a:uLnTx/>
                        <a:uFillTx/>
                        <a:latin typeface="+mn-ea"/>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endPar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ＲＥＳＡＳ産業構造マップ</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＞全産業＞全産業の構造</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＞表示分類を指定する＞大分類</a:t>
                      </a:r>
                      <a:endPar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総務省「経済センサス－基礎調査」再編加工、</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総務省・経済産業省「経済センサス－活動調査」</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2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　ＲＥＳＡＳ</a:t>
                      </a: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産業構造マップ</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＞製造業＞製造業の構造</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＞表示分類を指定する＞中分類</a:t>
                      </a:r>
                      <a:endParaRPr kumimoji="1" lang="en-US" altLang="ja-JP" sz="2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経済産業省「工業統計調査」再編加工、総務省・</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経済産業省「経済センサス－活動調査」再編加工、</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総務省「住民基本台帳に基づく人口、人口動態及</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び世帯数調査」</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3276503"/>
                  </a:ext>
                </a:extLst>
              </a:tr>
              <a:tr h="82634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rgbClr val="262626"/>
                          </a:solidFill>
                          <a:effectLst/>
                          <a:latin typeface="游ゴシック" panose="020B0400000000000000" pitchFamily="50" charset="-128"/>
                          <a:ea typeface="+mn-ea"/>
                        </a:rPr>
                        <a:t>    相対的に強みのある産業</a:t>
                      </a:r>
                      <a:endParaRPr lang="en-US" altLang="ja-JP" sz="1100" b="1" i="0" u="none" strike="noStrike" dirty="0">
                        <a:solidFill>
                          <a:srgbClr val="262626"/>
                        </a:solidFill>
                        <a:effectLst/>
                        <a:latin typeface="游ゴシック" panose="020B0400000000000000" pitchFamily="50" charset="-128"/>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rgbClr val="262626"/>
                          </a:solidFill>
                          <a:effectLst/>
                          <a:latin typeface="游ゴシック" panose="020B0400000000000000" pitchFamily="50" charset="-128"/>
                          <a:ea typeface="+mn-ea"/>
                        </a:rPr>
                        <a:t>    産業の移り変わり</a:t>
                      </a:r>
                      <a:endParaRPr lang="en-US" altLang="ja-JP" sz="1100" b="1" i="0" u="none" strike="noStrike" dirty="0">
                        <a:solidFill>
                          <a:srgbClr val="262626"/>
                        </a:solidFill>
                        <a:effectLst/>
                        <a:latin typeface="游ゴシック" panose="020B0400000000000000" pitchFamily="50" charset="-128"/>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rgbClr val="262626"/>
                          </a:solidFill>
                          <a:effectLst/>
                          <a:latin typeface="游ゴシック" panose="020B0400000000000000" pitchFamily="50" charset="-128"/>
                          <a:ea typeface="+mn-ea"/>
                        </a:rPr>
                        <a:t>    労働生産性の水準</a:t>
                      </a:r>
                      <a:r>
                        <a:rPr kumimoji="1" lang="ja-JP" altLang="en-US" sz="1100" b="1" i="0" u="none" strike="noStrike" kern="1200" cap="none" spc="0" normalizeH="0" baseline="0" noProof="0" dirty="0">
                          <a:ln>
                            <a:noFill/>
                          </a:ln>
                          <a:solidFill>
                            <a:srgbClr val="262626"/>
                          </a:solidFill>
                          <a:effectLst/>
                          <a:uLnTx/>
                          <a:uFillTx/>
                          <a:latin typeface="游ゴシック" panose="020B0400000000000000" pitchFamily="50" charset="-128"/>
                          <a:ea typeface="+mn-ea"/>
                          <a:cs typeface="+mn-cs"/>
                        </a:rPr>
                        <a:t>　</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chemeClr val="tx1">
                              <a:lumMod val="50000"/>
                              <a:lumOff val="50000"/>
                            </a:schemeClr>
                          </a:solidFill>
                          <a:effectLst/>
                          <a:uLnTx/>
                          <a:uFillTx/>
                          <a:latin typeface="+mn-ea"/>
                          <a:ea typeface="+mn-ea"/>
                          <a:cs typeface="+mn-cs"/>
                        </a:rPr>
                        <a:t>産業別特化係数（付加価値額・労働生産性・従業者数）　労働生産性の地域間比較</a:t>
                      </a:r>
                      <a:endParaRPr kumimoji="1" lang="en-US" altLang="ja-JP" sz="800" b="1" i="0" u="none" strike="noStrike" kern="1200" cap="none" spc="0" normalizeH="0" baseline="0" noProof="0" dirty="0">
                        <a:ln>
                          <a:noFill/>
                        </a:ln>
                        <a:solidFill>
                          <a:schemeClr val="tx1">
                            <a:lumMod val="50000"/>
                            <a:lumOff val="50000"/>
                          </a:schemeClr>
                        </a:solidFill>
                        <a:effectLst/>
                        <a:uLnTx/>
                        <a:uFillTx/>
                        <a:latin typeface="+mn-ea"/>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家具・装備品製造業が付加価値額、従業員数のの特化係数が</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15</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で他地域に比べ大きく強みのある分野である。付加価値額は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2010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年代を通じて倍増傾向にある。</a:t>
                      </a:r>
                    </a:p>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しかし、すべての製造業の労働生産性が</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1</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を超えておらず課題になっている可能性が高いと考えられる。</a:t>
                      </a:r>
                      <a:endParaRPr kumimoji="1" lang="en-US" altLang="ja-JP" sz="1050" b="1" i="0" u="none" strike="noStrike" kern="1200" cap="none" spc="0" normalizeH="0" baseline="0" noProof="0" dirty="0">
                        <a:ln>
                          <a:noFill/>
                        </a:ln>
                        <a:solidFill>
                          <a:schemeClr val="tx1">
                            <a:lumMod val="50000"/>
                            <a:lumOff val="50000"/>
                          </a:schemeClr>
                        </a:solidFill>
                        <a:effectLst/>
                        <a:uLnTx/>
                        <a:uFillTx/>
                        <a:latin typeface="+mn-ea"/>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ＲＥＳＡＳ産業構造マップ</a:t>
                      </a:r>
                      <a:endParaRPr kumimoji="1" lang="en-US" altLang="ja-JP" sz="6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550" b="0" i="0" u="none" strike="noStrike" kern="1200" cap="none" spc="0" normalizeH="0" baseline="0" noProof="0" dirty="0">
                          <a:ln>
                            <a:noFill/>
                          </a:ln>
                          <a:solidFill>
                            <a:prstClr val="black">
                              <a:lumMod val="65000"/>
                              <a:lumOff val="35000"/>
                            </a:prstClr>
                          </a:solidFill>
                          <a:effectLst/>
                          <a:uLnTx/>
                          <a:uFillTx/>
                          <a:latin typeface="+mn-ea"/>
                          <a:ea typeface="+mn-ea"/>
                          <a:cs typeface="+mn-cs"/>
                        </a:rPr>
                        <a:t>＞全産業＞稼ぐ力分析＞グラフ分析</a:t>
                      </a:r>
                      <a:endParaRPr kumimoji="1" lang="en-US" altLang="ja-JP" sz="55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総務省・経済産業省「経済センサス－活動調査」</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      </a:t>
                      </a:r>
                      <a:r>
                        <a:rPr kumimoji="1" lang="ja-JP" altLang="en-US" sz="400" b="0" i="0" u="none" strike="noStrike" kern="1200" cap="none" spc="0" normalizeH="0" baseline="0" noProof="0" dirty="0">
                          <a:ln>
                            <a:noFill/>
                          </a:ln>
                          <a:solidFill>
                            <a:prstClr val="black">
                              <a:lumMod val="65000"/>
                              <a:lumOff val="35000"/>
                            </a:prstClr>
                          </a:solidFill>
                          <a:effectLst/>
                          <a:uLnTx/>
                          <a:uFillTx/>
                          <a:latin typeface="+mn-ea"/>
                          <a:ea typeface="+mn-ea"/>
                          <a:cs typeface="+mn-cs"/>
                        </a:rPr>
                        <a:t>再編加工</a:t>
                      </a:r>
                      <a:endParaRPr kumimoji="1" lang="en-US" altLang="ja-JP" sz="4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300" b="0" i="0" u="none" strike="noStrike" kern="1200" cap="none" spc="0" normalizeH="0" baseline="0" noProof="0" dirty="0">
                        <a:ln>
                          <a:noFill/>
                        </a:ln>
                        <a:solidFill>
                          <a:prstClr val="black">
                            <a:lumMod val="65000"/>
                            <a:lumOff val="35000"/>
                          </a:prst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　ＲＥＳＡＳ</a:t>
                      </a:r>
                      <a:r>
                        <a:rPr kumimoji="1" lang="ja-JP" altLang="en-US" sz="600" b="0" i="0" u="none" strike="noStrike" kern="1200" cap="none" spc="0" normalizeH="0" baseline="0" noProof="0" dirty="0">
                          <a:ln>
                            <a:noFill/>
                          </a:ln>
                          <a:solidFill>
                            <a:schemeClr val="tx1">
                              <a:lumMod val="65000"/>
                              <a:lumOff val="35000"/>
                            </a:schemeClr>
                          </a:solidFill>
                          <a:effectLst/>
                          <a:uLnTx/>
                          <a:uFillTx/>
                          <a:latin typeface="+mn-ea"/>
                          <a:ea typeface="+mn-ea"/>
                          <a:cs typeface="+mn-cs"/>
                        </a:rPr>
                        <a:t>産業構造マップ</a:t>
                      </a:r>
                      <a:endParaRPr kumimoji="1" lang="en-US" altLang="ja-JP" sz="600" b="0"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b="0" i="0" u="none" strike="noStrike" kern="1200" cap="none" spc="0" normalizeH="0" baseline="0" noProof="0" dirty="0">
                          <a:ln>
                            <a:noFill/>
                          </a:ln>
                          <a:solidFill>
                            <a:schemeClr val="tx1">
                              <a:lumMod val="65000"/>
                              <a:lumOff val="35000"/>
                            </a:schemeClr>
                          </a:solidFill>
                          <a:effectLst/>
                          <a:uLnTx/>
                          <a:uFillTx/>
                          <a:latin typeface="+mn-ea"/>
                          <a:ea typeface="+mn-ea"/>
                          <a:cs typeface="+mn-cs"/>
                        </a:rPr>
                        <a:t>　</a:t>
                      </a:r>
                      <a:r>
                        <a:rPr kumimoji="1" lang="ja-JP" altLang="en-US" sz="550" b="0" i="0" u="none" strike="noStrike" kern="1200" cap="none" spc="0" normalizeH="0" baseline="0" noProof="0" dirty="0">
                          <a:ln>
                            <a:noFill/>
                          </a:ln>
                          <a:solidFill>
                            <a:schemeClr val="tx1">
                              <a:lumMod val="65000"/>
                              <a:lumOff val="35000"/>
                            </a:schemeClr>
                          </a:solidFill>
                          <a:effectLst/>
                          <a:uLnTx/>
                          <a:uFillTx/>
                          <a:latin typeface="+mn-ea"/>
                          <a:ea typeface="+mn-ea"/>
                          <a:cs typeface="+mn-cs"/>
                        </a:rPr>
                        <a:t>＞全産業＞労働生産性（企業単位） </a:t>
                      </a:r>
                      <a:endParaRPr kumimoji="1" lang="en-US" altLang="ja-JP" sz="550" b="0"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chemeClr val="tx1">
                              <a:lumMod val="65000"/>
                              <a:lumOff val="35000"/>
                            </a:schemeClr>
                          </a:solidFill>
                          <a:effectLst/>
                          <a:uLnTx/>
                          <a:uFillTx/>
                          <a:latin typeface="+mn-ea"/>
                          <a:ea typeface="+mn-ea"/>
                          <a:cs typeface="+mn-cs"/>
                        </a:rPr>
                        <a:t>      総務省・経済産業省「経済センサス－活動調査」</a:t>
                      </a:r>
                      <a:endParaRPr kumimoji="1" lang="en-US" altLang="ja-JP" sz="400" b="0"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 b="0" i="0" u="none" strike="noStrike" kern="1200" cap="none" spc="0" normalizeH="0" baseline="0" noProof="0" dirty="0">
                          <a:ln>
                            <a:noFill/>
                          </a:ln>
                          <a:solidFill>
                            <a:schemeClr val="tx1">
                              <a:lumMod val="65000"/>
                              <a:lumOff val="35000"/>
                            </a:schemeClr>
                          </a:solidFill>
                          <a:effectLst/>
                          <a:uLnTx/>
                          <a:uFillTx/>
                          <a:latin typeface="+mn-ea"/>
                          <a:ea typeface="+mn-ea"/>
                          <a:cs typeface="+mn-cs"/>
                        </a:rPr>
                        <a:t>      </a:t>
                      </a:r>
                      <a:r>
                        <a:rPr kumimoji="1" lang="ja-JP" altLang="en-US" sz="400" b="0" i="0" u="none" strike="noStrike" kern="1200" cap="none" spc="0" normalizeH="0" baseline="0" noProof="0" dirty="0">
                          <a:ln>
                            <a:noFill/>
                          </a:ln>
                          <a:solidFill>
                            <a:schemeClr val="tx1">
                              <a:lumMod val="65000"/>
                              <a:lumOff val="35000"/>
                            </a:schemeClr>
                          </a:solidFill>
                          <a:effectLst/>
                          <a:uLnTx/>
                          <a:uFillTx/>
                          <a:latin typeface="+mn-ea"/>
                          <a:ea typeface="+mn-ea"/>
                          <a:cs typeface="+mn-cs"/>
                        </a:rPr>
                        <a:t>再編加工</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446980"/>
                  </a:ext>
                </a:extLst>
              </a:tr>
              <a:tr h="783663">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地域の農業の全体像</a:t>
                      </a:r>
                      <a:endParaRPr lang="en-US" altLang="ja-JP" sz="1100" b="1" i="0" u="none" strike="noStrike" dirty="0">
                        <a:solidFill>
                          <a:srgbClr val="262626"/>
                        </a:solidFill>
                        <a:effectLst/>
                        <a:latin typeface="游ゴシック" panose="020B0400000000000000" pitchFamily="50" charset="-128"/>
                        <a:ea typeface="游ゴシック" panose="020B0400000000000000" pitchFamily="50" charset="-128"/>
                      </a:endParaRPr>
                    </a:p>
                    <a:p>
                      <a:pPr algn="l" fontAlgn="ctr"/>
                      <a:r>
                        <a:rPr lang="ja-JP" altLang="en-US" sz="1100" b="1" i="0" u="none" strike="noStrike" dirty="0">
                          <a:solidFill>
                            <a:srgbClr val="262626"/>
                          </a:solidFill>
                          <a:effectLst/>
                          <a:latin typeface="游ゴシック" panose="020B0400000000000000" pitchFamily="50" charset="-128"/>
                          <a:ea typeface="+mn-ea"/>
                        </a:rPr>
                        <a:t>    地域の農業者の経営規模</a:t>
                      </a:r>
                      <a:endPar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ja-JP" altLang="en-US" sz="800" b="1" i="0" u="none" strike="noStrike" dirty="0">
                          <a:solidFill>
                            <a:schemeClr val="tx1">
                              <a:lumMod val="50000"/>
                              <a:lumOff val="50000"/>
                            </a:schemeClr>
                          </a:solidFill>
                          <a:effectLst/>
                          <a:latin typeface="+mn-ea"/>
                          <a:ea typeface="+mn-ea"/>
                        </a:rPr>
                        <a:t>品目別農業産出額　農業産出額（経営体あたり） 　 経営耕地面積規模別の経営体の割合</a:t>
                      </a:r>
                      <a:endParaRPr lang="en-US" altLang="ja-JP" sz="800" b="1" i="0" u="none" strike="noStrike" dirty="0">
                        <a:solidFill>
                          <a:schemeClr val="tx1">
                            <a:lumMod val="50000"/>
                            <a:lumOff val="50000"/>
                          </a:schemeClr>
                        </a:solidFill>
                        <a:effectLst/>
                        <a:latin typeface="+mn-ea"/>
                        <a:ea typeface="+mn-ea"/>
                      </a:endParaRPr>
                    </a:p>
                    <a:p>
                      <a:pPr algn="l" fontAlgn="t"/>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産出額では野菜が</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2/3</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を、米、いも類、果実が残りを占め、県全体ではあった畜産や花きは図に挙がらない。このことを除き産出額の品目ごとの序列は県と町でおおむね同じ。農業産出額は全国平均より少なく、全国では増加傾向だが町では減少している。</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1.0ha</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以下の経営体の割合が全国平均より</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15</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％大きい。</a:t>
                      </a:r>
                      <a:endParaRPr lang="zh-TW" altLang="en-US" sz="1000" b="1" i="0" u="none" strike="noStrike" dirty="0">
                        <a:solidFill>
                          <a:schemeClr val="tx1">
                            <a:lumMod val="50000"/>
                            <a:lumOff val="50000"/>
                          </a:schemeClr>
                        </a:solidFill>
                        <a:effectLst/>
                        <a:latin typeface="UD デジタル 教科書体 NK-R" panose="02020400000000000000" pitchFamily="18" charset="-128"/>
                        <a:ea typeface="UD デジタル 教科書体 NK-R" panose="02020400000000000000" pitchFamily="18" charset="-128"/>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kumimoji="1" lang="ja-JP" altLang="en-US" sz="700" b="0" i="0" u="none" strike="noStrike" kern="1200" cap="none" spc="0" normalizeH="0" baseline="0" noProof="0" dirty="0">
                          <a:ln>
                            <a:noFill/>
                          </a:ln>
                          <a:solidFill>
                            <a:schemeClr val="tx1">
                              <a:lumMod val="65000"/>
                              <a:lumOff val="35000"/>
                            </a:schemeClr>
                          </a:solidFill>
                          <a:effectLst/>
                          <a:uLnTx/>
                          <a:uFillTx/>
                          <a:latin typeface="游ゴシック" panose="020B0400000000000000" pitchFamily="50" charset="-128"/>
                          <a:ea typeface="游ゴシック" panose="020B0400000000000000" pitchFamily="50" charset="-128"/>
                          <a:cs typeface="+mn-cs"/>
                        </a:rPr>
                        <a:t>   </a:t>
                      </a: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ＲＥＳＡＳ</a:t>
                      </a: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産業構造マップ</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＞農業の構造</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mn-ea"/>
                        </a:rPr>
                        <a:t>　＞農地分析</a:t>
                      </a:r>
                      <a:endParaRPr lang="en-US" altLang="ja-JP" sz="600" b="0" i="0" u="none" strike="noStrike" dirty="0">
                        <a:solidFill>
                          <a:schemeClr val="tx1">
                            <a:lumMod val="65000"/>
                            <a:lumOff val="35000"/>
                          </a:schemeClr>
                        </a:solidFill>
                        <a:effectLst/>
                        <a:latin typeface="游ゴシック" panose="020B0400000000000000" pitchFamily="50" charset="-128"/>
                        <a:ea typeface="+mn-ea"/>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mn-ea"/>
                        </a:rPr>
                        <a:t>　</a:t>
                      </a:r>
                      <a:r>
                        <a:rPr lang="zh-TW" altLang="en-US" sz="4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農林水産省「市町村別農業産出額（推計）」</a:t>
                      </a:r>
                      <a:endParaRPr lang="en-US" altLang="zh-TW" sz="4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4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a:t>
                      </a:r>
                      <a:r>
                        <a:rPr lang="ja-JP" altLang="en-US" sz="400" b="0" i="0" u="none" strike="noStrike" dirty="0">
                          <a:solidFill>
                            <a:schemeClr val="tx1">
                              <a:lumMod val="65000"/>
                              <a:lumOff val="35000"/>
                            </a:schemeClr>
                          </a:solidFill>
                          <a:effectLst/>
                          <a:latin typeface="游ゴシック" panose="020B0400000000000000" pitchFamily="50" charset="-128"/>
                          <a:ea typeface="+mn-ea"/>
                        </a:rPr>
                        <a:t>農林水産省「農林業センサス」</a:t>
                      </a:r>
                      <a:endParaRPr lang="ja-JP" altLang="en-US" sz="7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632703"/>
                  </a:ext>
                </a:extLst>
              </a:tr>
              <a:tr h="720670">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地域の農業者、農地の実態</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ja-JP" altLang="en-US" sz="800" b="1" i="0" u="none" strike="noStrike" dirty="0">
                          <a:solidFill>
                            <a:schemeClr val="tx1">
                              <a:lumMod val="50000"/>
                              <a:lumOff val="50000"/>
                            </a:schemeClr>
                          </a:solidFill>
                          <a:effectLst/>
                          <a:latin typeface="+mn-ea"/>
                          <a:ea typeface="+mn-ea"/>
                        </a:rPr>
                        <a:t>農業者分析　農地分析</a:t>
                      </a:r>
                      <a:endParaRPr lang="en-US" altLang="ja-JP" sz="800" b="1" i="0" u="none" strike="noStrike" dirty="0">
                        <a:solidFill>
                          <a:schemeClr val="tx1">
                            <a:lumMod val="50000"/>
                            <a:lumOff val="50000"/>
                          </a:schemeClr>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農業経営者は</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65</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歳以上の割合が</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74%</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となっており全国平均、県平均よりも大きい。また、</a:t>
                      </a:r>
                      <a:r>
                        <a:rPr lang="zh-TW"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基幹的農業従事者</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も</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65</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歳以上が</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8</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割以上となっている。これらより、全国平均より農業人口についての高齢化は進んでいる。しかし、農地流動化率が全国より</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7</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％程度高くなっている。</a:t>
                      </a:r>
                      <a:endParaRPr lang="en-US" altLang="ja-JP" sz="800" b="1" i="0" u="none" strike="noStrike" dirty="0">
                        <a:solidFill>
                          <a:schemeClr val="tx1">
                            <a:lumMod val="50000"/>
                            <a:lumOff val="50000"/>
                          </a:schemeClr>
                        </a:solidFill>
                        <a:effectLst/>
                        <a:latin typeface="+mn-ea"/>
                        <a:ea typeface="+mn-ea"/>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　ＲＥＳＡＳ</a:t>
                      </a: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産業構造マップ</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＞農業＞農業者分析</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chemeClr val="tx1">
                              <a:lumMod val="65000"/>
                              <a:lumOff val="35000"/>
                            </a:schemeClr>
                          </a:solidFill>
                          <a:effectLst/>
                          <a:latin typeface="游ゴシック" panose="020B0400000000000000" pitchFamily="50" charset="-128"/>
                          <a:ea typeface="+mn-ea"/>
                        </a:rPr>
                        <a:t>　</a:t>
                      </a:r>
                      <a:r>
                        <a:rPr lang="ja-JP" altLang="en-US" sz="400" b="0" i="0" u="none" strike="noStrike" dirty="0">
                          <a:solidFill>
                            <a:schemeClr val="tx1">
                              <a:lumMod val="65000"/>
                              <a:lumOff val="35000"/>
                            </a:schemeClr>
                          </a:solidFill>
                          <a:effectLst/>
                          <a:latin typeface="游ゴシック" panose="020B0400000000000000" pitchFamily="50" charset="-128"/>
                          <a:ea typeface="+mn-ea"/>
                        </a:rPr>
                        <a:t>農林水産省「農林業センサス」再編加工</a:t>
                      </a:r>
                    </a:p>
                    <a:p>
                      <a:pPr algn="l" fontAlgn="ctr"/>
                      <a:endParaRPr lang="en-US" altLang="ja-JP" sz="3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　ＲＥＳＡＳ</a:t>
                      </a: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産業構造マップ</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＞農業＞農地分析</a:t>
                      </a:r>
                      <a:r>
                        <a:rPr lang="ja-JP" altLang="en-US" sz="600" b="0" i="0" u="none" strike="noStrike" dirty="0">
                          <a:solidFill>
                            <a:schemeClr val="tx1">
                              <a:lumMod val="65000"/>
                              <a:lumOff val="35000"/>
                            </a:schemeClr>
                          </a:solidFill>
                          <a:effectLst/>
                          <a:latin typeface="游ゴシック" panose="020B0400000000000000" pitchFamily="50" charset="-128"/>
                          <a:ea typeface="+mn-ea"/>
                        </a:rPr>
                        <a:t>　</a:t>
                      </a:r>
                      <a:endParaRPr lang="en-US" altLang="ja-JP" sz="600" b="0" i="0" u="none" strike="noStrike" dirty="0">
                        <a:solidFill>
                          <a:schemeClr val="tx1">
                            <a:lumMod val="65000"/>
                            <a:lumOff val="35000"/>
                          </a:schemeClr>
                        </a:solidFill>
                        <a:effectLst/>
                        <a:latin typeface="游ゴシック" panose="020B0400000000000000" pitchFamily="50" charset="-128"/>
                        <a:ea typeface="+mn-ea"/>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mn-ea"/>
                        </a:rPr>
                        <a:t>　</a:t>
                      </a:r>
                      <a:r>
                        <a:rPr lang="ja-JP" altLang="en-US" sz="400" b="0" i="0" u="none" strike="noStrike" dirty="0">
                          <a:solidFill>
                            <a:schemeClr val="tx1">
                              <a:lumMod val="65000"/>
                              <a:lumOff val="35000"/>
                            </a:schemeClr>
                          </a:solidFill>
                          <a:effectLst/>
                          <a:latin typeface="游ゴシック" panose="020B0400000000000000" pitchFamily="50" charset="-128"/>
                          <a:ea typeface="+mn-ea"/>
                        </a:rPr>
                        <a:t>農林水産省「農林業センサス」再編加工</a:t>
                      </a:r>
                      <a:endParaRPr lang="ja-JP" altLang="en-US" sz="4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2554059"/>
                  </a:ext>
                </a:extLst>
              </a:tr>
              <a:tr h="74348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六次産業化の取組み</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ja-JP" altLang="en-US" sz="800" b="1" i="0" u="none" strike="noStrike" dirty="0">
                          <a:solidFill>
                            <a:schemeClr val="tx1">
                              <a:lumMod val="50000"/>
                              <a:lumOff val="50000"/>
                            </a:schemeClr>
                          </a:solidFill>
                          <a:effectLst/>
                          <a:latin typeface="+mn-ea"/>
                          <a:ea typeface="+mn-ea"/>
                        </a:rPr>
                        <a:t>農業生産関連事業の実施状況  　　農業経営体の法人化率 </a:t>
                      </a:r>
                      <a:endParaRPr lang="en-US" altLang="ja-JP" sz="800" b="1" i="0" u="none" strike="noStrike" dirty="0">
                        <a:solidFill>
                          <a:schemeClr val="tx1">
                            <a:lumMod val="50000"/>
                            <a:lumOff val="50000"/>
                          </a:schemeClr>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農業経営体の法人化率は埼玉県平均ほぼ同等で全国平均より</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1</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ポイント低い。農業生産関連事業のうち直接販売が</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2015</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まで大多数であったが、</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2020</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年には小売業がその半数ほど存在し直接販売はほぼ半減した。出荷先の割合は埼玉県平均と同様に、消費者への直接販売が大きく全国平均のおよそ</a:t>
                      </a:r>
                      <a:r>
                        <a:rPr lang="en-US" altLang="ja-JP"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a:t>
                      </a:r>
                      <a:r>
                        <a:rPr lang="ja-JP" altLang="en-US" sz="100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倍になっている。</a:t>
                      </a:r>
                      <a:r>
                        <a:rPr lang="ja-JP" altLang="en-US" sz="800" b="1" i="0" u="none" strike="noStrike" dirty="0">
                          <a:solidFill>
                            <a:schemeClr val="tx1">
                              <a:lumMod val="50000"/>
                              <a:lumOff val="50000"/>
                            </a:schemeClr>
                          </a:solidFill>
                          <a:effectLst/>
                          <a:latin typeface="+mn-ea"/>
                          <a:ea typeface="+mn-ea"/>
                        </a:rPr>
                        <a:t> </a:t>
                      </a:r>
                      <a:endParaRPr lang="en-US" altLang="ja-JP" sz="800" b="1" i="0" u="none" strike="noStrike" dirty="0">
                        <a:solidFill>
                          <a:schemeClr val="tx1">
                            <a:lumMod val="50000"/>
                            <a:lumOff val="50000"/>
                          </a:schemeClr>
                        </a:solidFill>
                        <a:effectLst/>
                        <a:latin typeface="+mn-ea"/>
                        <a:ea typeface="+mn-ea"/>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kumimoji="1" lang="ja-JP" altLang="en-US" sz="600" b="0" i="0" u="none" strike="noStrike" kern="1200" cap="none" spc="0" normalizeH="0" baseline="0" noProof="0" dirty="0">
                          <a:ln>
                            <a:noFill/>
                          </a:ln>
                          <a:solidFill>
                            <a:prstClr val="black">
                              <a:lumMod val="65000"/>
                              <a:lumOff val="35000"/>
                            </a:prstClr>
                          </a:solidFill>
                          <a:effectLst/>
                          <a:uLnTx/>
                          <a:uFillTx/>
                          <a:latin typeface="+mn-lt"/>
                          <a:ea typeface="+mn-ea"/>
                          <a:cs typeface="+mn-cs"/>
                        </a:rPr>
                        <a:t>　ＲＥＳＡＳ</a:t>
                      </a: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産業構造マップ</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a:t>
                      </a:r>
                      <a:endParaRPr lang="en-US" altLang="ja-JP"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rPr>
                        <a:t>　＞農業者</a:t>
                      </a:r>
                      <a:r>
                        <a:rPr lang="ja-JP" altLang="en-US" sz="600" b="0" i="0" u="none" strike="noStrike" dirty="0">
                          <a:solidFill>
                            <a:schemeClr val="tx1">
                              <a:lumMod val="65000"/>
                              <a:lumOff val="35000"/>
                            </a:schemeClr>
                          </a:solidFill>
                          <a:effectLst/>
                          <a:latin typeface="游ゴシック" panose="020B0400000000000000" pitchFamily="50" charset="-128"/>
                          <a:ea typeface="+mn-ea"/>
                        </a:rPr>
                        <a:t>分析</a:t>
                      </a:r>
                      <a:endParaRPr lang="en-US" altLang="ja-JP" sz="600" b="0" i="0" u="none" strike="noStrike" dirty="0">
                        <a:solidFill>
                          <a:schemeClr val="tx1">
                            <a:lumMod val="65000"/>
                            <a:lumOff val="35000"/>
                          </a:schemeClr>
                        </a:solidFill>
                        <a:effectLst/>
                        <a:latin typeface="游ゴシック" panose="020B0400000000000000" pitchFamily="50" charset="-128"/>
                        <a:ea typeface="+mn-ea"/>
                      </a:endParaRPr>
                    </a:p>
                    <a:p>
                      <a:pPr algn="l" fontAlgn="ctr"/>
                      <a:r>
                        <a:rPr lang="ja-JP" altLang="en-US" sz="600" b="0" i="0" u="none" strike="noStrike" dirty="0">
                          <a:solidFill>
                            <a:schemeClr val="tx1">
                              <a:lumMod val="65000"/>
                              <a:lumOff val="35000"/>
                            </a:schemeClr>
                          </a:solidFill>
                          <a:effectLst/>
                          <a:latin typeface="游ゴシック" panose="020B0400000000000000" pitchFamily="50" charset="-128"/>
                          <a:ea typeface="+mn-ea"/>
                        </a:rPr>
                        <a:t>　</a:t>
                      </a:r>
                      <a:r>
                        <a:rPr lang="ja-JP" altLang="en-US" sz="400" b="0" i="0" u="none" strike="noStrike" dirty="0">
                          <a:solidFill>
                            <a:schemeClr val="tx1">
                              <a:lumMod val="65000"/>
                              <a:lumOff val="35000"/>
                            </a:schemeClr>
                          </a:solidFill>
                          <a:effectLst/>
                          <a:latin typeface="游ゴシック" panose="020B0400000000000000" pitchFamily="50" charset="-128"/>
                          <a:ea typeface="+mn-ea"/>
                        </a:rPr>
                        <a:t>農林水産省「農林業センサス」再編加工</a:t>
                      </a:r>
                      <a:endParaRPr lang="ja-JP" altLang="en-US" sz="600" b="0" i="0" u="none" strike="noStrike" dirty="0">
                        <a:solidFill>
                          <a:schemeClr val="tx1">
                            <a:lumMod val="65000"/>
                            <a:lumOff val="35000"/>
                          </a:schemeClr>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2925309"/>
                  </a:ext>
                </a:extLst>
              </a:tr>
            </a:tbl>
          </a:graphicData>
        </a:graphic>
      </p:graphicFrame>
      <p:graphicFrame>
        <p:nvGraphicFramePr>
          <p:cNvPr id="5" name="表 4"/>
          <p:cNvGraphicFramePr>
            <a:graphicFrameLocks noGrp="1"/>
          </p:cNvGraphicFramePr>
          <p:nvPr/>
        </p:nvGraphicFramePr>
        <p:xfrm>
          <a:off x="188752" y="5391067"/>
          <a:ext cx="8758106" cy="1228217"/>
        </p:xfrm>
        <a:graphic>
          <a:graphicData uri="http://schemas.openxmlformats.org/drawingml/2006/table">
            <a:tbl>
              <a:tblPr/>
              <a:tblGrid>
                <a:gridCol w="8758106">
                  <a:extLst>
                    <a:ext uri="{9D8B030D-6E8A-4147-A177-3AD203B41FA5}">
                      <a16:colId xmlns:a16="http://schemas.microsoft.com/office/drawing/2014/main" val="764293052"/>
                    </a:ext>
                  </a:extLst>
                </a:gridCol>
              </a:tblGrid>
              <a:tr h="406695">
                <a:tc>
                  <a:txBody>
                    <a:bodyPr/>
                    <a:lstStyle/>
                    <a:p>
                      <a:pPr algn="l" fontAlgn="ctr"/>
                      <a:r>
                        <a:rPr lang="ja-JP" altLang="en-US" sz="1300" b="1" i="0" u="none" strike="noStrike" dirty="0">
                          <a:solidFill>
                            <a:srgbClr val="000000"/>
                          </a:solidFill>
                          <a:effectLst/>
                          <a:latin typeface="游ゴシック" panose="020B0400000000000000" pitchFamily="50" charset="-128"/>
                          <a:ea typeface="游ゴシック" panose="020B0400000000000000" pitchFamily="50" charset="-128"/>
                        </a:rPr>
                        <a:t>　まとめ　</a:t>
                      </a:r>
                      <a:r>
                        <a:rPr lang="ja-JP" altLang="en-US" sz="1300" b="1" i="0" u="none" strike="noStrike" dirty="0">
                          <a:solidFill>
                            <a:srgbClr val="000000"/>
                          </a:solidFill>
                          <a:effectLst/>
                          <a:latin typeface="游ゴシック" panose="020B0400000000000000" pitchFamily="50" charset="-128"/>
                          <a:ea typeface="+mn-ea"/>
                        </a:rPr>
                        <a:t>地域の産業</a:t>
                      </a:r>
                      <a:r>
                        <a:rPr lang="en-US" altLang="ja-JP" sz="1300" b="1" i="0" u="none" strike="noStrike" dirty="0">
                          <a:solidFill>
                            <a:srgbClr val="000000"/>
                          </a:solidFill>
                          <a:effectLst/>
                          <a:latin typeface="游ゴシック" panose="020B0400000000000000" pitchFamily="50" charset="-128"/>
                          <a:ea typeface="+mn-ea"/>
                        </a:rPr>
                        <a:t>/</a:t>
                      </a:r>
                      <a:r>
                        <a:rPr lang="ja-JP" altLang="en-US" sz="1300" b="1" i="0" u="none" strike="noStrike" dirty="0">
                          <a:solidFill>
                            <a:srgbClr val="000000"/>
                          </a:solidFill>
                          <a:effectLst/>
                          <a:latin typeface="游ゴシック" panose="020B0400000000000000" pitchFamily="50" charset="-128"/>
                          <a:ea typeface="+mn-ea"/>
                        </a:rPr>
                        <a:t>農業について、他地域比較や過去から現在までの変化から捉えた（強み・弱み）及び（課題）</a:t>
                      </a:r>
                      <a:endParaRPr lang="ja-JP" altLang="en-US" sz="13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6595852"/>
                  </a:ext>
                </a:extLst>
              </a:tr>
              <a:tr h="82152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05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小川町の産業では家具や自動車関連部品の特化係数が大きい。しかし生産性の水準が全国に比べ低いままであることから各事業者において生産性を向上させる取り組みを支援する必要がある。農業</a:t>
                      </a:r>
                      <a:r>
                        <a:rPr lang="ja-JP" altLang="en-US" sz="1050" b="0" i="0" u="none" strike="noStrike">
                          <a:solidFill>
                            <a:srgbClr val="000000"/>
                          </a:solidFill>
                          <a:effectLst/>
                          <a:latin typeface="UD デジタル 教科書体 NK-R" panose="02020400000000000000" pitchFamily="18" charset="-128"/>
                          <a:ea typeface="UD デジタル 教科書体 NK-R" panose="02020400000000000000" pitchFamily="18" charset="-128"/>
                        </a:rPr>
                        <a:t>では消費者への直接販売が強みであり、ブランド野菜や産地直送といったバズワードに対応して産業としての競争力をより高めることで若年層の参入と革新を促し、従事者の高齢化や従事者の不足といった問題に対応すべきである。</a:t>
                      </a:r>
                      <a:endParaRPr lang="ja-JP" altLang="en-US" sz="105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endParaRPr>
                    </a:p>
                    <a:p>
                      <a:pPr algn="l" fontAlgn="ct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789956"/>
                  </a:ext>
                </a:extLst>
              </a:tr>
            </a:tbl>
          </a:graphicData>
        </a:graphic>
      </p:graphicFrame>
      <p:sp>
        <p:nvSpPr>
          <p:cNvPr id="9" name="角丸四角形吹き出し 8"/>
          <p:cNvSpPr/>
          <p:nvPr/>
        </p:nvSpPr>
        <p:spPr>
          <a:xfrm>
            <a:off x="6098648" y="405843"/>
            <a:ext cx="2844015" cy="369332"/>
          </a:xfrm>
          <a:prstGeom prst="wedgeRoundRectCallout">
            <a:avLst>
              <a:gd name="adj1" fmla="val 41704"/>
              <a:gd name="adj2" fmla="val -14858"/>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 name="正方形/長方形 17">
            <a:extLst>
              <a:ext uri="{FF2B5EF4-FFF2-40B4-BE49-F238E27FC236}">
                <a16:creationId xmlns:a16="http://schemas.microsoft.com/office/drawing/2014/main" id="{64269192-C292-49E8-9E2D-0CDC8B11819F}"/>
              </a:ext>
            </a:extLst>
          </p:cNvPr>
          <p:cNvSpPr/>
          <p:nvPr/>
        </p:nvSpPr>
        <p:spPr>
          <a:xfrm>
            <a:off x="6098649" y="421232"/>
            <a:ext cx="2872235"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mn-cs"/>
              </a:rPr>
              <a:t>地域名：埼玉県比企郡小川町</a:t>
            </a:r>
          </a:p>
        </p:txBody>
      </p:sp>
      <p:sp>
        <p:nvSpPr>
          <p:cNvPr id="19" name="テキスト ボックス 18">
            <a:extLst>
              <a:ext uri="{FF2B5EF4-FFF2-40B4-BE49-F238E27FC236}">
                <a16:creationId xmlns:a16="http://schemas.microsoft.com/office/drawing/2014/main" id="{2E9530AA-6191-4776-A6A5-B2275928FB55}"/>
              </a:ext>
            </a:extLst>
          </p:cNvPr>
          <p:cNvSpPr txBox="1"/>
          <p:nvPr/>
        </p:nvSpPr>
        <p:spPr>
          <a:xfrm>
            <a:off x="173115" y="421161"/>
            <a:ext cx="5249517"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002060"/>
                </a:solidFill>
                <a:effectLst/>
                <a:uLnTx/>
                <a:uFillTx/>
                <a:latin typeface="Calibri" panose="020F0502020204030204"/>
                <a:ea typeface="游ゴシック" panose="020B0400000000000000" pitchFamily="50" charset="-128"/>
                <a:cs typeface="+mn-cs"/>
              </a:rPr>
              <a:t>産業・農業からみた地域の特徴と課題</a:t>
            </a:r>
          </a:p>
        </p:txBody>
      </p:sp>
      <p:sp>
        <p:nvSpPr>
          <p:cNvPr id="8" name="タイトル 1">
            <a:extLst>
              <a:ext uri="{FF2B5EF4-FFF2-40B4-BE49-F238E27FC236}">
                <a16:creationId xmlns:a16="http://schemas.microsoft.com/office/drawing/2014/main" id="{60090DFB-D230-3C19-2099-5F5F603D6886}"/>
              </a:ext>
            </a:extLst>
          </p:cNvPr>
          <p:cNvSpPr txBox="1">
            <a:spLocks/>
          </p:cNvSpPr>
          <p:nvPr/>
        </p:nvSpPr>
        <p:spPr>
          <a:xfrm>
            <a:off x="0" y="0"/>
            <a:ext cx="9144000" cy="347340"/>
          </a:xfrm>
          <a:prstGeom prst="rect">
            <a:avLst/>
          </a:prstGeom>
          <a:solidFill>
            <a:schemeClr val="tx1">
              <a:lumMod val="75000"/>
              <a:lumOff val="25000"/>
            </a:schemeClr>
          </a:solidFill>
        </p:spPr>
        <p:txBody>
          <a:bodyPr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solidFill>
                  <a:schemeClr val="bg1"/>
                </a:solidFill>
                <a:latin typeface="HGSｺﾞｼｯｸE" panose="020B0900000000000000" pitchFamily="50" charset="-128"/>
                <a:ea typeface="HGSｺﾞｼｯｸE" panose="020B0900000000000000" pitchFamily="50" charset="-128"/>
              </a:rPr>
              <a:t>  地域全体の現状把握</a:t>
            </a:r>
            <a:endParaRPr lang="zh-TW" altLang="en-US" sz="2000" dirty="0">
              <a:solidFill>
                <a:schemeClr val="bg1"/>
              </a:solidFill>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106980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8FC25D4-0512-4ACE-B586-6F08EC67F08D}"/>
              </a:ext>
            </a:extLst>
          </p:cNvPr>
          <p:cNvSpPr/>
          <p:nvPr/>
        </p:nvSpPr>
        <p:spPr>
          <a:xfrm>
            <a:off x="2689505" y="4991811"/>
            <a:ext cx="688379" cy="1168659"/>
          </a:xfrm>
          <a:prstGeom prst="rect">
            <a:avLst/>
          </a:prstGeom>
          <a:noFill/>
          <a:ln w="476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77">
            <a:extLst>
              <a:ext uri="{FF2B5EF4-FFF2-40B4-BE49-F238E27FC236}">
                <a16:creationId xmlns:a16="http://schemas.microsoft.com/office/drawing/2014/main" id="{4828DE97-74DF-4BC3-8612-015C458FC705}"/>
              </a:ext>
            </a:extLst>
          </p:cNvPr>
          <p:cNvSpPr txBox="1"/>
          <p:nvPr/>
        </p:nvSpPr>
        <p:spPr>
          <a:xfrm>
            <a:off x="139447" y="6361921"/>
            <a:ext cx="8113654" cy="2159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dirty="0">
                <a:latin typeface="+mn-ea"/>
                <a:ea typeface="+mn-ea"/>
              </a:rPr>
              <a:t>【</a:t>
            </a:r>
            <a:r>
              <a:rPr kumimoji="1" lang="ja-JP" altLang="en-US" sz="800" dirty="0">
                <a:latin typeface="+mn-ea"/>
                <a:ea typeface="+mn-ea"/>
              </a:rPr>
              <a:t>出典</a:t>
            </a:r>
            <a:r>
              <a:rPr kumimoji="1" lang="en-US" altLang="ja-JP" sz="800" dirty="0">
                <a:latin typeface="+mn-ea"/>
                <a:ea typeface="+mn-ea"/>
              </a:rPr>
              <a:t>】 </a:t>
            </a:r>
            <a:r>
              <a:rPr kumimoji="1" lang="ja-JP" altLang="en-US" sz="800" dirty="0">
                <a:latin typeface="+mn-ea"/>
                <a:ea typeface="+mn-ea"/>
              </a:rPr>
              <a:t>環境省「地域産業連関表」、「地域経済計算」（株式会社価値総合研究所（日本政策投資銀行グループ）受託作成）</a:t>
            </a:r>
          </a:p>
        </p:txBody>
      </p:sp>
      <p:sp>
        <p:nvSpPr>
          <p:cNvPr id="18" name="正方形/長方形 17">
            <a:extLst>
              <a:ext uri="{FF2B5EF4-FFF2-40B4-BE49-F238E27FC236}">
                <a16:creationId xmlns:a16="http://schemas.microsoft.com/office/drawing/2014/main" id="{113E8437-D675-40FB-B71F-B73653E96071}"/>
              </a:ext>
            </a:extLst>
          </p:cNvPr>
          <p:cNvSpPr/>
          <p:nvPr/>
        </p:nvSpPr>
        <p:spPr>
          <a:xfrm>
            <a:off x="274738" y="1194979"/>
            <a:ext cx="8720578" cy="1754326"/>
          </a:xfrm>
          <a:prstGeom prst="rect">
            <a:avLst/>
          </a:prstGeom>
          <a:solidFill>
            <a:schemeClr val="bg1"/>
          </a:solidFill>
        </p:spPr>
        <p:txBody>
          <a:bodyPr wrap="square">
            <a:spAutoFit/>
          </a:bodyPr>
          <a:lstStyle/>
          <a:p>
            <a:r>
              <a:rPr lang="ja-JP" altLang="en-US" dirty="0"/>
              <a:t>◎地域経済循環図を見ると、生産面では</a:t>
            </a:r>
            <a:endParaRPr lang="en-US" altLang="ja-JP" dirty="0"/>
          </a:p>
          <a:p>
            <a:endParaRPr lang="ja-JP" altLang="en-US" dirty="0"/>
          </a:p>
          <a:p>
            <a:r>
              <a:rPr lang="ja-JP" altLang="en-US" dirty="0"/>
              <a:t>◎分配面では、</a:t>
            </a:r>
            <a:endParaRPr lang="en-US" altLang="ja-JP" dirty="0"/>
          </a:p>
          <a:p>
            <a:endParaRPr lang="en-US" altLang="ja-JP" dirty="0"/>
          </a:p>
          <a:p>
            <a:r>
              <a:rPr lang="ja-JP" altLang="en-US" dirty="0"/>
              <a:t>◎ 支出面では、</a:t>
            </a:r>
          </a:p>
          <a:p>
            <a:endParaRPr lang="ja-JP" altLang="en-US" dirty="0"/>
          </a:p>
        </p:txBody>
      </p:sp>
      <p:sp>
        <p:nvSpPr>
          <p:cNvPr id="19" name="正方形/長方形 18">
            <a:extLst>
              <a:ext uri="{FF2B5EF4-FFF2-40B4-BE49-F238E27FC236}">
                <a16:creationId xmlns:a16="http://schemas.microsoft.com/office/drawing/2014/main" id="{CD74CD43-D5BA-4178-9D0C-EE955968ECD6}"/>
              </a:ext>
            </a:extLst>
          </p:cNvPr>
          <p:cNvSpPr/>
          <p:nvPr/>
        </p:nvSpPr>
        <p:spPr>
          <a:xfrm>
            <a:off x="79879" y="3908653"/>
            <a:ext cx="3417292" cy="584775"/>
          </a:xfrm>
          <a:prstGeom prst="rect">
            <a:avLst/>
          </a:prstGeom>
        </p:spPr>
        <p:txBody>
          <a:bodyPr wrap="square">
            <a:spAutoFit/>
          </a:bodyPr>
          <a:lstStyle/>
          <a:p>
            <a:r>
              <a:rPr lang="ja-JP" altLang="en-US" sz="1600" i="0" u="none" strike="noStrike" kern="1200" baseline="0" dirty="0">
                <a:solidFill>
                  <a:srgbClr val="262626"/>
                </a:solidFill>
                <a:latin typeface="Calibri" panose="020F0502020204030204" pitchFamily="34" charset="0"/>
                <a:ea typeface="游ゴシック" panose="020B0400000000000000" pitchFamily="50" charset="-128"/>
              </a:rPr>
              <a:t>産業別の</a:t>
            </a:r>
            <a:r>
              <a:rPr lang="ja-JP" altLang="en-US" sz="1600" dirty="0"/>
              <a:t>一人当たりの</a:t>
            </a:r>
            <a:r>
              <a:rPr lang="ja-JP" altLang="en-US" sz="1600" i="0" u="none" strike="noStrike" kern="1200" baseline="0" dirty="0">
                <a:solidFill>
                  <a:srgbClr val="262626"/>
                </a:solidFill>
                <a:latin typeface="Calibri" panose="020F0502020204030204" pitchFamily="34" charset="0"/>
                <a:ea typeface="游ゴシック" panose="020B0400000000000000" pitchFamily="50" charset="-128"/>
              </a:rPr>
              <a:t>付加価値額を比較すると、</a:t>
            </a:r>
            <a:endParaRPr lang="ja-JP" altLang="en-US" sz="1600" dirty="0"/>
          </a:p>
        </p:txBody>
      </p:sp>
      <p:sp>
        <p:nvSpPr>
          <p:cNvPr id="13" name="正方形/長方形 12">
            <a:extLst>
              <a:ext uri="{FF2B5EF4-FFF2-40B4-BE49-F238E27FC236}">
                <a16:creationId xmlns:a16="http://schemas.microsoft.com/office/drawing/2014/main" id="{1B3A0468-F00B-42F4-B115-5E3346A0022D}"/>
              </a:ext>
            </a:extLst>
          </p:cNvPr>
          <p:cNvSpPr/>
          <p:nvPr/>
        </p:nvSpPr>
        <p:spPr>
          <a:xfrm>
            <a:off x="0" y="6661507"/>
            <a:ext cx="9144000" cy="215444"/>
          </a:xfrm>
          <a:prstGeom prst="rect">
            <a:avLst/>
          </a:prstGeom>
        </p:spPr>
        <p:txBody>
          <a:bodyPr wrap="square">
            <a:spAutoFit/>
          </a:bodyPr>
          <a:lstStyle/>
          <a:p>
            <a:pPr algn="ctr"/>
            <a:r>
              <a:rPr lang="en-US" altLang="ja-JP" sz="800" dirty="0"/>
              <a:t>©Yoshiaki Matsuura</a:t>
            </a:r>
            <a:endParaRPr lang="ja-JP" altLang="en-US" sz="800" dirty="0"/>
          </a:p>
        </p:txBody>
      </p:sp>
      <p:sp>
        <p:nvSpPr>
          <p:cNvPr id="22" name="タイトル 1">
            <a:extLst>
              <a:ext uri="{FF2B5EF4-FFF2-40B4-BE49-F238E27FC236}">
                <a16:creationId xmlns:a16="http://schemas.microsoft.com/office/drawing/2014/main" id="{50AC39E7-A0DA-49E0-8DF3-E81DAA1DFAB3}"/>
              </a:ext>
            </a:extLst>
          </p:cNvPr>
          <p:cNvSpPr txBox="1">
            <a:spLocks/>
          </p:cNvSpPr>
          <p:nvPr/>
        </p:nvSpPr>
        <p:spPr>
          <a:xfrm>
            <a:off x="0" y="0"/>
            <a:ext cx="9144000" cy="347340"/>
          </a:xfrm>
          <a:prstGeom prst="rect">
            <a:avLst/>
          </a:prstGeom>
          <a:solidFill>
            <a:schemeClr val="tx1">
              <a:lumMod val="75000"/>
              <a:lumOff val="25000"/>
            </a:schemeClr>
          </a:solidFill>
        </p:spPr>
        <p:txBody>
          <a:bodyPr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solidFill>
                  <a:schemeClr val="bg1"/>
                </a:solidFill>
                <a:latin typeface="HGSｺﾞｼｯｸE" panose="020B0900000000000000" pitchFamily="50" charset="-128"/>
                <a:ea typeface="HGSｺﾞｼｯｸE" panose="020B0900000000000000" pitchFamily="50" charset="-128"/>
              </a:rPr>
              <a:t>地域全体の現状把握・地域経済循環図からみた地域の特徴と課題　</a:t>
            </a:r>
            <a:endParaRPr lang="zh-TW" altLang="en-US" sz="2000" dirty="0">
              <a:solidFill>
                <a:schemeClr val="bg1"/>
              </a:solidFill>
              <a:latin typeface="HGSｺﾞｼｯｸE" panose="020B0900000000000000" pitchFamily="50" charset="-128"/>
              <a:ea typeface="HGSｺﾞｼｯｸE" panose="020B0900000000000000" pitchFamily="50" charset="-128"/>
            </a:endParaRPr>
          </a:p>
        </p:txBody>
      </p:sp>
      <p:sp>
        <p:nvSpPr>
          <p:cNvPr id="16" name="四角形: 角を丸くする 26">
            <a:extLst>
              <a:ext uri="{FF2B5EF4-FFF2-40B4-BE49-F238E27FC236}">
                <a16:creationId xmlns:a16="http://schemas.microsoft.com/office/drawing/2014/main" id="{8EC4BBE3-9753-4F41-9051-3F8B4CCD3456}"/>
              </a:ext>
            </a:extLst>
          </p:cNvPr>
          <p:cNvSpPr/>
          <p:nvPr/>
        </p:nvSpPr>
        <p:spPr>
          <a:xfrm>
            <a:off x="63347" y="489930"/>
            <a:ext cx="8931969" cy="529549"/>
          </a:xfrm>
          <a:prstGeom prst="roundRect">
            <a:avLst/>
          </a:prstGeom>
          <a:solidFill>
            <a:schemeClr val="accent6">
              <a:lumMod val="60000"/>
              <a:lumOff val="40000"/>
            </a:schemeClr>
          </a:solidFill>
          <a:ln>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7" name="テキスト ボックス 16">
            <a:extLst>
              <a:ext uri="{FF2B5EF4-FFF2-40B4-BE49-F238E27FC236}">
                <a16:creationId xmlns:a16="http://schemas.microsoft.com/office/drawing/2014/main" id="{6466F392-A8ED-4D90-B11D-6DAB8CC72D5C}"/>
              </a:ext>
            </a:extLst>
          </p:cNvPr>
          <p:cNvSpPr txBox="1"/>
          <p:nvPr/>
        </p:nvSpPr>
        <p:spPr>
          <a:xfrm>
            <a:off x="639681" y="570038"/>
            <a:ext cx="8568974" cy="369332"/>
          </a:xfrm>
          <a:prstGeom prst="rect">
            <a:avLst/>
          </a:prstGeom>
          <a:noFill/>
          <a:ln>
            <a:noFill/>
          </a:ln>
        </p:spPr>
        <p:txBody>
          <a:bodyPr wrap="square" rtlCol="0">
            <a:spAutoFit/>
          </a:bodyPr>
          <a:lstStyle/>
          <a:p>
            <a:r>
              <a:rPr kumimoji="1" lang="ja-JP" altLang="en-US" b="1" dirty="0">
                <a:solidFill>
                  <a:schemeClr val="tx1">
                    <a:lumMod val="85000"/>
                    <a:lumOff val="15000"/>
                  </a:schemeClr>
                </a:solidFill>
              </a:rPr>
              <a:t>地域経済循環：生産・分配・支出の各段階におけるお金の流出・流入の現状</a:t>
            </a:r>
          </a:p>
        </p:txBody>
      </p:sp>
      <p:sp>
        <p:nvSpPr>
          <p:cNvPr id="2" name="正方形/長方形 1">
            <a:extLst>
              <a:ext uri="{FF2B5EF4-FFF2-40B4-BE49-F238E27FC236}">
                <a16:creationId xmlns:a16="http://schemas.microsoft.com/office/drawing/2014/main" id="{F2782BA5-B5AB-5BBF-241B-D1AF2CFC1380}"/>
              </a:ext>
            </a:extLst>
          </p:cNvPr>
          <p:cNvSpPr/>
          <p:nvPr/>
        </p:nvSpPr>
        <p:spPr>
          <a:xfrm>
            <a:off x="3563400" y="2863273"/>
            <a:ext cx="5431916" cy="3414962"/>
          </a:xfrm>
          <a:prstGeom prst="rect">
            <a:avLst/>
          </a:prstGeom>
          <a:noFill/>
          <a:ln>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4A2DA3F-87FE-83C8-2057-B24FDE1E155D}"/>
              </a:ext>
            </a:extLst>
          </p:cNvPr>
          <p:cNvSpPr/>
          <p:nvPr/>
        </p:nvSpPr>
        <p:spPr>
          <a:xfrm>
            <a:off x="5303323" y="4047396"/>
            <a:ext cx="2067886" cy="646331"/>
          </a:xfrm>
          <a:prstGeom prst="rect">
            <a:avLst/>
          </a:prstGeom>
          <a:solidFill>
            <a:schemeClr val="bg1">
              <a:lumMod val="95000"/>
            </a:schemeClr>
          </a:solidFill>
        </p:spPr>
        <p:txBody>
          <a:bodyPr wrap="square">
            <a:spAutoFit/>
          </a:bodyPr>
          <a:lstStyle/>
          <a:p>
            <a:pPr algn="ctr"/>
            <a:r>
              <a:rPr lang="ja-JP" altLang="en-US" dirty="0"/>
              <a:t>地域経済循環図を張り付ける場所</a:t>
            </a:r>
          </a:p>
        </p:txBody>
      </p:sp>
      <p:sp>
        <p:nvSpPr>
          <p:cNvPr id="7" name="正方形/長方形 6">
            <a:extLst>
              <a:ext uri="{FF2B5EF4-FFF2-40B4-BE49-F238E27FC236}">
                <a16:creationId xmlns:a16="http://schemas.microsoft.com/office/drawing/2014/main" id="{B2DEA538-A2FA-2F68-06E6-710208787B34}"/>
              </a:ext>
            </a:extLst>
          </p:cNvPr>
          <p:cNvSpPr/>
          <p:nvPr/>
        </p:nvSpPr>
        <p:spPr bwMode="auto">
          <a:xfrm>
            <a:off x="1" y="6569968"/>
            <a:ext cx="9144000" cy="288032"/>
          </a:xfrm>
          <a:prstGeom prst="rect">
            <a:avLst/>
          </a:prstGeom>
          <a:solidFill>
            <a:schemeClr val="tx1">
              <a:lumMod val="75000"/>
              <a:lumOff val="25000"/>
            </a:schemeClr>
          </a:solidFill>
          <a:ln w="9525">
            <a:noFill/>
            <a:miter lim="800000"/>
            <a:headEnd/>
            <a:tailEnd/>
          </a:ln>
          <a:effectLst/>
        </p:spPr>
        <p:txBody>
          <a:bodyPr wrap="none" rtlCol="0" anchor="ctr"/>
          <a:lstStyle/>
          <a:p>
            <a:r>
              <a:rPr lang="en-US" altLang="ja-JP" sz="1400" b="1" dirty="0">
                <a:solidFill>
                  <a:schemeClr val="bg1"/>
                </a:solidFill>
              </a:rPr>
              <a:t>【</a:t>
            </a:r>
            <a:r>
              <a:rPr lang="ja-JP" altLang="en-US" sz="1400" b="1" dirty="0">
                <a:solidFill>
                  <a:schemeClr val="bg1"/>
                </a:solidFill>
              </a:rPr>
              <a:t>出典</a:t>
            </a:r>
            <a:r>
              <a:rPr lang="en-US" altLang="ja-JP" sz="1400" b="1" dirty="0">
                <a:solidFill>
                  <a:schemeClr val="bg1"/>
                </a:solidFill>
              </a:rPr>
              <a:t>】</a:t>
            </a:r>
            <a:r>
              <a:rPr lang="ja-JP" altLang="en-US" sz="1400" b="1" dirty="0">
                <a:solidFill>
                  <a:schemeClr val="bg1"/>
                </a:solidFill>
              </a:rPr>
              <a:t>　ＲＥＳＡＳ 地域経済循環マップ 地域経済循環図</a:t>
            </a:r>
          </a:p>
        </p:txBody>
      </p:sp>
      <p:sp>
        <p:nvSpPr>
          <p:cNvPr id="11" name="正方形/長方形 10">
            <a:extLst>
              <a:ext uri="{FF2B5EF4-FFF2-40B4-BE49-F238E27FC236}">
                <a16:creationId xmlns:a16="http://schemas.microsoft.com/office/drawing/2014/main" id="{F2E88C21-E14B-3A53-0D37-310DDD59E1FC}"/>
              </a:ext>
            </a:extLst>
          </p:cNvPr>
          <p:cNvSpPr/>
          <p:nvPr/>
        </p:nvSpPr>
        <p:spPr>
          <a:xfrm>
            <a:off x="63348" y="4882293"/>
            <a:ext cx="3417291" cy="1387696"/>
          </a:xfrm>
          <a:prstGeom prst="rect">
            <a:avLst/>
          </a:prstGeom>
          <a:noFill/>
          <a:ln>
            <a:solidFill>
              <a:schemeClr val="tx1">
                <a:lumMod val="65000"/>
                <a:lumOff val="3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A1CA5D9-41EB-3CD4-AC26-F3A3B6A2A913}"/>
              </a:ext>
            </a:extLst>
          </p:cNvPr>
          <p:cNvSpPr/>
          <p:nvPr/>
        </p:nvSpPr>
        <p:spPr>
          <a:xfrm>
            <a:off x="301922" y="5215956"/>
            <a:ext cx="2973207" cy="646331"/>
          </a:xfrm>
          <a:prstGeom prst="rect">
            <a:avLst/>
          </a:prstGeom>
          <a:solidFill>
            <a:schemeClr val="bg1">
              <a:lumMod val="95000"/>
            </a:schemeClr>
          </a:solidFill>
        </p:spPr>
        <p:txBody>
          <a:bodyPr wrap="square">
            <a:spAutoFit/>
          </a:bodyPr>
          <a:lstStyle/>
          <a:p>
            <a:pPr algn="ctr"/>
            <a:r>
              <a:rPr lang="ja-JP" altLang="en-US" sz="1200" dirty="0"/>
              <a:t>第１次産業、第２次産業、第３次産業の付加価値額（一人当たり）</a:t>
            </a:r>
            <a:endParaRPr lang="en-US" altLang="ja-JP" sz="1200" dirty="0"/>
          </a:p>
          <a:p>
            <a:pPr algn="ctr"/>
            <a:r>
              <a:rPr lang="ja-JP" altLang="en-US" sz="1200" dirty="0"/>
              <a:t>金額と順位を張り付ける場所</a:t>
            </a:r>
          </a:p>
        </p:txBody>
      </p:sp>
      <p:sp>
        <p:nvSpPr>
          <p:cNvPr id="5" name="四角形: 角を丸くする 26">
            <a:extLst>
              <a:ext uri="{FF2B5EF4-FFF2-40B4-BE49-F238E27FC236}">
                <a16:creationId xmlns:a16="http://schemas.microsoft.com/office/drawing/2014/main" id="{E91C4CBD-731F-9F76-97B2-CC852C8B0D3A}"/>
              </a:ext>
            </a:extLst>
          </p:cNvPr>
          <p:cNvSpPr/>
          <p:nvPr/>
        </p:nvSpPr>
        <p:spPr>
          <a:xfrm>
            <a:off x="63347" y="3297386"/>
            <a:ext cx="3417291" cy="407130"/>
          </a:xfrm>
          <a:prstGeom prst="roundRect">
            <a:avLst/>
          </a:prstGeom>
          <a:solidFill>
            <a:schemeClr val="accent6">
              <a:lumMod val="60000"/>
              <a:lumOff val="40000"/>
            </a:schemeClr>
          </a:solidFill>
          <a:ln>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lumMod val="85000"/>
                    <a:lumOff val="15000"/>
                  </a:schemeClr>
                </a:solidFill>
              </a:rPr>
              <a:t>産業別の付加価値額の現状</a:t>
            </a:r>
            <a:endParaRPr lang="ja-JP" altLang="en-US" b="1" dirty="0">
              <a:solidFill>
                <a:schemeClr val="tx1">
                  <a:lumMod val="85000"/>
                  <a:lumOff val="15000"/>
                </a:schemeClr>
              </a:solidFill>
            </a:endParaRPr>
          </a:p>
        </p:txBody>
      </p:sp>
      <p:sp>
        <p:nvSpPr>
          <p:cNvPr id="3" name="テキスト ボックス 107">
            <a:extLst>
              <a:ext uri="{FF2B5EF4-FFF2-40B4-BE49-F238E27FC236}">
                <a16:creationId xmlns:a16="http://schemas.microsoft.com/office/drawing/2014/main" id="{4FFDBE85-A097-5399-AE8B-C807FEA7010B}"/>
              </a:ext>
            </a:extLst>
          </p:cNvPr>
          <p:cNvSpPr txBox="1"/>
          <p:nvPr/>
        </p:nvSpPr>
        <p:spPr>
          <a:xfrm>
            <a:off x="8759278" y="6277184"/>
            <a:ext cx="384721" cy="33855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5</a:t>
            </a:r>
            <a:endParaRPr kumimoji="1" lang="ja-JP" altLang="en-US" sz="1400" b="1" dirty="0">
              <a:solidFill>
                <a:schemeClr val="tx1">
                  <a:lumMod val="65000"/>
                  <a:lumOff val="35000"/>
                </a:schemeClr>
              </a:solidFill>
            </a:endParaRPr>
          </a:p>
        </p:txBody>
      </p:sp>
    </p:spTree>
    <p:extLst>
      <p:ext uri="{BB962C8B-B14F-4D97-AF65-F5344CB8AC3E}">
        <p14:creationId xmlns:p14="http://schemas.microsoft.com/office/powerpoint/2010/main" val="223550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77448185"/>
              </p:ext>
            </p:extLst>
          </p:nvPr>
        </p:nvGraphicFramePr>
        <p:xfrm>
          <a:off x="192947" y="963262"/>
          <a:ext cx="8749717" cy="4518022"/>
        </p:xfrm>
        <a:graphic>
          <a:graphicData uri="http://schemas.openxmlformats.org/drawingml/2006/table">
            <a:tbl>
              <a:tblPr/>
              <a:tblGrid>
                <a:gridCol w="2630908">
                  <a:extLst>
                    <a:ext uri="{9D8B030D-6E8A-4147-A177-3AD203B41FA5}">
                      <a16:colId xmlns:a16="http://schemas.microsoft.com/office/drawing/2014/main" val="3246478258"/>
                    </a:ext>
                  </a:extLst>
                </a:gridCol>
                <a:gridCol w="4768182">
                  <a:extLst>
                    <a:ext uri="{9D8B030D-6E8A-4147-A177-3AD203B41FA5}">
                      <a16:colId xmlns:a16="http://schemas.microsoft.com/office/drawing/2014/main" val="3249782886"/>
                    </a:ext>
                  </a:extLst>
                </a:gridCol>
                <a:gridCol w="1350627">
                  <a:extLst>
                    <a:ext uri="{9D8B030D-6E8A-4147-A177-3AD203B41FA5}">
                      <a16:colId xmlns:a16="http://schemas.microsoft.com/office/drawing/2014/main" val="4013261680"/>
                    </a:ext>
                  </a:extLst>
                </a:gridCol>
              </a:tblGrid>
              <a:tr h="355502">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項　目</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内　容</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出典</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4508328"/>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mn-ea"/>
                        </a:rPr>
                        <a:t>　代表観測地点の人流の変化</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rPr>
                        <a:t>Ｖ－ＲＥＳＡＳ （人流）滞在人口：都道府県内</a:t>
                      </a: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1" lang="ja-JP" altLang="en-US"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Ｖ－ＲＥＳＡＳ （人流） </a:t>
                      </a:r>
                      <a:endParaRPr kumimoji="1" lang="en-US" altLang="ja-JP" sz="9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株式会社</a:t>
                      </a:r>
                      <a:r>
                        <a:rPr kumimoji="1" lang="en-US" altLang="ja-JP" sz="600" b="0" i="0" u="none" strike="noStrike" kern="1200" cap="none" spc="0" normalizeH="0" baseline="0" noProof="0" dirty="0" err="1">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Agoop</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「流動人口</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データ」</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3276503"/>
                  </a:ext>
                </a:extLst>
              </a:tr>
              <a:tr h="83250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地域の人流に対する</a:t>
                      </a:r>
                      <a:endParaRPr lang="en-US" altLang="ja-JP" sz="1100" b="1" i="0" u="none" strike="noStrike" dirty="0">
                        <a:solidFill>
                          <a:srgbClr val="262626"/>
                        </a:solidFill>
                        <a:effectLst/>
                        <a:latin typeface="游ゴシック" panose="020B0400000000000000" pitchFamily="50" charset="-128"/>
                        <a:ea typeface="游ゴシック" panose="020B0400000000000000" pitchFamily="50" charset="-128"/>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srgbClr val="262626"/>
                          </a:solidFill>
                          <a:effectLst/>
                          <a:uLnTx/>
                          <a:uFillTx/>
                          <a:latin typeface="游ゴシック" panose="020B0400000000000000" pitchFamily="50" charset="-128"/>
                          <a:ea typeface="+mn-ea"/>
                          <a:cs typeface="+mn-cs"/>
                        </a:rPr>
                        <a:t>　新型コロナウイルスの影響</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rPr>
                        <a:t>Ｖ－ＲＥＳＡＳ （人流）滞在人口</a:t>
                      </a: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1" lang="ja-JP" altLang="en-US"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Ｖ－ＲＥＳＡＳ （人流） </a:t>
                      </a:r>
                      <a:endParaRPr kumimoji="1" lang="en-US" altLang="ja-JP"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株式会社</a:t>
                      </a:r>
                      <a:r>
                        <a:rPr kumimoji="1" lang="en-US" altLang="ja-JP" sz="600" b="0" i="0" u="none" strike="noStrike" kern="1200" cap="none" spc="0" normalizeH="0" baseline="0" noProof="0" dirty="0" err="1">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Agoop</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「流動人口</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データ」</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446980"/>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a:t>
                      </a:r>
                      <a:endParaRPr lang="en-US" altLang="ja-JP" sz="1100" b="1" i="0" u="none" strike="noStrike" dirty="0">
                        <a:solidFill>
                          <a:srgbClr val="262626"/>
                        </a:solidFill>
                        <a:effectLst/>
                        <a:latin typeface="游ゴシック" panose="020B0400000000000000" pitchFamily="50" charset="-128"/>
                        <a:ea typeface="游ゴシック" panose="020B0400000000000000" pitchFamily="50" charset="-128"/>
                      </a:endParaRPr>
                    </a:p>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地域ブロックごとの売上高の変化</a:t>
                      </a:r>
                      <a:endParaRPr lang="en-US" altLang="ja-JP" sz="11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black">
                              <a:lumMod val="65000"/>
                              <a:lumOff val="35000"/>
                            </a:prstClr>
                          </a:solidFill>
                          <a:effectLst/>
                          <a:uLnTx/>
                          <a:uFillTx/>
                          <a:latin typeface="+mn-lt"/>
                          <a:ea typeface="+mn-ea"/>
                          <a:cs typeface="+mn-cs"/>
                        </a:rPr>
                        <a:t>Ｖ－ＲＥＳＡＳ 消費（品目別）</a:t>
                      </a:r>
                      <a:endParaRPr kumimoji="1" lang="en-US" altLang="ja-JP" sz="9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Ｖ－ＲＥＳＡＳ （消費</a:t>
                      </a:r>
                      <a:r>
                        <a:rPr kumimoji="1" lang="ja-JP" altLang="en-US" sz="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1" lang="en-US" altLang="ja-JP" sz="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JCB/</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ナウキャスト「</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JCB</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消費</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NOW</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」、ナウキャスト、</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株式会社日本経済新聞社「日経</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en-US" altLang="ja-JP" sz="600" b="0" i="0" u="none" strike="noStrike" kern="1200" cap="none" spc="0" normalizeH="0" baseline="0" noProof="0" dirty="0" err="1">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CPINow</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a:t>
                      </a:r>
                      <a:endParaRPr kumimoji="1" lang="en-US" altLang="ja-JP" sz="60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632703"/>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都道府県別の売上高</a:t>
                      </a:r>
                      <a:r>
                        <a:rPr lang="ja-JP" altLang="en-US" sz="1100" b="1" i="0" u="none" strike="noStrike" dirty="0">
                          <a:solidFill>
                            <a:srgbClr val="262626"/>
                          </a:solidFill>
                          <a:effectLst/>
                          <a:latin typeface="游ゴシック" panose="020B0400000000000000" pitchFamily="50" charset="-128"/>
                          <a:ea typeface="+mn-ea"/>
                        </a:rPr>
                        <a:t>の変化</a:t>
                      </a:r>
                      <a:endPar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chemeClr val="tx1">
                              <a:lumMod val="75000"/>
                              <a:lumOff val="25000"/>
                            </a:schemeClr>
                          </a:solidFill>
                          <a:effectLst/>
                          <a:uLnTx/>
                          <a:uFillTx/>
                          <a:latin typeface="+mn-ea"/>
                          <a:ea typeface="+mn-ea"/>
                          <a:cs typeface="+mn-cs"/>
                        </a:rPr>
                        <a:t>Ｖ－ＲＥＳＡＳ 消費（品目別）</a:t>
                      </a:r>
                      <a:endParaRPr kumimoji="1" lang="en-US" altLang="ja-JP" sz="900" b="1"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Ｖ－ＲＥＳＡＳ （消費</a:t>
                      </a:r>
                      <a:r>
                        <a:rPr kumimoji="1" lang="ja-JP" altLang="en-US" sz="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1" lang="en-US" altLang="ja-JP" sz="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JCB/</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ナウキャスト「</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JCB</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消費</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NOW</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」、ナウキャスト、</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株式会社日本経済新聞社「日経</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     </a:t>
                      </a:r>
                      <a:r>
                        <a:rPr kumimoji="1" lang="en-US" altLang="ja-JP" sz="600" b="0" i="0" u="none" strike="noStrike" kern="1200" cap="none" spc="0" normalizeH="0" baseline="0" noProof="0" dirty="0" err="1">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CPINow</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a:t>
                      </a:r>
                      <a:endPar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2554059"/>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a:t>
                      </a:r>
                      <a:r>
                        <a:rPr lang="ja-JP" altLang="en-US" sz="1100" b="1" i="0" u="none" strike="noStrike" dirty="0">
                          <a:solidFill>
                            <a:srgbClr val="262626"/>
                          </a:solidFill>
                          <a:effectLst/>
                          <a:latin typeface="游ゴシック" panose="020B0400000000000000" pitchFamily="50" charset="-128"/>
                          <a:ea typeface="+mn-ea"/>
                        </a:rPr>
                        <a:t>飲食店ジャンルごとの</a:t>
                      </a:r>
                      <a:endParaRPr lang="en-US" altLang="ja-JP" sz="1100" b="1" i="0" u="none" strike="noStrike" dirty="0">
                        <a:solidFill>
                          <a:srgbClr val="262626"/>
                        </a:solidFill>
                        <a:effectLst/>
                        <a:latin typeface="游ゴシック" panose="020B0400000000000000" pitchFamily="50" charset="-128"/>
                        <a:ea typeface="+mn-ea"/>
                      </a:endParaRPr>
                    </a:p>
                    <a:p>
                      <a:pPr algn="l" fontAlgn="ctr"/>
                      <a:r>
                        <a:rPr lang="ja-JP" altLang="en-US" sz="1100" b="1" i="0" u="none" strike="noStrike" dirty="0">
                          <a:solidFill>
                            <a:srgbClr val="262626"/>
                          </a:solidFill>
                          <a:effectLst/>
                          <a:latin typeface="游ゴシック" panose="020B0400000000000000" pitchFamily="50" charset="-128"/>
                          <a:ea typeface="+mn-ea"/>
                        </a:rPr>
                        <a:t>　新型コロナウイルスの影響</a:t>
                      </a:r>
                      <a:endParaRPr lang="en-US" altLang="ja-JP" sz="1100" b="1" i="0" u="none" strike="noStrike" dirty="0">
                        <a:solidFill>
                          <a:srgbClr val="262626"/>
                        </a:solidFill>
                        <a:effectLst/>
                        <a:latin typeface="游ゴシック" panose="020B0400000000000000" pitchFamily="50" charset="-128"/>
                        <a:ea typeface="+mn-ea"/>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ja-JP" altLang="en-US" sz="900" b="1" i="0" u="none" strike="noStrike" dirty="0">
                          <a:solidFill>
                            <a:schemeClr val="tx1">
                              <a:lumMod val="75000"/>
                              <a:lumOff val="25000"/>
                            </a:schemeClr>
                          </a:solidFill>
                          <a:effectLst/>
                          <a:latin typeface="+mn-ea"/>
                          <a:ea typeface="+mn-ea"/>
                        </a:rPr>
                        <a:t>Ｖ－ＲＥＳＡＳ（飲食）</a:t>
                      </a: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lumMod val="75000"/>
                              <a:lumOff val="25000"/>
                            </a:schemeClr>
                          </a:solidFill>
                          <a:effectLst/>
                          <a:uLnTx/>
                          <a:uFillTx/>
                          <a:latin typeface="+mn-ea"/>
                          <a:ea typeface="+mn-ea"/>
                          <a:cs typeface="+mn-cs"/>
                        </a:rPr>
                        <a:t>     Ｖ－ＲＥＳＡＳ（飲食）  </a:t>
                      </a:r>
                      <a:endParaRPr kumimoji="1" lang="en-US" altLang="ja-JP" sz="800" b="0" i="0" u="none" strike="noStrike" kern="1200" cap="none" spc="0" normalizeH="0" baseline="0" noProof="0" dirty="0">
                        <a:ln>
                          <a:noFill/>
                        </a:ln>
                        <a:solidFill>
                          <a:schemeClr val="tx1">
                            <a:lumMod val="75000"/>
                            <a:lumOff val="25000"/>
                          </a:schemeClr>
                        </a:solidFill>
                        <a:effectLst/>
                        <a:uLnTx/>
                        <a:uFillTx/>
                        <a:latin typeface="+mn-ea"/>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75000"/>
                              <a:lumOff val="25000"/>
                            </a:schemeClr>
                          </a:solidFill>
                          <a:effectLst/>
                          <a:uLnTx/>
                          <a:uFillTx/>
                          <a:latin typeface="+mn-ea"/>
                          <a:ea typeface="+mn-ea"/>
                          <a:cs typeface="+mn-cs"/>
                        </a:rPr>
                        <a:t>  </a:t>
                      </a:r>
                      <a:r>
                        <a:rPr kumimoji="1" lang="en-US" altLang="ja-JP" sz="600" b="0" i="0" u="none" strike="noStrike" kern="1200" cap="none" spc="0" normalizeH="0" baseline="0" noProof="0" dirty="0" err="1">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Retty</a:t>
                      </a:r>
                      <a:r>
                        <a:rPr kumimoji="1" lang="ja-JP" altLang="en-US"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株式会社 </a:t>
                      </a:r>
                      <a:r>
                        <a:rPr kumimoji="1" lang="en-US" altLang="ja-JP" sz="600" b="0" i="0" u="none" strike="noStrike" kern="1200" cap="none" spc="0" normalizeH="0" baseline="0" noProof="0" dirty="0">
                          <a:ln>
                            <a:noFill/>
                          </a:ln>
                          <a:solidFill>
                            <a:schemeClr val="tx1">
                              <a:lumMod val="75000"/>
                              <a:lumOff val="25000"/>
                            </a:schemeClr>
                          </a:solidFill>
                          <a:effectLst/>
                          <a:uLnTx/>
                          <a:uFillTx/>
                          <a:latin typeface="游ゴシック Medium" panose="020B0500000000000000" pitchFamily="50" charset="-128"/>
                          <a:ea typeface="游ゴシック Medium" panose="020B0500000000000000" pitchFamily="50" charset="-128"/>
                          <a:cs typeface="+mn-cs"/>
                        </a:rPr>
                        <a:t>Food Data  Platform</a:t>
                      </a:r>
                      <a:endParaRPr lang="ja-JP" altLang="en-US" sz="600" b="0" i="0" u="none" strike="noStrike" dirty="0">
                        <a:solidFill>
                          <a:schemeClr val="tx1">
                            <a:lumMod val="75000"/>
                            <a:lumOff val="25000"/>
                          </a:schemeClr>
                        </a:solidFill>
                        <a:effectLst/>
                        <a:latin typeface="游ゴシック Medium" panose="020B0500000000000000" pitchFamily="50" charset="-128"/>
                        <a:ea typeface="游ゴシック Medium" panose="020B0500000000000000" pitchFamily="50" charset="-128"/>
                      </a:endParaRP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2925309"/>
                  </a:ext>
                </a:extLst>
              </a:tr>
            </a:tbl>
          </a:graphicData>
        </a:graphic>
      </p:graphicFrame>
      <p:graphicFrame>
        <p:nvGraphicFramePr>
          <p:cNvPr id="5" name="表 4"/>
          <p:cNvGraphicFramePr>
            <a:graphicFrameLocks noGrp="1"/>
          </p:cNvGraphicFramePr>
          <p:nvPr/>
        </p:nvGraphicFramePr>
        <p:xfrm>
          <a:off x="192947" y="5516500"/>
          <a:ext cx="8758106" cy="1069515"/>
        </p:xfrm>
        <a:graphic>
          <a:graphicData uri="http://schemas.openxmlformats.org/drawingml/2006/table">
            <a:tbl>
              <a:tblPr/>
              <a:tblGrid>
                <a:gridCol w="8758106">
                  <a:extLst>
                    <a:ext uri="{9D8B030D-6E8A-4147-A177-3AD203B41FA5}">
                      <a16:colId xmlns:a16="http://schemas.microsoft.com/office/drawing/2014/main" val="764293052"/>
                    </a:ext>
                  </a:extLst>
                </a:gridCol>
              </a:tblGrid>
              <a:tr h="331340">
                <a:tc>
                  <a:txBody>
                    <a:bodyPr/>
                    <a:lstStyle/>
                    <a:p>
                      <a:pPr algn="l"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　</a:t>
                      </a:r>
                      <a:r>
                        <a:rPr lang="ja-JP" altLang="en-US" sz="1400" b="1" i="0" u="none" strike="noStrike" dirty="0">
                          <a:solidFill>
                            <a:srgbClr val="000000"/>
                          </a:solidFill>
                          <a:effectLst/>
                          <a:latin typeface="游ゴシック" panose="020B0400000000000000" pitchFamily="50" charset="-128"/>
                          <a:ea typeface="+mn-ea"/>
                        </a:rPr>
                        <a:t>まとめ　コロナ禍における２０２０年１月以降の地域の人流・消費・飲食の影響と課題</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6595852"/>
                  </a:ext>
                </a:extLst>
              </a:tr>
              <a:tr h="738175">
                <a:tc>
                  <a:txBody>
                    <a:bodyPr/>
                    <a:lstStyle/>
                    <a:p>
                      <a:pPr algn="l" fontAlgn="ctr"/>
                      <a:r>
                        <a:rPr lang="ja-JP" altLang="en-US" sz="7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789956"/>
                  </a:ext>
                </a:extLst>
              </a:tr>
            </a:tbl>
          </a:graphicData>
        </a:graphic>
      </p:graphicFrame>
      <p:sp>
        <p:nvSpPr>
          <p:cNvPr id="7" name="テキスト ボックス 6">
            <a:extLst>
              <a:ext uri="{FF2B5EF4-FFF2-40B4-BE49-F238E27FC236}">
                <a16:creationId xmlns:a16="http://schemas.microsoft.com/office/drawing/2014/main" id="{223CA394-12C9-4A29-93D8-8B235B4DE599}"/>
              </a:ext>
            </a:extLst>
          </p:cNvPr>
          <p:cNvSpPr txBox="1"/>
          <p:nvPr/>
        </p:nvSpPr>
        <p:spPr>
          <a:xfrm>
            <a:off x="110039" y="470635"/>
            <a:ext cx="6465028"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kumimoji="1" lang="ja-JP" altLang="en-US" b="1" dirty="0">
                <a:solidFill>
                  <a:srgbClr val="002060"/>
                </a:solidFill>
              </a:rPr>
              <a:t>新型コロナウイルス感染症の人流・消費・飲食への影響</a:t>
            </a:r>
          </a:p>
        </p:txBody>
      </p:sp>
      <p:sp>
        <p:nvSpPr>
          <p:cNvPr id="9" name="角丸四角形吹き出し 8"/>
          <p:cNvSpPr/>
          <p:nvPr/>
        </p:nvSpPr>
        <p:spPr>
          <a:xfrm>
            <a:off x="6657975" y="470635"/>
            <a:ext cx="2284689" cy="407500"/>
          </a:xfrm>
          <a:prstGeom prst="wedgeRoundRectCallout">
            <a:avLst>
              <a:gd name="adj1" fmla="val 41704"/>
              <a:gd name="adj2" fmla="val -14858"/>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D6D8AEF-6683-4180-9970-986B574D9D61}"/>
              </a:ext>
            </a:extLst>
          </p:cNvPr>
          <p:cNvSpPr/>
          <p:nvPr/>
        </p:nvSpPr>
        <p:spPr>
          <a:xfrm>
            <a:off x="6657975" y="505108"/>
            <a:ext cx="2210170" cy="338554"/>
          </a:xfrm>
          <a:prstGeom prst="rect">
            <a:avLst/>
          </a:prstGeom>
          <a:noFill/>
        </p:spPr>
        <p:txBody>
          <a:bodyPr wrap="square">
            <a:spAutoFit/>
          </a:bodyPr>
          <a:lstStyle/>
          <a:p>
            <a:r>
              <a:rPr lang="ja-JP" altLang="en-US" sz="1600" dirty="0">
                <a:solidFill>
                  <a:schemeClr val="tx1">
                    <a:lumMod val="75000"/>
                    <a:lumOff val="25000"/>
                  </a:schemeClr>
                </a:solidFill>
                <a:latin typeface="+mn-ea"/>
              </a:rPr>
              <a:t>地域名：</a:t>
            </a:r>
          </a:p>
        </p:txBody>
      </p:sp>
      <p:sp>
        <p:nvSpPr>
          <p:cNvPr id="2" name="タイトル 1">
            <a:extLst>
              <a:ext uri="{FF2B5EF4-FFF2-40B4-BE49-F238E27FC236}">
                <a16:creationId xmlns:a16="http://schemas.microsoft.com/office/drawing/2014/main" id="{E44E3156-C6AF-740C-ACA4-456ACF03A0F0}"/>
              </a:ext>
            </a:extLst>
          </p:cNvPr>
          <p:cNvSpPr txBox="1">
            <a:spLocks/>
          </p:cNvSpPr>
          <p:nvPr/>
        </p:nvSpPr>
        <p:spPr>
          <a:xfrm>
            <a:off x="0" y="0"/>
            <a:ext cx="9144000" cy="347340"/>
          </a:xfrm>
          <a:prstGeom prst="rect">
            <a:avLst/>
          </a:prstGeom>
          <a:solidFill>
            <a:schemeClr val="tx1">
              <a:lumMod val="75000"/>
              <a:lumOff val="25000"/>
            </a:schemeClr>
          </a:solidFill>
        </p:spPr>
        <p:txBody>
          <a:bodyPr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solidFill>
                  <a:schemeClr val="bg1"/>
                </a:solidFill>
                <a:latin typeface="HGSｺﾞｼｯｸE" panose="020B0900000000000000" pitchFamily="50" charset="-128"/>
                <a:ea typeface="HGSｺﾞｼｯｸE" panose="020B0900000000000000" pitchFamily="50" charset="-128"/>
              </a:rPr>
              <a:t>地域全体の現状把握・新型コロナウイルス感染症による地域への影響　</a:t>
            </a:r>
            <a:endParaRPr lang="zh-TW" altLang="en-US" sz="2000" dirty="0">
              <a:solidFill>
                <a:schemeClr val="bg1"/>
              </a:solidFill>
              <a:latin typeface="HGSｺﾞｼｯｸE" panose="020B0900000000000000" pitchFamily="50" charset="-128"/>
              <a:ea typeface="HGSｺﾞｼｯｸE" panose="020B0900000000000000" pitchFamily="50" charset="-128"/>
            </a:endParaRPr>
          </a:p>
        </p:txBody>
      </p:sp>
      <p:sp>
        <p:nvSpPr>
          <p:cNvPr id="4" name="テキスト ボックス 107">
            <a:extLst>
              <a:ext uri="{FF2B5EF4-FFF2-40B4-BE49-F238E27FC236}">
                <a16:creationId xmlns:a16="http://schemas.microsoft.com/office/drawing/2014/main" id="{FA15C2A3-0285-2827-7DED-51FED09330A6}"/>
              </a:ext>
            </a:extLst>
          </p:cNvPr>
          <p:cNvSpPr txBox="1"/>
          <p:nvPr/>
        </p:nvSpPr>
        <p:spPr>
          <a:xfrm>
            <a:off x="8675784" y="6519446"/>
            <a:ext cx="384721" cy="33855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6</a:t>
            </a:r>
            <a:endParaRPr kumimoji="1" lang="ja-JP" altLang="en-US" sz="1400" b="1" dirty="0">
              <a:solidFill>
                <a:schemeClr val="tx1">
                  <a:lumMod val="65000"/>
                  <a:lumOff val="35000"/>
                </a:schemeClr>
              </a:solidFill>
            </a:endParaRPr>
          </a:p>
        </p:txBody>
      </p:sp>
    </p:spTree>
    <p:extLst>
      <p:ext uri="{BB962C8B-B14F-4D97-AF65-F5344CB8AC3E}">
        <p14:creationId xmlns:p14="http://schemas.microsoft.com/office/powerpoint/2010/main" val="144895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23CA394-12C9-4A29-93D8-8B235B4DE599}"/>
              </a:ext>
            </a:extLst>
          </p:cNvPr>
          <p:cNvSpPr txBox="1"/>
          <p:nvPr/>
        </p:nvSpPr>
        <p:spPr>
          <a:xfrm>
            <a:off x="173115" y="491021"/>
            <a:ext cx="6321384"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002060"/>
                </a:solidFill>
                <a:effectLst/>
                <a:uLnTx/>
                <a:uFillTx/>
                <a:latin typeface="Calibri" panose="020F0502020204030204"/>
                <a:ea typeface="游ゴシック" panose="020B0400000000000000" pitchFamily="50" charset="-128"/>
                <a:cs typeface="+mn-cs"/>
              </a:rPr>
              <a:t>財政・まちづくり・観光からみた地域の特徴と課題</a:t>
            </a:r>
          </a:p>
        </p:txBody>
      </p:sp>
      <p:sp>
        <p:nvSpPr>
          <p:cNvPr id="9" name="角丸四角形吹き出し 8"/>
          <p:cNvSpPr/>
          <p:nvPr/>
        </p:nvSpPr>
        <p:spPr>
          <a:xfrm>
            <a:off x="5861957" y="447026"/>
            <a:ext cx="3080707" cy="413327"/>
          </a:xfrm>
          <a:prstGeom prst="wedgeRoundRectCallout">
            <a:avLst>
              <a:gd name="adj1" fmla="val 41704"/>
              <a:gd name="adj2" fmla="val -14858"/>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 name="正方形/長方形 17">
            <a:extLst>
              <a:ext uri="{FF2B5EF4-FFF2-40B4-BE49-F238E27FC236}">
                <a16:creationId xmlns:a16="http://schemas.microsoft.com/office/drawing/2014/main" id="{8129FFEB-37FD-48E7-A10E-DEA295FDBD04}"/>
              </a:ext>
            </a:extLst>
          </p:cNvPr>
          <p:cNvSpPr/>
          <p:nvPr/>
        </p:nvSpPr>
        <p:spPr>
          <a:xfrm>
            <a:off x="5932714" y="487694"/>
            <a:ext cx="3038171"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mn-cs"/>
              </a:rPr>
              <a:t>地域名：埼玉県比企郡小川町</a:t>
            </a:r>
          </a:p>
        </p:txBody>
      </p:sp>
      <p:sp>
        <p:nvSpPr>
          <p:cNvPr id="2" name="タイトル 1">
            <a:extLst>
              <a:ext uri="{FF2B5EF4-FFF2-40B4-BE49-F238E27FC236}">
                <a16:creationId xmlns:a16="http://schemas.microsoft.com/office/drawing/2014/main" id="{5E88079F-C825-976B-D14D-FC766215118E}"/>
              </a:ext>
            </a:extLst>
          </p:cNvPr>
          <p:cNvSpPr txBox="1">
            <a:spLocks/>
          </p:cNvSpPr>
          <p:nvPr/>
        </p:nvSpPr>
        <p:spPr>
          <a:xfrm>
            <a:off x="0" y="0"/>
            <a:ext cx="9144000" cy="347340"/>
          </a:xfrm>
          <a:prstGeom prst="rect">
            <a:avLst/>
          </a:prstGeom>
          <a:solidFill>
            <a:schemeClr val="tx1">
              <a:lumMod val="75000"/>
              <a:lumOff val="25000"/>
            </a:schemeClr>
          </a:solidFill>
        </p:spPr>
        <p:txBody>
          <a:bodyPr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solidFill>
                  <a:schemeClr val="bg1"/>
                </a:solidFill>
                <a:latin typeface="HGSｺﾞｼｯｸE" panose="020B0900000000000000" pitchFamily="50" charset="-128"/>
                <a:ea typeface="HGSｺﾞｼｯｸE" panose="020B0900000000000000" pitchFamily="50" charset="-128"/>
              </a:rPr>
              <a:t>  地域全体の現状把握</a:t>
            </a:r>
            <a:endParaRPr lang="zh-TW" altLang="en-US" sz="2000" dirty="0">
              <a:solidFill>
                <a:schemeClr val="bg1"/>
              </a:solidFill>
              <a:latin typeface="HGSｺﾞｼｯｸE" panose="020B0900000000000000" pitchFamily="50" charset="-128"/>
              <a:ea typeface="HGSｺﾞｼｯｸE" panose="020B0900000000000000" pitchFamily="50" charset="-128"/>
            </a:endParaRPr>
          </a:p>
        </p:txBody>
      </p:sp>
      <p:graphicFrame>
        <p:nvGraphicFramePr>
          <p:cNvPr id="4" name="表 3">
            <a:extLst>
              <a:ext uri="{FF2B5EF4-FFF2-40B4-BE49-F238E27FC236}">
                <a16:creationId xmlns:a16="http://schemas.microsoft.com/office/drawing/2014/main" id="{4B0D13AD-AA63-FE24-24E9-D09DC3126A16}"/>
              </a:ext>
            </a:extLst>
          </p:cNvPr>
          <p:cNvGraphicFramePr>
            <a:graphicFrameLocks noGrp="1"/>
          </p:cNvGraphicFramePr>
          <p:nvPr/>
        </p:nvGraphicFramePr>
        <p:xfrm>
          <a:off x="212779" y="960039"/>
          <a:ext cx="8749717" cy="4699561"/>
        </p:xfrm>
        <a:graphic>
          <a:graphicData uri="http://schemas.openxmlformats.org/drawingml/2006/table">
            <a:tbl>
              <a:tblPr/>
              <a:tblGrid>
                <a:gridCol w="2369278">
                  <a:extLst>
                    <a:ext uri="{9D8B030D-6E8A-4147-A177-3AD203B41FA5}">
                      <a16:colId xmlns:a16="http://schemas.microsoft.com/office/drawing/2014/main" val="3246478258"/>
                    </a:ext>
                  </a:extLst>
                </a:gridCol>
                <a:gridCol w="4991100">
                  <a:extLst>
                    <a:ext uri="{9D8B030D-6E8A-4147-A177-3AD203B41FA5}">
                      <a16:colId xmlns:a16="http://schemas.microsoft.com/office/drawing/2014/main" val="3249782886"/>
                    </a:ext>
                  </a:extLst>
                </a:gridCol>
                <a:gridCol w="1389339">
                  <a:extLst>
                    <a:ext uri="{9D8B030D-6E8A-4147-A177-3AD203B41FA5}">
                      <a16:colId xmlns:a16="http://schemas.microsoft.com/office/drawing/2014/main" val="4013261680"/>
                    </a:ext>
                  </a:extLst>
                </a:gridCol>
              </a:tblGrid>
              <a:tr h="355502">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項　目</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内　容</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1" i="0" u="none" strike="noStrike" dirty="0">
                          <a:solidFill>
                            <a:srgbClr val="262626"/>
                          </a:solidFill>
                          <a:effectLst/>
                          <a:latin typeface="游ゴシック" panose="020B0400000000000000" pitchFamily="50" charset="-128"/>
                          <a:ea typeface="游ゴシック" panose="020B0400000000000000" pitchFamily="50" charset="-128"/>
                        </a:rPr>
                        <a:t>RESAS </a:t>
                      </a:r>
                      <a:r>
                        <a:rPr lang="ja-JP" altLang="en-US" sz="1200" b="1" i="0" u="none" strike="noStrike" dirty="0">
                          <a:solidFill>
                            <a:srgbClr val="262626"/>
                          </a:solidFill>
                          <a:effectLst/>
                          <a:latin typeface="游ゴシック" panose="020B0400000000000000" pitchFamily="50" charset="-128"/>
                          <a:ea typeface="游ゴシック" panose="020B0400000000000000" pitchFamily="50" charset="-128"/>
                        </a:rPr>
                        <a:t>操作</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4508328"/>
                  </a:ext>
                </a:extLst>
              </a:tr>
              <a:tr h="865597">
                <a:tc>
                  <a:txBody>
                    <a:bodyPr/>
                    <a:lstStyle/>
                    <a:p>
                      <a:pPr algn="l" fontAlgn="ctr"/>
                      <a:r>
                        <a:rPr lang="ja-JP" altLang="en-US" sz="1100" b="1" i="0" u="none" strike="noStrike" dirty="0">
                          <a:solidFill>
                            <a:srgbClr val="262626"/>
                          </a:solidFill>
                          <a:effectLst/>
                          <a:latin typeface="游ゴシック" panose="020B0400000000000000" pitchFamily="50" charset="-128"/>
                          <a:ea typeface="+mn-ea"/>
                        </a:rPr>
                        <a:t>　市町村の財政状況</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財政力指数・経常収支比率・実質公債費率</a:t>
                      </a:r>
                      <a:endParaRPr kumimoji="1" lang="en-US" altLang="ja-JP" sz="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小川町の財政力指数は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0. 67</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で、埼玉県平均は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0.77</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0.50</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を切るときがわ町や東秩父村と比べて平均に近い。経常収支比率は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89.2%</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で、財政の自由度という面から言って自由度がかなり低い。</a:t>
                      </a:r>
                      <a:endPar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実質公費比率は</a:t>
                      </a:r>
                      <a:r>
                        <a:rPr kumimoji="1" lang="en-US" altLang="ja-JP"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6.9%</a:t>
                      </a:r>
                      <a:r>
                        <a:rPr kumimoji="1" lang="ja-JP" altLang="en-US" sz="1050" b="1" i="0" u="none" strike="noStrike" kern="1200" cap="none" spc="0" normalizeH="0" baseline="0" noProof="0" dirty="0">
                          <a:ln>
                            <a:noFill/>
                          </a:ln>
                          <a:solidFill>
                            <a:schemeClr val="tx1"/>
                          </a:solidFill>
                          <a:effectLst/>
                          <a:uLnTx/>
                          <a:uFillTx/>
                          <a:latin typeface="UD デジタル 教科書体 NK-R" panose="02020400000000000000" pitchFamily="18" charset="-128"/>
                          <a:ea typeface="UD デジタル 教科書体 NK-R" panose="02020400000000000000" pitchFamily="18" charset="-128"/>
                          <a:cs typeface="+mn-cs"/>
                        </a:rPr>
                        <a:t>で埼玉県平均より公債返済負担は軽い。</a:t>
                      </a:r>
                    </a:p>
                    <a:p>
                      <a:pPr marL="0" marR="0" lvl="0" indent="0" algn="l" defTabSz="914400" rtl="0" eaLnBrk="1" fontAlgn="t" latinLnBrk="0" hangingPunct="1">
                        <a:lnSpc>
                          <a:spcPct val="100000"/>
                        </a:lnSpc>
                        <a:spcBef>
                          <a:spcPts val="0"/>
                        </a:spcBef>
                        <a:spcAft>
                          <a:spcPts val="0"/>
                        </a:spcAft>
                        <a:buClrTx/>
                        <a:buSzTx/>
                        <a:buFontTx/>
                        <a:buNone/>
                        <a:tabLst/>
                        <a:defRPr/>
                      </a:pPr>
                      <a:endParaRPr kumimoji="1" lang="en-US" altLang="ja-JP" sz="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800" b="1" i="0" u="none" strike="noStrike" dirty="0">
                          <a:solidFill>
                            <a:srgbClr val="262626"/>
                          </a:solidFill>
                          <a:effectLst/>
                          <a:latin typeface="游ゴシック" panose="020B0400000000000000" pitchFamily="50" charset="-128"/>
                          <a:ea typeface="+mn-ea"/>
                        </a:rPr>
                        <a:t>　地方財政マップ</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＞自治体財政状況の比較</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＞表示内容を指定する</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＞ヒートマップ読み込み</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3276503"/>
                  </a:ext>
                </a:extLst>
              </a:tr>
              <a:tr h="958293">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人の動きから見た</a:t>
                      </a:r>
                      <a:r>
                        <a:rPr lang="ja-JP" altLang="en-US" sz="1100" b="1" i="0" u="none" strike="noStrike" dirty="0">
                          <a:solidFill>
                            <a:srgbClr val="262626"/>
                          </a:solidFill>
                          <a:effectLst/>
                          <a:latin typeface="游ゴシック" panose="020B0400000000000000" pitchFamily="50" charset="-128"/>
                          <a:ea typeface="+mn-ea"/>
                        </a:rPr>
                        <a:t>近隣自治体</a:t>
                      </a:r>
                      <a:endParaRPr lang="en-US" altLang="ja-JP" sz="1100" b="1" i="0" u="none" strike="noStrike" dirty="0">
                        <a:solidFill>
                          <a:srgbClr val="262626"/>
                        </a:solidFill>
                        <a:effectLst/>
                        <a:latin typeface="游ゴシック" panose="020B0400000000000000" pitchFamily="50" charset="-128"/>
                        <a:ea typeface="+mn-ea"/>
                      </a:endParaRPr>
                    </a:p>
                    <a:p>
                      <a:pPr algn="l" fontAlgn="ctr"/>
                      <a:r>
                        <a:rPr lang="ja-JP" altLang="en-US" sz="1100" b="1" i="0" u="none" strike="noStrike" dirty="0">
                          <a:solidFill>
                            <a:srgbClr val="262626"/>
                          </a:solidFill>
                          <a:effectLst/>
                          <a:latin typeface="游ゴシック" panose="020B0400000000000000" pitchFamily="50" charset="-128"/>
                          <a:ea typeface="+mn-ea"/>
                        </a:rPr>
                        <a:t>　との関係性</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ja-JP" altLang="en-US" sz="800" b="1" i="0" u="none" strike="noStrike" dirty="0">
                          <a:solidFill>
                            <a:schemeClr val="tx1">
                              <a:lumMod val="65000"/>
                              <a:lumOff val="35000"/>
                            </a:schemeClr>
                          </a:solidFill>
                          <a:effectLst/>
                          <a:latin typeface="+mn-ea"/>
                          <a:ea typeface="+mn-ea"/>
                        </a:rPr>
                        <a:t>昼夜間人口比率</a:t>
                      </a:r>
                      <a:endParaRPr lang="en-US" altLang="ja-JP" sz="800" b="1" i="0" u="none" strike="noStrike" dirty="0">
                        <a:solidFill>
                          <a:schemeClr val="tx1">
                            <a:lumMod val="65000"/>
                            <a:lumOff val="35000"/>
                          </a:schemeClr>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小川町の昼夜間人口比率は</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84.77%</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で流出超過となっている。東上線上り方向の嵐山町と東松山市、吉見町が流入超過であるが、川越市や坂戸市は流出超過になっている。</a:t>
                      </a:r>
                      <a:endPar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endParaRPr>
                    </a:p>
                    <a:p>
                      <a:pPr algn="l" fontAlgn="t"/>
                      <a:endParaRPr lang="en-US" altLang="ja-JP" sz="800" b="1" i="0" u="none" strike="noStrike" dirty="0">
                        <a:solidFill>
                          <a:schemeClr val="tx1">
                            <a:lumMod val="65000"/>
                            <a:lumOff val="35000"/>
                          </a:schemeClr>
                        </a:solidFill>
                        <a:effectLst/>
                        <a:latin typeface="+mn-ea"/>
                        <a:ea typeface="+mn-ea"/>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800" b="1" i="0" u="none" strike="noStrike" dirty="0">
                          <a:solidFill>
                            <a:srgbClr val="262626"/>
                          </a:solidFill>
                          <a:effectLst/>
                          <a:latin typeface="游ゴシック" panose="020B0400000000000000" pitchFamily="50" charset="-128"/>
                          <a:ea typeface="+mn-ea"/>
                        </a:rPr>
                        <a:t>　まちづくりマップ</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＞通勤通学人口</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＞昼夜間人口比率</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＞ヒートマップ読み込み</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446980"/>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a:t>
                      </a:r>
                      <a:r>
                        <a:rPr lang="ja-JP" altLang="en-US" sz="1100" b="1" i="0" u="none" strike="noStrike" dirty="0">
                          <a:solidFill>
                            <a:srgbClr val="262626"/>
                          </a:solidFill>
                          <a:effectLst/>
                          <a:latin typeface="游ゴシック" panose="020B0400000000000000" pitchFamily="50" charset="-128"/>
                          <a:ea typeface="+mn-ea"/>
                        </a:rPr>
                        <a:t>目的地として検索された回数</a:t>
                      </a:r>
                    </a:p>
                    <a:p>
                      <a:pPr algn="l" fontAlgn="ctr"/>
                      <a:r>
                        <a:rPr lang="ja-JP" altLang="en-US" sz="1100" b="1" i="0" u="none" strike="noStrike" dirty="0">
                          <a:solidFill>
                            <a:srgbClr val="262626"/>
                          </a:solidFill>
                          <a:effectLst/>
                          <a:latin typeface="游ゴシック" panose="020B0400000000000000" pitchFamily="50" charset="-128"/>
                          <a:ea typeface="+mn-ea"/>
                        </a:rPr>
                        <a:t>　が多いのはどこか</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800" b="1" i="0" u="none" strike="noStrike" dirty="0">
                          <a:solidFill>
                            <a:schemeClr val="tx1">
                              <a:lumMod val="65000"/>
                              <a:lumOff val="35000"/>
                            </a:schemeClr>
                          </a:solidFill>
                          <a:effectLst/>
                          <a:latin typeface="+mn-ea"/>
                          <a:ea typeface="+mn-ea"/>
                        </a:rPr>
                        <a:t>目的地分析（任意の条件設定）</a:t>
                      </a:r>
                      <a:endParaRPr lang="en-US" altLang="ja-JP" sz="800" b="1" i="0" u="none" strike="noStrike" dirty="0">
                        <a:solidFill>
                          <a:schemeClr val="tx1">
                            <a:lumMod val="65000"/>
                            <a:lumOff val="35000"/>
                          </a:schemeClr>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小川町で最も多く検索された目的地は、道の駅おがわまちである。下位まで見ても和紙関係の施設が検索されていない。出発地に関しては、県外からは宮城県仙台市や青森県青森市が多い。</a:t>
                      </a:r>
                    </a:p>
                    <a:p>
                      <a:pPr algn="l" fontAlgn="t"/>
                      <a:endParaRPr lang="en-US" altLang="ja-JP" sz="800" b="1" i="0" u="none" strike="noStrike" dirty="0">
                        <a:solidFill>
                          <a:schemeClr val="tx1">
                            <a:lumMod val="65000"/>
                            <a:lumOff val="35000"/>
                          </a:schemeClr>
                        </a:solidFill>
                        <a:effectLst/>
                        <a:latin typeface="+mn-ea"/>
                        <a:ea typeface="+mn-ea"/>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800" b="1" i="0" u="none" strike="noStrike" dirty="0">
                          <a:solidFill>
                            <a:srgbClr val="262626"/>
                          </a:solidFill>
                          <a:effectLst/>
                          <a:latin typeface="游ゴシック" panose="020B0400000000000000" pitchFamily="50" charset="-128"/>
                          <a:ea typeface="+mn-ea"/>
                        </a:rPr>
                        <a:t>　観光マップ</a:t>
                      </a:r>
                    </a:p>
                    <a:p>
                      <a:pPr algn="l" fontAlgn="ctr"/>
                      <a:r>
                        <a:rPr lang="ja-JP" altLang="en-US" sz="800" b="1" i="0" u="none" strike="noStrike" dirty="0">
                          <a:solidFill>
                            <a:srgbClr val="262626"/>
                          </a:solidFill>
                          <a:effectLst/>
                          <a:latin typeface="游ゴシック" panose="020B0400000000000000" pitchFamily="50" charset="-128"/>
                          <a:ea typeface="+mn-ea"/>
                        </a:rPr>
                        <a:t>　＞目的地分析</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＞目的地検索ランキング</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632703"/>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a:t>
                      </a:r>
                      <a:r>
                        <a:rPr lang="ja-JP" altLang="en-US" sz="1100" b="1" i="0" u="none" strike="noStrike" dirty="0">
                          <a:solidFill>
                            <a:srgbClr val="262626"/>
                          </a:solidFill>
                          <a:effectLst/>
                          <a:latin typeface="游ゴシック" panose="020B0400000000000000" pitchFamily="50" charset="-128"/>
                          <a:ea typeface="+mn-ea"/>
                        </a:rPr>
                        <a:t>滞在人口（任意の条件設定）</a:t>
                      </a:r>
                    </a:p>
                    <a:p>
                      <a:pPr algn="l" fontAlgn="ctr"/>
                      <a:r>
                        <a:rPr lang="ja-JP" altLang="en-US" sz="1100" b="1" i="0" u="none" strike="noStrike" dirty="0">
                          <a:solidFill>
                            <a:srgbClr val="262626"/>
                          </a:solidFill>
                          <a:effectLst/>
                          <a:latin typeface="游ゴシック" panose="020B0400000000000000" pitchFamily="50" charset="-128"/>
                          <a:ea typeface="+mn-ea"/>
                        </a:rPr>
                        <a:t>　地域の滞在者は、具体的には</a:t>
                      </a:r>
                      <a:endParaRPr lang="en-US" altLang="ja-JP" sz="1100" b="1" i="0" u="none" strike="noStrike" dirty="0">
                        <a:solidFill>
                          <a:srgbClr val="262626"/>
                        </a:solidFill>
                        <a:effectLst/>
                        <a:latin typeface="游ゴシック" panose="020B0400000000000000" pitchFamily="50" charset="-128"/>
                        <a:ea typeface="+mn-ea"/>
                      </a:endParaRPr>
                    </a:p>
                    <a:p>
                      <a:pPr algn="l" fontAlgn="ctr"/>
                      <a:r>
                        <a:rPr lang="ja-JP" altLang="en-US" sz="1100" b="1" i="0" u="none" strike="noStrike" dirty="0">
                          <a:solidFill>
                            <a:srgbClr val="262626"/>
                          </a:solidFill>
                          <a:effectLst/>
                          <a:latin typeface="游ゴシック" panose="020B0400000000000000" pitchFamily="50" charset="-128"/>
                          <a:ea typeface="+mn-ea"/>
                        </a:rPr>
                        <a:t>　どこの地域から訪れているか</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altLang="ja-JP" sz="800" b="1" i="0" u="none" strike="noStrike" dirty="0">
                          <a:solidFill>
                            <a:schemeClr val="tx1">
                              <a:lumMod val="65000"/>
                              <a:lumOff val="35000"/>
                            </a:schemeClr>
                          </a:solidFill>
                          <a:effectLst/>
                          <a:latin typeface="+mn-ea"/>
                          <a:ea typeface="+mn-ea"/>
                        </a:rPr>
                        <a:t>From</a:t>
                      </a:r>
                      <a:r>
                        <a:rPr lang="ja-JP" altLang="en-US" sz="800" b="1" i="0" u="none" strike="noStrike" dirty="0">
                          <a:solidFill>
                            <a:schemeClr val="tx1">
                              <a:lumMod val="65000"/>
                              <a:lumOff val="35000"/>
                            </a:schemeClr>
                          </a:solidFill>
                          <a:effectLst/>
                          <a:latin typeface="+mn-ea"/>
                          <a:ea typeface="+mn-ea"/>
                        </a:rPr>
                        <a:t> </a:t>
                      </a:r>
                      <a:r>
                        <a:rPr lang="en-US" altLang="ja-JP" sz="800" b="1" i="0" u="none" strike="noStrike" dirty="0">
                          <a:solidFill>
                            <a:schemeClr val="tx1">
                              <a:lumMod val="65000"/>
                              <a:lumOff val="35000"/>
                            </a:schemeClr>
                          </a:solidFill>
                          <a:effectLst/>
                          <a:latin typeface="+mn-ea"/>
                          <a:ea typeface="+mn-ea"/>
                        </a:rPr>
                        <a:t>to</a:t>
                      </a:r>
                      <a:r>
                        <a:rPr lang="ja-JP" altLang="en-US" sz="800" b="1" i="0" u="none" strike="noStrike" dirty="0">
                          <a:solidFill>
                            <a:schemeClr val="tx1">
                              <a:lumMod val="65000"/>
                              <a:lumOff val="35000"/>
                            </a:schemeClr>
                          </a:solidFill>
                          <a:effectLst/>
                          <a:latin typeface="+mn-ea"/>
                          <a:ea typeface="+mn-ea"/>
                        </a:rPr>
                        <a:t> 分析　滞在人口／都道府県内・県外</a:t>
                      </a:r>
                      <a:endParaRPr lang="en-US" altLang="ja-JP" sz="800" b="1" i="0" u="none" strike="noStrike" dirty="0">
                        <a:solidFill>
                          <a:schemeClr val="tx1">
                            <a:lumMod val="65000"/>
                            <a:lumOff val="35000"/>
                          </a:schemeClr>
                        </a:solidFill>
                        <a:effectLst/>
                        <a:latin typeface="+mn-ea"/>
                        <a:ea typeface="+mn-ea"/>
                      </a:endParaRPr>
                    </a:p>
                    <a:p>
                      <a:pPr algn="l" fontAlgn="t"/>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2023</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年</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1</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月休日には県内から</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9</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割以上、県外からは</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1538</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人でその約</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9</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割が首都圏内から来ていて、他は中京圏と関西圏である。</a:t>
                      </a:r>
                      <a:endPar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800" b="1" i="0" u="none" strike="noStrike" dirty="0">
                          <a:solidFill>
                            <a:srgbClr val="262626"/>
                          </a:solidFill>
                          <a:effectLst/>
                          <a:latin typeface="游ゴシック" panose="020B0400000000000000" pitchFamily="50" charset="-128"/>
                          <a:ea typeface="+mn-ea"/>
                        </a:rPr>
                        <a:t>データを　まちづくりマップ</a:t>
                      </a:r>
                    </a:p>
                    <a:p>
                      <a:pPr algn="l" fontAlgn="ctr"/>
                      <a:r>
                        <a:rPr lang="ja-JP" altLang="en-US" sz="800" b="1" i="0" u="none" strike="noStrike" dirty="0">
                          <a:solidFill>
                            <a:srgbClr val="262626"/>
                          </a:solidFill>
                          <a:effectLst/>
                          <a:latin typeface="游ゴシック" panose="020B0400000000000000" pitchFamily="50" charset="-128"/>
                          <a:ea typeface="+mn-ea"/>
                        </a:rPr>
                        <a:t>　＞</a:t>
                      </a:r>
                      <a:r>
                        <a:rPr lang="en-US" altLang="ja-JP" sz="800" b="1" i="0" u="none" strike="noStrike" dirty="0">
                          <a:solidFill>
                            <a:srgbClr val="262626"/>
                          </a:solidFill>
                          <a:effectLst/>
                          <a:latin typeface="游ゴシック" panose="020B0400000000000000" pitchFamily="50" charset="-128"/>
                          <a:ea typeface="+mn-ea"/>
                        </a:rPr>
                        <a:t>From to </a:t>
                      </a:r>
                      <a:r>
                        <a:rPr lang="ja-JP" altLang="en-US" sz="800" b="1" i="0" u="none" strike="noStrike" dirty="0">
                          <a:solidFill>
                            <a:srgbClr val="262626"/>
                          </a:solidFill>
                          <a:effectLst/>
                          <a:latin typeface="游ゴシック" panose="020B0400000000000000" pitchFamily="50" charset="-128"/>
                          <a:ea typeface="+mn-ea"/>
                        </a:rPr>
                        <a:t>分析</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（滞在人口）</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2554059"/>
                  </a:ext>
                </a:extLst>
              </a:tr>
              <a:tr h="832504">
                <a:tc>
                  <a:txBody>
                    <a:bodyPr/>
                    <a:lstStyle/>
                    <a:p>
                      <a:pPr algn="l" fontAlgn="ctr"/>
                      <a:r>
                        <a:rPr lang="ja-JP" altLang="en-US" sz="1100" b="1" i="0" u="none" strike="noStrike" dirty="0">
                          <a:solidFill>
                            <a:srgbClr val="262626"/>
                          </a:solidFill>
                          <a:effectLst/>
                          <a:latin typeface="游ゴシック" panose="020B0400000000000000" pitchFamily="50" charset="-128"/>
                          <a:ea typeface="游ゴシック" panose="020B0400000000000000" pitchFamily="50" charset="-128"/>
                        </a:rPr>
                        <a:t>　　</a:t>
                      </a:r>
                      <a:r>
                        <a:rPr lang="ja-JP" altLang="en-US" sz="1100" b="1" i="0" u="none" strike="noStrike" dirty="0">
                          <a:solidFill>
                            <a:srgbClr val="262626"/>
                          </a:solidFill>
                          <a:effectLst/>
                          <a:latin typeface="游ゴシック" panose="020B0400000000000000" pitchFamily="50" charset="-128"/>
                          <a:ea typeface="+mn-ea"/>
                        </a:rPr>
                        <a:t>地域に宿泊する人の特徴</a:t>
                      </a:r>
                      <a:endParaRPr lang="en-US" altLang="ja-JP" sz="1100" b="1" i="0" u="none" strike="noStrike" dirty="0">
                        <a:solidFill>
                          <a:srgbClr val="262626"/>
                        </a:solidFill>
                        <a:effectLst/>
                        <a:latin typeface="游ゴシック" panose="020B0400000000000000" pitchFamily="50" charset="-128"/>
                        <a:ea typeface="+mn-ea"/>
                      </a:endParaRPr>
                    </a:p>
                    <a:p>
                      <a:pPr algn="l" fontAlgn="ctr"/>
                      <a:r>
                        <a:rPr lang="ja-JP" altLang="en-US" sz="1100" b="1" i="0" u="none" strike="noStrike" dirty="0">
                          <a:solidFill>
                            <a:srgbClr val="262626"/>
                          </a:solidFill>
                          <a:effectLst/>
                          <a:latin typeface="游ゴシック" panose="020B0400000000000000" pitchFamily="50" charset="-128"/>
                          <a:ea typeface="+mn-ea"/>
                        </a:rPr>
                        <a:t>　（宿泊日数</a:t>
                      </a:r>
                      <a:r>
                        <a:rPr lang="en-US" altLang="ja-JP" sz="1100" b="1" i="0" u="none" strike="noStrike" dirty="0">
                          <a:solidFill>
                            <a:srgbClr val="262626"/>
                          </a:solidFill>
                          <a:effectLst/>
                          <a:latin typeface="游ゴシック" panose="020B0400000000000000" pitchFamily="50" charset="-128"/>
                          <a:ea typeface="+mn-ea"/>
                        </a:rPr>
                        <a:t>/</a:t>
                      </a:r>
                      <a:r>
                        <a:rPr lang="ja-JP" altLang="en-US" sz="1100" b="1" i="0" u="none" strike="noStrike" dirty="0">
                          <a:solidFill>
                            <a:srgbClr val="262626"/>
                          </a:solidFill>
                          <a:effectLst/>
                          <a:latin typeface="游ゴシック" panose="020B0400000000000000" pitchFamily="50" charset="-128"/>
                          <a:ea typeface="+mn-ea"/>
                        </a:rPr>
                        <a:t>参加形態</a:t>
                      </a:r>
                      <a:r>
                        <a:rPr lang="en-US" altLang="ja-JP" sz="1100" b="1" i="0" u="none" strike="noStrike" dirty="0">
                          <a:solidFill>
                            <a:srgbClr val="262626"/>
                          </a:solidFill>
                          <a:effectLst/>
                          <a:latin typeface="游ゴシック" panose="020B0400000000000000" pitchFamily="50" charset="-128"/>
                          <a:ea typeface="+mn-ea"/>
                        </a:rPr>
                        <a:t>/</a:t>
                      </a:r>
                      <a:r>
                        <a:rPr lang="ja-JP" altLang="en-US" sz="1100" b="1" i="0" u="none" strike="noStrike" dirty="0">
                          <a:solidFill>
                            <a:srgbClr val="262626"/>
                          </a:solidFill>
                          <a:effectLst/>
                          <a:latin typeface="游ゴシック" panose="020B0400000000000000" pitchFamily="50" charset="-128"/>
                          <a:ea typeface="+mn-ea"/>
                        </a:rPr>
                        <a:t>性別）</a:t>
                      </a:r>
                      <a:endParaRPr lang="en-US" altLang="ja-JP" sz="1100" b="1" i="0" u="none" strike="noStrike" dirty="0">
                        <a:solidFill>
                          <a:srgbClr val="262626"/>
                        </a:solidFill>
                        <a:effectLst/>
                        <a:latin typeface="游ゴシック" panose="020B0400000000000000" pitchFamily="50" charset="-128"/>
                        <a:ea typeface="+mn-ea"/>
                      </a:endParaRPr>
                    </a:p>
                    <a:p>
                      <a:pPr algn="l" fontAlgn="ctr"/>
                      <a:r>
                        <a:rPr lang="ja-JP" altLang="en-US" sz="1100" b="1" i="0" u="none" strike="noStrike" dirty="0">
                          <a:solidFill>
                            <a:srgbClr val="262626"/>
                          </a:solidFill>
                          <a:effectLst/>
                          <a:latin typeface="游ゴシック" panose="020B0400000000000000" pitchFamily="50" charset="-128"/>
                          <a:ea typeface="+mn-ea"/>
                        </a:rPr>
                        <a:t>　　他地域と比較しての特徴</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800" b="1" i="0" u="none" strike="noStrike" dirty="0">
                          <a:solidFill>
                            <a:schemeClr val="tx1">
                              <a:lumMod val="65000"/>
                              <a:lumOff val="35000"/>
                            </a:schemeClr>
                          </a:solidFill>
                          <a:effectLst/>
                          <a:latin typeface="+mn-ea"/>
                          <a:ea typeface="+mn-ea"/>
                        </a:rPr>
                        <a:t>From</a:t>
                      </a:r>
                      <a:r>
                        <a:rPr lang="ja-JP" altLang="en-US" sz="800" b="1" i="0" u="none" strike="noStrike" dirty="0">
                          <a:solidFill>
                            <a:schemeClr val="tx1">
                              <a:lumMod val="65000"/>
                              <a:lumOff val="35000"/>
                            </a:schemeClr>
                          </a:solidFill>
                          <a:effectLst/>
                          <a:latin typeface="+mn-ea"/>
                          <a:ea typeface="+mn-ea"/>
                        </a:rPr>
                        <a:t> </a:t>
                      </a:r>
                      <a:r>
                        <a:rPr lang="en-US" altLang="ja-JP" sz="800" b="1" i="0" u="none" strike="noStrike" dirty="0">
                          <a:solidFill>
                            <a:schemeClr val="tx1">
                              <a:lumMod val="65000"/>
                              <a:lumOff val="35000"/>
                            </a:schemeClr>
                          </a:solidFill>
                          <a:effectLst/>
                          <a:latin typeface="+mn-ea"/>
                          <a:ea typeface="+mn-ea"/>
                        </a:rPr>
                        <a:t>to</a:t>
                      </a:r>
                      <a:r>
                        <a:rPr lang="ja-JP" altLang="en-US" sz="800" b="1" i="0" u="none" strike="noStrike" dirty="0">
                          <a:solidFill>
                            <a:schemeClr val="tx1">
                              <a:lumMod val="65000"/>
                              <a:lumOff val="35000"/>
                            </a:schemeClr>
                          </a:solidFill>
                          <a:effectLst/>
                          <a:latin typeface="+mn-ea"/>
                          <a:ea typeface="+mn-ea"/>
                        </a:rPr>
                        <a:t> 分析（宿泊者）宿泊日数　参加形態　性別</a:t>
                      </a:r>
                      <a:endParaRPr lang="en-US" altLang="ja-JP" sz="800" b="1" i="0" u="none" strike="noStrike" dirty="0">
                        <a:solidFill>
                          <a:schemeClr val="tx1">
                            <a:lumMod val="65000"/>
                            <a:lumOff val="35000"/>
                          </a:schemeClr>
                        </a:solidFill>
                        <a:effectLst/>
                        <a:latin typeface="+mn-ea"/>
                        <a:ea typeface="+mn-ea"/>
                      </a:endParaRPr>
                    </a:p>
                    <a:p>
                      <a:pPr algn="l" fontAlgn="t"/>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2022</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年およびコロナ前の</a:t>
                      </a:r>
                      <a:r>
                        <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2016</a:t>
                      </a:r>
                      <a:r>
                        <a:rPr lang="ja-JP" altLang="en-US"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年の延べ宿泊者数を参照したが表示対象のデータがなかった。</a:t>
                      </a:r>
                      <a:endParaRPr lang="en-US" altLang="ja-JP" sz="1050" b="1"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endParaRPr>
                    </a:p>
                  </a:txBody>
                  <a:tcPr marL="4334" marR="4334" marT="43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800" b="1" i="0" u="none" strike="noStrike" dirty="0">
                          <a:solidFill>
                            <a:srgbClr val="262626"/>
                          </a:solidFill>
                          <a:effectLst/>
                          <a:latin typeface="游ゴシック" panose="020B0400000000000000" pitchFamily="50" charset="-128"/>
                          <a:ea typeface="+mn-ea"/>
                        </a:rPr>
                        <a:t>　観光マップ</a:t>
                      </a:r>
                    </a:p>
                    <a:p>
                      <a:pPr algn="l" fontAlgn="ctr"/>
                      <a:r>
                        <a:rPr lang="ja-JP" altLang="en-US" sz="800" b="1" i="0" u="none" strike="noStrike" dirty="0">
                          <a:solidFill>
                            <a:srgbClr val="262626"/>
                          </a:solidFill>
                          <a:effectLst/>
                          <a:latin typeface="游ゴシック" panose="020B0400000000000000" pitchFamily="50" charset="-128"/>
                          <a:ea typeface="+mn-ea"/>
                        </a:rPr>
                        <a:t>　＞</a:t>
                      </a:r>
                      <a:r>
                        <a:rPr lang="en-US" altLang="ja-JP" sz="800" b="1" i="0" u="none" strike="noStrike" dirty="0">
                          <a:solidFill>
                            <a:srgbClr val="262626"/>
                          </a:solidFill>
                          <a:effectLst/>
                          <a:latin typeface="游ゴシック" panose="020B0400000000000000" pitchFamily="50" charset="-128"/>
                          <a:ea typeface="+mn-ea"/>
                        </a:rPr>
                        <a:t>From-to</a:t>
                      </a:r>
                      <a:r>
                        <a:rPr lang="ja-JP" altLang="en-US" sz="800" b="1" i="0" u="none" strike="noStrike" dirty="0">
                          <a:solidFill>
                            <a:srgbClr val="262626"/>
                          </a:solidFill>
                          <a:effectLst/>
                          <a:latin typeface="游ゴシック" panose="020B0400000000000000" pitchFamily="50" charset="-128"/>
                          <a:ea typeface="+mn-ea"/>
                        </a:rPr>
                        <a:t>分析</a:t>
                      </a:r>
                      <a:endParaRPr lang="en-US" altLang="ja-JP" sz="800" b="1" i="0" u="none" strike="noStrike" dirty="0">
                        <a:solidFill>
                          <a:srgbClr val="262626"/>
                        </a:solidFill>
                        <a:effectLst/>
                        <a:latin typeface="游ゴシック" panose="020B0400000000000000" pitchFamily="50" charset="-128"/>
                        <a:ea typeface="+mn-ea"/>
                      </a:endParaRPr>
                    </a:p>
                    <a:p>
                      <a:pPr algn="l" fontAlgn="ctr"/>
                      <a:r>
                        <a:rPr lang="ja-JP" altLang="en-US" sz="800" b="1" i="0" u="none" strike="noStrike" dirty="0">
                          <a:solidFill>
                            <a:srgbClr val="262626"/>
                          </a:solidFill>
                          <a:effectLst/>
                          <a:latin typeface="游ゴシック" panose="020B0400000000000000" pitchFamily="50" charset="-128"/>
                          <a:ea typeface="+mn-ea"/>
                        </a:rPr>
                        <a:t>　（宿泊者）</a:t>
                      </a:r>
                    </a:p>
                  </a:txBody>
                  <a:tcPr marL="4334" marR="4334" marT="43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2925309"/>
                  </a:ext>
                </a:extLst>
              </a:tr>
            </a:tbl>
          </a:graphicData>
        </a:graphic>
      </p:graphicFrame>
      <p:graphicFrame>
        <p:nvGraphicFramePr>
          <p:cNvPr id="6" name="表 5">
            <a:extLst>
              <a:ext uri="{FF2B5EF4-FFF2-40B4-BE49-F238E27FC236}">
                <a16:creationId xmlns:a16="http://schemas.microsoft.com/office/drawing/2014/main" id="{04DC23B7-D505-EB4C-948B-F8E4CADAC35D}"/>
              </a:ext>
            </a:extLst>
          </p:cNvPr>
          <p:cNvGraphicFramePr>
            <a:graphicFrameLocks noGrp="1"/>
          </p:cNvGraphicFramePr>
          <p:nvPr/>
        </p:nvGraphicFramePr>
        <p:xfrm>
          <a:off x="212779" y="5636943"/>
          <a:ext cx="8758106" cy="965270"/>
        </p:xfrm>
        <a:graphic>
          <a:graphicData uri="http://schemas.openxmlformats.org/drawingml/2006/table">
            <a:tbl>
              <a:tblPr/>
              <a:tblGrid>
                <a:gridCol w="8758106">
                  <a:extLst>
                    <a:ext uri="{9D8B030D-6E8A-4147-A177-3AD203B41FA5}">
                      <a16:colId xmlns:a16="http://schemas.microsoft.com/office/drawing/2014/main" val="764293052"/>
                    </a:ext>
                  </a:extLst>
                </a:gridCol>
              </a:tblGrid>
              <a:tr h="289827">
                <a:tc>
                  <a:txBody>
                    <a:bodyPr/>
                    <a:lstStyle/>
                    <a:p>
                      <a:pPr algn="l"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　まとめ　</a:t>
                      </a:r>
                      <a:r>
                        <a:rPr lang="ja-JP" altLang="en-US" sz="1400" b="1" i="0" u="none" strike="noStrike" dirty="0">
                          <a:solidFill>
                            <a:srgbClr val="000000"/>
                          </a:solidFill>
                          <a:effectLst/>
                          <a:latin typeface="游ゴシック" panose="020B0400000000000000" pitchFamily="50" charset="-128"/>
                          <a:ea typeface="+mn-ea"/>
                        </a:rPr>
                        <a:t>地域</a:t>
                      </a: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の財政・まちづくり・観光</a:t>
                      </a:r>
                      <a:r>
                        <a:rPr lang="ja-JP" altLang="en-US" sz="1400" b="1" i="0" u="none" strike="noStrike" dirty="0">
                          <a:solidFill>
                            <a:srgbClr val="000000"/>
                          </a:solidFill>
                          <a:effectLst/>
                          <a:latin typeface="游ゴシック" panose="020B0400000000000000" pitchFamily="50" charset="-128"/>
                          <a:ea typeface="+mn-ea"/>
                        </a:rPr>
                        <a:t>についての（強み・弱み）及び（課題）</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6595852"/>
                  </a:ext>
                </a:extLst>
              </a:tr>
              <a:tr h="384614">
                <a:tc>
                  <a:txBody>
                    <a:bodyPr/>
                    <a:lstStyle/>
                    <a:p>
                      <a:pPr algn="l" fontAlgn="ctr"/>
                      <a:r>
                        <a:rPr lang="ja-JP" altLang="en-US" sz="110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観光面では和紙に注力しているはずがなかなか結果に繋がっていない。財政面では、財政力指数・実質公費比率から言えば深刻には見られないが、経常収支比率が</a:t>
                      </a:r>
                      <a:r>
                        <a:rPr lang="en-US" altLang="ja-JP" sz="110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9</a:t>
                      </a:r>
                      <a:r>
                        <a:rPr lang="ja-JP" altLang="en-US" sz="110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割に近く、今後生産年齢人口割合が低下した際に影響を受けやすいと考えられる。小川町内で高等学校や大企業がなく、北埼玉および東上線上り方に人が流れている。町としてはライナー列車の交通費を助成して住所は小川町に置いてくれるように働きかけており、金銭の流入がもたらされれば問題はないという見方だと思われる。</a:t>
                      </a:r>
                      <a:r>
                        <a:rPr lang="ja-JP" altLang="en-US" sz="105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rPr>
                        <a:t>　</a:t>
                      </a:r>
                      <a:endParaRPr lang="ja-JP" altLang="en-US" sz="2000" b="0" i="0" u="none" strike="noStrike" dirty="0">
                        <a:solidFill>
                          <a:schemeClr val="tx1"/>
                        </a:solidFill>
                        <a:effectLst/>
                        <a:latin typeface="UD デジタル 教科書体 NK-R" panose="02020400000000000000" pitchFamily="18" charset="-128"/>
                        <a:ea typeface="UD デジタル 教科書体 NK-R" panose="02020400000000000000" pitchFamily="18" charset="-128"/>
                      </a:endParaRPr>
                    </a:p>
                  </a:txBody>
                  <a:tcPr marL="4883" marR="4883" marT="4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789956"/>
                  </a:ext>
                </a:extLst>
              </a:tr>
            </a:tbl>
          </a:graphicData>
        </a:graphic>
      </p:graphicFrame>
    </p:spTree>
    <p:extLst>
      <p:ext uri="{BB962C8B-B14F-4D97-AF65-F5344CB8AC3E}">
        <p14:creationId xmlns:p14="http://schemas.microsoft.com/office/powerpoint/2010/main" val="383921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E138A7D8-382F-4A4B-8EC1-157CD2953683}"/>
              </a:ext>
            </a:extLst>
          </p:cNvPr>
          <p:cNvSpPr/>
          <p:nvPr/>
        </p:nvSpPr>
        <p:spPr>
          <a:xfrm>
            <a:off x="772965" y="1125450"/>
            <a:ext cx="2343375" cy="4300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1" dirty="0">
                <a:solidFill>
                  <a:schemeClr val="tx1"/>
                </a:solidFill>
              </a:rPr>
              <a:t>〇</a:t>
            </a:r>
            <a:r>
              <a:rPr kumimoji="1" lang="ja-JP" altLang="en-US" sz="1200" b="1" baseline="0" dirty="0">
                <a:solidFill>
                  <a:schemeClr val="tx1"/>
                </a:solidFill>
              </a:rPr>
              <a:t> </a:t>
            </a:r>
            <a:r>
              <a:rPr kumimoji="1" lang="ja-JP" altLang="en-US" sz="1200" b="1" dirty="0">
                <a:solidFill>
                  <a:schemeClr val="tx1"/>
                </a:solidFill>
              </a:rPr>
              <a:t>グラフタイトル</a:t>
            </a:r>
            <a:endParaRPr kumimoji="1" lang="ja-JP" altLang="en-US" sz="1200" b="1" dirty="0"/>
          </a:p>
        </p:txBody>
      </p:sp>
      <p:sp>
        <p:nvSpPr>
          <p:cNvPr id="12" name="正方形/長方形 11">
            <a:extLst>
              <a:ext uri="{FF2B5EF4-FFF2-40B4-BE49-F238E27FC236}">
                <a16:creationId xmlns:a16="http://schemas.microsoft.com/office/drawing/2014/main" id="{64683384-A34E-47AD-BDA8-DC670F61E190}"/>
              </a:ext>
            </a:extLst>
          </p:cNvPr>
          <p:cNvSpPr/>
          <p:nvPr/>
        </p:nvSpPr>
        <p:spPr>
          <a:xfrm>
            <a:off x="3392536" y="1133044"/>
            <a:ext cx="2343375" cy="4300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1" dirty="0">
                <a:solidFill>
                  <a:schemeClr val="tx1"/>
                </a:solidFill>
              </a:rPr>
              <a:t>〇</a:t>
            </a:r>
            <a:r>
              <a:rPr kumimoji="1" lang="ja-JP" altLang="en-US" sz="1200" b="1" baseline="0" dirty="0">
                <a:solidFill>
                  <a:schemeClr val="tx1"/>
                </a:solidFill>
              </a:rPr>
              <a:t> </a:t>
            </a:r>
            <a:r>
              <a:rPr kumimoji="1" lang="ja-JP" altLang="en-US" sz="1200" b="1" dirty="0">
                <a:solidFill>
                  <a:schemeClr val="tx1"/>
                </a:solidFill>
              </a:rPr>
              <a:t>グラフタイトル</a:t>
            </a:r>
            <a:endParaRPr kumimoji="1" lang="ja-JP" altLang="en-US" sz="1200" b="1" dirty="0"/>
          </a:p>
        </p:txBody>
      </p:sp>
      <p:sp>
        <p:nvSpPr>
          <p:cNvPr id="13" name="正方形/長方形 12">
            <a:extLst>
              <a:ext uri="{FF2B5EF4-FFF2-40B4-BE49-F238E27FC236}">
                <a16:creationId xmlns:a16="http://schemas.microsoft.com/office/drawing/2014/main" id="{E6F08267-4678-49A9-B6B3-DCC820B146A4}"/>
              </a:ext>
            </a:extLst>
          </p:cNvPr>
          <p:cNvSpPr/>
          <p:nvPr/>
        </p:nvSpPr>
        <p:spPr>
          <a:xfrm>
            <a:off x="5788751" y="1159593"/>
            <a:ext cx="2712472" cy="4300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dirty="0">
                <a:solidFill>
                  <a:schemeClr val="tx1"/>
                </a:solidFill>
              </a:rPr>
              <a:t>〇</a:t>
            </a:r>
            <a:r>
              <a:rPr kumimoji="1" lang="ja-JP" altLang="en-US" sz="1100" b="1" baseline="0" dirty="0">
                <a:solidFill>
                  <a:schemeClr val="tx1"/>
                </a:solidFill>
              </a:rPr>
              <a:t> 先 進 事 例</a:t>
            </a:r>
            <a:endParaRPr kumimoji="1" lang="ja-JP" altLang="en-US" sz="1100" b="1" dirty="0"/>
          </a:p>
        </p:txBody>
      </p:sp>
      <p:sp>
        <p:nvSpPr>
          <p:cNvPr id="15" name="星: 16 pt 14">
            <a:extLst>
              <a:ext uri="{FF2B5EF4-FFF2-40B4-BE49-F238E27FC236}">
                <a16:creationId xmlns:a16="http://schemas.microsoft.com/office/drawing/2014/main" id="{2DE80BA8-D282-4310-B3FD-0B9163583D2C}"/>
              </a:ext>
            </a:extLst>
          </p:cNvPr>
          <p:cNvSpPr/>
          <p:nvPr/>
        </p:nvSpPr>
        <p:spPr>
          <a:xfrm>
            <a:off x="4245721" y="1843896"/>
            <a:ext cx="1387940" cy="544277"/>
          </a:xfrm>
          <a:prstGeom prst="star1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b="1">
                <a:solidFill>
                  <a:srgbClr val="FF0000"/>
                </a:solidFill>
              </a:rPr>
              <a:t>近年</a:t>
            </a:r>
          </a:p>
        </p:txBody>
      </p:sp>
      <p:sp>
        <p:nvSpPr>
          <p:cNvPr id="16" name="星: 16 pt 15">
            <a:extLst>
              <a:ext uri="{FF2B5EF4-FFF2-40B4-BE49-F238E27FC236}">
                <a16:creationId xmlns:a16="http://schemas.microsoft.com/office/drawing/2014/main" id="{286DC209-E249-403E-8A55-1E81E9D4A220}"/>
              </a:ext>
            </a:extLst>
          </p:cNvPr>
          <p:cNvSpPr/>
          <p:nvPr/>
        </p:nvSpPr>
        <p:spPr>
          <a:xfrm>
            <a:off x="1500015" y="1829496"/>
            <a:ext cx="1387940" cy="544276"/>
          </a:xfrm>
          <a:prstGeom prst="star1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b="1" dirty="0">
                <a:solidFill>
                  <a:srgbClr val="FF0000"/>
                </a:solidFill>
              </a:rPr>
              <a:t>近年</a:t>
            </a:r>
          </a:p>
        </p:txBody>
      </p:sp>
      <p:sp>
        <p:nvSpPr>
          <p:cNvPr id="17" name="楕円 16">
            <a:extLst>
              <a:ext uri="{FF2B5EF4-FFF2-40B4-BE49-F238E27FC236}">
                <a16:creationId xmlns:a16="http://schemas.microsoft.com/office/drawing/2014/main" id="{207DC5B7-BA62-40A5-9B86-896555C0EF13}"/>
              </a:ext>
            </a:extLst>
          </p:cNvPr>
          <p:cNvSpPr/>
          <p:nvPr/>
        </p:nvSpPr>
        <p:spPr>
          <a:xfrm>
            <a:off x="2304617" y="2549440"/>
            <a:ext cx="583338" cy="251981"/>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8" name="楕円 17">
            <a:extLst>
              <a:ext uri="{FF2B5EF4-FFF2-40B4-BE49-F238E27FC236}">
                <a16:creationId xmlns:a16="http://schemas.microsoft.com/office/drawing/2014/main" id="{E881C32A-3AFD-4261-B63B-DCF248D829D2}"/>
              </a:ext>
            </a:extLst>
          </p:cNvPr>
          <p:cNvSpPr/>
          <p:nvPr/>
        </p:nvSpPr>
        <p:spPr>
          <a:xfrm>
            <a:off x="1097713" y="2982845"/>
            <a:ext cx="583338" cy="251980"/>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 name="正方形/長方形 18">
            <a:extLst>
              <a:ext uri="{FF2B5EF4-FFF2-40B4-BE49-F238E27FC236}">
                <a16:creationId xmlns:a16="http://schemas.microsoft.com/office/drawing/2014/main" id="{B54130D4-80A3-4E39-BD45-A8F050EC0B21}"/>
              </a:ext>
            </a:extLst>
          </p:cNvPr>
          <p:cNvSpPr/>
          <p:nvPr/>
        </p:nvSpPr>
        <p:spPr>
          <a:xfrm>
            <a:off x="3376069" y="1546622"/>
            <a:ext cx="2342149" cy="2071274"/>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dirty="0">
                <a:solidFill>
                  <a:schemeClr val="bg1">
                    <a:lumMod val="65000"/>
                  </a:schemeClr>
                </a:solidFill>
              </a:rPr>
              <a:t>グラフ２</a:t>
            </a:r>
          </a:p>
        </p:txBody>
      </p:sp>
      <p:sp>
        <p:nvSpPr>
          <p:cNvPr id="20" name="正方形/長方形 19">
            <a:extLst>
              <a:ext uri="{FF2B5EF4-FFF2-40B4-BE49-F238E27FC236}">
                <a16:creationId xmlns:a16="http://schemas.microsoft.com/office/drawing/2014/main" id="{8F77E29F-9944-4295-BE4E-B1BFC0C45843}"/>
              </a:ext>
            </a:extLst>
          </p:cNvPr>
          <p:cNvSpPr/>
          <p:nvPr/>
        </p:nvSpPr>
        <p:spPr>
          <a:xfrm>
            <a:off x="5994414" y="1554780"/>
            <a:ext cx="2413221" cy="2063946"/>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a:solidFill>
                <a:schemeClr val="bg1">
                  <a:lumMod val="65000"/>
                </a:schemeClr>
              </a:solidFill>
            </a:endParaRPr>
          </a:p>
        </p:txBody>
      </p:sp>
      <p:sp>
        <p:nvSpPr>
          <p:cNvPr id="21" name="四角形: 角を丸くする 20">
            <a:extLst>
              <a:ext uri="{FF2B5EF4-FFF2-40B4-BE49-F238E27FC236}">
                <a16:creationId xmlns:a16="http://schemas.microsoft.com/office/drawing/2014/main" id="{FF51B135-C7BF-4A05-8ED8-320C6B7828AA}"/>
              </a:ext>
            </a:extLst>
          </p:cNvPr>
          <p:cNvSpPr/>
          <p:nvPr/>
        </p:nvSpPr>
        <p:spPr>
          <a:xfrm>
            <a:off x="6267285" y="2247064"/>
            <a:ext cx="1750011" cy="383008"/>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楕円 21">
            <a:extLst>
              <a:ext uri="{FF2B5EF4-FFF2-40B4-BE49-F238E27FC236}">
                <a16:creationId xmlns:a16="http://schemas.microsoft.com/office/drawing/2014/main" id="{6EA4B926-1B2A-4466-9E48-D7D1D04C169E}"/>
              </a:ext>
            </a:extLst>
          </p:cNvPr>
          <p:cNvSpPr/>
          <p:nvPr/>
        </p:nvSpPr>
        <p:spPr>
          <a:xfrm>
            <a:off x="4718425" y="2388173"/>
            <a:ext cx="583338" cy="251981"/>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3" name="楕円 22">
            <a:extLst>
              <a:ext uri="{FF2B5EF4-FFF2-40B4-BE49-F238E27FC236}">
                <a16:creationId xmlns:a16="http://schemas.microsoft.com/office/drawing/2014/main" id="{DB9FF97E-E1C6-4717-B8E6-48B29831706F}"/>
              </a:ext>
            </a:extLst>
          </p:cNvPr>
          <p:cNvSpPr/>
          <p:nvPr/>
        </p:nvSpPr>
        <p:spPr>
          <a:xfrm>
            <a:off x="3511521" y="2821580"/>
            <a:ext cx="583338" cy="251979"/>
          </a:xfrm>
          <a:prstGeom prst="ellipse">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 name="グループ化 23">
            <a:extLst>
              <a:ext uri="{FF2B5EF4-FFF2-40B4-BE49-F238E27FC236}">
                <a16:creationId xmlns:a16="http://schemas.microsoft.com/office/drawing/2014/main" id="{36FCAB05-094D-4C83-8D1C-360ED657ED0A}"/>
              </a:ext>
            </a:extLst>
          </p:cNvPr>
          <p:cNvGrpSpPr/>
          <p:nvPr/>
        </p:nvGrpSpPr>
        <p:grpSpPr>
          <a:xfrm>
            <a:off x="696286" y="1555524"/>
            <a:ext cx="8338195" cy="5287131"/>
            <a:chOff x="160529" y="1480605"/>
            <a:chExt cx="8312314" cy="5259398"/>
          </a:xfrm>
        </p:grpSpPr>
        <p:grpSp>
          <p:nvGrpSpPr>
            <p:cNvPr id="25" name="グループ化 24">
              <a:extLst>
                <a:ext uri="{FF2B5EF4-FFF2-40B4-BE49-F238E27FC236}">
                  <a16:creationId xmlns:a16="http://schemas.microsoft.com/office/drawing/2014/main" id="{3DD8972D-63D1-4A22-9BFA-977CC2D3E5BE}"/>
                </a:ext>
              </a:extLst>
            </p:cNvPr>
            <p:cNvGrpSpPr/>
            <p:nvPr/>
          </p:nvGrpSpPr>
          <p:grpSpPr>
            <a:xfrm>
              <a:off x="160529" y="1480605"/>
              <a:ext cx="7810999" cy="5041292"/>
              <a:chOff x="160529" y="1480605"/>
              <a:chExt cx="7810999" cy="5041292"/>
            </a:xfrm>
          </p:grpSpPr>
          <p:grpSp>
            <p:nvGrpSpPr>
              <p:cNvPr id="28" name="グループ化 27">
                <a:extLst>
                  <a:ext uri="{FF2B5EF4-FFF2-40B4-BE49-F238E27FC236}">
                    <a16:creationId xmlns:a16="http://schemas.microsoft.com/office/drawing/2014/main" id="{57D7D1D9-D54F-4A9E-92CB-236ED02944E2}"/>
                  </a:ext>
                </a:extLst>
              </p:cNvPr>
              <p:cNvGrpSpPr>
                <a:grpSpLocks noChangeAspect="1"/>
              </p:cNvGrpSpPr>
              <p:nvPr/>
            </p:nvGrpSpPr>
            <p:grpSpPr>
              <a:xfrm>
                <a:off x="160529" y="1480605"/>
                <a:ext cx="7810999" cy="5041292"/>
                <a:chOff x="45748" y="1479850"/>
                <a:chExt cx="16369788" cy="10395952"/>
              </a:xfrm>
            </p:grpSpPr>
            <p:sp>
              <p:nvSpPr>
                <p:cNvPr id="31" name="正方形/長方形 30">
                  <a:extLst>
                    <a:ext uri="{FF2B5EF4-FFF2-40B4-BE49-F238E27FC236}">
                      <a16:creationId xmlns:a16="http://schemas.microsoft.com/office/drawing/2014/main" id="{32432A05-E3F2-44DD-AEB8-2931ACBF3057}"/>
                    </a:ext>
                  </a:extLst>
                </p:cNvPr>
                <p:cNvSpPr/>
                <p:nvPr/>
              </p:nvSpPr>
              <p:spPr>
                <a:xfrm>
                  <a:off x="181962" y="1479850"/>
                  <a:ext cx="4867993" cy="4248895"/>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dirty="0">
                      <a:solidFill>
                        <a:schemeClr val="bg1">
                          <a:lumMod val="65000"/>
                        </a:schemeClr>
                      </a:solidFill>
                    </a:rPr>
                    <a:t>グラフ１</a:t>
                  </a:r>
                </a:p>
              </p:txBody>
            </p:sp>
            <p:sp>
              <p:nvSpPr>
                <p:cNvPr id="32" name="四角形: 角を丸くする 31">
                  <a:extLst>
                    <a:ext uri="{FF2B5EF4-FFF2-40B4-BE49-F238E27FC236}">
                      <a16:creationId xmlns:a16="http://schemas.microsoft.com/office/drawing/2014/main" id="{509C98E2-7829-4992-B43F-C8E498A0ADE7}"/>
                    </a:ext>
                  </a:extLst>
                </p:cNvPr>
                <p:cNvSpPr/>
                <p:nvPr/>
              </p:nvSpPr>
              <p:spPr>
                <a:xfrm>
                  <a:off x="45748" y="6669662"/>
                  <a:ext cx="16369788" cy="5206140"/>
                </a:xfrm>
                <a:prstGeom prst="roundRect">
                  <a:avLst>
                    <a:gd name="adj" fmla="val 6390"/>
                  </a:avLst>
                </a:prstGeom>
                <a:solidFill>
                  <a:srgbClr val="CCECFF"/>
                </a:solidFill>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3" name="正方形/長方形 32">
                  <a:extLst>
                    <a:ext uri="{FF2B5EF4-FFF2-40B4-BE49-F238E27FC236}">
                      <a16:creationId xmlns:a16="http://schemas.microsoft.com/office/drawing/2014/main" id="{ABDDCA6C-61A5-48FB-8B8F-D88FC3CAA8D6}"/>
                    </a:ext>
                  </a:extLst>
                </p:cNvPr>
                <p:cNvSpPr/>
                <p:nvPr/>
              </p:nvSpPr>
              <p:spPr>
                <a:xfrm>
                  <a:off x="7776975" y="7074966"/>
                  <a:ext cx="8102519" cy="1748340"/>
                </a:xfrm>
                <a:prstGeom prst="rect">
                  <a:avLst/>
                </a:prstGeom>
                <a:solidFill>
                  <a:schemeClr val="bg1"/>
                </a:solidFill>
                <a:ln>
                  <a:solidFill>
                    <a:srgbClr val="E820CB"/>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800"/>
                </a:p>
              </p:txBody>
            </p:sp>
            <p:sp>
              <p:nvSpPr>
                <p:cNvPr id="34" name="矢印: ストライプ 33">
                  <a:extLst>
                    <a:ext uri="{FF2B5EF4-FFF2-40B4-BE49-F238E27FC236}">
                      <a16:creationId xmlns:a16="http://schemas.microsoft.com/office/drawing/2014/main" id="{4FE63C5E-7BBE-4E33-89A3-9ADF26868B50}"/>
                    </a:ext>
                  </a:extLst>
                </p:cNvPr>
                <p:cNvSpPr/>
                <p:nvPr/>
              </p:nvSpPr>
              <p:spPr>
                <a:xfrm>
                  <a:off x="6426985" y="8122479"/>
                  <a:ext cx="880861" cy="2406666"/>
                </a:xfrm>
                <a:prstGeom prst="stripedRightArrow">
                  <a:avLst>
                    <a:gd name="adj1" fmla="val 50000"/>
                    <a:gd name="adj2" fmla="val 5200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a:extLst>
                    <a:ext uri="{FF2B5EF4-FFF2-40B4-BE49-F238E27FC236}">
                      <a16:creationId xmlns:a16="http://schemas.microsoft.com/office/drawing/2014/main" id="{76A8719D-F73A-4E34-A3FD-11F26703F86B}"/>
                    </a:ext>
                  </a:extLst>
                </p:cNvPr>
                <p:cNvSpPr/>
                <p:nvPr/>
              </p:nvSpPr>
              <p:spPr>
                <a:xfrm>
                  <a:off x="673878" y="7390372"/>
                  <a:ext cx="5981625" cy="110966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a:solidFill>
                        <a:schemeClr val="tx1"/>
                      </a:solidFill>
                    </a:rPr>
                    <a:t>〇・・・・・・・・・・・・・・・・・</a:t>
                  </a:r>
                  <a:endParaRPr kumimoji="1" lang="ja-JP" altLang="en-US" sz="1050" b="1"/>
                </a:p>
              </p:txBody>
            </p:sp>
            <p:sp>
              <p:nvSpPr>
                <p:cNvPr id="36" name="正方形/長方形 35">
                  <a:extLst>
                    <a:ext uri="{FF2B5EF4-FFF2-40B4-BE49-F238E27FC236}">
                      <a16:creationId xmlns:a16="http://schemas.microsoft.com/office/drawing/2014/main" id="{E5FF1458-E66A-4819-B141-3FE820704243}"/>
                    </a:ext>
                  </a:extLst>
                </p:cNvPr>
                <p:cNvSpPr/>
                <p:nvPr/>
              </p:nvSpPr>
              <p:spPr>
                <a:xfrm>
                  <a:off x="45748" y="5544424"/>
                  <a:ext cx="4895851" cy="11096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sp>
              <p:nvSpPr>
                <p:cNvPr id="37" name="正方形/長方形 36">
                  <a:extLst>
                    <a:ext uri="{FF2B5EF4-FFF2-40B4-BE49-F238E27FC236}">
                      <a16:creationId xmlns:a16="http://schemas.microsoft.com/office/drawing/2014/main" id="{C84CB155-5E0D-4A95-99C6-9C1A0FFF5707}"/>
                    </a:ext>
                  </a:extLst>
                </p:cNvPr>
                <p:cNvSpPr/>
                <p:nvPr/>
              </p:nvSpPr>
              <p:spPr>
                <a:xfrm>
                  <a:off x="5398950" y="5557684"/>
                  <a:ext cx="4895851" cy="11096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sp>
              <p:nvSpPr>
                <p:cNvPr id="38" name="正方形/長方形 37">
                  <a:extLst>
                    <a:ext uri="{FF2B5EF4-FFF2-40B4-BE49-F238E27FC236}">
                      <a16:creationId xmlns:a16="http://schemas.microsoft.com/office/drawing/2014/main" id="{49F8791C-F7D7-409B-BD59-8F78E9ACE591}"/>
                    </a:ext>
                  </a:extLst>
                </p:cNvPr>
                <p:cNvSpPr/>
                <p:nvPr/>
              </p:nvSpPr>
              <p:spPr>
                <a:xfrm>
                  <a:off x="10837435" y="5498982"/>
                  <a:ext cx="4895851" cy="11096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b="1" dirty="0">
                      <a:solidFill>
                        <a:schemeClr val="tx1"/>
                      </a:solidFill>
                    </a:rPr>
                    <a:t>（出典）・・・・・</a:t>
                  </a:r>
                  <a:endParaRPr kumimoji="1" lang="ja-JP" altLang="en-US" sz="800" b="1" dirty="0"/>
                </a:p>
              </p:txBody>
            </p:sp>
          </p:grpSp>
          <p:sp>
            <p:nvSpPr>
              <p:cNvPr id="29" name="正方形/長方形 28">
                <a:extLst>
                  <a:ext uri="{FF2B5EF4-FFF2-40B4-BE49-F238E27FC236}">
                    <a16:creationId xmlns:a16="http://schemas.microsoft.com/office/drawing/2014/main" id="{B55CBD4F-B7E5-48CB-843A-08331951D9C4}"/>
                  </a:ext>
                </a:extLst>
              </p:cNvPr>
              <p:cNvSpPr/>
              <p:nvPr/>
            </p:nvSpPr>
            <p:spPr>
              <a:xfrm>
                <a:off x="3918513" y="4119942"/>
                <a:ext cx="2947737" cy="53810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chemeClr val="tx1"/>
                    </a:solidFill>
                  </a:rPr>
                  <a:t>〇・・・・・・・・・・・・・・</a:t>
                </a:r>
                <a:endParaRPr kumimoji="1" lang="ja-JP" altLang="en-US" sz="1050" b="1" dirty="0"/>
              </a:p>
            </p:txBody>
          </p:sp>
          <p:sp>
            <p:nvSpPr>
              <p:cNvPr id="30" name="テキスト ボックス 110">
                <a:extLst>
                  <a:ext uri="{FF2B5EF4-FFF2-40B4-BE49-F238E27FC236}">
                    <a16:creationId xmlns:a16="http://schemas.microsoft.com/office/drawing/2014/main" id="{8694D3E8-9930-4F8D-B8C5-017B0AE6DD3B}"/>
                  </a:ext>
                </a:extLst>
              </p:cNvPr>
              <p:cNvSpPr txBox="1"/>
              <p:nvPr/>
            </p:nvSpPr>
            <p:spPr>
              <a:xfrm>
                <a:off x="4104139" y="4537506"/>
                <a:ext cx="3629531" cy="486382"/>
              </a:xfrm>
              <a:prstGeom prst="rect">
                <a:avLst/>
              </a:prstGeom>
              <a:noFill/>
              <a:ln w="9525" cmpd="sng">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dirty="0"/>
                  <a:t>１ ・・・・・・・・・・・・・・</a:t>
                </a:r>
                <a:endParaRPr kumimoji="1" lang="en-US" altLang="ja-JP" sz="900" dirty="0"/>
              </a:p>
              <a:p>
                <a:r>
                  <a:rPr kumimoji="1" lang="ja-JP" altLang="en-US" sz="900" dirty="0"/>
                  <a:t>２ ・・・・・・・・・・・・・・</a:t>
                </a:r>
              </a:p>
            </p:txBody>
          </p:sp>
        </p:grpSp>
        <p:sp>
          <p:nvSpPr>
            <p:cNvPr id="27" name="テキスト ボックス 107">
              <a:extLst>
                <a:ext uri="{FF2B5EF4-FFF2-40B4-BE49-F238E27FC236}">
                  <a16:creationId xmlns:a16="http://schemas.microsoft.com/office/drawing/2014/main" id="{6CFC6A25-8611-481A-93C7-1A114F39C63A}"/>
                </a:ext>
              </a:extLst>
            </p:cNvPr>
            <p:cNvSpPr txBox="1"/>
            <p:nvPr/>
          </p:nvSpPr>
          <p:spPr>
            <a:xfrm>
              <a:off x="7971527" y="6318898"/>
              <a:ext cx="501316" cy="42110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a:solidFill>
                    <a:schemeClr val="tx1">
                      <a:lumMod val="65000"/>
                      <a:lumOff val="35000"/>
                    </a:schemeClr>
                  </a:solidFill>
                </a:rPr>
                <a:t>8</a:t>
              </a:r>
              <a:endParaRPr kumimoji="1" lang="ja-JP" altLang="en-US" sz="1400" b="1" dirty="0">
                <a:solidFill>
                  <a:schemeClr val="tx1">
                    <a:lumMod val="65000"/>
                    <a:lumOff val="35000"/>
                  </a:schemeClr>
                </a:solidFill>
              </a:endParaRPr>
            </a:p>
          </p:txBody>
        </p:sp>
      </p:grpSp>
      <p:sp>
        <p:nvSpPr>
          <p:cNvPr id="6" name="正方形/長方形 5">
            <a:extLst>
              <a:ext uri="{FF2B5EF4-FFF2-40B4-BE49-F238E27FC236}">
                <a16:creationId xmlns:a16="http://schemas.microsoft.com/office/drawing/2014/main" id="{46274F51-48B9-4F4E-AACE-B57EF32CD322}"/>
              </a:ext>
            </a:extLst>
          </p:cNvPr>
          <p:cNvSpPr/>
          <p:nvPr/>
        </p:nvSpPr>
        <p:spPr>
          <a:xfrm>
            <a:off x="1016773" y="5110939"/>
            <a:ext cx="2863074" cy="54094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a:solidFill>
                  <a:schemeClr val="tx1"/>
                </a:solidFill>
              </a:rPr>
              <a:t>〇・・・・・・・・・・・・・・・・・</a:t>
            </a:r>
            <a:endParaRPr kumimoji="1" lang="ja-JP" altLang="en-US" sz="1050" b="1"/>
          </a:p>
        </p:txBody>
      </p:sp>
      <p:sp>
        <p:nvSpPr>
          <p:cNvPr id="7" name="正方形/長方形 6">
            <a:extLst>
              <a:ext uri="{FF2B5EF4-FFF2-40B4-BE49-F238E27FC236}">
                <a16:creationId xmlns:a16="http://schemas.microsoft.com/office/drawing/2014/main" id="{CEF665EB-14E8-4B01-8CFE-7A19B4913925}"/>
              </a:ext>
            </a:extLst>
          </p:cNvPr>
          <p:cNvSpPr/>
          <p:nvPr/>
        </p:nvSpPr>
        <p:spPr>
          <a:xfrm>
            <a:off x="1040411" y="5757617"/>
            <a:ext cx="2863074" cy="54094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a:solidFill>
                  <a:schemeClr val="tx1"/>
                </a:solidFill>
              </a:rPr>
              <a:t>〇・・・・・・・・・・・・・・・・・</a:t>
            </a:r>
            <a:endParaRPr kumimoji="1" lang="ja-JP" altLang="en-US" sz="1050" b="1"/>
          </a:p>
        </p:txBody>
      </p:sp>
      <p:sp>
        <p:nvSpPr>
          <p:cNvPr id="8" name="正方形/長方形 7">
            <a:extLst>
              <a:ext uri="{FF2B5EF4-FFF2-40B4-BE49-F238E27FC236}">
                <a16:creationId xmlns:a16="http://schemas.microsoft.com/office/drawing/2014/main" id="{96C8A5EC-397F-45A2-97DD-885D4655F8B5}"/>
              </a:ext>
            </a:extLst>
          </p:cNvPr>
          <p:cNvSpPr/>
          <p:nvPr/>
        </p:nvSpPr>
        <p:spPr>
          <a:xfrm>
            <a:off x="4396800" y="5307236"/>
            <a:ext cx="3852759" cy="1023314"/>
          </a:xfrm>
          <a:prstGeom prst="rect">
            <a:avLst/>
          </a:prstGeom>
          <a:solidFill>
            <a:schemeClr val="bg1"/>
          </a:solidFill>
          <a:ln>
            <a:solidFill>
              <a:srgbClr val="E820CB"/>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800"/>
          </a:p>
        </p:txBody>
      </p:sp>
      <p:sp>
        <p:nvSpPr>
          <p:cNvPr id="9" name="正方形/長方形 8">
            <a:extLst>
              <a:ext uri="{FF2B5EF4-FFF2-40B4-BE49-F238E27FC236}">
                <a16:creationId xmlns:a16="http://schemas.microsoft.com/office/drawing/2014/main" id="{E0FBE0C9-AC3E-47BE-8F35-C456D300D01D}"/>
              </a:ext>
            </a:extLst>
          </p:cNvPr>
          <p:cNvSpPr/>
          <p:nvPr/>
        </p:nvSpPr>
        <p:spPr>
          <a:xfrm>
            <a:off x="4489609" y="5220752"/>
            <a:ext cx="2956914" cy="54094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a:solidFill>
                  <a:schemeClr val="tx1"/>
                </a:solidFill>
              </a:rPr>
              <a:t>〇・・・・・・・・・・・・・・</a:t>
            </a:r>
            <a:endParaRPr kumimoji="1" lang="ja-JP" altLang="en-US" sz="1050" b="1"/>
          </a:p>
        </p:txBody>
      </p:sp>
      <p:grpSp>
        <p:nvGrpSpPr>
          <p:cNvPr id="2" name="グループ化 1">
            <a:extLst>
              <a:ext uri="{FF2B5EF4-FFF2-40B4-BE49-F238E27FC236}">
                <a16:creationId xmlns:a16="http://schemas.microsoft.com/office/drawing/2014/main" id="{EFE7639B-2B1B-4F3D-8C62-44D0D21ECE56}"/>
              </a:ext>
            </a:extLst>
          </p:cNvPr>
          <p:cNvGrpSpPr/>
          <p:nvPr/>
        </p:nvGrpSpPr>
        <p:grpSpPr>
          <a:xfrm>
            <a:off x="696285" y="251142"/>
            <a:ext cx="7835319" cy="718424"/>
            <a:chOff x="696285" y="251142"/>
            <a:chExt cx="7835319" cy="718424"/>
          </a:xfrm>
        </p:grpSpPr>
        <p:sp>
          <p:nvSpPr>
            <p:cNvPr id="4" name="四角形: 角を丸くする 3">
              <a:extLst>
                <a:ext uri="{FF2B5EF4-FFF2-40B4-BE49-F238E27FC236}">
                  <a16:creationId xmlns:a16="http://schemas.microsoft.com/office/drawing/2014/main" id="{08EF222C-93BE-4C16-88D9-677F0888FF73}"/>
                </a:ext>
              </a:extLst>
            </p:cNvPr>
            <p:cNvSpPr/>
            <p:nvPr/>
          </p:nvSpPr>
          <p:spPr>
            <a:xfrm>
              <a:off x="696285" y="265101"/>
              <a:ext cx="7835319" cy="704465"/>
            </a:xfrm>
            <a:prstGeom prst="roundRect">
              <a:avLst>
                <a:gd name="adj" fmla="val 6390"/>
              </a:avLst>
            </a:prstGeom>
            <a:solidFill>
              <a:srgbClr val="00B0F0"/>
            </a:solidFill>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 name="正方形/長方形 4">
              <a:extLst>
                <a:ext uri="{FF2B5EF4-FFF2-40B4-BE49-F238E27FC236}">
                  <a16:creationId xmlns:a16="http://schemas.microsoft.com/office/drawing/2014/main" id="{B6FA7B70-AAA4-4EAB-9C87-74AA2D625174}"/>
                </a:ext>
              </a:extLst>
            </p:cNvPr>
            <p:cNvSpPr/>
            <p:nvPr/>
          </p:nvSpPr>
          <p:spPr>
            <a:xfrm>
              <a:off x="803591" y="251142"/>
              <a:ext cx="7297654" cy="7044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800" b="1" dirty="0">
                  <a:solidFill>
                    <a:schemeClr val="bg1"/>
                  </a:solidFill>
                </a:rPr>
                <a:t>・・・・・・・・に関する動向</a:t>
              </a:r>
            </a:p>
          </p:txBody>
        </p:sp>
        <p:pic>
          <p:nvPicPr>
            <p:cNvPr id="39" name="図 38">
              <a:extLst>
                <a:ext uri="{FF2B5EF4-FFF2-40B4-BE49-F238E27FC236}">
                  <a16:creationId xmlns:a16="http://schemas.microsoft.com/office/drawing/2014/main" id="{D4FBFF3C-2F98-4463-8908-2B1D826B6DA9}"/>
                </a:ext>
              </a:extLst>
            </p:cNvPr>
            <p:cNvPicPr>
              <a:picLocks noChangeAspect="1"/>
            </p:cNvPicPr>
            <p:nvPr/>
          </p:nvPicPr>
          <p:blipFill>
            <a:blip r:embed="rId2"/>
            <a:stretch>
              <a:fillRect/>
            </a:stretch>
          </p:blipFill>
          <p:spPr>
            <a:xfrm>
              <a:off x="6444313" y="322848"/>
              <a:ext cx="635238" cy="630857"/>
            </a:xfrm>
            <a:prstGeom prst="rect">
              <a:avLst/>
            </a:prstGeom>
          </p:spPr>
        </p:pic>
        <p:pic>
          <p:nvPicPr>
            <p:cNvPr id="40" name="図 39">
              <a:extLst>
                <a:ext uri="{FF2B5EF4-FFF2-40B4-BE49-F238E27FC236}">
                  <a16:creationId xmlns:a16="http://schemas.microsoft.com/office/drawing/2014/main" id="{C2A835EB-6868-4EB0-841A-7E148D458D3D}"/>
                </a:ext>
              </a:extLst>
            </p:cNvPr>
            <p:cNvPicPr>
              <a:picLocks noChangeAspect="1"/>
            </p:cNvPicPr>
            <p:nvPr/>
          </p:nvPicPr>
          <p:blipFill>
            <a:blip r:embed="rId3"/>
            <a:stretch>
              <a:fillRect/>
            </a:stretch>
          </p:blipFill>
          <p:spPr>
            <a:xfrm>
              <a:off x="7120668" y="319687"/>
              <a:ext cx="617714" cy="630857"/>
            </a:xfrm>
            <a:prstGeom prst="rect">
              <a:avLst/>
            </a:prstGeom>
            <a:effectLst>
              <a:outerShdw blurRad="50800" dist="38100" dir="2700000" algn="tl" rotWithShape="0">
                <a:prstClr val="black">
                  <a:alpha val="40000"/>
                </a:prstClr>
              </a:outerShdw>
            </a:effectLst>
          </p:spPr>
        </p:pic>
        <p:pic>
          <p:nvPicPr>
            <p:cNvPr id="41" name="図 40">
              <a:extLst>
                <a:ext uri="{FF2B5EF4-FFF2-40B4-BE49-F238E27FC236}">
                  <a16:creationId xmlns:a16="http://schemas.microsoft.com/office/drawing/2014/main" id="{9B17C775-93E3-47BD-80A8-FF57CA738B74}"/>
                </a:ext>
              </a:extLst>
            </p:cNvPr>
            <p:cNvPicPr>
              <a:picLocks noChangeAspect="1"/>
            </p:cNvPicPr>
            <p:nvPr/>
          </p:nvPicPr>
          <p:blipFill>
            <a:blip r:embed="rId4"/>
            <a:stretch>
              <a:fillRect/>
            </a:stretch>
          </p:blipFill>
          <p:spPr>
            <a:xfrm>
              <a:off x="7792035" y="320919"/>
              <a:ext cx="622095" cy="626476"/>
            </a:xfrm>
            <a:prstGeom prst="rect">
              <a:avLst/>
            </a:prstGeom>
          </p:spPr>
        </p:pic>
      </p:grpSp>
      <p:sp>
        <p:nvSpPr>
          <p:cNvPr id="42" name="テキスト ボックス 110">
            <a:extLst>
              <a:ext uri="{FF2B5EF4-FFF2-40B4-BE49-F238E27FC236}">
                <a16:creationId xmlns:a16="http://schemas.microsoft.com/office/drawing/2014/main" id="{7481B898-C123-4916-8467-46B6161868F5}"/>
              </a:ext>
            </a:extLst>
          </p:cNvPr>
          <p:cNvSpPr txBox="1"/>
          <p:nvPr/>
        </p:nvSpPr>
        <p:spPr>
          <a:xfrm>
            <a:off x="4677228" y="5678413"/>
            <a:ext cx="3640832" cy="488947"/>
          </a:xfrm>
          <a:prstGeom prst="rect">
            <a:avLst/>
          </a:prstGeom>
          <a:noFill/>
          <a:ln w="9525" cmpd="sng">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dirty="0"/>
              <a:t>１ ・・・・・・・・・・・・・・</a:t>
            </a:r>
            <a:endParaRPr kumimoji="1" lang="en-US" altLang="ja-JP" sz="900" dirty="0"/>
          </a:p>
          <a:p>
            <a:r>
              <a:rPr kumimoji="1" lang="ja-JP" altLang="en-US" sz="900" dirty="0"/>
              <a:t>２ ・・・・・・・・・・・・・・</a:t>
            </a:r>
          </a:p>
        </p:txBody>
      </p:sp>
    </p:spTree>
    <p:extLst>
      <p:ext uri="{BB962C8B-B14F-4D97-AF65-F5344CB8AC3E}">
        <p14:creationId xmlns:p14="http://schemas.microsoft.com/office/powerpoint/2010/main" val="287968500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8671</TotalTime>
  <Words>3719</Words>
  <Application>Microsoft Macintosh PowerPoint</Application>
  <PresentationFormat>画面に合わせる (4:3)</PresentationFormat>
  <Paragraphs>322</Paragraphs>
  <Slides>12</Slides>
  <Notes>0</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23" baseType="lpstr">
      <vt:lpstr>HGSｺﾞｼｯｸE</vt:lpstr>
      <vt:lpstr>ＭＳ 明朝</vt:lpstr>
      <vt:lpstr>UD デジタル 教科書体 NK-R</vt:lpstr>
      <vt:lpstr>游ゴシック</vt:lpstr>
      <vt:lpstr>游ゴシック Medium</vt:lpstr>
      <vt:lpstr>Arial</vt:lpstr>
      <vt:lpstr>Arial Black</vt:lpstr>
      <vt:lpstr>Calibri</vt:lpstr>
      <vt:lpstr>Calibri Light</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３１</dc:creator>
  <cp:lastModifiedBy>清水 蓮</cp:lastModifiedBy>
  <cp:revision>72</cp:revision>
  <dcterms:created xsi:type="dcterms:W3CDTF">2021-07-07T17:25:31Z</dcterms:created>
  <dcterms:modified xsi:type="dcterms:W3CDTF">2023-07-10T04:16:55Z</dcterms:modified>
</cp:coreProperties>
</file>