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78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August 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4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August 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August 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1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August 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5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August 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4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August 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3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August 9,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4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August 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0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August 9,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5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August 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9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August 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4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August 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20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10" Type="http://schemas.openxmlformats.org/officeDocument/2006/relationships/image" Target="../media/image9.jpeg"/><Relationship Id="rId4" Type="http://schemas.openxmlformats.org/officeDocument/2006/relationships/image" Target="../media/image4.png"/><Relationship Id="rId9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4978" y="1769666"/>
            <a:ext cx="6928943" cy="2075012"/>
          </a:xfrm>
        </p:spPr>
        <p:txBody>
          <a:bodyPr anchor="ctr">
            <a:normAutofit/>
          </a:bodyPr>
          <a:lstStyle/>
          <a:p>
            <a:r>
              <a:rPr lang="ja-JP" altLang="en-US" sz="5200" dirty="0"/>
              <a:t>融合学域クイズ解答</a:t>
            </a:r>
            <a:endParaRPr kumimoji="1" lang="ja-JP" altLang="en-US" sz="52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1630" y="4131899"/>
            <a:ext cx="5015638" cy="121943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000" dirty="0"/>
              <a:t>融合学域パーティーにご参加いただき</a:t>
            </a:r>
            <a:endParaRPr kumimoji="1" lang="en-US" altLang="ja-JP" sz="2000" dirty="0"/>
          </a:p>
          <a:p>
            <a:pPr>
              <a:lnSpc>
                <a:spcPct val="110000"/>
              </a:lnSpc>
            </a:pPr>
            <a:r>
              <a:rPr kumimoji="1" lang="ja-JP" altLang="en-US" sz="2000" dirty="0"/>
              <a:t>ありがとうございます！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420"/>
          <a:stretch/>
        </p:blipFill>
        <p:spPr>
          <a:xfrm>
            <a:off x="1437260" y="1811035"/>
            <a:ext cx="3282594" cy="3235930"/>
          </a:xfrm>
          <a:custGeom>
            <a:avLst/>
            <a:gdLst/>
            <a:ahLst/>
            <a:cxnLst/>
            <a:rect l="l" t="t" r="r" b="b"/>
            <a:pathLst>
              <a:path w="5326462" h="5250743">
                <a:moveTo>
                  <a:pt x="2576092" y="0"/>
                </a:moveTo>
                <a:cubicBezTo>
                  <a:pt x="2650583" y="0"/>
                  <a:pt x="2726041" y="967"/>
                  <a:pt x="2803435" y="967"/>
                </a:cubicBezTo>
                <a:cubicBezTo>
                  <a:pt x="3020137" y="967"/>
                  <a:pt x="3205881" y="967"/>
                  <a:pt x="3329710" y="47407"/>
                </a:cubicBezTo>
                <a:cubicBezTo>
                  <a:pt x="3732156" y="124807"/>
                  <a:pt x="4088166" y="387966"/>
                  <a:pt x="4304868" y="573726"/>
                </a:cubicBezTo>
                <a:cubicBezTo>
                  <a:pt x="4537048" y="744005"/>
                  <a:pt x="4893058" y="1069084"/>
                  <a:pt x="5109760" y="1471563"/>
                </a:cubicBezTo>
                <a:cubicBezTo>
                  <a:pt x="5202632" y="2090761"/>
                  <a:pt x="5326462" y="2477760"/>
                  <a:pt x="5326462" y="2694480"/>
                </a:cubicBezTo>
                <a:cubicBezTo>
                  <a:pt x="5326462" y="3267238"/>
                  <a:pt x="5249068" y="3329158"/>
                  <a:pt x="5249068" y="3329158"/>
                </a:cubicBezTo>
                <a:cubicBezTo>
                  <a:pt x="5109760" y="3824516"/>
                  <a:pt x="4784708" y="4288915"/>
                  <a:pt x="4506091" y="4613994"/>
                </a:cubicBezTo>
                <a:cubicBezTo>
                  <a:pt x="4242954" y="4877153"/>
                  <a:pt x="3825029" y="5016473"/>
                  <a:pt x="3329710" y="5233192"/>
                </a:cubicBezTo>
                <a:cubicBezTo>
                  <a:pt x="3020137" y="5233192"/>
                  <a:pt x="2199766" y="5310592"/>
                  <a:pt x="1704448" y="5140313"/>
                </a:cubicBezTo>
                <a:cubicBezTo>
                  <a:pt x="1224608" y="4908113"/>
                  <a:pt x="1069821" y="4861674"/>
                  <a:pt x="667375" y="4505635"/>
                </a:cubicBezTo>
                <a:cubicBezTo>
                  <a:pt x="311365" y="4103156"/>
                  <a:pt x="48228" y="3329158"/>
                  <a:pt x="17270" y="2880239"/>
                </a:cubicBezTo>
                <a:cubicBezTo>
                  <a:pt x="-29166" y="2617080"/>
                  <a:pt x="32749" y="2183641"/>
                  <a:pt x="32749" y="2090761"/>
                </a:cubicBezTo>
                <a:cubicBezTo>
                  <a:pt x="32749" y="1610883"/>
                  <a:pt x="342323" y="1254844"/>
                  <a:pt x="605461" y="929765"/>
                </a:cubicBezTo>
                <a:cubicBezTo>
                  <a:pt x="884077" y="620166"/>
                  <a:pt x="1147215" y="341526"/>
                  <a:pt x="1549661" y="248646"/>
                </a:cubicBezTo>
                <a:cubicBezTo>
                  <a:pt x="1905671" y="78367"/>
                  <a:pt x="1905671" y="78367"/>
                  <a:pt x="1905671" y="78367"/>
                </a:cubicBezTo>
                <a:cubicBezTo>
                  <a:pt x="2137851" y="8707"/>
                  <a:pt x="2352618" y="0"/>
                  <a:pt x="257609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6089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C98306-C3D0-82AD-CDAE-143B56BC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470" y="536945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sz="5600" spc="-100" dirty="0"/>
              <a:t>第１問</a:t>
            </a:r>
            <a:endParaRPr kumimoji="1" lang="en-US" altLang="ja-JP" sz="5600" spc="-100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49A83-A278-D326-5BDE-CD9C4D7FD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482276" y="2320940"/>
            <a:ext cx="7365200" cy="1233954"/>
          </a:xfrm>
        </p:spPr>
        <p:txBody>
          <a:bodyPr vert="horz" lIns="0" tIns="0" rIns="0" bIns="0" rtlCol="0">
            <a:noAutofit/>
          </a:bodyPr>
          <a:lstStyle/>
          <a:p>
            <a:pPr marL="0" indent="0" algn="ctr">
              <a:buNone/>
            </a:pPr>
            <a:r>
              <a:rPr kumimoji="1" lang="ja-JP" altLang="en-US" sz="54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融合学域は西暦何年に創設したでしょう？</a:t>
            </a:r>
            <a:endParaRPr kumimoji="1" lang="en-US" altLang="ja-JP" sz="54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BB0655-E018-B7E8-CB05-BDBD9DA899CE}"/>
              </a:ext>
            </a:extLst>
          </p:cNvPr>
          <p:cNvSpPr txBox="1"/>
          <p:nvPr/>
        </p:nvSpPr>
        <p:spPr>
          <a:xfrm>
            <a:off x="1894266" y="4572000"/>
            <a:ext cx="8295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A:2021</a:t>
            </a:r>
            <a:r>
              <a:rPr kumimoji="1" lang="ja-JP" altLang="en-US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年</a:t>
            </a:r>
            <a:r>
              <a:rPr kumimoji="1" lang="en-US" altLang="ja-JP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r>
              <a:rPr kumimoji="1" lang="ja-JP" altLang="en-US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419800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C98306-C3D0-82AD-CDAE-143B56BC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470" y="536945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sz="5600" spc="-100" dirty="0"/>
              <a:t>第２問</a:t>
            </a:r>
            <a:endParaRPr kumimoji="1" lang="en-US" altLang="ja-JP" sz="5600" spc="-100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49A83-A278-D326-5BDE-CD9C4D7FD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90740" y="2357241"/>
            <a:ext cx="8366760" cy="1888221"/>
          </a:xfrm>
        </p:spPr>
        <p:txBody>
          <a:bodyPr vert="horz" lIns="0" tIns="0" rIns="0" bIns="0" rtlCol="0">
            <a:noAutofit/>
          </a:bodyPr>
          <a:lstStyle/>
          <a:p>
            <a:pPr marL="0" indent="0" algn="ctr">
              <a:buNone/>
            </a:pPr>
            <a:r>
              <a:rPr kumimoji="1" lang="ja-JP" altLang="en-US" sz="32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従来の常識や殻を破り、社会を変革し、</a:t>
            </a:r>
            <a:endParaRPr kumimoji="1" lang="en-US" altLang="ja-JP" sz="32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  <a:p>
            <a:pPr marL="0" indent="0" algn="ctr">
              <a:buNone/>
            </a:pPr>
            <a:r>
              <a:rPr kumimoji="1" lang="ja-JP" altLang="en-US" sz="32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新たな未来を　　　　先導学類</a:t>
            </a:r>
            <a:endParaRPr kumimoji="1" lang="en-US" altLang="ja-JP" sz="32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295ACE-41A2-B3A5-7B22-B6FBE6600580}"/>
              </a:ext>
            </a:extLst>
          </p:cNvPr>
          <p:cNvSpPr txBox="1"/>
          <p:nvPr/>
        </p:nvSpPr>
        <p:spPr>
          <a:xfrm>
            <a:off x="1074267" y="3922290"/>
            <a:ext cx="9898380" cy="1048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E7F01"/>
              </a:buClr>
              <a:buSzTx/>
              <a:buFont typeface="The Hand Extrablack" panose="03070A02030502020204" pitchFamily="66" charset="0"/>
              <a:buNone/>
              <a:tabLst/>
              <a:defRPr/>
            </a:pPr>
            <a:r>
              <a:rPr kumimoji="1" lang="ja-JP" altLang="en-US" sz="2400" b="1" i="0" u="none" strike="noStrike" kern="1200" cap="none" spc="20" normalizeH="0" baseline="0" noProof="0" dirty="0">
                <a:ln>
                  <a:noFill/>
                </a:ln>
                <a:solidFill>
                  <a:srgbClr val="DAE3E3">
                    <a:lumMod val="90000"/>
                  </a:srgbClr>
                </a:solidFill>
                <a:effectLst/>
                <a:uLnTx/>
                <a:uFillTx/>
                <a:latin typeface="HG行書体" panose="03000609000000000000" pitchFamily="65" charset="-128"/>
                <a:ea typeface="HG行書体" panose="03000609000000000000" pitchFamily="65" charset="-128"/>
                <a:cs typeface="+mn-cs"/>
              </a:rPr>
              <a:t>空欄に当てはまるものは？</a:t>
            </a:r>
            <a:endParaRPr kumimoji="1" lang="en-US" altLang="ja-JP" sz="2400" b="1" i="0" u="none" strike="noStrike" kern="1200" cap="none" spc="20" normalizeH="0" baseline="0" noProof="0" dirty="0">
              <a:ln>
                <a:noFill/>
              </a:ln>
              <a:solidFill>
                <a:srgbClr val="DAE3E3">
                  <a:lumMod val="90000"/>
                </a:srgbClr>
              </a:solidFill>
              <a:effectLst/>
              <a:uLnTx/>
              <a:uFillTx/>
              <a:latin typeface="HG行書体" panose="03000609000000000000" pitchFamily="65" charset="-128"/>
              <a:ea typeface="HG行書体" panose="03000609000000000000" pitchFamily="65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E7F01"/>
              </a:buClr>
              <a:buSzTx/>
              <a:buFont typeface="The Hand Extrablack" panose="03070A02030502020204" pitchFamily="66" charset="0"/>
              <a:buNone/>
              <a:tabLst/>
              <a:defRPr/>
            </a:pPr>
            <a:r>
              <a:rPr kumimoji="1" lang="ja-JP" altLang="en-US" sz="2400" b="1" i="0" u="none" strike="noStrike" kern="1200" cap="none" spc="20" normalizeH="0" baseline="0" noProof="0" dirty="0">
                <a:ln>
                  <a:noFill/>
                </a:ln>
                <a:solidFill>
                  <a:srgbClr val="DAE3E3">
                    <a:lumMod val="90000"/>
                  </a:srgbClr>
                </a:solidFill>
                <a:effectLst/>
                <a:uLnTx/>
                <a:uFillTx/>
                <a:latin typeface="HG行書体" panose="03000609000000000000" pitchFamily="65" charset="-128"/>
                <a:ea typeface="HG行書体" panose="03000609000000000000" pitchFamily="65" charset="-128"/>
                <a:cs typeface="+mn-cs"/>
              </a:rPr>
              <a:t>①展開する②切り拓く③実現する</a:t>
            </a:r>
            <a:endParaRPr kumimoji="1" lang="en-US" altLang="ja-JP" sz="2400" b="1" i="0" u="none" strike="noStrike" kern="1200" cap="none" spc="20" normalizeH="0" baseline="0" noProof="0" dirty="0">
              <a:ln>
                <a:noFill/>
              </a:ln>
              <a:solidFill>
                <a:srgbClr val="DAE3E3">
                  <a:lumMod val="90000"/>
                </a:srgbClr>
              </a:solidFill>
              <a:effectLst/>
              <a:uLnTx/>
              <a:uFillTx/>
              <a:latin typeface="HG行書体" panose="03000609000000000000" pitchFamily="65" charset="-128"/>
              <a:ea typeface="HG行書体" panose="03000609000000000000" pitchFamily="65" charset="-128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1789AD-EFD4-E42F-A029-91B40E11F45B}"/>
              </a:ext>
            </a:extLst>
          </p:cNvPr>
          <p:cNvSpPr/>
          <p:nvPr/>
        </p:nvSpPr>
        <p:spPr>
          <a:xfrm>
            <a:off x="5794857" y="3147414"/>
            <a:ext cx="1428903" cy="395445"/>
          </a:xfrm>
          <a:prstGeom prst="rect">
            <a:avLst/>
          </a:prstGeom>
          <a:noFill/>
          <a:ln w="762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7873600-1780-BBB8-D947-45A3EB28965C}"/>
              </a:ext>
            </a:extLst>
          </p:cNvPr>
          <p:cNvSpPr txBox="1"/>
          <p:nvPr/>
        </p:nvSpPr>
        <p:spPr>
          <a:xfrm>
            <a:off x="7316517" y="3604147"/>
            <a:ext cx="287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Yu Gothic Medium"/>
                <a:ea typeface="+mn-ea"/>
                <a:cs typeface="+mn-cs"/>
              </a:rPr>
              <a:t>和田隆志学長の言葉より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87831F1-6BD8-B6A0-6F8B-61006A432ACC}"/>
              </a:ext>
            </a:extLst>
          </p:cNvPr>
          <p:cNvSpPr txBox="1"/>
          <p:nvPr/>
        </p:nvSpPr>
        <p:spPr>
          <a:xfrm>
            <a:off x="1662637" y="5049761"/>
            <a:ext cx="82644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5400" b="0" i="0" u="none" strike="noStrike" kern="1200" cap="none" spc="0" normalizeH="0" baseline="0" noProof="0" dirty="0">
                <a:ln>
                  <a:noFill/>
                </a:ln>
                <a:solidFill>
                  <a:srgbClr val="D15A29">
                    <a:lumMod val="60000"/>
                    <a:lumOff val="40000"/>
                  </a:srgbClr>
                </a:solidFill>
                <a:effectLst/>
                <a:uLnTx/>
                <a:uFillTx/>
                <a:latin typeface="Yu Gothic Medium"/>
                <a:ea typeface="+mn-ea"/>
                <a:cs typeface="+mn-cs"/>
              </a:rPr>
              <a:t>A:</a:t>
            </a:r>
            <a:r>
              <a:rPr lang="ja-JP" altLang="en-US" sz="5400" dirty="0">
                <a:solidFill>
                  <a:srgbClr val="D15A29">
                    <a:lumMod val="60000"/>
                    <a:lumOff val="40000"/>
                  </a:srgbClr>
                </a:solidFill>
                <a:latin typeface="Yu Gothic Medium"/>
              </a:rPr>
              <a:t>②切り拓く</a:t>
            </a:r>
            <a:endParaRPr kumimoji="1" lang="ja-JP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D15A29">
                  <a:lumMod val="60000"/>
                  <a:lumOff val="40000"/>
                </a:srgbClr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555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C98306-C3D0-82AD-CDAE-143B56BC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470" y="536945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sz="5600" spc="-100" dirty="0"/>
              <a:t>第３問</a:t>
            </a:r>
            <a:endParaRPr kumimoji="1" lang="en-US" altLang="ja-JP" sz="5600" spc="-100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49A83-A278-D326-5BDE-CD9C4D7FD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40077" y="2421247"/>
            <a:ext cx="8366760" cy="1888221"/>
          </a:xfrm>
        </p:spPr>
        <p:txBody>
          <a:bodyPr vert="horz" lIns="0" tIns="0" rIns="0" bIns="0" rtlCol="0">
            <a:noAutofit/>
          </a:bodyPr>
          <a:lstStyle/>
          <a:p>
            <a:pPr marL="0" indent="0">
              <a:buNone/>
            </a:pPr>
            <a:r>
              <a:rPr kumimoji="1" lang="ja-JP" altLang="en-US" sz="28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我が国の観光産業を牽引し、新たな価値デザイン社会を　　　　観光デザイン学類</a:t>
            </a:r>
            <a:endParaRPr kumimoji="1" lang="en-US" altLang="ja-JP" sz="28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295ACE-41A2-B3A5-7B22-B6FBE6600580}"/>
              </a:ext>
            </a:extLst>
          </p:cNvPr>
          <p:cNvSpPr txBox="1"/>
          <p:nvPr/>
        </p:nvSpPr>
        <p:spPr>
          <a:xfrm>
            <a:off x="1074267" y="3661983"/>
            <a:ext cx="9898380" cy="1048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E7F01"/>
              </a:buClr>
              <a:buSzTx/>
              <a:buFont typeface="The Hand Extrablack" panose="03070A02030502020204" pitchFamily="66" charset="0"/>
              <a:buNone/>
              <a:tabLst/>
              <a:defRPr/>
            </a:pPr>
            <a:r>
              <a:rPr kumimoji="1" lang="ja-JP" altLang="en-US" sz="2400" b="1" i="0" u="none" strike="noStrike" kern="1200" cap="none" spc="20" normalizeH="0" baseline="0" noProof="0" dirty="0">
                <a:ln>
                  <a:noFill/>
                </a:ln>
                <a:solidFill>
                  <a:srgbClr val="DAE3E3">
                    <a:lumMod val="90000"/>
                  </a:srgbClr>
                </a:solidFill>
                <a:effectLst/>
                <a:uLnTx/>
                <a:uFillTx/>
                <a:latin typeface="HG行書体" panose="03000609000000000000" pitchFamily="65" charset="-128"/>
                <a:ea typeface="HG行書体" panose="03000609000000000000" pitchFamily="65" charset="-128"/>
                <a:cs typeface="+mn-cs"/>
              </a:rPr>
              <a:t>空欄に当てはまるものは？</a:t>
            </a:r>
            <a:endParaRPr kumimoji="1" lang="en-US" altLang="ja-JP" sz="2400" b="1" i="0" u="none" strike="noStrike" kern="1200" cap="none" spc="20" normalizeH="0" baseline="0" noProof="0" dirty="0">
              <a:ln>
                <a:noFill/>
              </a:ln>
              <a:solidFill>
                <a:srgbClr val="DAE3E3">
                  <a:lumMod val="90000"/>
                </a:srgbClr>
              </a:solidFill>
              <a:effectLst/>
              <a:uLnTx/>
              <a:uFillTx/>
              <a:latin typeface="HG行書体" panose="03000609000000000000" pitchFamily="65" charset="-128"/>
              <a:ea typeface="HG行書体" panose="03000609000000000000" pitchFamily="65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E7F01"/>
              </a:buClr>
              <a:buSzTx/>
              <a:buFont typeface="The Hand Extrablack" panose="03070A02030502020204" pitchFamily="66" charset="0"/>
              <a:buNone/>
              <a:tabLst/>
              <a:defRPr/>
            </a:pPr>
            <a:r>
              <a:rPr kumimoji="1" lang="ja-JP" altLang="en-US" sz="2400" b="1" i="0" u="none" strike="noStrike" kern="1200" cap="none" spc="20" normalizeH="0" baseline="0" noProof="0" dirty="0">
                <a:ln>
                  <a:noFill/>
                </a:ln>
                <a:solidFill>
                  <a:srgbClr val="DAE3E3">
                    <a:lumMod val="90000"/>
                  </a:srgbClr>
                </a:solidFill>
                <a:effectLst/>
                <a:uLnTx/>
                <a:uFillTx/>
                <a:latin typeface="HG行書体" panose="03000609000000000000" pitchFamily="65" charset="-128"/>
                <a:ea typeface="HG行書体" panose="03000609000000000000" pitchFamily="65" charset="-128"/>
                <a:cs typeface="+mn-cs"/>
              </a:rPr>
              <a:t>①創造する②運営する③磨き上げる</a:t>
            </a:r>
            <a:endParaRPr kumimoji="1" lang="en-US" altLang="ja-JP" sz="2400" b="1" i="0" u="none" strike="noStrike" kern="1200" cap="none" spc="20" normalizeH="0" baseline="0" noProof="0" dirty="0">
              <a:ln>
                <a:noFill/>
              </a:ln>
              <a:solidFill>
                <a:srgbClr val="DAE3E3">
                  <a:lumMod val="90000"/>
                </a:srgbClr>
              </a:solidFill>
              <a:effectLst/>
              <a:uLnTx/>
              <a:uFillTx/>
              <a:latin typeface="HG行書体" panose="03000609000000000000" pitchFamily="65" charset="-128"/>
              <a:ea typeface="HG行書体" panose="03000609000000000000" pitchFamily="65" charset="-128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1789AD-EFD4-E42F-A029-91B40E11F45B}"/>
              </a:ext>
            </a:extLst>
          </p:cNvPr>
          <p:cNvSpPr/>
          <p:nvPr/>
        </p:nvSpPr>
        <p:spPr>
          <a:xfrm>
            <a:off x="2581964" y="3045772"/>
            <a:ext cx="1302794" cy="320178"/>
          </a:xfrm>
          <a:prstGeom prst="rect">
            <a:avLst/>
          </a:prstGeom>
          <a:noFill/>
          <a:ln w="762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A9278A-E846-1A96-45A9-18D4792426EA}"/>
              </a:ext>
            </a:extLst>
          </p:cNvPr>
          <p:cNvSpPr txBox="1"/>
          <p:nvPr/>
        </p:nvSpPr>
        <p:spPr>
          <a:xfrm>
            <a:off x="7513787" y="3378038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Yu Gothic Medium"/>
                <a:ea typeface="+mn-ea"/>
                <a:cs typeface="+mn-cs"/>
              </a:rPr>
              <a:t>和田隆志学長の言葉より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8F92E77-B6BB-2AA9-0E8C-0F2BE75DDACD}"/>
              </a:ext>
            </a:extLst>
          </p:cNvPr>
          <p:cNvSpPr txBox="1"/>
          <p:nvPr/>
        </p:nvSpPr>
        <p:spPr>
          <a:xfrm>
            <a:off x="2692716" y="4841020"/>
            <a:ext cx="68065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5400" b="0" i="0" u="none" strike="noStrike" kern="1200" cap="none" spc="0" normalizeH="0" baseline="0" noProof="0" dirty="0">
                <a:ln>
                  <a:noFill/>
                </a:ln>
                <a:solidFill>
                  <a:srgbClr val="D15A29">
                    <a:lumMod val="60000"/>
                    <a:lumOff val="40000"/>
                  </a:srgbClr>
                </a:solidFill>
                <a:effectLst/>
                <a:uLnTx/>
                <a:uFillTx/>
                <a:latin typeface="Yu Gothic Medium"/>
                <a:ea typeface="+mn-ea"/>
                <a:cs typeface="+mn-cs"/>
              </a:rPr>
              <a:t>A:</a:t>
            </a:r>
            <a:r>
              <a:rPr lang="ja-JP" altLang="en-US" sz="5400" dirty="0">
                <a:solidFill>
                  <a:srgbClr val="D15A29">
                    <a:lumMod val="60000"/>
                    <a:lumOff val="40000"/>
                  </a:srgbClr>
                </a:solidFill>
                <a:latin typeface="Yu Gothic Medium"/>
              </a:rPr>
              <a:t>①創造する</a:t>
            </a:r>
            <a:endParaRPr kumimoji="1" lang="ja-JP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D15A29">
                  <a:lumMod val="60000"/>
                  <a:lumOff val="40000"/>
                </a:srgbClr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640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C98306-C3D0-82AD-CDAE-143B56BC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470" y="536945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sz="5600" spc="-100" dirty="0"/>
              <a:t>第４問</a:t>
            </a:r>
            <a:endParaRPr kumimoji="1" lang="en-US" altLang="ja-JP" sz="5600" spc="-100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49A83-A278-D326-5BDE-CD9C4D7FD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40077" y="2421247"/>
            <a:ext cx="8366760" cy="1888221"/>
          </a:xfrm>
        </p:spPr>
        <p:txBody>
          <a:bodyPr vert="horz" lIns="0" tIns="0" rIns="0" bIns="0" rtlCol="0">
            <a:noAutofit/>
          </a:bodyPr>
          <a:lstStyle/>
          <a:p>
            <a:pPr marL="0" indent="0">
              <a:buNone/>
            </a:pPr>
            <a:r>
              <a:rPr kumimoji="1" lang="ja-JP" altLang="en-US" sz="32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持続可能なスマートシティを見据えた未来の科学を　　　　スマート創成科学類</a:t>
            </a:r>
            <a:endParaRPr kumimoji="1" lang="en-US" altLang="ja-JP" sz="32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295ACE-41A2-B3A5-7B22-B6FBE6600580}"/>
              </a:ext>
            </a:extLst>
          </p:cNvPr>
          <p:cNvSpPr txBox="1"/>
          <p:nvPr/>
        </p:nvSpPr>
        <p:spPr>
          <a:xfrm>
            <a:off x="1146808" y="3719295"/>
            <a:ext cx="9898380" cy="1048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E7F01"/>
              </a:buClr>
              <a:buSzTx/>
              <a:buFont typeface="The Hand Extrablack" panose="03070A02030502020204" pitchFamily="66" charset="0"/>
              <a:buNone/>
              <a:tabLst/>
              <a:defRPr/>
            </a:pPr>
            <a:r>
              <a:rPr kumimoji="1" lang="ja-JP" altLang="en-US" sz="2400" b="1" i="0" u="none" strike="noStrike" kern="1200" cap="none" spc="20" normalizeH="0" baseline="0" noProof="0" dirty="0">
                <a:ln>
                  <a:noFill/>
                </a:ln>
                <a:solidFill>
                  <a:srgbClr val="DAE3E3">
                    <a:lumMod val="90000"/>
                  </a:srgbClr>
                </a:solidFill>
                <a:effectLst/>
                <a:uLnTx/>
                <a:uFillTx/>
                <a:latin typeface="HG行書体" panose="03000609000000000000" pitchFamily="65" charset="-128"/>
                <a:ea typeface="HG行書体" panose="03000609000000000000" pitchFamily="65" charset="-128"/>
                <a:cs typeface="+mn-cs"/>
              </a:rPr>
              <a:t>空欄に当てはまるものは？</a:t>
            </a:r>
            <a:endParaRPr kumimoji="1" lang="en-US" altLang="ja-JP" sz="2400" b="1" i="0" u="none" strike="noStrike" kern="1200" cap="none" spc="20" normalizeH="0" baseline="0" noProof="0" dirty="0">
              <a:ln>
                <a:noFill/>
              </a:ln>
              <a:solidFill>
                <a:srgbClr val="DAE3E3">
                  <a:lumMod val="90000"/>
                </a:srgbClr>
              </a:solidFill>
              <a:effectLst/>
              <a:uLnTx/>
              <a:uFillTx/>
              <a:latin typeface="HG行書体" panose="03000609000000000000" pitchFamily="65" charset="-128"/>
              <a:ea typeface="HG行書体" panose="03000609000000000000" pitchFamily="65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E7F01"/>
              </a:buClr>
              <a:buSzTx/>
              <a:buFont typeface="The Hand Extrablack" panose="03070A02030502020204" pitchFamily="66" charset="0"/>
              <a:buNone/>
              <a:tabLst/>
              <a:defRPr/>
            </a:pPr>
            <a:r>
              <a:rPr kumimoji="1" lang="ja-JP" altLang="en-US" sz="2400" b="1" i="0" u="none" strike="noStrike" kern="1200" cap="none" spc="20" normalizeH="0" baseline="0" noProof="0" dirty="0">
                <a:ln>
                  <a:noFill/>
                </a:ln>
                <a:solidFill>
                  <a:srgbClr val="DAE3E3">
                    <a:lumMod val="90000"/>
                  </a:srgbClr>
                </a:solidFill>
                <a:effectLst/>
                <a:uLnTx/>
                <a:uFillTx/>
                <a:latin typeface="HG行書体" panose="03000609000000000000" pitchFamily="65" charset="-128"/>
                <a:ea typeface="HG行書体" panose="03000609000000000000" pitchFamily="65" charset="-128"/>
                <a:cs typeface="+mn-cs"/>
              </a:rPr>
              <a:t>①牽引する②創成する③独創する</a:t>
            </a:r>
            <a:endParaRPr kumimoji="1" lang="en-US" altLang="ja-JP" sz="2400" b="1" i="0" u="none" strike="noStrike" kern="1200" cap="none" spc="20" normalizeH="0" baseline="0" noProof="0" dirty="0">
              <a:ln>
                <a:noFill/>
              </a:ln>
              <a:solidFill>
                <a:srgbClr val="DAE3E3">
                  <a:lumMod val="90000"/>
                </a:srgbClr>
              </a:solidFill>
              <a:effectLst/>
              <a:uLnTx/>
              <a:uFillTx/>
              <a:latin typeface="HG行書体" panose="03000609000000000000" pitchFamily="65" charset="-128"/>
              <a:ea typeface="HG行書体" panose="03000609000000000000" pitchFamily="65" charset="-128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1789AD-EFD4-E42F-A029-91B40E11F45B}"/>
              </a:ext>
            </a:extLst>
          </p:cNvPr>
          <p:cNvSpPr/>
          <p:nvPr/>
        </p:nvSpPr>
        <p:spPr>
          <a:xfrm>
            <a:off x="3088332" y="3093055"/>
            <a:ext cx="1592852" cy="325079"/>
          </a:xfrm>
          <a:prstGeom prst="rect">
            <a:avLst/>
          </a:prstGeom>
          <a:noFill/>
          <a:ln w="762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484C3B-6234-C765-6654-2F25689754B5}"/>
              </a:ext>
            </a:extLst>
          </p:cNvPr>
          <p:cNvSpPr txBox="1"/>
          <p:nvPr/>
        </p:nvSpPr>
        <p:spPr>
          <a:xfrm>
            <a:off x="7934173" y="3501922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Yu Gothic Medium"/>
                <a:ea typeface="+mn-ea"/>
                <a:cs typeface="+mn-cs"/>
              </a:rPr>
              <a:t>和田隆志学長の言葉より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482CBF3-F18F-C26C-901A-FE67FBF9A02A}"/>
              </a:ext>
            </a:extLst>
          </p:cNvPr>
          <p:cNvSpPr txBox="1"/>
          <p:nvPr/>
        </p:nvSpPr>
        <p:spPr>
          <a:xfrm>
            <a:off x="2586988" y="4948264"/>
            <a:ext cx="70180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5400" b="0" i="0" u="none" strike="noStrike" kern="1200" cap="none" spc="0" normalizeH="0" baseline="0" noProof="0" dirty="0">
                <a:ln>
                  <a:noFill/>
                </a:ln>
                <a:solidFill>
                  <a:srgbClr val="D15A29">
                    <a:lumMod val="60000"/>
                    <a:lumOff val="40000"/>
                  </a:srgbClr>
                </a:solidFill>
                <a:effectLst/>
                <a:uLnTx/>
                <a:uFillTx/>
                <a:latin typeface="Yu Gothic Medium"/>
                <a:ea typeface="+mn-ea"/>
                <a:cs typeface="+mn-cs"/>
              </a:rPr>
              <a:t>A:</a:t>
            </a:r>
            <a:r>
              <a:rPr lang="ja-JP" altLang="en-US" sz="5400" dirty="0">
                <a:solidFill>
                  <a:srgbClr val="D15A29">
                    <a:lumMod val="60000"/>
                    <a:lumOff val="40000"/>
                  </a:srgbClr>
                </a:solidFill>
                <a:latin typeface="Yu Gothic Medium"/>
              </a:rPr>
              <a:t>②創成する</a:t>
            </a:r>
            <a:endParaRPr kumimoji="1" lang="ja-JP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D15A29">
                  <a:lumMod val="60000"/>
                  <a:lumOff val="40000"/>
                </a:srgbClr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5731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C98306-C3D0-82AD-CDAE-143B56BC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470" y="536945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sz="5600" spc="-100" dirty="0"/>
              <a:t>第５問</a:t>
            </a:r>
            <a:endParaRPr kumimoji="1" lang="en-US" altLang="ja-JP" sz="5600" spc="-100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49A83-A278-D326-5BDE-CD9C4D7FD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7916" y="2439366"/>
            <a:ext cx="7896164" cy="1233954"/>
          </a:xfrm>
        </p:spPr>
        <p:txBody>
          <a:bodyPr vert="horz" lIns="0" tIns="0" rIns="0" bIns="0" rtlCol="0">
            <a:noAutofit/>
          </a:bodyPr>
          <a:lstStyle/>
          <a:p>
            <a:pPr marL="0" indent="0" algn="ctr">
              <a:buNone/>
            </a:pPr>
            <a:r>
              <a:rPr kumimoji="1" lang="ja-JP" altLang="en-US" sz="40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先導学類の学類長である中山先生が行ってみたい県は</a:t>
            </a:r>
            <a:endParaRPr kumimoji="1" lang="en-US" altLang="ja-JP" sz="40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  <a:p>
            <a:pPr marL="0" indent="0" algn="ctr">
              <a:buNone/>
            </a:pPr>
            <a:r>
              <a:rPr kumimoji="1" lang="ja-JP" altLang="en-US" sz="40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何県でしょう？</a:t>
            </a:r>
            <a:endParaRPr kumimoji="1" lang="en-US" altLang="ja-JP" sz="40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BB0655-E018-B7E8-CB05-BDBD9DA899CE}"/>
              </a:ext>
            </a:extLst>
          </p:cNvPr>
          <p:cNvSpPr txBox="1"/>
          <p:nvPr/>
        </p:nvSpPr>
        <p:spPr>
          <a:xfrm>
            <a:off x="1948321" y="4953600"/>
            <a:ext cx="8295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5400" b="0" i="0" u="none" strike="noStrike" kern="1200" cap="none" spc="0" normalizeH="0" baseline="0" noProof="0" dirty="0">
                <a:ln>
                  <a:noFill/>
                </a:ln>
                <a:solidFill>
                  <a:srgbClr val="D15A29">
                    <a:lumMod val="60000"/>
                    <a:lumOff val="40000"/>
                  </a:srgbClr>
                </a:solidFill>
                <a:effectLst/>
                <a:uLnTx/>
                <a:uFillTx/>
                <a:latin typeface="Yu Gothic Medium"/>
                <a:ea typeface="+mn-ea"/>
                <a:cs typeface="+mn-cs"/>
              </a:rPr>
              <a:t>A:</a:t>
            </a:r>
            <a:r>
              <a:rPr lang="ja-JP" altLang="en-US" sz="5400" dirty="0">
                <a:solidFill>
                  <a:srgbClr val="D15A29">
                    <a:lumMod val="60000"/>
                    <a:lumOff val="40000"/>
                  </a:srgbClr>
                </a:solidFill>
                <a:latin typeface="Yu Gothic Medium"/>
              </a:rPr>
              <a:t>島根県</a:t>
            </a:r>
            <a:endParaRPr kumimoji="1" lang="ja-JP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D15A29">
                  <a:lumMod val="60000"/>
                  <a:lumOff val="40000"/>
                </a:srgbClr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F3B6A4-3185-CCF9-06AE-955E6DBA0EE7}"/>
              </a:ext>
            </a:extLst>
          </p:cNvPr>
          <p:cNvSpPr txBox="1"/>
          <p:nvPr/>
        </p:nvSpPr>
        <p:spPr>
          <a:xfrm>
            <a:off x="1101087" y="5751672"/>
            <a:ext cx="998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中山先生は、学会でたくさんの県へ行かれていますが、島根県だけ行ったことがないそうです</a:t>
            </a:r>
          </a:p>
        </p:txBody>
      </p:sp>
    </p:spTree>
    <p:extLst>
      <p:ext uri="{BB962C8B-B14F-4D97-AF65-F5344CB8AC3E}">
        <p14:creationId xmlns:p14="http://schemas.microsoft.com/office/powerpoint/2010/main" val="3392140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C98306-C3D0-82AD-CDAE-143B56BC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470" y="536945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sz="5600" spc="-100" dirty="0"/>
              <a:t>第６問</a:t>
            </a:r>
            <a:endParaRPr kumimoji="1" lang="en-US" altLang="ja-JP" sz="5600" spc="-100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49A83-A278-D326-5BDE-CD9C4D7FD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15068" y="2382833"/>
            <a:ext cx="9732559" cy="2803070"/>
          </a:xfrm>
        </p:spPr>
        <p:txBody>
          <a:bodyPr vert="horz" lIns="0" tIns="0" rIns="0" bIns="0" rtlCol="0">
            <a:noAutofit/>
          </a:bodyPr>
          <a:lstStyle/>
          <a:p>
            <a:pPr marL="0" indent="0" algn="ctr">
              <a:buNone/>
            </a:pPr>
            <a:r>
              <a:rPr kumimoji="1" lang="ja-JP" altLang="en-US" sz="32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設計工学専門、スマ創の授業も担当されている</a:t>
            </a:r>
            <a:br>
              <a:rPr kumimoji="1" lang="en-US" altLang="ja-JP" sz="40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</a:br>
            <a:r>
              <a:rPr kumimoji="1" lang="ja-JP" altLang="en-US" sz="40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坂本先生が</a:t>
            </a:r>
            <a:endParaRPr kumimoji="1" lang="en-US" altLang="ja-JP" sz="40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  <a:p>
            <a:pPr marL="0" indent="0" algn="ctr">
              <a:buNone/>
            </a:pPr>
            <a:r>
              <a:rPr kumimoji="1" lang="ja-JP" altLang="en-US" sz="40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飼っている猫は何匹いるでしょう？</a:t>
            </a:r>
            <a:endParaRPr kumimoji="1" lang="en-US" altLang="ja-JP" sz="40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BB0655-E018-B7E8-CB05-BDBD9DA899CE}"/>
              </a:ext>
            </a:extLst>
          </p:cNvPr>
          <p:cNvSpPr txBox="1"/>
          <p:nvPr/>
        </p:nvSpPr>
        <p:spPr>
          <a:xfrm>
            <a:off x="406828" y="4903488"/>
            <a:ext cx="11378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400" b="0" i="0" u="none" strike="noStrike" kern="1200" cap="none" spc="0" normalizeH="0" baseline="0" noProof="0" dirty="0">
                <a:ln>
                  <a:noFill/>
                </a:ln>
                <a:solidFill>
                  <a:srgbClr val="D15A29">
                    <a:lumMod val="60000"/>
                    <a:lumOff val="40000"/>
                  </a:srgbClr>
                </a:solidFill>
                <a:effectLst/>
                <a:uLnTx/>
                <a:uFillTx/>
                <a:latin typeface="Yu Gothic Medium"/>
                <a:ea typeface="+mn-ea"/>
                <a:cs typeface="+mn-cs"/>
              </a:rPr>
              <a:t>A:</a:t>
            </a:r>
            <a:r>
              <a:rPr lang="ja-JP" altLang="en-US" sz="4400" dirty="0">
                <a:solidFill>
                  <a:srgbClr val="D15A29">
                    <a:lumMod val="60000"/>
                    <a:lumOff val="40000"/>
                  </a:srgbClr>
                </a:solidFill>
                <a:latin typeface="Yu Gothic Medium"/>
              </a:rPr>
              <a:t>７匹（全員、元捨猫なので種類は不明）</a:t>
            </a:r>
            <a:endParaRPr kumimoji="1" lang="ja-JP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D15A29">
                  <a:lumMod val="60000"/>
                  <a:lumOff val="40000"/>
                </a:srgbClr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74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AB914B9-3124-CB4C-32FB-8F385CB7FD15}"/>
              </a:ext>
            </a:extLst>
          </p:cNvPr>
          <p:cNvGrpSpPr/>
          <p:nvPr/>
        </p:nvGrpSpPr>
        <p:grpSpPr>
          <a:xfrm>
            <a:off x="3040861" y="0"/>
            <a:ext cx="9151139" cy="6858001"/>
            <a:chOff x="1524000" y="-1"/>
            <a:chExt cx="9151139" cy="6858001"/>
          </a:xfrm>
        </p:grpSpPr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58B04ADC-8405-9252-10BF-77A14CA52A0B}"/>
                </a:ext>
              </a:extLst>
            </p:cNvPr>
            <p:cNvGrpSpPr/>
            <p:nvPr/>
          </p:nvGrpSpPr>
          <p:grpSpPr>
            <a:xfrm>
              <a:off x="1524000" y="3429000"/>
              <a:ext cx="2283324" cy="3429000"/>
              <a:chOff x="0" y="3429000"/>
              <a:chExt cx="2283324" cy="3429000"/>
            </a:xfrm>
          </p:grpSpPr>
          <p:pic>
            <p:nvPicPr>
              <p:cNvPr id="9" name="図 8" descr="白い壁の前にいる猫&#10;&#10;自動的に生成された説明">
                <a:extLst>
                  <a:ext uri="{FF2B5EF4-FFF2-40B4-BE49-F238E27FC236}">
                    <a16:creationId xmlns:a16="http://schemas.microsoft.com/office/drawing/2014/main" id="{A483D414-FC38-CCAE-C782-0A09A2167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3429000"/>
                <a:ext cx="2283324" cy="3044433"/>
              </a:xfrm>
              <a:prstGeom prst="rect">
                <a:avLst/>
              </a:prstGeom>
            </p:spPr>
          </p:pic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0D9EC89-5B7A-3A93-391F-E8783E6884C0}"/>
                  </a:ext>
                </a:extLst>
              </p:cNvPr>
              <p:cNvSpPr txBox="1"/>
              <p:nvPr/>
            </p:nvSpPr>
            <p:spPr>
              <a:xfrm>
                <a:off x="233400" y="6488668"/>
                <a:ext cx="1816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ja-JP" altLang="en-US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しろ（</a:t>
                </a:r>
                <a:r>
                  <a:rPr lang="en-US" altLang="ja-JP" dirty="0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15</a:t>
                </a:r>
                <a:r>
                  <a:rPr lang="ja-JP" altLang="en-US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年♂）</a:t>
                </a:r>
              </a:p>
            </p:txBody>
          </p:sp>
        </p:grp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86652C15-3D09-2F04-7685-D47655B36BFA}"/>
                </a:ext>
              </a:extLst>
            </p:cNvPr>
            <p:cNvGrpSpPr/>
            <p:nvPr/>
          </p:nvGrpSpPr>
          <p:grpSpPr>
            <a:xfrm>
              <a:off x="6094216" y="-1"/>
              <a:ext cx="2283324" cy="3429001"/>
              <a:chOff x="4570216" y="-1"/>
              <a:chExt cx="2283324" cy="3429001"/>
            </a:xfrm>
          </p:grpSpPr>
          <p:pic>
            <p:nvPicPr>
              <p:cNvPr id="5" name="図 4" descr="台の上に座っている猫&#10;&#10;自動的に生成された説明">
                <a:extLst>
                  <a:ext uri="{FF2B5EF4-FFF2-40B4-BE49-F238E27FC236}">
                    <a16:creationId xmlns:a16="http://schemas.microsoft.com/office/drawing/2014/main" id="{56609312-EE52-6371-B2C3-41618A79C7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0216" y="-1"/>
                <a:ext cx="2283324" cy="3044433"/>
              </a:xfrm>
              <a:prstGeom prst="rect">
                <a:avLst/>
              </a:prstGeom>
            </p:spPr>
          </p:pic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9F0AACE-4326-01AA-00E2-D441BCB413A3}"/>
                  </a:ext>
                </a:extLst>
              </p:cNvPr>
              <p:cNvSpPr txBox="1"/>
              <p:nvPr/>
            </p:nvSpPr>
            <p:spPr>
              <a:xfrm>
                <a:off x="4807185" y="3059668"/>
                <a:ext cx="1816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ja-JP" altLang="en-US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むー（</a:t>
                </a:r>
                <a:r>
                  <a:rPr lang="en-US" altLang="ja-JP" dirty="0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17</a:t>
                </a:r>
                <a:r>
                  <a:rPr lang="ja-JP" altLang="en-US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年♀）</a:t>
                </a:r>
              </a:p>
            </p:txBody>
          </p:sp>
        </p:grp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5C04CA04-3AD2-426C-D363-11738F51693C}"/>
                </a:ext>
              </a:extLst>
            </p:cNvPr>
            <p:cNvGrpSpPr/>
            <p:nvPr/>
          </p:nvGrpSpPr>
          <p:grpSpPr>
            <a:xfrm>
              <a:off x="8377540" y="-1"/>
              <a:ext cx="2283324" cy="3413765"/>
              <a:chOff x="6853540" y="-1"/>
              <a:chExt cx="2283324" cy="3413765"/>
            </a:xfrm>
          </p:grpSpPr>
          <p:pic>
            <p:nvPicPr>
              <p:cNvPr id="7" name="図 6" descr="猫の顔&#10;&#10;自動的に生成された説明">
                <a:extLst>
                  <a:ext uri="{FF2B5EF4-FFF2-40B4-BE49-F238E27FC236}">
                    <a16:creationId xmlns:a16="http://schemas.microsoft.com/office/drawing/2014/main" id="{9A647A28-D379-9E37-95AD-2C100EFF5F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66000"/>
                        </a14:imgEffect>
                        <a14:imgEffect>
                          <a14:brightnessContrast contrast="-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853540" y="-1"/>
                <a:ext cx="2283324" cy="3044433"/>
              </a:xfrm>
              <a:prstGeom prst="rect">
                <a:avLst/>
              </a:prstGeom>
            </p:spPr>
          </p:pic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192F0E4-9692-FF89-9A86-0C553A54AFA0}"/>
                  </a:ext>
                </a:extLst>
              </p:cNvPr>
              <p:cNvSpPr txBox="1"/>
              <p:nvPr/>
            </p:nvSpPr>
            <p:spPr>
              <a:xfrm>
                <a:off x="7086940" y="3044432"/>
                <a:ext cx="1816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ja-JP" altLang="en-US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つー（</a:t>
                </a:r>
                <a:r>
                  <a:rPr lang="en-US" altLang="ja-JP" dirty="0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17</a:t>
                </a:r>
                <a:r>
                  <a:rPr lang="ja-JP" altLang="en-US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年♂）</a:t>
                </a:r>
              </a:p>
            </p:txBody>
          </p:sp>
        </p:grp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032BD1EF-A3D8-F5CE-E147-419390928CF0}"/>
                </a:ext>
              </a:extLst>
            </p:cNvPr>
            <p:cNvGrpSpPr/>
            <p:nvPr/>
          </p:nvGrpSpPr>
          <p:grpSpPr>
            <a:xfrm>
              <a:off x="3810892" y="3429000"/>
              <a:ext cx="2283324" cy="3413764"/>
              <a:chOff x="2286892" y="3429000"/>
              <a:chExt cx="2283324" cy="3413764"/>
            </a:xfrm>
          </p:grpSpPr>
          <p:pic>
            <p:nvPicPr>
              <p:cNvPr id="13" name="図 12" descr="上を見上げている猫&#10;&#10;中程度の精度で自動的に生成された説明">
                <a:extLst>
                  <a:ext uri="{FF2B5EF4-FFF2-40B4-BE49-F238E27FC236}">
                    <a16:creationId xmlns:a16="http://schemas.microsoft.com/office/drawing/2014/main" id="{B9C92862-6117-F3B5-ECE8-94A6DF2AD9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86892" y="3429000"/>
                <a:ext cx="2283324" cy="3044433"/>
              </a:xfrm>
              <a:prstGeom prst="rect">
                <a:avLst/>
              </a:prstGeom>
            </p:spPr>
          </p:pic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5083AC85-04BA-E3D3-DE88-297EFA8D951F}"/>
                  </a:ext>
                </a:extLst>
              </p:cNvPr>
              <p:cNvSpPr txBox="1"/>
              <p:nvPr/>
            </p:nvSpPr>
            <p:spPr>
              <a:xfrm>
                <a:off x="2516724" y="6473432"/>
                <a:ext cx="1816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ja-JP" altLang="en-US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もふ（</a:t>
                </a:r>
                <a:r>
                  <a:rPr lang="en-US" altLang="ja-JP" dirty="0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15</a:t>
                </a:r>
                <a:r>
                  <a:rPr lang="ja-JP" altLang="en-US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年♂）</a:t>
                </a:r>
              </a:p>
            </p:txBody>
          </p:sp>
        </p:grp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F531873A-B016-6433-FB55-9647FB988A42}"/>
                </a:ext>
              </a:extLst>
            </p:cNvPr>
            <p:cNvGrpSpPr/>
            <p:nvPr/>
          </p:nvGrpSpPr>
          <p:grpSpPr>
            <a:xfrm>
              <a:off x="6094217" y="3428999"/>
              <a:ext cx="2290461" cy="3398530"/>
              <a:chOff x="4570216" y="3428999"/>
              <a:chExt cx="2290461" cy="3398530"/>
            </a:xfrm>
          </p:grpSpPr>
          <p:pic>
            <p:nvPicPr>
              <p:cNvPr id="15" name="図 14" descr="青いボウルに入った猫&#10;&#10;中程度の精度で自動的に生成された説明">
                <a:extLst>
                  <a:ext uri="{FF2B5EF4-FFF2-40B4-BE49-F238E27FC236}">
                    <a16:creationId xmlns:a16="http://schemas.microsoft.com/office/drawing/2014/main" id="{26391FBE-0FCE-C5B0-0683-D5D65B8E67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0216" y="3428999"/>
                <a:ext cx="2283324" cy="3044433"/>
              </a:xfrm>
              <a:prstGeom prst="rect">
                <a:avLst/>
              </a:prstGeom>
            </p:spPr>
          </p:pic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33B911C-294A-3D40-6D9E-FD52F1F54829}"/>
                  </a:ext>
                </a:extLst>
              </p:cNvPr>
              <p:cNvSpPr txBox="1"/>
              <p:nvPr/>
            </p:nvSpPr>
            <p:spPr>
              <a:xfrm>
                <a:off x="4582489" y="6458197"/>
                <a:ext cx="2278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ja-JP" altLang="en-US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かんむり（</a:t>
                </a:r>
                <a:r>
                  <a:rPr lang="en-US" altLang="ja-JP" dirty="0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15</a:t>
                </a:r>
                <a:r>
                  <a:rPr lang="ja-JP" altLang="en-US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年♂）</a:t>
                </a:r>
              </a:p>
            </p:txBody>
          </p:sp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F5F0137F-CE4F-BEF9-2C95-5438EBF51E96}"/>
                </a:ext>
              </a:extLst>
            </p:cNvPr>
            <p:cNvGrpSpPr/>
            <p:nvPr/>
          </p:nvGrpSpPr>
          <p:grpSpPr>
            <a:xfrm>
              <a:off x="8379920" y="3428999"/>
              <a:ext cx="2295219" cy="3398530"/>
              <a:chOff x="6855919" y="3428999"/>
              <a:chExt cx="2295219" cy="3398530"/>
            </a:xfrm>
          </p:grpSpPr>
          <p:pic>
            <p:nvPicPr>
              <p:cNvPr id="11" name="図 10" descr="上を見上げている猫&#10;&#10;自動的に生成された説明">
                <a:extLst>
                  <a:ext uri="{FF2B5EF4-FFF2-40B4-BE49-F238E27FC236}">
                    <a16:creationId xmlns:a16="http://schemas.microsoft.com/office/drawing/2014/main" id="{DD433137-3F1F-8CB2-2207-4B6401A6F1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55919" y="3428999"/>
                <a:ext cx="2288081" cy="3044433"/>
              </a:xfrm>
              <a:prstGeom prst="rect">
                <a:avLst/>
              </a:prstGeom>
            </p:spPr>
          </p:pic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3819945-FB5E-E536-112D-0CC575B86813}"/>
                  </a:ext>
                </a:extLst>
              </p:cNvPr>
              <p:cNvSpPr txBox="1"/>
              <p:nvPr/>
            </p:nvSpPr>
            <p:spPr>
              <a:xfrm>
                <a:off x="6872950" y="6458197"/>
                <a:ext cx="2278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ja-JP" altLang="en-US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外人さん（</a:t>
                </a:r>
                <a:r>
                  <a:rPr lang="en-US" altLang="ja-JP" dirty="0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17</a:t>
                </a:r>
                <a:r>
                  <a:rPr lang="ja-JP" altLang="en-US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年♂）</a:t>
                </a:r>
              </a:p>
            </p:txBody>
          </p:sp>
        </p:grp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1882800E-45EE-8A3E-EA92-0816F4D3AD3B}"/>
                </a:ext>
              </a:extLst>
            </p:cNvPr>
            <p:cNvGrpSpPr/>
            <p:nvPr/>
          </p:nvGrpSpPr>
          <p:grpSpPr>
            <a:xfrm>
              <a:off x="3810892" y="1"/>
              <a:ext cx="2283324" cy="3435177"/>
              <a:chOff x="2286892" y="0"/>
              <a:chExt cx="2283324" cy="3435177"/>
            </a:xfrm>
          </p:grpSpPr>
          <p:pic>
            <p:nvPicPr>
              <p:cNvPr id="17" name="図 16" descr="テーブルの上に立っている猫&#10;&#10;自動的に生成された説明">
                <a:extLst>
                  <a:ext uri="{FF2B5EF4-FFF2-40B4-BE49-F238E27FC236}">
                    <a16:creationId xmlns:a16="http://schemas.microsoft.com/office/drawing/2014/main" id="{1AF6A961-8C17-0E2A-5206-8AFA3F36B4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86892" y="0"/>
                <a:ext cx="2283324" cy="3044433"/>
              </a:xfrm>
              <a:prstGeom prst="rect">
                <a:avLst/>
              </a:prstGeom>
            </p:spPr>
          </p:pic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A81EEED-6935-3B62-E6C4-D86B5FA42D42}"/>
                  </a:ext>
                </a:extLst>
              </p:cNvPr>
              <p:cNvSpPr txBox="1"/>
              <p:nvPr/>
            </p:nvSpPr>
            <p:spPr>
              <a:xfrm>
                <a:off x="2523861" y="3065845"/>
                <a:ext cx="1816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ja-JP" altLang="en-US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たび（</a:t>
                </a:r>
                <a:r>
                  <a:rPr lang="en-US" altLang="ja-JP" dirty="0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17</a:t>
                </a:r>
                <a:r>
                  <a:rPr lang="ja-JP" altLang="en-US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年♀）</a:t>
                </a:r>
              </a:p>
            </p:txBody>
          </p:sp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CC81BA28-C2A9-9E9B-4267-DE4592BE68CE}"/>
                </a:ext>
              </a:extLst>
            </p:cNvPr>
            <p:cNvGrpSpPr/>
            <p:nvPr/>
          </p:nvGrpSpPr>
          <p:grpSpPr>
            <a:xfrm>
              <a:off x="1662264" y="83684"/>
              <a:ext cx="2047355" cy="3333101"/>
              <a:chOff x="138263" y="83683"/>
              <a:chExt cx="2047355" cy="3333101"/>
            </a:xfrm>
          </p:grpSpPr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40A5D29-674B-1C0E-A1A4-A8293A3397ED}"/>
                  </a:ext>
                </a:extLst>
              </p:cNvPr>
              <p:cNvSpPr txBox="1"/>
              <p:nvPr/>
            </p:nvSpPr>
            <p:spPr>
              <a:xfrm>
                <a:off x="253678" y="83683"/>
                <a:ext cx="18165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/>
                <a:r>
                  <a:rPr lang="ja-JP" altLang="en-US" sz="2800" b="1">
                    <a:solidFill>
                      <a:prstClr val="black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我が家のネコ達</a:t>
                </a:r>
                <a:endParaRPr lang="en-US" altLang="ja-JP" sz="2800" b="1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:pPr algn="ctr" defTabSz="457200"/>
                <a:r>
                  <a:rPr lang="en-US" altLang="ja-JP" sz="1600" dirty="0">
                    <a:solidFill>
                      <a:prstClr val="black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2024.7.30</a:t>
                </a:r>
                <a:r>
                  <a:rPr lang="ja-JP" altLang="en-US" sz="1600">
                    <a:solidFill>
                      <a:prstClr val="black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現在</a:t>
                </a:r>
                <a:endParaRPr lang="en-US" altLang="ja-JP" sz="28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03B0B54-BD4A-9AFF-F542-6788887C6AEE}"/>
                  </a:ext>
                </a:extLst>
              </p:cNvPr>
              <p:cNvSpPr txBox="1"/>
              <p:nvPr/>
            </p:nvSpPr>
            <p:spPr>
              <a:xfrm>
                <a:off x="138263" y="3047452"/>
                <a:ext cx="20473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ja-JP" altLang="en-US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じろう（</a:t>
                </a:r>
                <a:r>
                  <a:rPr lang="en-US" altLang="ja-JP" dirty="0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61</a:t>
                </a:r>
                <a:r>
                  <a:rPr lang="ja-JP" altLang="en-US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年♂）</a:t>
                </a:r>
              </a:p>
            </p:txBody>
          </p:sp>
          <p:pic>
            <p:nvPicPr>
              <p:cNvPr id="29" name="図 28" descr="図書館のスーツを着た男性&#10;&#10;自動的に生成された説明">
                <a:extLst>
                  <a:ext uri="{FF2B5EF4-FFF2-40B4-BE49-F238E27FC236}">
                    <a16:creationId xmlns:a16="http://schemas.microsoft.com/office/drawing/2014/main" id="{35E2F8E2-C245-F840-E4EF-9184D04405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4391" y="1279502"/>
                <a:ext cx="1314536" cy="1752715"/>
              </a:xfrm>
              <a:prstGeom prst="rect">
                <a:avLst/>
              </a:prstGeom>
            </p:spPr>
          </p:pic>
        </p:grpSp>
      </p:grpSp>
      <p:sp>
        <p:nvSpPr>
          <p:cNvPr id="3" name="吹き出し: 円形 2">
            <a:extLst>
              <a:ext uri="{FF2B5EF4-FFF2-40B4-BE49-F238E27FC236}">
                <a16:creationId xmlns:a16="http://schemas.microsoft.com/office/drawing/2014/main" id="{3C5CC90F-B462-D3F4-0EF5-6B255B2E4AC2}"/>
              </a:ext>
            </a:extLst>
          </p:cNvPr>
          <p:cNvSpPr/>
          <p:nvPr/>
        </p:nvSpPr>
        <p:spPr>
          <a:xfrm>
            <a:off x="125730" y="1177290"/>
            <a:ext cx="2932722" cy="4354830"/>
          </a:xfrm>
          <a:prstGeom prst="wedgeEllipseCallout">
            <a:avLst>
              <a:gd name="adj1" fmla="val 64465"/>
              <a:gd name="adj2" fmla="val -2154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36</a:t>
            </a:r>
            <a:r>
              <a:rPr kumimoji="1" lang="ja-JP" altLang="en-US" sz="1200" dirty="0">
                <a:solidFill>
                  <a:schemeClr val="tx1"/>
                </a:solidFill>
              </a:rPr>
              <a:t>年間、妻の実家に住んでいるのですが、義母がネコの世話が好きで捨て猫を引き取ることが多く、一時期は自宅とガレージ合わせて多分</a:t>
            </a:r>
            <a:r>
              <a:rPr kumimoji="1" lang="en-US" altLang="ja-JP" sz="1200" dirty="0">
                <a:solidFill>
                  <a:schemeClr val="tx1"/>
                </a:solidFill>
              </a:rPr>
              <a:t>20</a:t>
            </a:r>
            <a:r>
              <a:rPr kumimoji="1" lang="ja-JP" altLang="en-US" sz="1200" dirty="0">
                <a:solidFill>
                  <a:schemeClr val="tx1"/>
                </a:solidFill>
              </a:rPr>
              <a:t>匹ちかく居たと思います。義母の部屋から出てこない幻のネコも居て、正確な数もわりませんでした。義母も一昨年前に亡くなり、今はその忘れ形見の７匹のネコを妻と二人で世話しています。ネコだらけの家に住み始めた頃は、ネコに話しかける家族が変人に思えましたが、今では自分でも普通にネコに話しかけています（苦笑）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lang="ja-JP" altLang="en-US" sz="1200" dirty="0">
                <a:solidFill>
                  <a:schemeClr val="tx1"/>
                </a:solidFill>
              </a:rPr>
              <a:t>　　　　　　坂本先生より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33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585B95-2EE0-4C02-634A-6EC65405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クイズに参加していただき、</a:t>
            </a:r>
            <a:br>
              <a:rPr kumimoji="1" lang="en-US" altLang="ja-JP" dirty="0"/>
            </a:br>
            <a:r>
              <a:rPr kumimoji="1" lang="ja-JP" altLang="en-US" dirty="0"/>
              <a:t>ありがとうございました！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8597FE-E313-1891-88B3-9AA327893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引き続き融合学域パーティーをお楽しみください</a:t>
            </a:r>
          </a:p>
        </p:txBody>
      </p:sp>
    </p:spTree>
    <p:extLst>
      <p:ext uri="{BB962C8B-B14F-4D97-AF65-F5344CB8AC3E}">
        <p14:creationId xmlns:p14="http://schemas.microsoft.com/office/powerpoint/2010/main" val="3627297050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8220</TotalTime>
  <Words>432</Words>
  <Application>Microsoft Office PowerPoint</Application>
  <PresentationFormat>ワイド画面</PresentationFormat>
  <Paragraphs>48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HG行書体</vt:lpstr>
      <vt:lpstr>Meiryo</vt:lpstr>
      <vt:lpstr>Yu Gothic Medium</vt:lpstr>
      <vt:lpstr>Yu Mincho Demibold</vt:lpstr>
      <vt:lpstr>Aptos</vt:lpstr>
      <vt:lpstr>Arial</vt:lpstr>
      <vt:lpstr>The Hand Extrablack</vt:lpstr>
      <vt:lpstr>BlobVTI</vt:lpstr>
      <vt:lpstr>融合学域クイズ解答</vt:lpstr>
      <vt:lpstr>第１問</vt:lpstr>
      <vt:lpstr>第２問</vt:lpstr>
      <vt:lpstr>第３問</vt:lpstr>
      <vt:lpstr>第４問</vt:lpstr>
      <vt:lpstr>第５問</vt:lpstr>
      <vt:lpstr>第６問</vt:lpstr>
      <vt:lpstr>PowerPoint プレゼンテーション</vt:lpstr>
      <vt:lpstr>クイズに参加していただき、 ありがとうございました！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第１問</dc:title>
  <dc:creator>萌音</dc:creator>
  <cp:lastModifiedBy>楓子 岡本</cp:lastModifiedBy>
  <cp:revision>11</cp:revision>
  <cp:lastPrinted>2024-08-08T15:28:57Z</cp:lastPrinted>
  <dcterms:created xsi:type="dcterms:W3CDTF">2024-07-22T04:28:15Z</dcterms:created>
  <dcterms:modified xsi:type="dcterms:W3CDTF">2024-08-08T15:51:39Z</dcterms:modified>
</cp:coreProperties>
</file>