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64" r:id="rId9"/>
    <p:sldId id="286" r:id="rId10"/>
    <p:sldId id="266" r:id="rId11"/>
    <p:sldId id="282" r:id="rId12"/>
    <p:sldId id="287" r:id="rId13"/>
    <p:sldId id="267" r:id="rId14"/>
    <p:sldId id="268" r:id="rId15"/>
    <p:sldId id="288" r:id="rId16"/>
    <p:sldId id="273" r:id="rId17"/>
    <p:sldId id="274" r:id="rId18"/>
    <p:sldId id="269" r:id="rId19"/>
    <p:sldId id="285" r:id="rId20"/>
    <p:sldId id="289" r:id="rId21"/>
    <p:sldId id="290" r:id="rId22"/>
    <p:sldId id="291" r:id="rId23"/>
    <p:sldId id="293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477FC-F574-4916-9952-C4AFA69BBA82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69D3-DDEF-46A5-A973-DCF6F4F1A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87DD-9576-4A8B-A1C6-F0D18DDB294D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5643-FAD3-4E37-A445-CC4341A0D15B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ED1-D483-403D-B526-52590C47A740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FBF5-1D89-4AA2-904A-93570B7C1E60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C35D-C50D-4231-949C-96FEA37D2457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1C8-81E3-4ACF-91F0-1AFBCCA3751E}" type="datetime1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7DC-8EF8-43FC-909E-9C6E33BCBA76}" type="datetime1">
              <a:rPr lang="en-US" smtClean="0"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B31-9DD1-4B25-B80E-15326E54658C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36C2-7509-4EE9-9309-7E523AAE449D}" type="datetime1">
              <a:rPr lang="en-US" smtClean="0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84B-BE94-4660-8512-CA20C284A429}" type="datetime1">
              <a:rPr lang="en-US" smtClean="0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0B9D-89B4-42DC-9AB4-7D5396345B37}" type="datetime1">
              <a:rPr lang="en-US" smtClean="0"/>
              <a:t>12/12/2011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98E500-9ABD-4475-8A57-1145A2083251}" type="datetime1">
              <a:rPr lang="en-US" smtClean="0"/>
              <a:t>12/12/2011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simplify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renew your passport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added this task ahead of your international trip.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sk you when the expiration date is and when you leave</a:t>
            </a:r>
          </a:p>
          <a:p>
            <a:r>
              <a:rPr lang="en-US" sz="2400" dirty="0" smtClean="0"/>
              <a:t>find local services that will help you extend your passport if there’s enough time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f not,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find the local passport office and the phone number for making an appointment.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34F9-99F5-473E-AA44-C8A0F94555EB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savings account for college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help by: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out what plans (529, GET) and what brokerages friends are using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ecommending a financial advisor in your area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inding out what deals are offered by financial service institutions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C613-B89B-4611-8A98-F3669A4F01FC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get your oil changed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will remember that you changed your oil more than three months ago.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utomatically remind you that you need to take the car in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ind a local dealer offering a special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how closest locations on a map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or if you want to do it yourself,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let you know what kind of oil (and how much oil) your car requires, and </a:t>
            </a:r>
            <a:r>
              <a:rPr lang="en-US" sz="2400" dirty="0"/>
              <a:t>find good deals </a:t>
            </a:r>
            <a:r>
              <a:rPr lang="en-US" sz="2400" dirty="0" smtClean="0"/>
              <a:t>on your favorite brand of oil.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2B85-45C3-470D-BBB3-355001DCC188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hat’s in common?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in all of these cases, you need to get something done…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not immediately – you’re writing it down for later… but it’s important enough to write down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ometimes you would rather do it yourself, and others times you just want someone else to do it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and in either case, you’d like to get help, find out what others are doing, and save money :-)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466D-043F-4A56-BEA4-C02299702427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</a:t>
            </a:r>
            <a:r>
              <a:rPr lang="en-US" sz="4000" dirty="0" smtClean="0"/>
              <a:t>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digital life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</a:t>
            </a:r>
            <a:r>
              <a:rPr lang="en-US" sz="2400" dirty="0" smtClean="0"/>
              <a:t> apps,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will figure out what you’re intending to do and give you some possible actions based on its extensive database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follow the actions that make sense, and/or tell </a:t>
            </a: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that it failed and why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use it!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6D09-C47E-4898-91B4-5B37E503D156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</a:t>
            </a:r>
            <a:r>
              <a:rPr lang="en-US" sz="4000" dirty="0" smtClean="0"/>
              <a:t>hy not just search the web?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400" dirty="0" smtClean="0"/>
              <a:t>yes, it’s all on the web… but can you find it?  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search engines…</a:t>
            </a:r>
          </a:p>
          <a:p>
            <a:r>
              <a:rPr lang="en-US" sz="2400" dirty="0" smtClean="0"/>
              <a:t>rarely help you get tasks done that require local context</a:t>
            </a:r>
          </a:p>
          <a:p>
            <a:r>
              <a:rPr lang="en-US" sz="2400" dirty="0"/>
              <a:t>don’t remember how you did it last time</a:t>
            </a:r>
          </a:p>
          <a:p>
            <a:r>
              <a:rPr lang="en-US" sz="2400" dirty="0" smtClean="0"/>
              <a:t>aren’t very good at asking you </a:t>
            </a:r>
            <a:r>
              <a:rPr lang="en-US" sz="2400" dirty="0"/>
              <a:t>for more information 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arely incorporate recommendations from friends</a:t>
            </a:r>
          </a:p>
          <a:p>
            <a:r>
              <a:rPr lang="en-US" sz="2400" dirty="0" smtClean="0"/>
              <a:t>don’t remind you to do things based on what they know about you</a:t>
            </a:r>
          </a:p>
          <a:p>
            <a:r>
              <a:rPr lang="en-US" sz="2400" dirty="0" smtClean="0"/>
              <a:t>don’t connect you to local merchants that are eager to give you relevant offers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on’t allow you to give feedback and share with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F9C4-E100-41AB-B93F-2FC1C983A6FE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myvalet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runs on every phone, tablet, or computer you care about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integrates with all your existing workflows and data sources (e-mail, calendar, </a:t>
            </a:r>
            <a:r>
              <a:rPr lang="en-US" sz="2400" dirty="0" err="1"/>
              <a:t>facebook</a:t>
            </a:r>
            <a:r>
              <a:rPr lang="en-US" sz="2400" dirty="0"/>
              <a:t>, </a:t>
            </a:r>
            <a:r>
              <a:rPr lang="en-US" sz="2400" dirty="0" err="1"/>
              <a:t>tasklists</a:t>
            </a:r>
            <a:r>
              <a:rPr lang="en-US" sz="2400" dirty="0"/>
              <a:t>, </a:t>
            </a:r>
            <a:r>
              <a:rPr lang="en-US" sz="2400" dirty="0" smtClean="0"/>
              <a:t>…)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takes </a:t>
            </a:r>
            <a:r>
              <a:rPr lang="en-US" sz="2400" dirty="0"/>
              <a:t>input from a keyboard or through your phone and voice recognition, whether online or </a:t>
            </a:r>
            <a:r>
              <a:rPr lang="en-US" sz="2400" dirty="0" smtClean="0"/>
              <a:t>offline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igures out which items it can help with, and gives you some options to try out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llows you to easily carry out an option by using </a:t>
            </a:r>
            <a:r>
              <a:rPr lang="en-US" sz="2400" dirty="0"/>
              <a:t>your phone to call, text, browse, email, map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automatically syncs to the cloud and allows you to access your data anywhere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4DF0-3BFC-4105-9113-884D9086F947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consumer,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a</a:t>
            </a:r>
            <a:r>
              <a:rPr lang="en-US" sz="3200" dirty="0" smtClean="0"/>
              <a:t>s a business, </a:t>
            </a: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helps you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/>
                </a:solidFill>
              </a:rPr>
              <a:t>reach your customer</a:t>
            </a:r>
            <a:br>
              <a:rPr lang="en-US" sz="3200" b="1" dirty="0" smtClean="0">
                <a:solidFill>
                  <a:schemeClr val="tx2"/>
                </a:solidFill>
              </a:rPr>
            </a:br>
            <a:endParaRPr lang="en-US" sz="3200" b="1" dirty="0" smtClean="0">
              <a:solidFill>
                <a:schemeClr val="tx2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t the time they’re actually trying to get it done…</a:t>
            </a:r>
          </a:p>
          <a:p>
            <a:r>
              <a:rPr lang="en-US" sz="2400" dirty="0" smtClean="0"/>
              <a:t>when they’re most interested in what you have to offer…</a:t>
            </a:r>
          </a:p>
          <a:p>
            <a:r>
              <a:rPr lang="en-US" sz="2400" dirty="0" smtClean="0"/>
              <a:t>…giving you the highest ROI for your marketing / customer acquisition budget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4A85-3F75-4E22-9F40-31C1B64BAC0D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is this better than </a:t>
            </a:r>
            <a:r>
              <a:rPr lang="en-US" sz="4000" dirty="0" err="1" smtClean="0"/>
              <a:t>google</a:t>
            </a:r>
            <a:r>
              <a:rPr lang="en-US" sz="4000" dirty="0" smtClean="0"/>
              <a:t>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err="1" smtClean="0"/>
              <a:t>google</a:t>
            </a:r>
            <a:r>
              <a:rPr lang="en-US" sz="2400" dirty="0" smtClean="0"/>
              <a:t> </a:t>
            </a:r>
            <a:r>
              <a:rPr lang="en-US" sz="2400" dirty="0" err="1" smtClean="0"/>
              <a:t>adwords</a:t>
            </a:r>
            <a:r>
              <a:rPr lang="en-US" sz="2400" dirty="0" smtClean="0"/>
              <a:t> is a great solution when a person is sitting by a computer, ready to </a:t>
            </a:r>
            <a:r>
              <a:rPr lang="en-US" sz="2400" dirty="0" smtClean="0"/>
              <a:t>search…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…but </a:t>
            </a:r>
            <a:r>
              <a:rPr lang="en-US" sz="2400" dirty="0" smtClean="0"/>
              <a:t>their intent is often much earlier than that.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allows you to reach them at the point their intent is first expressed.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removes as much friction as possible from intent to execution – resulting in far higher conversion rates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59-52DB-40EC-9170-CB293F9EAC7D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is this better than </a:t>
            </a:r>
            <a:r>
              <a:rPr lang="en-US" sz="4000" dirty="0" err="1" smtClean="0"/>
              <a:t>groupon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err="1" smtClean="0"/>
              <a:t>groupon</a:t>
            </a:r>
            <a:r>
              <a:rPr lang="en-US" sz="2400" dirty="0" smtClean="0"/>
              <a:t> and amazon and </a:t>
            </a:r>
            <a:r>
              <a:rPr lang="en-US" sz="2400" dirty="0" err="1" smtClean="0"/>
              <a:t>livingsocial</a:t>
            </a:r>
            <a:r>
              <a:rPr lang="en-US" sz="2400" dirty="0" smtClean="0"/>
              <a:t> all allow you to acquire new customers at deep discounts…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…but </a:t>
            </a:r>
            <a:r>
              <a:rPr lang="en-US" sz="2400" dirty="0" smtClean="0"/>
              <a:t>are they repeat customers?  or are they just one-time bargain hunters?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/>
              <a:t>a</a:t>
            </a:r>
            <a:r>
              <a:rPr lang="en-US" sz="2400" dirty="0" smtClean="0"/>
              <a:t>llows you to reach consumers that have already expressed high interest in what you offer… and your offer is delivered </a:t>
            </a:r>
            <a:r>
              <a:rPr lang="en-US" sz="2400" i="1" dirty="0" smtClean="0"/>
              <a:t>at the right place and time, </a:t>
            </a:r>
            <a:r>
              <a:rPr lang="en-US" sz="2400" dirty="0" smtClean="0"/>
              <a:t>as opposed to “yet another contextually irrelevant ad</a:t>
            </a:r>
            <a:r>
              <a:rPr lang="en-US" sz="2400" dirty="0" smtClean="0"/>
              <a:t>”.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B22-DEB9-4C87-9F39-D6F9EAB1A75A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myvalet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5D8-E0F4-4932-A6B9-801312198C81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myvalet</a:t>
            </a:r>
            <a:r>
              <a:rPr lang="en-US" sz="4800" dirty="0"/>
              <a:t> </a:t>
            </a:r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myvalet</a:t>
            </a:r>
            <a:r>
              <a:rPr lang="en-US" sz="2000" dirty="0"/>
              <a:t> </a:t>
            </a:r>
            <a:r>
              <a:rPr lang="en-US" dirty="0" smtClean="0"/>
              <a:t>is a process </a:t>
            </a:r>
            <a:r>
              <a:rPr lang="en-US" dirty="0"/>
              <a:t>engine for consumer </a:t>
            </a:r>
            <a:r>
              <a:rPr lang="en-US" dirty="0" smtClean="0"/>
              <a:t>workflows</a:t>
            </a:r>
          </a:p>
          <a:p>
            <a:pPr lvl="1"/>
            <a:r>
              <a:rPr lang="en-US" dirty="0" smtClean="0"/>
              <a:t>uses machine learning to identify and categorize consumer workflows, and map the customer intent onto the right process</a:t>
            </a:r>
          </a:p>
          <a:p>
            <a:pPr lvl="1"/>
            <a:r>
              <a:rPr lang="en-US" dirty="0" smtClean="0"/>
              <a:t>feeds on data and gets better with time</a:t>
            </a:r>
          </a:p>
          <a:p>
            <a:r>
              <a:rPr lang="en-US" sz="2000" b="1" dirty="0" err="1">
                <a:solidFill>
                  <a:schemeClr val="tx2"/>
                </a:solidFill>
              </a:rPr>
              <a:t>myvalet</a:t>
            </a:r>
            <a:r>
              <a:rPr lang="en-US" sz="2000" dirty="0"/>
              <a:t> </a:t>
            </a:r>
            <a:r>
              <a:rPr lang="en-US" dirty="0" smtClean="0"/>
              <a:t>has a simple but powerful interface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peech recognition or direct keyboard input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 list metaphor with intelligent mapping of new tasks onto existing lists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cts as an add-in for existing tools (e.g. outlook, FB)</a:t>
            </a:r>
          </a:p>
          <a:p>
            <a:r>
              <a:rPr lang="en-US" sz="2000" b="1" dirty="0" err="1">
                <a:solidFill>
                  <a:schemeClr val="tx2"/>
                </a:solidFill>
              </a:rPr>
              <a:t>myvalet</a:t>
            </a:r>
            <a:r>
              <a:rPr lang="en-US" sz="2000" dirty="0"/>
              <a:t> </a:t>
            </a:r>
            <a:r>
              <a:rPr lang="en-US" dirty="0" smtClean="0"/>
              <a:t>is a platform for back-end processes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actions can be written that seamlessly plug into existing processes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processes can be written that plug into the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61B7-3343-4D40-B098-A35F0C01D361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olving the bootstrap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/>
              <a:t> </a:t>
            </a:r>
            <a:r>
              <a:rPr lang="en-US" sz="2400" dirty="0" smtClean="0"/>
              <a:t>must have lots of data to be effective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partner with market leading </a:t>
            </a:r>
            <a:r>
              <a:rPr lang="en-US" dirty="0" err="1" smtClean="0">
                <a:sym typeface="Wingdings" pitchFamily="2" charset="2"/>
              </a:rPr>
              <a:t>tasklist</a:t>
            </a:r>
            <a:r>
              <a:rPr lang="en-US" dirty="0" smtClean="0">
                <a:sym typeface="Wingdings" pitchFamily="2" charset="2"/>
              </a:rPr>
              <a:t> vendors (e.g. </a:t>
            </a:r>
            <a:r>
              <a:rPr lang="en-US" dirty="0" err="1" smtClean="0">
                <a:sym typeface="Wingdings" pitchFamily="2" charset="2"/>
              </a:rPr>
              <a:t>Wunderlist</a:t>
            </a:r>
            <a:r>
              <a:rPr lang="en-US" dirty="0" smtClean="0">
                <a:sym typeface="Wingdings" pitchFamily="2" charset="2"/>
              </a:rPr>
              <a:t>) to add </a:t>
            </a:r>
            <a:r>
              <a:rPr lang="en-US" dirty="0" err="1" smtClean="0">
                <a:sym typeface="Wingdings" pitchFamily="2" charset="2"/>
              </a:rPr>
              <a:t>myvalet</a:t>
            </a:r>
            <a:r>
              <a:rPr lang="en-US" dirty="0" smtClean="0">
                <a:sym typeface="Wingdings" pitchFamily="2" charset="2"/>
              </a:rPr>
              <a:t> as a feature of their product, and obtain access to their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create a strong ingredient brand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ultimately may acquire the most successful interfaces to own the end-to-end experience</a:t>
            </a:r>
          </a:p>
          <a:p>
            <a:r>
              <a:rPr lang="en-US" sz="2400" b="1" dirty="0" err="1">
                <a:solidFill>
                  <a:schemeClr val="tx2"/>
                </a:solidFill>
              </a:rPr>
              <a:t>myvalet</a:t>
            </a:r>
            <a:r>
              <a:rPr lang="en-US" sz="2400" dirty="0"/>
              <a:t> </a:t>
            </a:r>
            <a:r>
              <a:rPr lang="en-US" sz="2400" dirty="0" smtClean="0"/>
              <a:t>must have good back-end processes</a:t>
            </a:r>
          </a:p>
          <a:p>
            <a:pPr lvl="1"/>
            <a:r>
              <a:rPr lang="en-US" dirty="0" smtClean="0"/>
              <a:t>initially act as affiliates to existing verticals (e.g. Red Beacon for “tasks around the house”)</a:t>
            </a:r>
          </a:p>
          <a:p>
            <a:pPr lvl="1"/>
            <a:r>
              <a:rPr lang="en-US" dirty="0" smtClean="0"/>
              <a:t>ultimately may directly compete on the most lucrative vertical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698C-A5B3-4364-9B90-035B3D021B33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0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ree to consumers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myvalet</a:t>
            </a:r>
            <a:r>
              <a:rPr lang="en-US" dirty="0"/>
              <a:t> </a:t>
            </a:r>
            <a:r>
              <a:rPr lang="en-US" dirty="0" smtClean="0"/>
              <a:t>is a big data play - must remove any friction of data-acquisition from consumers</a:t>
            </a:r>
          </a:p>
          <a:p>
            <a:r>
              <a:rPr lang="en-US" dirty="0"/>
              <a:t>m</a:t>
            </a:r>
            <a:r>
              <a:rPr lang="en-US" dirty="0" smtClean="0"/>
              <a:t>onetize via local business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myvalet</a:t>
            </a:r>
            <a:r>
              <a:rPr lang="en-US" dirty="0"/>
              <a:t> </a:t>
            </a:r>
            <a:r>
              <a:rPr lang="en-US" dirty="0" smtClean="0"/>
              <a:t>is a contextual offers/deals platform for local businesses – far better targeting than digital ads</a:t>
            </a:r>
          </a:p>
          <a:p>
            <a:pPr lvl="1"/>
            <a:r>
              <a:rPr lang="en-US" dirty="0" smtClean="0"/>
              <a:t>5-10% referral fee for connecting customers and businesses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a more conventional ad auction (with robust CPM’s)</a:t>
            </a:r>
          </a:p>
          <a:p>
            <a:r>
              <a:rPr lang="en-US" dirty="0"/>
              <a:t>m</a:t>
            </a:r>
            <a:r>
              <a:rPr lang="en-US" dirty="0" smtClean="0"/>
              <a:t>onetize as a horizontal platform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ev-split with back-end process providers</a:t>
            </a:r>
          </a:p>
          <a:p>
            <a:r>
              <a:rPr lang="en-US" dirty="0"/>
              <a:t>m</a:t>
            </a:r>
            <a:r>
              <a:rPr lang="en-US" dirty="0" smtClean="0"/>
              <a:t>onetize as an high-value </a:t>
            </a:r>
            <a:r>
              <a:rPr lang="en-US" dirty="0" err="1" smtClean="0"/>
              <a:t>anonymized</a:t>
            </a:r>
            <a:r>
              <a:rPr lang="en-US" dirty="0" smtClean="0"/>
              <a:t> data source for consumer purchase intent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43AB-3882-476F-8323-956FF2DB58BE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7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ounding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Omri Gazitt – founder /CEO</a:t>
            </a:r>
          </a:p>
          <a:p>
            <a:pPr lvl="1"/>
            <a:r>
              <a:rPr lang="en-US" dirty="0" smtClean="0"/>
              <a:t>13 years at MS - .NET, VS, Windows Server, SQL Server, Azure, Xbox (PM, </a:t>
            </a:r>
            <a:r>
              <a:rPr lang="en-US" dirty="0" err="1" smtClean="0"/>
              <a:t>dev</a:t>
            </a:r>
            <a:r>
              <a:rPr lang="en-US" dirty="0" smtClean="0"/>
              <a:t>, and GM)</a:t>
            </a:r>
          </a:p>
          <a:p>
            <a:pPr lvl="1"/>
            <a:r>
              <a:rPr lang="en-US" dirty="0" smtClean="0"/>
              <a:t>6 years at NEON Systems – Shadow Direct / Enterprise Direct (</a:t>
            </a:r>
            <a:r>
              <a:rPr lang="en-US" dirty="0" err="1" smtClean="0"/>
              <a:t>dev</a:t>
            </a:r>
            <a:r>
              <a:rPr lang="en-US" dirty="0" smtClean="0"/>
              <a:t>, architect, product author)</a:t>
            </a:r>
          </a:p>
          <a:p>
            <a:r>
              <a:rPr lang="en-US" dirty="0" smtClean="0"/>
              <a:t>Steve Millet – founder / CTO</a:t>
            </a:r>
          </a:p>
          <a:p>
            <a:pPr lvl="1"/>
            <a:r>
              <a:rPr lang="en-US" dirty="0" smtClean="0"/>
              <a:t>17 years at MS – VID, .NET, VS, Windows Server, Azure (</a:t>
            </a:r>
            <a:r>
              <a:rPr lang="en-US" dirty="0" err="1" smtClean="0"/>
              <a:t>dev</a:t>
            </a:r>
            <a:r>
              <a:rPr lang="en-US" dirty="0" smtClean="0"/>
              <a:t>, lead architect)</a:t>
            </a:r>
          </a:p>
          <a:p>
            <a:pPr lvl="1"/>
            <a:r>
              <a:rPr lang="en-US" dirty="0" smtClean="0"/>
              <a:t>Startup acquired by MS in 1994</a:t>
            </a:r>
          </a:p>
          <a:p>
            <a:pPr lvl="1"/>
            <a:r>
              <a:rPr lang="en-US" dirty="0" smtClean="0"/>
              <a:t>X years at Aldus - 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52E0-AF77-4670-86F5-2647CB330992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March 2012: limited beta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rove the concept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 about highest-impact consumer workflows, guiding which domains to initially target</a:t>
            </a:r>
          </a:p>
          <a:p>
            <a:r>
              <a:rPr lang="en-US" dirty="0" smtClean="0"/>
              <a:t>June 2012: raise initial round of capital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out the team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cale the infrastructure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clients for every platform</a:t>
            </a:r>
          </a:p>
          <a:p>
            <a:r>
              <a:rPr lang="en-US" dirty="0" smtClean="0"/>
              <a:t>Oct 2012: launch v1</a:t>
            </a:r>
          </a:p>
          <a:p>
            <a:pPr lvl="1"/>
            <a:r>
              <a:rPr lang="en-US" dirty="0" smtClean="0"/>
              <a:t>PR campaign ahead of holidays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echnology ready to scale to 1M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61F1-34AB-4FBB-AF55-F651DA44AC56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6172200"/>
            <a:ext cx="13716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  <a:p>
            <a:pPr marL="114300" indent="0" algn="ctr">
              <a:buNone/>
            </a:pPr>
            <a:endParaRPr lang="en-US" sz="3200" dirty="0" smtClean="0"/>
          </a:p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a present for your mom’s birthday</a:t>
            </a:r>
          </a:p>
          <a:p>
            <a:pPr marL="114300" indent="0" algn="ctr">
              <a:buNone/>
            </a:pPr>
            <a:r>
              <a:rPr lang="en-US" sz="2400" dirty="0" smtClean="0"/>
              <a:t>clean the gutters of your house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rder catering for the party you’re throwing</a:t>
            </a:r>
          </a:p>
          <a:p>
            <a:pPr marL="114300" indent="0" algn="ctr">
              <a:buNone/>
            </a:pPr>
            <a:r>
              <a:rPr lang="en-US" sz="2400" dirty="0"/>
              <a:t>r</a:t>
            </a:r>
            <a:r>
              <a:rPr lang="en-US" sz="2400" dirty="0" smtClean="0"/>
              <a:t>enew your passport before that trip you’re taking</a:t>
            </a:r>
          </a:p>
          <a:p>
            <a:pPr marL="114300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pen a savings account for your kid’s college</a:t>
            </a:r>
          </a:p>
          <a:p>
            <a:pPr marL="114300" indent="0" algn="ctr">
              <a:buNone/>
            </a:pPr>
            <a:r>
              <a:rPr lang="en-US" sz="2400" dirty="0"/>
              <a:t>g</a:t>
            </a:r>
            <a:r>
              <a:rPr lang="en-US" sz="2400" dirty="0" smtClean="0"/>
              <a:t>et your oil changed</a:t>
            </a:r>
          </a:p>
          <a:p>
            <a:pPr marL="114300" indent="0" algn="ctr">
              <a:buNone/>
            </a:pPr>
            <a:r>
              <a:rPr lang="en-US" sz="2400" dirty="0" smtClean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FE48-53BB-41EF-95A6-0C745F0625F7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  <a:p>
            <a:pPr marL="114300" indent="0" algn="ctr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email</a:t>
            </a:r>
            <a:br>
              <a:rPr lang="en-US" sz="2400" dirty="0" smtClean="0"/>
            </a:br>
            <a:r>
              <a:rPr lang="en-US" sz="2400" dirty="0" smtClean="0"/>
              <a:t>post-it notes</a:t>
            </a:r>
            <a:br>
              <a:rPr lang="en-US" sz="2400" dirty="0" smtClean="0"/>
            </a:br>
            <a:r>
              <a:rPr lang="en-US" sz="2400" dirty="0" smtClean="0"/>
              <a:t>calendar</a:t>
            </a:r>
            <a:br>
              <a:rPr lang="en-US" sz="2400" dirty="0" smtClean="0"/>
            </a:br>
            <a:r>
              <a:rPr lang="en-US" sz="2400" dirty="0" smtClean="0"/>
              <a:t>to-do apps</a:t>
            </a:r>
            <a:br>
              <a:rPr lang="en-US" sz="2400" dirty="0" smtClean="0"/>
            </a:br>
            <a:r>
              <a:rPr lang="en-US" sz="2400" dirty="0" smtClean="0"/>
              <a:t>paper</a:t>
            </a:r>
            <a:br>
              <a:rPr lang="en-US" sz="2400" dirty="0" smtClean="0"/>
            </a:br>
            <a:r>
              <a:rPr lang="en-US" sz="2400" dirty="0" smtClean="0"/>
              <a:t>your brain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F203-9414-47D9-9A81-DDC82AD69C37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y</a:t>
            </a:r>
            <a:r>
              <a:rPr lang="en-US" sz="3200" dirty="0" smtClean="0"/>
              <a:t>ou get the high-priority items done</a:t>
            </a:r>
          </a:p>
          <a:p>
            <a:pPr marL="114300" indent="0" algn="ctr">
              <a:buNone/>
            </a:pPr>
            <a:r>
              <a:rPr lang="en-US" sz="2400" dirty="0" smtClean="0"/>
              <a:t>(somehow…)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others languish forever</a:t>
            </a:r>
          </a:p>
          <a:p>
            <a:pPr marL="114300" indent="0" algn="ctr">
              <a:buNone/>
            </a:pPr>
            <a:r>
              <a:rPr lang="en-US" sz="2400" dirty="0" smtClean="0"/>
              <a:t>(who actually finds time to clean the garage?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b="1" dirty="0"/>
              <a:t>w</a:t>
            </a:r>
            <a:r>
              <a:rPr lang="en-US" sz="3200" b="1" dirty="0" smtClean="0"/>
              <a:t>hat if there was a better way?</a:t>
            </a:r>
          </a:p>
          <a:p>
            <a:pPr marL="114300" indent="0" algn="ctr">
              <a:buNone/>
            </a:pPr>
            <a:endParaRPr lang="en-US" sz="3200" b="1" dirty="0"/>
          </a:p>
          <a:p>
            <a:pPr marL="114300" indent="0" algn="ctr">
              <a:buNone/>
            </a:pPr>
            <a:r>
              <a:rPr lang="en-US" sz="3200" dirty="0" smtClean="0"/>
              <a:t>what if you could get some help?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CA91-47E0-4CC0-BA8A-AEA42E922AEC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en-US" sz="3200" b="1" dirty="0" err="1">
                <a:solidFill>
                  <a:schemeClr val="tx2"/>
                </a:solidFill>
              </a:rPr>
              <a:t>m</a:t>
            </a:r>
            <a:r>
              <a:rPr lang="en-US" sz="3200" b="1" dirty="0" err="1" smtClean="0">
                <a:solidFill>
                  <a:schemeClr val="tx2"/>
                </a:solidFill>
              </a:rPr>
              <a:t>yvalet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for </a:t>
            </a:r>
            <a:br>
              <a:rPr lang="en-US" sz="3200" dirty="0" smtClean="0"/>
            </a:br>
            <a:r>
              <a:rPr lang="en-US" sz="3200" dirty="0" smtClean="0"/>
              <a:t>simplifying 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gives you suggestions for how to</a:t>
            </a:r>
            <a:br>
              <a:rPr lang="en-US" sz="3200" dirty="0" smtClean="0"/>
            </a:br>
            <a:r>
              <a:rPr lang="en-US" sz="3200" dirty="0" smtClean="0"/>
              <a:t>get it done, based 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data stored in the digital tools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FDBC-12B3-4AE3-BEB5-670318F606CB}" type="datetime1">
              <a:rPr lang="en-US" smtClean="0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wall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a flower delivery service running specials and book it with a single click</a:t>
            </a:r>
          </a:p>
          <a:p>
            <a:r>
              <a:rPr lang="en-US" sz="2400" dirty="0"/>
              <a:t>send an e-card or virtual gift</a:t>
            </a:r>
          </a:p>
          <a:p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0BF2-6920-4B96-A88C-B61614BF95DB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r>
              <a:rPr lang="en-US" sz="2400" dirty="0" smtClean="0"/>
              <a:t>find out which services your friends have used and how they rated them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4C28-1E77-4A72-B5E5-326D34D4D66D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</a:t>
            </a:r>
            <a:r>
              <a:rPr lang="en-US" sz="4000" dirty="0" smtClean="0"/>
              <a:t>xample: order catering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told </a:t>
            </a:r>
            <a:r>
              <a:rPr lang="en-US" sz="2400" b="1" dirty="0" err="1" smtClean="0">
                <a:solidFill>
                  <a:schemeClr val="tx2"/>
                </a:solidFill>
              </a:rPr>
              <a:t>myvalet</a:t>
            </a:r>
            <a:r>
              <a:rPr lang="en-US" sz="2400" dirty="0" smtClean="0"/>
              <a:t> that you need to order catering.  </a:t>
            </a:r>
            <a:r>
              <a:rPr lang="en-US" sz="2400" dirty="0"/>
              <a:t>a</a:t>
            </a:r>
            <a:r>
              <a:rPr lang="en-US" sz="2400" dirty="0" smtClean="0"/>
              <a:t>fter it finds out what kind of food you like, it can help you with the details…</a:t>
            </a:r>
          </a:p>
          <a:p>
            <a:r>
              <a:rPr lang="en-US" sz="2400" dirty="0" smtClean="0"/>
              <a:t>what catering services have your friends used?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services have your neighbors used, and who is running specials?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avigate to the caterers’ website to learn more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ne-touch phone call to any of the caterers on the list</a:t>
            </a:r>
          </a:p>
          <a:p>
            <a:r>
              <a:rPr lang="en-US" sz="2400" dirty="0" smtClean="0"/>
              <a:t>Provide feedback about the caterer you selected, and share this feedback with friends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0C3-4AA3-4FF7-8AFE-49C293C376E0}" type="datetime1">
              <a:rPr lang="en-US" smtClean="0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1924</TotalTime>
  <Words>1098</Words>
  <Application>Microsoft Office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myvalet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mom’s birthday</vt:lpstr>
      <vt:lpstr>example: clean the gutters</vt:lpstr>
      <vt:lpstr>example: order catering</vt:lpstr>
      <vt:lpstr>example: renew your passport</vt:lpstr>
      <vt:lpstr>example: savings account for college</vt:lpstr>
      <vt:lpstr>example: get your oil changed</vt:lpstr>
      <vt:lpstr>what’s in common?</vt:lpstr>
      <vt:lpstr>how does it work?</vt:lpstr>
      <vt:lpstr>why not just search the web?</vt:lpstr>
      <vt:lpstr>myvalet…</vt:lpstr>
      <vt:lpstr>PowerPoint Presentation</vt:lpstr>
      <vt:lpstr>why is this better than google adwords?</vt:lpstr>
      <vt:lpstr>why is this better than groupon?</vt:lpstr>
      <vt:lpstr>myvalet IP</vt:lpstr>
      <vt:lpstr>solving the bootstrap issue</vt:lpstr>
      <vt:lpstr>business model</vt:lpstr>
      <vt:lpstr>founding team</vt:lpstr>
      <vt:lpstr>2012 milestones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31</cp:revision>
  <dcterms:created xsi:type="dcterms:W3CDTF">2011-08-09T03:32:10Z</dcterms:created>
  <dcterms:modified xsi:type="dcterms:W3CDTF">2011-12-12T19:22:45Z</dcterms:modified>
</cp:coreProperties>
</file>