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59" r:id="rId9"/>
    <p:sldId id="263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B1416-EDEF-4768-B38E-AD4276EEFA09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E826-77A7-4BB6-A88D-C517AA11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scenarios to determine if set of static field types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E826-77A7-4BB6-A88D-C517AA110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A32B-7111-4179-A90A-9596797DEF2B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E22B-AE0A-4B81-9773-8147C589D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&amp;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Utilized by mobile devices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Speech recognition converts voice to text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NLP used to convert text into operations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Hard problem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Map language semantics onto data model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 prompts for clarification?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Process asynchronously?</a:t>
            </a:r>
          </a:p>
          <a:p>
            <a:pPr marL="11430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571500" indent="-457200"/>
            <a:r>
              <a:rPr lang="en-US" sz="3000" dirty="0" smtClean="0">
                <a:latin typeface="Calibri" pitchFamily="34" charset="0"/>
                <a:cs typeface="Calibri" pitchFamily="34" charset="0"/>
              </a:rPr>
              <a:t>Data model is a List</a:t>
            </a:r>
          </a:p>
          <a:p>
            <a:pPr marL="571500" indent="-457200"/>
            <a:r>
              <a:rPr lang="en-US" sz="3000" dirty="0" smtClean="0">
                <a:latin typeface="Calibri" pitchFamily="34" charset="0"/>
                <a:cs typeface="Calibri" pitchFamily="34" charset="0"/>
              </a:rPr>
              <a:t>List contains zero or more ordered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ListItems</a:t>
            </a:r>
            <a:endParaRPr lang="en-US" sz="3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List has a default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ListItem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type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List allows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hetergenous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ListItem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types</a:t>
            </a:r>
          </a:p>
          <a:p>
            <a:pPr marL="571500" indent="-457200"/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ListItem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 is a set of ordered Fields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(Record)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Support user-defined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ListItem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types</a:t>
            </a:r>
          </a:p>
          <a:p>
            <a:pPr marL="571500" indent="-457200"/>
            <a:r>
              <a:rPr lang="en-US" sz="3000" dirty="0" smtClean="0">
                <a:latin typeface="Calibri" pitchFamily="34" charset="0"/>
                <a:cs typeface="Calibri" pitchFamily="34" charset="0"/>
              </a:rPr>
              <a:t>Field is a name-value pair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Field value is a semantic type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Field types are not extensible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Field type can be another List</a:t>
            </a:r>
          </a:p>
          <a:p>
            <a:pPr marL="571500" indent="-457200"/>
            <a:r>
              <a:rPr lang="en-US" sz="3000" dirty="0" smtClean="0">
                <a:latin typeface="Calibri" pitchFamily="34" charset="0"/>
                <a:cs typeface="Calibri" pitchFamily="34" charset="0"/>
              </a:rPr>
              <a:t>No multiple references to Lists or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ListItems</a:t>
            </a:r>
            <a:endParaRPr lang="en-US" sz="3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7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Text</a:t>
            </a:r>
          </a:p>
          <a:p>
            <a:pPr marL="514350" lvl="1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Name, Description, Task, Notes,</a:t>
            </a:r>
          </a:p>
          <a:p>
            <a:pPr marL="514350" lvl="1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Location, Phone, Email,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Url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Amount, Priority </a:t>
            </a:r>
          </a:p>
          <a:p>
            <a:pPr marL="571500" indent="-457200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DateTime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&amp; Timespan</a:t>
            </a:r>
          </a:p>
          <a:p>
            <a:pPr marL="514350" lvl="1" indent="0"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DueDate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StartDate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CompletionDate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Reminder</a:t>
            </a:r>
          </a:p>
          <a:p>
            <a:pPr marL="571500" indent="-45720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Boolean &amp; Number</a:t>
            </a:r>
          </a:p>
          <a:p>
            <a:pPr marL="514350" lvl="1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Started, Completed, Quantity</a:t>
            </a:r>
          </a:p>
          <a:p>
            <a:pPr marL="571500" indent="-45720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Currency</a:t>
            </a:r>
          </a:p>
          <a:p>
            <a:pPr marL="514350" lvl="1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Cost, Estimate</a:t>
            </a:r>
          </a:p>
          <a:p>
            <a:pPr marL="571500" indent="-45720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List</a:t>
            </a:r>
          </a:p>
          <a:p>
            <a:pPr marL="514350" lvl="1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Reference to another List</a:t>
            </a:r>
          </a:p>
          <a:p>
            <a:pPr marL="514350" lvl="1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Model Example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9642" y="1815198"/>
            <a:ext cx="1143000" cy="2422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User Lists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62000" y="2057399"/>
            <a:ext cx="0" cy="381001"/>
          </a:xfrm>
          <a:prstGeom prst="straightConnector1">
            <a:avLst/>
          </a:prstGeom>
          <a:ln>
            <a:headEnd type="diamon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20910"/>
              </p:ext>
            </p:extLst>
          </p:nvPr>
        </p:nvGraphicFramePr>
        <p:xfrm>
          <a:off x="685800" y="2438400"/>
          <a:ext cx="1554480" cy="975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97280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List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Reminders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Important Events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Todo List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3347"/>
              </p:ext>
            </p:extLst>
          </p:nvPr>
        </p:nvGraphicFramePr>
        <p:xfrm>
          <a:off x="2971800" y="1815199"/>
          <a:ext cx="5389245" cy="975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45920"/>
                <a:gridCol w="914400"/>
                <a:gridCol w="1645920"/>
                <a:gridCol w="11830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Description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When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Where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Reminder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Take Joey to soccer practice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Today, 4pm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City Field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30 minutes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Dentist Appt.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Tues, 2pm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Dr.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Holly, Edmonds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1 day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Get new tires installed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Wed,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10am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Discount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Tire, Lynnwood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1 day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7" name="Elbow Connector 26"/>
          <p:cNvCxnSpPr/>
          <p:nvPr/>
        </p:nvCxnSpPr>
        <p:spPr>
          <a:xfrm flipV="1">
            <a:off x="2057400" y="1936299"/>
            <a:ext cx="916675" cy="883100"/>
          </a:xfrm>
          <a:prstGeom prst="bentConnector3">
            <a:avLst>
              <a:gd name="adj1" fmla="val 69355"/>
            </a:avLst>
          </a:prstGeom>
          <a:ln>
            <a:headEnd type="diamon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26226"/>
              </p:ext>
            </p:extLst>
          </p:nvPr>
        </p:nvGraphicFramePr>
        <p:xfrm>
          <a:off x="2974075" y="3200400"/>
          <a:ext cx="3743325" cy="975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45920"/>
                <a:gridCol w="914400"/>
                <a:gridCol w="11830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Event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Reminder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Mom’s Birthday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Oct. 14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3 days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Wedding Anniversary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June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30th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1 week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+mn-cs"/>
                        </a:rPr>
                        <a:t>Income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Tax Due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April 15</a:t>
                      </a:r>
                      <a:r>
                        <a:rPr lang="en-US" sz="1000" baseline="30000" dirty="0" smtClean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month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8" name="Elbow Connector 107"/>
          <p:cNvCxnSpPr/>
          <p:nvPr/>
        </p:nvCxnSpPr>
        <p:spPr>
          <a:xfrm>
            <a:off x="2057400" y="3048000"/>
            <a:ext cx="916675" cy="304800"/>
          </a:xfrm>
          <a:prstGeom prst="bentConnector3">
            <a:avLst>
              <a:gd name="adj1" fmla="val 70844"/>
            </a:avLst>
          </a:prstGeom>
          <a:ln>
            <a:headEnd type="diamon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Line Callout 1 (Accent Bar) 111"/>
          <p:cNvSpPr/>
          <p:nvPr/>
        </p:nvSpPr>
        <p:spPr>
          <a:xfrm>
            <a:off x="3429000" y="1600200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Description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Line Callout 1 (Accent Bar) 113"/>
          <p:cNvSpPr/>
          <p:nvPr/>
        </p:nvSpPr>
        <p:spPr>
          <a:xfrm>
            <a:off x="4876800" y="1600200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DueDate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Line Callout 1 (Accent Bar) 114"/>
          <p:cNvSpPr/>
          <p:nvPr/>
        </p:nvSpPr>
        <p:spPr>
          <a:xfrm>
            <a:off x="6019800" y="1600200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Location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Line Callout 1 (Accent Bar) 115"/>
          <p:cNvSpPr/>
          <p:nvPr/>
        </p:nvSpPr>
        <p:spPr>
          <a:xfrm>
            <a:off x="7543800" y="1600200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Reminder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Line Callout 1 (Accent Bar) 116"/>
          <p:cNvSpPr/>
          <p:nvPr/>
        </p:nvSpPr>
        <p:spPr>
          <a:xfrm>
            <a:off x="5943600" y="2991896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Reminder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Line Callout 1 (Accent Bar) 117"/>
          <p:cNvSpPr/>
          <p:nvPr/>
        </p:nvSpPr>
        <p:spPr>
          <a:xfrm>
            <a:off x="4884336" y="2991896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DueDate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Line Callout 1 (Accent Bar) 118"/>
          <p:cNvSpPr/>
          <p:nvPr/>
        </p:nvSpPr>
        <p:spPr>
          <a:xfrm>
            <a:off x="3445752" y="2991896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Description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90381"/>
              </p:ext>
            </p:extLst>
          </p:nvPr>
        </p:nvGraphicFramePr>
        <p:xfrm>
          <a:off x="1937467" y="5210419"/>
          <a:ext cx="3752406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71600"/>
                <a:gridCol w="734886"/>
                <a:gridCol w="73152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Task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  <a:cs typeface="+mn-cs"/>
                        </a:rPr>
                        <a:t>Due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Shopping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List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+mn-cs"/>
                        </a:rPr>
                        <a:t>Get</a:t>
                      </a:r>
                      <a:r>
                        <a:rPr lang="en-US" sz="1000" baseline="0" dirty="0" smtClean="0">
                          <a:latin typeface="+mn-lt"/>
                          <a:cs typeface="+mn-cs"/>
                        </a:rPr>
                        <a:t> groceries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Today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89098"/>
              </p:ext>
            </p:extLst>
          </p:nvPr>
        </p:nvGraphicFramePr>
        <p:xfrm>
          <a:off x="1937467" y="4723075"/>
          <a:ext cx="2838006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71600"/>
                <a:gridCol w="734886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Task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  <a:cs typeface="+mn-cs"/>
                        </a:rPr>
                        <a:t>Due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+mn-cs"/>
                        </a:rPr>
                        <a:t>Clean gutters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October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2" name="Line Callout 1 (Accent Bar) 121"/>
          <p:cNvSpPr/>
          <p:nvPr/>
        </p:nvSpPr>
        <p:spPr>
          <a:xfrm>
            <a:off x="2394904" y="4494475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Task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Line Callout 1 (Accent Bar) 123"/>
          <p:cNvSpPr/>
          <p:nvPr/>
        </p:nvSpPr>
        <p:spPr>
          <a:xfrm>
            <a:off x="3614104" y="4494475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DueDate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Line Callout 1 (Accent Bar) 124"/>
          <p:cNvSpPr/>
          <p:nvPr/>
        </p:nvSpPr>
        <p:spPr>
          <a:xfrm>
            <a:off x="4686766" y="4494475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Priority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Line Callout 1 (Accent Bar) 125"/>
          <p:cNvSpPr/>
          <p:nvPr/>
        </p:nvSpPr>
        <p:spPr>
          <a:xfrm>
            <a:off x="5142928" y="4984104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List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4098"/>
              </p:ext>
            </p:extLst>
          </p:nvPr>
        </p:nvGraphicFramePr>
        <p:xfrm>
          <a:off x="6575488" y="5410200"/>
          <a:ext cx="1554480" cy="975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97280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Item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+mn-lt"/>
                          <a:cs typeface="+mn-cs"/>
                        </a:rPr>
                        <a:t>Qty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50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Apples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lbs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  <a:cs typeface="+mn-cs"/>
                        </a:rPr>
                        <a:t>Milk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1 gal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Bread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8" name="Line Callout 1 (Accent Bar) 127"/>
          <p:cNvSpPr/>
          <p:nvPr/>
        </p:nvSpPr>
        <p:spPr>
          <a:xfrm>
            <a:off x="6895528" y="5136504"/>
            <a:ext cx="6858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Description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Line Callout 1 (Accent Bar) 128"/>
          <p:cNvSpPr/>
          <p:nvPr/>
        </p:nvSpPr>
        <p:spPr>
          <a:xfrm>
            <a:off x="8036965" y="5136504"/>
            <a:ext cx="6096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Amount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514260" y="5562600"/>
            <a:ext cx="1066800" cy="0"/>
          </a:xfrm>
          <a:prstGeom prst="straightConnector1">
            <a:avLst/>
          </a:prstGeom>
          <a:ln>
            <a:headEnd type="diamon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057400" y="3352800"/>
            <a:ext cx="0" cy="1371600"/>
          </a:xfrm>
          <a:prstGeom prst="straightConnector1">
            <a:avLst/>
          </a:prstGeom>
          <a:ln>
            <a:headEnd type="diamon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Line Callout 1 (Accent Bar) 133"/>
          <p:cNvSpPr/>
          <p:nvPr/>
        </p:nvSpPr>
        <p:spPr>
          <a:xfrm>
            <a:off x="1143000" y="2225449"/>
            <a:ext cx="5334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Name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Line Callout 1 (Accent Bar) 134"/>
          <p:cNvSpPr/>
          <p:nvPr/>
        </p:nvSpPr>
        <p:spPr>
          <a:xfrm>
            <a:off x="2051713" y="2218055"/>
            <a:ext cx="533400" cy="15240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List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 &amp;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140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0484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Overview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3505200"/>
            <a:ext cx="5562600" cy="2895600"/>
          </a:xfrm>
          <a:prstGeom prst="roundRect">
            <a:avLst>
              <a:gd name="adj" fmla="val 59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Services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188450" y="5333998"/>
            <a:ext cx="990600" cy="75902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User Data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823500" y="5333997"/>
            <a:ext cx="990600" cy="759023"/>
          </a:xfrm>
          <a:prstGeom prst="flowChartMagneticDisk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Data</a:t>
            </a:r>
          </a:p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Warehouse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0800" y="3810000"/>
            <a:ext cx="1378800" cy="1295400"/>
          </a:xfrm>
          <a:prstGeom prst="roundRect">
            <a:avLst>
              <a:gd name="adj" fmla="val 5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WebPortal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0800" y="433458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Browser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83800" y="3276600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6600" y="3276600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5300" y="3810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Facebook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3810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Mobile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2514600" y="4457700"/>
            <a:ext cx="526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29400" y="3797300"/>
            <a:ext cx="1378800" cy="1295400"/>
          </a:xfrm>
          <a:prstGeom prst="roundRect">
            <a:avLst>
              <a:gd name="adj" fmla="val 5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Workflow Engine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130150" y="3276600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22950" y="3276600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</p:cNvCxnSpPr>
          <p:nvPr/>
        </p:nvCxnSpPr>
        <p:spPr>
          <a:xfrm flipH="1">
            <a:off x="4468150" y="4457700"/>
            <a:ext cx="526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48400" y="4444999"/>
            <a:ext cx="533400" cy="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747500" y="3262471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40300" y="3262471"/>
            <a:ext cx="0" cy="53340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39000" y="3795871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Choices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3700" y="379587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Action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4" name="Straight Arrow Connector 53"/>
          <p:cNvCxnSpPr>
            <a:endCxn id="24" idx="2"/>
          </p:cNvCxnSpPr>
          <p:nvPr/>
        </p:nvCxnSpPr>
        <p:spPr>
          <a:xfrm flipV="1">
            <a:off x="5680150" y="5105400"/>
            <a:ext cx="3600" cy="381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7400" y="5067300"/>
            <a:ext cx="771600" cy="419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24800" y="5086988"/>
            <a:ext cx="3600" cy="381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3"/>
          </p:cNvCxnSpPr>
          <p:nvPr/>
        </p:nvCxnSpPr>
        <p:spPr>
          <a:xfrm flipV="1">
            <a:off x="8008200" y="4444999"/>
            <a:ext cx="526200" cy="1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62800" y="4321888"/>
            <a:ext cx="84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Action SPI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Flowchart: Internal Storage 71"/>
          <p:cNvSpPr/>
          <p:nvPr/>
        </p:nvSpPr>
        <p:spPr>
          <a:xfrm>
            <a:off x="609600" y="3733800"/>
            <a:ext cx="1600200" cy="1979708"/>
          </a:xfrm>
          <a:prstGeom prst="flowChartInternalStorag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Browser</a:t>
            </a:r>
          </a:p>
          <a:p>
            <a:pPr algn="ctr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100" dirty="0" smtClean="0">
                <a:latin typeface="Calibri" pitchFamily="34" charset="0"/>
                <a:cs typeface="Calibri" pitchFamily="34" charset="0"/>
              </a:rPr>
              <a:t>Internet Explorer</a:t>
            </a:r>
          </a:p>
          <a:p>
            <a:pPr algn="ctr"/>
            <a:r>
              <a:rPr lang="en-US" sz="1100" dirty="0" smtClean="0">
                <a:latin typeface="Calibri" pitchFamily="34" charset="0"/>
                <a:cs typeface="Calibri" pitchFamily="34" charset="0"/>
              </a:rPr>
              <a:t>Firefox</a:t>
            </a:r>
          </a:p>
          <a:p>
            <a:pPr algn="ctr"/>
            <a:r>
              <a:rPr lang="en-US" sz="1100" dirty="0" smtClean="0">
                <a:latin typeface="Calibri" pitchFamily="34" charset="0"/>
                <a:cs typeface="Calibri" pitchFamily="34" charset="0"/>
              </a:rPr>
              <a:t>Chrome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10965" y="1296892"/>
            <a:ext cx="1758819" cy="1776535"/>
            <a:chOff x="3575181" y="1157165"/>
            <a:chExt cx="1758819" cy="1776535"/>
          </a:xfrm>
        </p:grpSpPr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181" y="1157165"/>
              <a:ext cx="1312069" cy="982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124526"/>
              <a:ext cx="714375" cy="809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150" y="1600200"/>
              <a:ext cx="8382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4191000" y="2555220"/>
              <a:ext cx="1143000" cy="37778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ea typeface="Segoe UI" pitchFamily="34" charset="0"/>
                  <a:cs typeface="Calibri" pitchFamily="34" charset="0"/>
                </a:rPr>
                <a:t>Mobile</a:t>
              </a:r>
            </a:p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9600" y="1169173"/>
            <a:ext cx="1600200" cy="1979708"/>
            <a:chOff x="609600" y="1296892"/>
            <a:chExt cx="1600200" cy="1979708"/>
          </a:xfrm>
        </p:grpSpPr>
        <p:sp>
          <p:nvSpPr>
            <p:cNvPr id="73" name="Flowchart: Internal Storage 72"/>
            <p:cNvSpPr/>
            <p:nvPr/>
          </p:nvSpPr>
          <p:spPr>
            <a:xfrm>
              <a:off x="609600" y="1296892"/>
              <a:ext cx="1600200" cy="1979708"/>
            </a:xfrm>
            <a:prstGeom prst="flowChartInternalStorag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Social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90600" y="1963104"/>
              <a:ext cx="1060450" cy="5581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Facebook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Plugin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21460"/>
              <a:ext cx="315522" cy="23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28" y="2645183"/>
              <a:ext cx="743822" cy="18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28" y="2996053"/>
              <a:ext cx="550069" cy="154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157" y="2935199"/>
              <a:ext cx="254007" cy="27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Rounded Rectangle 23"/>
          <p:cNvSpPr/>
          <p:nvPr/>
        </p:nvSpPr>
        <p:spPr>
          <a:xfrm>
            <a:off x="4994350" y="3810000"/>
            <a:ext cx="1378800" cy="1295400"/>
          </a:xfrm>
          <a:prstGeom prst="roundRect">
            <a:avLst>
              <a:gd name="adj" fmla="val 5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Data Engine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1650" y="3810000"/>
            <a:ext cx="845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Operations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6350" y="3810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Voice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96750" y="4210110"/>
            <a:ext cx="533400" cy="152400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pitchFamily="34" charset="0"/>
                <a:cs typeface="Calibri" pitchFamily="34" charset="0"/>
              </a:rPr>
              <a:t>Speech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4415709"/>
            <a:ext cx="533400" cy="152400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pitchFamily="34" charset="0"/>
                <a:cs typeface="Calibri" pitchFamily="34" charset="0"/>
              </a:rPr>
              <a:t>NLP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17050" y="4630218"/>
            <a:ext cx="762000" cy="152400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pitchFamily="34" charset="0"/>
                <a:cs typeface="Calibri" pitchFamily="34" charset="0"/>
              </a:rPr>
              <a:t>Data Model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937800" y="4633236"/>
            <a:ext cx="762000" cy="152400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pitchFamily="34" charset="0"/>
                <a:cs typeface="Calibri" pitchFamily="34" charset="0"/>
              </a:rPr>
              <a:t>Workflows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07000" y="4169488"/>
            <a:ext cx="533400" cy="152400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pitchFamily="34" charset="0"/>
                <a:cs typeface="Calibri" pitchFamily="34" charset="0"/>
              </a:rPr>
              <a:t>Actions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705600" y="1093719"/>
            <a:ext cx="1600200" cy="1979708"/>
            <a:chOff x="6705600" y="1093719"/>
            <a:chExt cx="1600200" cy="1979708"/>
          </a:xfrm>
        </p:grpSpPr>
        <p:sp>
          <p:nvSpPr>
            <p:cNvPr id="86" name="Flowchart: Internal Storage 85"/>
            <p:cNvSpPr/>
            <p:nvPr/>
          </p:nvSpPr>
          <p:spPr>
            <a:xfrm>
              <a:off x="6705600" y="1093719"/>
              <a:ext cx="1600200" cy="1979708"/>
            </a:xfrm>
            <a:prstGeom prst="flowChartInternal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Email &amp; Calendar</a:t>
              </a:r>
              <a:endParaRPr lang="en-US" sz="11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055275" y="2114452"/>
              <a:ext cx="1060450" cy="5581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Plugins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12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Data Engine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Workflow Engine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Web Portal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Mobile Apps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Application Plug-ins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8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Operation service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Retrieve user data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Modify user data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Record operation history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Voice service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Speech recognition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NLP to create data operations (intelligence)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model backed by storage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changes may trigger workflow engine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2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Workflows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Data matches known workflow process (intelligence)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Data associated with workflow process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Extensible workflow architecture (pluggable workflows)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Workflows run asynchronously in background</a:t>
            </a:r>
          </a:p>
          <a:p>
            <a:r>
              <a:rPr lang="en-US" sz="2800" dirty="0" smtClean="0"/>
              <a:t>Choices &amp; Actions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Workflow recommends possible actions (choices)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User may take one or more actions thru workflow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Extensible action architecture (pluggable actions)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67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Actions SPI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Interface for performing “actions” 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Extensibility for third-party “actions” (e.g. </a:t>
            </a:r>
            <a:r>
              <a:rPr lang="en-US" sz="2400" dirty="0" err="1" smtClean="0"/>
              <a:t>OpenTable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Data Warehouse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Provides valuable “</a:t>
            </a:r>
            <a:r>
              <a:rPr lang="en-US" sz="2400" dirty="0" err="1" smtClean="0"/>
              <a:t>anonymized</a:t>
            </a:r>
            <a:r>
              <a:rPr lang="en-US" sz="2400" dirty="0" smtClean="0"/>
              <a:t>” usage data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Background job for gathering and aggregating user data and operation history into data warehouse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Use data warehouse to provide intelligent choices</a:t>
            </a:r>
          </a:p>
          <a:p>
            <a:pPr marL="1371600" lvl="2" indent="-457200"/>
            <a:r>
              <a:rPr lang="en-US" sz="2000" dirty="0" smtClean="0"/>
              <a:t>Based on previous actions of user</a:t>
            </a:r>
          </a:p>
          <a:p>
            <a:pPr marL="1371600" lvl="2" indent="-457200"/>
            <a:r>
              <a:rPr lang="en-US" sz="2000" dirty="0" smtClean="0"/>
              <a:t>Based on actions of others doing similar workflow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44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Browser-based UX for getting things done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Html &amp; 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Support mobile format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Support Facebook plug-in format</a:t>
            </a:r>
          </a:p>
          <a:p>
            <a:r>
              <a:rPr lang="en-US" sz="2800" dirty="0" smtClean="0"/>
              <a:t>Interacts with Data and Workflow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4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and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Interact directly with Data and Workflow services</a:t>
            </a:r>
          </a:p>
          <a:p>
            <a:r>
              <a:rPr lang="en-US" sz="2800" dirty="0" smtClean="0"/>
              <a:t>Mobile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Mobile UX for getting things done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iOS</a:t>
            </a:r>
            <a:r>
              <a:rPr lang="en-US" sz="2400" dirty="0" smtClean="0"/>
              <a:t>, Android, WP7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Supports offline scenarios</a:t>
            </a:r>
          </a:p>
          <a:p>
            <a:r>
              <a:rPr lang="en-US" sz="2800" dirty="0" smtClean="0"/>
              <a:t>Application Plug-ins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Integration with existing digital tools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Push and pull data between apps and Data 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target for performing actions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01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Low-REST service for interacting with data model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Entities in data model addressed by URL identity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Abstract operations tunneled via POST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Set of operations are played and recorded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Mobile devices store operations locally when offline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History of recorded operations is stored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Operations retrieve or modify data model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Intelligently map operations into data model</a:t>
            </a:r>
          </a:p>
          <a:p>
            <a:pPr marL="571500" indent="-4572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Data model abstracted from storage mechanism</a:t>
            </a:r>
          </a:p>
          <a:p>
            <a:pPr marL="11430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633</Words>
  <Application>Microsoft Office PowerPoint</Application>
  <PresentationFormat>On-screen Show (4:3)</PresentationFormat>
  <Paragraphs>209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Technical Overview</vt:lpstr>
      <vt:lpstr>System Overview</vt:lpstr>
      <vt:lpstr>SubSystems</vt:lpstr>
      <vt:lpstr>Data Engine</vt:lpstr>
      <vt:lpstr>Workflow Engine</vt:lpstr>
      <vt:lpstr>Workflow Engine</vt:lpstr>
      <vt:lpstr>WebPortal</vt:lpstr>
      <vt:lpstr>Mobile and Plug-ins</vt:lpstr>
      <vt:lpstr>Operation Service</vt:lpstr>
      <vt:lpstr>Voice Service</vt:lpstr>
      <vt:lpstr>Data Model</vt:lpstr>
      <vt:lpstr>Field Types</vt:lpstr>
      <vt:lpstr>Data Model Example</vt:lpstr>
      <vt:lpstr>Choices &amp; Actions</vt:lpstr>
      <vt:lpstr>Types of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Overview</dc:title>
  <dc:creator>Steve Millet</dc:creator>
  <cp:lastModifiedBy>Steve Millet</cp:lastModifiedBy>
  <cp:revision>49</cp:revision>
  <dcterms:created xsi:type="dcterms:W3CDTF">2011-12-12T18:21:03Z</dcterms:created>
  <dcterms:modified xsi:type="dcterms:W3CDTF">2011-12-13T01:19:41Z</dcterms:modified>
</cp:coreProperties>
</file>