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65BD-0C98-4ACB-8C97-0796EA9569E6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0AAB-CB55-4C9B-B270-3B68D4FF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65BD-0C98-4ACB-8C97-0796EA9569E6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0AAB-CB55-4C9B-B270-3B68D4FF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0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65BD-0C98-4ACB-8C97-0796EA9569E6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0AAB-CB55-4C9B-B270-3B68D4FF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2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65BD-0C98-4ACB-8C97-0796EA9569E6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0AAB-CB55-4C9B-B270-3B68D4FF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3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65BD-0C98-4ACB-8C97-0796EA9569E6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0AAB-CB55-4C9B-B270-3B68D4FF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3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65BD-0C98-4ACB-8C97-0796EA9569E6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0AAB-CB55-4C9B-B270-3B68D4FF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65BD-0C98-4ACB-8C97-0796EA9569E6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0AAB-CB55-4C9B-B270-3B68D4FF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65BD-0C98-4ACB-8C97-0796EA9569E6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0AAB-CB55-4C9B-B270-3B68D4FF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65BD-0C98-4ACB-8C97-0796EA9569E6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0AAB-CB55-4C9B-B270-3B68D4FF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3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65BD-0C98-4ACB-8C97-0796EA9569E6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0AAB-CB55-4C9B-B270-3B68D4FF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65BD-0C98-4ACB-8C97-0796EA9569E6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0AAB-CB55-4C9B-B270-3B68D4FF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7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65BD-0C98-4ACB-8C97-0796EA9569E6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0AAB-CB55-4C9B-B270-3B68D4FF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7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28600" y="609600"/>
            <a:ext cx="8686800" cy="5943600"/>
            <a:chOff x="228600" y="609600"/>
            <a:chExt cx="8686800" cy="59436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805112"/>
              <a:ext cx="533400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350" y="2829610"/>
              <a:ext cx="552450" cy="55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232" y="4322619"/>
              <a:ext cx="9048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2273083"/>
              <a:ext cx="1626032" cy="1626032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6400800" y="2435202"/>
              <a:ext cx="2362200" cy="379435"/>
              <a:chOff x="6400800" y="2435202"/>
              <a:chExt cx="1752600" cy="37943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400800" y="2435202"/>
                <a:ext cx="1752600" cy="379435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400800" y="2435202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Name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400800" y="2895600"/>
              <a:ext cx="2362200" cy="379435"/>
              <a:chOff x="6400800" y="2435202"/>
              <a:chExt cx="1752600" cy="37943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00800" y="2435202"/>
                <a:ext cx="1752600" cy="379435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00800" y="243520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Email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00800" y="3352800"/>
              <a:ext cx="2362200" cy="379435"/>
              <a:chOff x="6400800" y="2435202"/>
              <a:chExt cx="1752600" cy="379435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00800" y="2435202"/>
                <a:ext cx="1752600" cy="379435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00800" y="2435202"/>
                <a:ext cx="107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Password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400423" y="1981200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Sign Up</a:t>
              </a:r>
              <a:endParaRPr lang="en-US" sz="20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400422" y="3835832"/>
              <a:ext cx="990977" cy="42862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 Up</a:t>
              </a:r>
              <a:endParaRPr lang="en-US" dirty="0"/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200775"/>
              <a:ext cx="8686799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228600" y="609600"/>
              <a:ext cx="8686800" cy="59436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621145"/>
              <a:ext cx="867727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09600" y="685800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Segoe UI Light" pitchFamily="34" charset="0"/>
                </a:rPr>
                <a:t>TwoStep</a:t>
              </a:r>
              <a:endParaRPr lang="en-US" b="1" dirty="0">
                <a:solidFill>
                  <a:schemeClr val="bg1"/>
                </a:solidFill>
                <a:latin typeface="Segoe UI Light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010211" y="688109"/>
              <a:ext cx="838389" cy="30249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Sign Up</a:t>
              </a:r>
              <a:endParaRPr lang="en-US" sz="14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924611" y="685800"/>
              <a:ext cx="838389" cy="302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Login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600" y="1305580"/>
              <a:ext cx="5823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Segoe UI Light" pitchFamily="34" charset="0"/>
                  <a:ea typeface="Adobe Myungjo Std M" pitchFamily="18" charset="-128"/>
                </a:rPr>
                <a:t>Dance through life with </a:t>
              </a:r>
              <a:r>
                <a:rPr lang="en-US" sz="3200" dirty="0" err="1" smtClean="0">
                  <a:latin typeface="Segoe UI Light" pitchFamily="34" charset="0"/>
                  <a:ea typeface="Adobe Myungjo Std M" pitchFamily="18" charset="-128"/>
                </a:rPr>
                <a:t>TwoStep</a:t>
              </a:r>
              <a:r>
                <a:rPr lang="en-US" sz="3200" dirty="0" smtClean="0">
                  <a:latin typeface="Segoe UI Light" pitchFamily="34" charset="0"/>
                  <a:ea typeface="Adobe Myungjo Std M" pitchFamily="18" charset="-128"/>
                </a:rPr>
                <a:t>.</a:t>
              </a:r>
              <a:endParaRPr lang="en-US" sz="2800" dirty="0">
                <a:latin typeface="Segoe UI Light" pitchFamily="34" charset="0"/>
                <a:ea typeface="Adobe Myungjo Std M" pitchFamily="18" charset="-128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8962" y="2664767"/>
              <a:ext cx="25146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Wouldn’t life be so much easier if you always knew the next step?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17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6200775"/>
            <a:ext cx="8686799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1" y="609600"/>
            <a:ext cx="8686800" cy="428625"/>
            <a:chOff x="228601" y="609600"/>
            <a:chExt cx="8686800" cy="42862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09600"/>
              <a:ext cx="868680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46" y="609600"/>
              <a:ext cx="330517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09600" y="639247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Segoe UI Light" pitchFamily="34" charset="0"/>
                </a:rPr>
                <a:t>TwoStep</a:t>
              </a:r>
              <a:endParaRPr lang="en-US" b="1" dirty="0">
                <a:solidFill>
                  <a:schemeClr val="bg1"/>
                </a:solidFill>
                <a:latin typeface="Segoe UI Light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9600" y="1305580"/>
            <a:ext cx="5473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itchFamily="34" charset="0"/>
                <a:ea typeface="Adobe Myungjo Std M" pitchFamily="18" charset="-128"/>
              </a:rPr>
              <a:t>Hi Omri, Welcome to </a:t>
            </a:r>
            <a:r>
              <a:rPr lang="en-US" sz="3200" dirty="0" err="1" smtClean="0">
                <a:latin typeface="Segoe UI Light" pitchFamily="34" charset="0"/>
                <a:ea typeface="Adobe Myungjo Std M" pitchFamily="18" charset="-128"/>
              </a:rPr>
              <a:t>TwoStep</a:t>
            </a:r>
            <a:r>
              <a:rPr lang="en-US" sz="3200" dirty="0">
                <a:latin typeface="Segoe UI Light" pitchFamily="34" charset="0"/>
                <a:ea typeface="Adobe Myungjo Std M" pitchFamily="18" charset="-128"/>
              </a:rPr>
              <a:t>!</a:t>
            </a:r>
            <a:endParaRPr lang="en-US" sz="2800" dirty="0">
              <a:latin typeface="Segoe UI Light" pitchFamily="34" charset="0"/>
              <a:ea typeface="Adobe Myungjo Std M" pitchFamily="18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" y="1981200"/>
            <a:ext cx="5356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egoe UI Light" pitchFamily="34" charset="0"/>
                <a:ea typeface="Adobe Myungjo Std M" pitchFamily="18" charset="-128"/>
              </a:rPr>
              <a:t>TwoStep</a:t>
            </a:r>
            <a:r>
              <a:rPr lang="en-US" sz="1600" dirty="0" smtClean="0">
                <a:latin typeface="Segoe UI Light" pitchFamily="34" charset="0"/>
                <a:ea typeface="Adobe Myungjo Std M" pitchFamily="18" charset="-128"/>
              </a:rPr>
              <a:t> works best if you tell us a few things about yourself.</a:t>
            </a:r>
            <a:endParaRPr lang="en-US" sz="1600" dirty="0">
              <a:latin typeface="Segoe UI Light" pitchFamily="34" charset="0"/>
              <a:ea typeface="Adobe Myungjo Std M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72200" y="1999231"/>
            <a:ext cx="2124017" cy="30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Connect to Facebook</a:t>
            </a:r>
            <a:endParaRPr lang="en-US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09600" y="3049565"/>
            <a:ext cx="2362200" cy="379435"/>
            <a:chOff x="6400800" y="2435202"/>
            <a:chExt cx="1752600" cy="379435"/>
          </a:xfrm>
        </p:grpSpPr>
        <p:sp>
          <p:nvSpPr>
            <p:cNvPr id="37" name="Rounded Rectangle 36"/>
            <p:cNvSpPr/>
            <p:nvPr/>
          </p:nvSpPr>
          <p:spPr>
            <a:xfrm>
              <a:off x="6400800" y="2435202"/>
              <a:ext cx="1752600" cy="379435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00800" y="2435202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</a:rPr>
                <a:t>Birthday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09600" y="3582965"/>
            <a:ext cx="2362200" cy="379435"/>
            <a:chOff x="6400800" y="2435202"/>
            <a:chExt cx="1752600" cy="379435"/>
          </a:xfrm>
        </p:grpSpPr>
        <p:sp>
          <p:nvSpPr>
            <p:cNvPr id="41" name="Rounded Rectangle 40"/>
            <p:cNvSpPr/>
            <p:nvPr/>
          </p:nvSpPr>
          <p:spPr>
            <a:xfrm>
              <a:off x="6400800" y="2435202"/>
              <a:ext cx="1752600" cy="379435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00800" y="2435202"/>
              <a:ext cx="669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</a:rPr>
                <a:t>Gender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9600" y="4114800"/>
            <a:ext cx="2362200" cy="379435"/>
            <a:chOff x="6400800" y="2435202"/>
            <a:chExt cx="1752600" cy="379435"/>
          </a:xfrm>
        </p:grpSpPr>
        <p:sp>
          <p:nvSpPr>
            <p:cNvPr id="44" name="Rounded Rectangle 43"/>
            <p:cNvSpPr/>
            <p:nvPr/>
          </p:nvSpPr>
          <p:spPr>
            <a:xfrm>
              <a:off x="6400800" y="2435202"/>
              <a:ext cx="1752600" cy="379435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800" y="2435202"/>
              <a:ext cx="1240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</a:rPr>
                <a:t>Mobile number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02974" y="3075801"/>
            <a:ext cx="4114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use this to help select the most relevant Activities for you </a:t>
            </a:r>
            <a:endParaRPr lang="en-US" sz="1200" dirty="0">
              <a:latin typeface="Segoe UI Light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24412" y="3609201"/>
            <a:ext cx="3264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use this to customize the experience for you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24200" y="4142601"/>
            <a:ext cx="432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use this to send you reminders via text message, if you ‘d like</a:t>
            </a:r>
            <a:endParaRPr lang="en-US" sz="1200" dirty="0">
              <a:latin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9600" y="2390001"/>
            <a:ext cx="751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highly recommend connecting to Facebook – </a:t>
            </a:r>
            <a:r>
              <a:rPr lang="en-US" sz="1200" dirty="0" err="1" smtClean="0">
                <a:latin typeface="Segoe UI Light" pitchFamily="34" charset="0"/>
              </a:rPr>
              <a:t>TwoStep</a:t>
            </a:r>
            <a:r>
              <a:rPr lang="en-US" sz="1200" dirty="0" smtClean="0">
                <a:latin typeface="Segoe UI Light" pitchFamily="34" charset="0"/>
              </a:rPr>
              <a:t> can do a much better job for you.  We import contacts,</a:t>
            </a:r>
          </a:p>
          <a:p>
            <a:r>
              <a:rPr lang="en-US" sz="1200" dirty="0">
                <a:latin typeface="Segoe UI Light" pitchFamily="34" charset="0"/>
              </a:rPr>
              <a:t>y</a:t>
            </a:r>
            <a:r>
              <a:rPr lang="en-US" sz="1200" dirty="0" smtClean="0">
                <a:latin typeface="Segoe UI Light" pitchFamily="34" charset="0"/>
              </a:rPr>
              <a:t>our location, and your family information, and we will NEVER post to Facebook unless you explicitly tell us to.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09223" y="4724400"/>
            <a:ext cx="990977" cy="4286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6200775"/>
            <a:ext cx="8686799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1" y="609600"/>
            <a:ext cx="8686800" cy="428625"/>
            <a:chOff x="228601" y="609600"/>
            <a:chExt cx="8686800" cy="42862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09600"/>
              <a:ext cx="868680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46" y="609600"/>
              <a:ext cx="330517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09600" y="639247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Segoe UI Light" pitchFamily="34" charset="0"/>
                </a:rPr>
                <a:t>TwoStep</a:t>
              </a:r>
              <a:endParaRPr lang="en-US" b="1" dirty="0">
                <a:solidFill>
                  <a:schemeClr val="bg1"/>
                </a:solidFill>
                <a:latin typeface="Segoe UI Light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9600" y="1305580"/>
            <a:ext cx="5473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itchFamily="34" charset="0"/>
                <a:ea typeface="Adobe Myungjo Std M" pitchFamily="18" charset="-128"/>
              </a:rPr>
              <a:t>Hi Omri, Welcome to </a:t>
            </a:r>
            <a:r>
              <a:rPr lang="en-US" sz="3200" dirty="0" err="1" smtClean="0">
                <a:latin typeface="Segoe UI Light" pitchFamily="34" charset="0"/>
                <a:ea typeface="Adobe Myungjo Std M" pitchFamily="18" charset="-128"/>
              </a:rPr>
              <a:t>TwoStep</a:t>
            </a:r>
            <a:r>
              <a:rPr lang="en-US" sz="3200" dirty="0">
                <a:latin typeface="Segoe UI Light" pitchFamily="34" charset="0"/>
                <a:ea typeface="Adobe Myungjo Std M" pitchFamily="18" charset="-128"/>
              </a:rPr>
              <a:t>!</a:t>
            </a:r>
            <a:endParaRPr lang="en-US" sz="2800" dirty="0">
              <a:latin typeface="Segoe UI Light" pitchFamily="34" charset="0"/>
              <a:ea typeface="Adobe Myungjo Std M" pitchFamily="18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" y="1981200"/>
            <a:ext cx="4429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Light" pitchFamily="34" charset="0"/>
                <a:ea typeface="Adobe Myungjo Std M" pitchFamily="18" charset="-128"/>
              </a:rPr>
              <a:t>Next, please tell us a few things about your family.</a:t>
            </a:r>
            <a:endParaRPr lang="en-US" sz="1600" dirty="0">
              <a:latin typeface="Segoe UI Light" pitchFamily="34" charset="0"/>
              <a:ea typeface="Adobe Myungjo Std M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72200" y="1999231"/>
            <a:ext cx="2124017" cy="30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Connect to Facebook</a:t>
            </a:r>
            <a:endParaRPr lang="en-US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09600" y="3049565"/>
            <a:ext cx="2362200" cy="379435"/>
            <a:chOff x="6400800" y="2435202"/>
            <a:chExt cx="1752600" cy="379435"/>
          </a:xfrm>
        </p:grpSpPr>
        <p:sp>
          <p:nvSpPr>
            <p:cNvPr id="37" name="Rounded Rectangle 36"/>
            <p:cNvSpPr/>
            <p:nvPr/>
          </p:nvSpPr>
          <p:spPr>
            <a:xfrm>
              <a:off x="6400800" y="2435202"/>
              <a:ext cx="1752600" cy="379435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00800" y="2435202"/>
              <a:ext cx="1228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</a:rPr>
                <a:t>Spouse’s Name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09600" y="3582965"/>
            <a:ext cx="2362200" cy="379435"/>
            <a:chOff x="6400800" y="2435202"/>
            <a:chExt cx="1752600" cy="379435"/>
          </a:xfrm>
        </p:grpSpPr>
        <p:sp>
          <p:nvSpPr>
            <p:cNvPr id="41" name="Rounded Rectangle 40"/>
            <p:cNvSpPr/>
            <p:nvPr/>
          </p:nvSpPr>
          <p:spPr>
            <a:xfrm>
              <a:off x="6400800" y="2435202"/>
              <a:ext cx="1752600" cy="379435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00800" y="2435202"/>
              <a:ext cx="1389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</a:rPr>
                <a:t>Spouse’s Birthday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9600" y="4114800"/>
            <a:ext cx="2362200" cy="379435"/>
            <a:chOff x="6400800" y="2435202"/>
            <a:chExt cx="1752600" cy="379435"/>
          </a:xfrm>
        </p:grpSpPr>
        <p:sp>
          <p:nvSpPr>
            <p:cNvPr id="44" name="Rounded Rectangle 43"/>
            <p:cNvSpPr/>
            <p:nvPr/>
          </p:nvSpPr>
          <p:spPr>
            <a:xfrm>
              <a:off x="6400800" y="2435202"/>
              <a:ext cx="1752600" cy="379435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800" y="2435202"/>
              <a:ext cx="1328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</a:rPr>
                <a:t>Spouse’s Gender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02974" y="3075801"/>
            <a:ext cx="458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use this to help you stay on top of things that married people do</a:t>
            </a:r>
            <a:endParaRPr lang="en-US" sz="1200" dirty="0">
              <a:latin typeface="Segoe UI Light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24412" y="3609201"/>
            <a:ext cx="4102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use this to help you stay on top of your spouse’s birthday</a:t>
            </a:r>
            <a:endParaRPr lang="en-US" sz="1200" dirty="0">
              <a:latin typeface="Segoe UI Light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24200" y="4142601"/>
            <a:ext cx="3808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use this to customize the experience for your spouse</a:t>
            </a:r>
            <a:endParaRPr lang="en-US" sz="1200" dirty="0">
              <a:latin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9600" y="2390001"/>
            <a:ext cx="751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highly recommend connecting to Facebook – </a:t>
            </a:r>
            <a:r>
              <a:rPr lang="en-US" sz="1200" dirty="0" err="1" smtClean="0">
                <a:latin typeface="Segoe UI Light" pitchFamily="34" charset="0"/>
              </a:rPr>
              <a:t>TwoStep</a:t>
            </a:r>
            <a:r>
              <a:rPr lang="en-US" sz="1200" dirty="0" smtClean="0">
                <a:latin typeface="Segoe UI Light" pitchFamily="34" charset="0"/>
              </a:rPr>
              <a:t> can do a much better job for you.  We import contacts,</a:t>
            </a:r>
          </a:p>
          <a:p>
            <a:r>
              <a:rPr lang="en-US" sz="1200" dirty="0">
                <a:latin typeface="Segoe UI Light" pitchFamily="34" charset="0"/>
              </a:rPr>
              <a:t>y</a:t>
            </a:r>
            <a:r>
              <a:rPr lang="en-US" sz="1200" dirty="0" smtClean="0">
                <a:latin typeface="Segoe UI Light" pitchFamily="34" charset="0"/>
              </a:rPr>
              <a:t>our location, and your family information, and we will NEVER post to Facebook unless you explicitly tell us to.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09600" y="4724400"/>
            <a:ext cx="990977" cy="4286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3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6200775"/>
            <a:ext cx="8686799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1" y="609600"/>
            <a:ext cx="8686800" cy="428625"/>
            <a:chOff x="228601" y="609600"/>
            <a:chExt cx="8686800" cy="42862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09600"/>
              <a:ext cx="868680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46" y="609600"/>
              <a:ext cx="330517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09600" y="639247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Segoe UI Light" pitchFamily="34" charset="0"/>
                </a:rPr>
                <a:t>TwoStep</a:t>
              </a:r>
              <a:endParaRPr lang="en-US" b="1" dirty="0">
                <a:solidFill>
                  <a:schemeClr val="bg1"/>
                </a:solidFill>
                <a:latin typeface="Segoe UI Light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9600" y="1305580"/>
            <a:ext cx="5473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itchFamily="34" charset="0"/>
                <a:ea typeface="Adobe Myungjo Std M" pitchFamily="18" charset="-128"/>
              </a:rPr>
              <a:t>Hi Omri, Welcome to </a:t>
            </a:r>
            <a:r>
              <a:rPr lang="en-US" sz="3200" dirty="0" err="1" smtClean="0">
                <a:latin typeface="Segoe UI Light" pitchFamily="34" charset="0"/>
                <a:ea typeface="Adobe Myungjo Std M" pitchFamily="18" charset="-128"/>
              </a:rPr>
              <a:t>TwoStep</a:t>
            </a:r>
            <a:r>
              <a:rPr lang="en-US" sz="3200" dirty="0">
                <a:latin typeface="Segoe UI Light" pitchFamily="34" charset="0"/>
                <a:ea typeface="Adobe Myungjo Std M" pitchFamily="18" charset="-128"/>
              </a:rPr>
              <a:t>!</a:t>
            </a:r>
            <a:endParaRPr lang="en-US" sz="2800" dirty="0">
              <a:latin typeface="Segoe UI Light" pitchFamily="34" charset="0"/>
              <a:ea typeface="Adobe Myungjo Std M" pitchFamily="18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" y="1981200"/>
            <a:ext cx="4429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Light" pitchFamily="34" charset="0"/>
                <a:ea typeface="Adobe Myungjo Std M" pitchFamily="18" charset="-128"/>
              </a:rPr>
              <a:t>Next, please tell us a few things about your family.</a:t>
            </a:r>
            <a:endParaRPr lang="en-US" sz="1600" dirty="0">
              <a:latin typeface="Segoe UI Light" pitchFamily="34" charset="0"/>
              <a:ea typeface="Adobe Myungjo Std M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72200" y="1999231"/>
            <a:ext cx="2124017" cy="30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Connect to Facebook</a:t>
            </a:r>
            <a:endParaRPr lang="en-US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09600" y="3049565"/>
            <a:ext cx="2362200" cy="379435"/>
            <a:chOff x="6400800" y="2435202"/>
            <a:chExt cx="1752600" cy="379435"/>
          </a:xfrm>
        </p:grpSpPr>
        <p:sp>
          <p:nvSpPr>
            <p:cNvPr id="37" name="Rounded Rectangle 36"/>
            <p:cNvSpPr/>
            <p:nvPr/>
          </p:nvSpPr>
          <p:spPr>
            <a:xfrm>
              <a:off x="6400800" y="2435202"/>
              <a:ext cx="1752600" cy="379435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00800" y="2435202"/>
              <a:ext cx="927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</a:rPr>
                <a:t>Kid’s Name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09600" y="3582965"/>
            <a:ext cx="2362200" cy="379435"/>
            <a:chOff x="6400800" y="2435202"/>
            <a:chExt cx="1752600" cy="379435"/>
          </a:xfrm>
        </p:grpSpPr>
        <p:sp>
          <p:nvSpPr>
            <p:cNvPr id="41" name="Rounded Rectangle 40"/>
            <p:cNvSpPr/>
            <p:nvPr/>
          </p:nvSpPr>
          <p:spPr>
            <a:xfrm>
              <a:off x="6400800" y="2435202"/>
              <a:ext cx="1752600" cy="379435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00800" y="2435202"/>
              <a:ext cx="1088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</a:rPr>
                <a:t>Kid’s Birthday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9600" y="4114800"/>
            <a:ext cx="2362200" cy="379435"/>
            <a:chOff x="6400800" y="2435202"/>
            <a:chExt cx="1752600" cy="379435"/>
          </a:xfrm>
        </p:grpSpPr>
        <p:sp>
          <p:nvSpPr>
            <p:cNvPr id="44" name="Rounded Rectangle 43"/>
            <p:cNvSpPr/>
            <p:nvPr/>
          </p:nvSpPr>
          <p:spPr>
            <a:xfrm>
              <a:off x="6400800" y="2435202"/>
              <a:ext cx="1752600" cy="379435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800" y="2435202"/>
              <a:ext cx="1027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</a:rPr>
                <a:t>Kid’s Gender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02974" y="3075801"/>
            <a:ext cx="3510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use this to help you stay on top of kid’s activities</a:t>
            </a:r>
            <a:endParaRPr lang="en-US" sz="1200" dirty="0">
              <a:latin typeface="Segoe UI Light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24412" y="3609201"/>
            <a:ext cx="3839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use this to help you stay on top of your kid’s birthday</a:t>
            </a:r>
            <a:endParaRPr lang="en-US" sz="1200" dirty="0">
              <a:latin typeface="Segoe UI Light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24200" y="4142601"/>
            <a:ext cx="3604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use this to customize the experience for your kids</a:t>
            </a:r>
            <a:endParaRPr lang="en-US" sz="1200" dirty="0">
              <a:latin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9600" y="2390001"/>
            <a:ext cx="751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highly recommend connecting to Facebook – </a:t>
            </a:r>
            <a:r>
              <a:rPr lang="en-US" sz="1200" dirty="0" err="1" smtClean="0">
                <a:latin typeface="Segoe UI Light" pitchFamily="34" charset="0"/>
              </a:rPr>
              <a:t>TwoStep</a:t>
            </a:r>
            <a:r>
              <a:rPr lang="en-US" sz="1200" dirty="0" smtClean="0">
                <a:latin typeface="Segoe UI Light" pitchFamily="34" charset="0"/>
              </a:rPr>
              <a:t> can do a much better job for you.  We import contacts,</a:t>
            </a:r>
          </a:p>
          <a:p>
            <a:r>
              <a:rPr lang="en-US" sz="1200" dirty="0">
                <a:latin typeface="Segoe UI Light" pitchFamily="34" charset="0"/>
              </a:rPr>
              <a:t>y</a:t>
            </a:r>
            <a:r>
              <a:rPr lang="en-US" sz="1200" dirty="0" smtClean="0">
                <a:latin typeface="Segoe UI Light" pitchFamily="34" charset="0"/>
              </a:rPr>
              <a:t>our location, and your family information, and we will NEVER post to Facebook unless you explicitly tell us to.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09600" y="4724400"/>
            <a:ext cx="152400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Another Kid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286000" y="4724399"/>
            <a:ext cx="990977" cy="4286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1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6200775"/>
            <a:ext cx="8686799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1" y="609600"/>
            <a:ext cx="8686800" cy="428625"/>
            <a:chOff x="228601" y="609600"/>
            <a:chExt cx="8686800" cy="42862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09600"/>
              <a:ext cx="868680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46" y="609600"/>
              <a:ext cx="330517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09600" y="639247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Segoe UI Light" pitchFamily="34" charset="0"/>
                </a:rPr>
                <a:t>TwoStep</a:t>
              </a:r>
              <a:endParaRPr lang="en-US" b="1" dirty="0">
                <a:solidFill>
                  <a:schemeClr val="bg1"/>
                </a:solidFill>
                <a:latin typeface="Segoe UI Light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9600" y="1305580"/>
            <a:ext cx="5473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itchFamily="34" charset="0"/>
                <a:ea typeface="Adobe Myungjo Std M" pitchFamily="18" charset="-128"/>
              </a:rPr>
              <a:t>Hi Omri, Welcome to </a:t>
            </a:r>
            <a:r>
              <a:rPr lang="en-US" sz="3200" dirty="0" err="1" smtClean="0">
                <a:latin typeface="Segoe UI Light" pitchFamily="34" charset="0"/>
                <a:ea typeface="Adobe Myungjo Std M" pitchFamily="18" charset="-128"/>
              </a:rPr>
              <a:t>TwoStep</a:t>
            </a:r>
            <a:r>
              <a:rPr lang="en-US" sz="3200" dirty="0">
                <a:latin typeface="Segoe UI Light" pitchFamily="34" charset="0"/>
                <a:ea typeface="Adobe Myungjo Std M" pitchFamily="18" charset="-128"/>
              </a:rPr>
              <a:t>!</a:t>
            </a:r>
            <a:endParaRPr lang="en-US" sz="2800" dirty="0">
              <a:latin typeface="Segoe UI Light" pitchFamily="34" charset="0"/>
              <a:ea typeface="Adobe Myungjo Std M" pitchFamily="18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" y="1981200"/>
            <a:ext cx="3382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Light" pitchFamily="34" charset="0"/>
                <a:ea typeface="Adobe Myungjo Std M" pitchFamily="18" charset="-128"/>
              </a:rPr>
              <a:t>Next, please tell us about your home.</a:t>
            </a:r>
            <a:endParaRPr lang="en-US" sz="1600" dirty="0">
              <a:latin typeface="Segoe UI Light" pitchFamily="34" charset="0"/>
              <a:ea typeface="Adobe Myungjo Std M" pitchFamily="18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09600" y="3049565"/>
            <a:ext cx="2362200" cy="379435"/>
            <a:chOff x="6400800" y="2435202"/>
            <a:chExt cx="1752600" cy="379435"/>
          </a:xfrm>
        </p:grpSpPr>
        <p:sp>
          <p:nvSpPr>
            <p:cNvPr id="37" name="Rounded Rectangle 36"/>
            <p:cNvSpPr/>
            <p:nvPr/>
          </p:nvSpPr>
          <p:spPr>
            <a:xfrm>
              <a:off x="6400800" y="2435202"/>
              <a:ext cx="1752600" cy="379435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00800" y="2435202"/>
              <a:ext cx="71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</a:rPr>
                <a:t>Address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09600" y="3582965"/>
            <a:ext cx="2362200" cy="379435"/>
            <a:chOff x="6400800" y="2435202"/>
            <a:chExt cx="1752600" cy="379435"/>
          </a:xfrm>
        </p:grpSpPr>
        <p:sp>
          <p:nvSpPr>
            <p:cNvPr id="41" name="Rounded Rectangle 40"/>
            <p:cNvSpPr/>
            <p:nvPr/>
          </p:nvSpPr>
          <p:spPr>
            <a:xfrm>
              <a:off x="6400800" y="2435202"/>
              <a:ext cx="1752600" cy="379435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00800" y="2435202"/>
              <a:ext cx="54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</a:rPr>
                <a:t>Own?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9600" y="4114800"/>
            <a:ext cx="2362200" cy="379435"/>
            <a:chOff x="6400800" y="2435202"/>
            <a:chExt cx="1752600" cy="379435"/>
          </a:xfrm>
        </p:grpSpPr>
        <p:sp>
          <p:nvSpPr>
            <p:cNvPr id="44" name="Rounded Rectangle 43"/>
            <p:cNvSpPr/>
            <p:nvPr/>
          </p:nvSpPr>
          <p:spPr>
            <a:xfrm>
              <a:off x="6400800" y="2435202"/>
              <a:ext cx="1752600" cy="379435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800" y="2435202"/>
              <a:ext cx="51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</a:rPr>
                <a:t>Yard?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02974" y="3075801"/>
            <a:ext cx="394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use this to help you stay on top of your home activities</a:t>
            </a:r>
            <a:endParaRPr lang="en-US" sz="1200" dirty="0">
              <a:latin typeface="Segoe UI Light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24412" y="3609201"/>
            <a:ext cx="3893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use this to help choose the most appropriate activities</a:t>
            </a:r>
            <a:endParaRPr lang="en-US" sz="1200" dirty="0">
              <a:latin typeface="Segoe UI Light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24200" y="4142601"/>
            <a:ext cx="3893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use this to help choose the most appropriate activities</a:t>
            </a:r>
            <a:endParaRPr lang="en-US" sz="1200" dirty="0">
              <a:latin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9600" y="2390001"/>
            <a:ext cx="751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highly recommend connecting to Facebook – </a:t>
            </a:r>
            <a:r>
              <a:rPr lang="en-US" sz="1200" dirty="0" err="1" smtClean="0">
                <a:latin typeface="Segoe UI Light" pitchFamily="34" charset="0"/>
              </a:rPr>
              <a:t>TwoStep</a:t>
            </a:r>
            <a:r>
              <a:rPr lang="en-US" sz="1200" dirty="0" smtClean="0">
                <a:latin typeface="Segoe UI Light" pitchFamily="34" charset="0"/>
              </a:rPr>
              <a:t> can do a much better job for you.  We import contacts,</a:t>
            </a:r>
          </a:p>
          <a:p>
            <a:r>
              <a:rPr lang="en-US" sz="1200" dirty="0">
                <a:latin typeface="Segoe UI Light" pitchFamily="34" charset="0"/>
              </a:rPr>
              <a:t>y</a:t>
            </a:r>
            <a:r>
              <a:rPr lang="en-US" sz="1200" dirty="0" smtClean="0">
                <a:latin typeface="Segoe UI Light" pitchFamily="34" charset="0"/>
              </a:rPr>
              <a:t>our location, and your family information, and we will NEVER post to Facebook unless you explicitly tell us to.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09600" y="4724400"/>
            <a:ext cx="1691328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Another House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38023" y="4724399"/>
            <a:ext cx="990977" cy="4286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1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6200775"/>
            <a:ext cx="8686799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1" y="609600"/>
            <a:ext cx="8686800" cy="428625"/>
            <a:chOff x="228601" y="609600"/>
            <a:chExt cx="8686800" cy="42862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09600"/>
              <a:ext cx="868680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46" y="609600"/>
              <a:ext cx="330517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09600" y="639247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Segoe UI Light" pitchFamily="34" charset="0"/>
                </a:rPr>
                <a:t>TwoStep</a:t>
              </a:r>
              <a:endParaRPr lang="en-US" b="1" dirty="0">
                <a:solidFill>
                  <a:schemeClr val="bg1"/>
                </a:solidFill>
                <a:latin typeface="Segoe UI Light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9600" y="1305580"/>
            <a:ext cx="5473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itchFamily="34" charset="0"/>
                <a:ea typeface="Adobe Myungjo Std M" pitchFamily="18" charset="-128"/>
              </a:rPr>
              <a:t>Hi Omri, Welcome to </a:t>
            </a:r>
            <a:r>
              <a:rPr lang="en-US" sz="3200" dirty="0" err="1" smtClean="0">
                <a:latin typeface="Segoe UI Light" pitchFamily="34" charset="0"/>
                <a:ea typeface="Adobe Myungjo Std M" pitchFamily="18" charset="-128"/>
              </a:rPr>
              <a:t>TwoStep</a:t>
            </a:r>
            <a:r>
              <a:rPr lang="en-US" sz="3200" dirty="0">
                <a:latin typeface="Segoe UI Light" pitchFamily="34" charset="0"/>
                <a:ea typeface="Adobe Myungjo Std M" pitchFamily="18" charset="-128"/>
              </a:rPr>
              <a:t>!</a:t>
            </a:r>
            <a:endParaRPr lang="en-US" sz="2800" dirty="0">
              <a:latin typeface="Segoe UI Light" pitchFamily="34" charset="0"/>
              <a:ea typeface="Adobe Myungjo Std M" pitchFamily="18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" y="1981200"/>
            <a:ext cx="311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Light" pitchFamily="34" charset="0"/>
                <a:ea typeface="Adobe Myungjo Std M" pitchFamily="18" charset="-128"/>
              </a:rPr>
              <a:t>Next, please tell us about your car.</a:t>
            </a:r>
            <a:endParaRPr lang="en-US" sz="1600" dirty="0">
              <a:latin typeface="Segoe UI Light" pitchFamily="34" charset="0"/>
              <a:ea typeface="Adobe Myungjo Std M" pitchFamily="18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09600" y="3049565"/>
            <a:ext cx="2362200" cy="379435"/>
            <a:chOff x="6400800" y="2435202"/>
            <a:chExt cx="1752600" cy="379435"/>
          </a:xfrm>
        </p:grpSpPr>
        <p:sp>
          <p:nvSpPr>
            <p:cNvPr id="37" name="Rounded Rectangle 36"/>
            <p:cNvSpPr/>
            <p:nvPr/>
          </p:nvSpPr>
          <p:spPr>
            <a:xfrm>
              <a:off x="6400800" y="2435202"/>
              <a:ext cx="1752600" cy="379435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00800" y="2435202"/>
              <a:ext cx="1090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</a:rPr>
                <a:t>Name/Model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09600" y="3582965"/>
            <a:ext cx="2362200" cy="379435"/>
            <a:chOff x="6400800" y="2435202"/>
            <a:chExt cx="1752600" cy="379435"/>
          </a:xfrm>
        </p:grpSpPr>
        <p:sp>
          <p:nvSpPr>
            <p:cNvPr id="41" name="Rounded Rectangle 40"/>
            <p:cNvSpPr/>
            <p:nvPr/>
          </p:nvSpPr>
          <p:spPr>
            <a:xfrm>
              <a:off x="6400800" y="2435202"/>
              <a:ext cx="1752600" cy="379435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00800" y="2435202"/>
              <a:ext cx="43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</a:rPr>
                <a:t>Year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02974" y="3075801"/>
            <a:ext cx="4466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use this to help you stay on top of activities relating to your car</a:t>
            </a:r>
            <a:endParaRPr lang="en-US" sz="1200" dirty="0">
              <a:latin typeface="Segoe UI Light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24412" y="3609201"/>
            <a:ext cx="3893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use this to help choose the most appropriate activities</a:t>
            </a:r>
            <a:endParaRPr lang="en-US" sz="1200" dirty="0">
              <a:latin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9600" y="2390001"/>
            <a:ext cx="751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highly recommend connecting to Facebook – </a:t>
            </a:r>
            <a:r>
              <a:rPr lang="en-US" sz="1200" dirty="0" err="1" smtClean="0">
                <a:latin typeface="Segoe UI Light" pitchFamily="34" charset="0"/>
              </a:rPr>
              <a:t>TwoStep</a:t>
            </a:r>
            <a:r>
              <a:rPr lang="en-US" sz="1200" dirty="0" smtClean="0">
                <a:latin typeface="Segoe UI Light" pitchFamily="34" charset="0"/>
              </a:rPr>
              <a:t> can do a much better job for you.  We import contacts,</a:t>
            </a:r>
          </a:p>
          <a:p>
            <a:r>
              <a:rPr lang="en-US" sz="1200" dirty="0">
                <a:latin typeface="Segoe UI Light" pitchFamily="34" charset="0"/>
              </a:rPr>
              <a:t>y</a:t>
            </a:r>
            <a:r>
              <a:rPr lang="en-US" sz="1200" dirty="0" smtClean="0">
                <a:latin typeface="Segoe UI Light" pitchFamily="34" charset="0"/>
              </a:rPr>
              <a:t>our location, and your family information, and we will NEVER post to Facebook unless you explicitly tell us to.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09600" y="4143375"/>
            <a:ext cx="1691328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Another Car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38023" y="4143374"/>
            <a:ext cx="990977" cy="4286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6200775"/>
            <a:ext cx="8686799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1" y="609600"/>
            <a:ext cx="8686800" cy="428625"/>
            <a:chOff x="228601" y="609600"/>
            <a:chExt cx="8686800" cy="42862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09600"/>
              <a:ext cx="868680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46" y="609600"/>
              <a:ext cx="330517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09600" y="639247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Segoe UI Light" pitchFamily="34" charset="0"/>
                </a:rPr>
                <a:t>TwoStep</a:t>
              </a:r>
              <a:endParaRPr lang="en-US" b="1" dirty="0">
                <a:solidFill>
                  <a:schemeClr val="bg1"/>
                </a:solidFill>
                <a:latin typeface="Segoe UI Light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9600" y="1305580"/>
            <a:ext cx="5473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itchFamily="34" charset="0"/>
                <a:ea typeface="Adobe Myungjo Std M" pitchFamily="18" charset="-128"/>
              </a:rPr>
              <a:t>Hi Omri, Welcome to </a:t>
            </a:r>
            <a:r>
              <a:rPr lang="en-US" sz="3200" dirty="0" err="1" smtClean="0">
                <a:latin typeface="Segoe UI Light" pitchFamily="34" charset="0"/>
                <a:ea typeface="Adobe Myungjo Std M" pitchFamily="18" charset="-128"/>
              </a:rPr>
              <a:t>TwoStep</a:t>
            </a:r>
            <a:r>
              <a:rPr lang="en-US" sz="3200" dirty="0">
                <a:latin typeface="Segoe UI Light" pitchFamily="34" charset="0"/>
                <a:ea typeface="Adobe Myungjo Std M" pitchFamily="18" charset="-128"/>
              </a:rPr>
              <a:t>!</a:t>
            </a:r>
            <a:endParaRPr lang="en-US" sz="2800" dirty="0">
              <a:latin typeface="Segoe UI Light" pitchFamily="34" charset="0"/>
              <a:ea typeface="Adobe Myungjo Std M" pitchFamily="18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" y="1981200"/>
            <a:ext cx="4024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Light" pitchFamily="34" charset="0"/>
                <a:ea typeface="Adobe Myungjo Std M" pitchFamily="18" charset="-128"/>
              </a:rPr>
              <a:t>Finally, connect </a:t>
            </a:r>
            <a:r>
              <a:rPr lang="en-US" sz="1600" dirty="0" err="1" smtClean="0">
                <a:latin typeface="Segoe UI Light" pitchFamily="34" charset="0"/>
                <a:ea typeface="Adobe Myungjo Std M" pitchFamily="18" charset="-128"/>
              </a:rPr>
              <a:t>TwoStep</a:t>
            </a:r>
            <a:r>
              <a:rPr lang="en-US" sz="1600" dirty="0" smtClean="0">
                <a:latin typeface="Segoe UI Light" pitchFamily="34" charset="0"/>
                <a:ea typeface="Adobe Myungjo Std M" pitchFamily="18" charset="-128"/>
              </a:rPr>
              <a:t> to your digital tools.</a:t>
            </a:r>
            <a:endParaRPr lang="en-US" sz="1600" dirty="0">
              <a:latin typeface="Segoe UI Light" pitchFamily="34" charset="0"/>
              <a:ea typeface="Adobe Myungjo Std M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90968" y="2514600"/>
            <a:ext cx="22046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to Facebook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09600" y="3126601"/>
            <a:ext cx="751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highly recommend connecting to Facebook – </a:t>
            </a:r>
            <a:r>
              <a:rPr lang="en-US" sz="1200" dirty="0" err="1" smtClean="0">
                <a:latin typeface="Segoe UI Light" pitchFamily="34" charset="0"/>
              </a:rPr>
              <a:t>TwoStep</a:t>
            </a:r>
            <a:r>
              <a:rPr lang="en-US" sz="1200" dirty="0" smtClean="0">
                <a:latin typeface="Segoe UI Light" pitchFamily="34" charset="0"/>
              </a:rPr>
              <a:t> can do a much better job for you.  We import contacts,</a:t>
            </a:r>
          </a:p>
          <a:p>
            <a:r>
              <a:rPr lang="en-US" sz="1200" dirty="0">
                <a:latin typeface="Segoe UI Light" pitchFamily="34" charset="0"/>
              </a:rPr>
              <a:t>y</a:t>
            </a:r>
            <a:r>
              <a:rPr lang="en-US" sz="1200" dirty="0" smtClean="0">
                <a:latin typeface="Segoe UI Light" pitchFamily="34" charset="0"/>
              </a:rPr>
              <a:t>our location, and your family information, and we will NEVER post to Facebook unless you explicitly tell us to.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0968" y="5053749"/>
            <a:ext cx="990977" cy="4286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90968" y="3733800"/>
            <a:ext cx="29666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to Google Calendar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" y="4345801"/>
            <a:ext cx="784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We highly recommend connecting to your Calendar – </a:t>
            </a:r>
            <a:r>
              <a:rPr lang="en-US" sz="1200" dirty="0">
                <a:latin typeface="Segoe UI Light" pitchFamily="34" charset="0"/>
              </a:rPr>
              <a:t>i</a:t>
            </a:r>
            <a:r>
              <a:rPr lang="en-US" sz="1200" dirty="0" smtClean="0">
                <a:latin typeface="Segoe UI Light" pitchFamily="34" charset="0"/>
              </a:rPr>
              <a:t>nstead of having to install another app on your phone, </a:t>
            </a:r>
            <a:r>
              <a:rPr lang="en-US" sz="1200" dirty="0" err="1" smtClean="0">
                <a:latin typeface="Segoe UI Light" pitchFamily="34" charset="0"/>
              </a:rPr>
              <a:t>TwoStep</a:t>
            </a:r>
            <a:r>
              <a:rPr lang="en-US" sz="1200" dirty="0" smtClean="0">
                <a:latin typeface="Segoe UI Light" pitchFamily="34" charset="0"/>
              </a:rPr>
              <a:t> </a:t>
            </a:r>
          </a:p>
          <a:p>
            <a:r>
              <a:rPr lang="en-US" sz="1200" dirty="0" smtClean="0">
                <a:latin typeface="Segoe UI Light" pitchFamily="34" charset="0"/>
              </a:rPr>
              <a:t>seamlessly integrates with your Calendar to help you stay on top of the activities in your life.  </a:t>
            </a:r>
          </a:p>
        </p:txBody>
      </p:sp>
    </p:spTree>
    <p:extLst>
      <p:ext uri="{BB962C8B-B14F-4D97-AF65-F5344CB8AC3E}">
        <p14:creationId xmlns:p14="http://schemas.microsoft.com/office/powerpoint/2010/main" val="83353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658</Words>
  <Application>Microsoft Office PowerPoint</Application>
  <PresentationFormat>On-screen Show 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Omri</dc:creator>
  <cp:lastModifiedBy>Omri</cp:lastModifiedBy>
  <cp:revision>9</cp:revision>
  <dcterms:created xsi:type="dcterms:W3CDTF">2012-08-14T17:08:04Z</dcterms:created>
  <dcterms:modified xsi:type="dcterms:W3CDTF">2012-08-14T18:48:53Z</dcterms:modified>
</cp:coreProperties>
</file>