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3" r:id="rId6"/>
    <p:sldId id="264" r:id="rId7"/>
    <p:sldId id="262" r:id="rId8"/>
    <p:sldId id="265" r:id="rId9"/>
    <p:sldId id="266" r:id="rId10"/>
    <p:sldId id="267" r:id="rId11"/>
    <p:sldId id="269" r:id="rId12"/>
    <p:sldId id="270" r:id="rId13"/>
    <p:sldId id="271" r:id="rId14"/>
    <p:sldId id="268"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12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4465BD-0C98-4ACB-8C97-0796EA9569E6}" type="datetimeFigureOut">
              <a:rPr lang="en-US" smtClean="0"/>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13807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465BD-0C98-4ACB-8C97-0796EA9569E6}" type="datetimeFigureOut">
              <a:rPr lang="en-US" smtClean="0"/>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141520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465BD-0C98-4ACB-8C97-0796EA9569E6}" type="datetimeFigureOut">
              <a:rPr lang="en-US" smtClean="0"/>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204792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4465BD-0C98-4ACB-8C97-0796EA9569E6}" type="datetimeFigureOut">
              <a:rPr lang="en-US" smtClean="0"/>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343703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4465BD-0C98-4ACB-8C97-0796EA9569E6}" type="datetimeFigureOut">
              <a:rPr lang="en-US" smtClean="0"/>
              <a:t>9/12/2012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199403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4465BD-0C98-4ACB-8C97-0796EA9569E6}" type="datetimeFigureOut">
              <a:rPr lang="en-US" smtClean="0"/>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148908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4465BD-0C98-4ACB-8C97-0796EA9569E6}" type="datetimeFigureOut">
              <a:rPr lang="en-US" smtClean="0"/>
              <a:t>9/12/2012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45396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4465BD-0C98-4ACB-8C97-0796EA9569E6}" type="datetimeFigureOut">
              <a:rPr lang="en-US" smtClean="0"/>
              <a:t>9/12/2012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388157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465BD-0C98-4ACB-8C97-0796EA9569E6}" type="datetimeFigureOut">
              <a:rPr lang="en-US" smtClean="0"/>
              <a:t>9/12/2012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257573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4465BD-0C98-4ACB-8C97-0796EA9569E6}" type="datetimeFigureOut">
              <a:rPr lang="en-US" smtClean="0"/>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190494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4465BD-0C98-4ACB-8C97-0796EA9569E6}" type="datetimeFigureOut">
              <a:rPr lang="en-US" smtClean="0"/>
              <a:t>9/12/2012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F0AAB-CB55-4C9B-B270-3B68D4FFCAD2}" type="slidenum">
              <a:rPr lang="en-US" smtClean="0"/>
              <a:t>‹#›</a:t>
            </a:fld>
            <a:endParaRPr lang="en-US"/>
          </a:p>
        </p:txBody>
      </p:sp>
    </p:spTree>
    <p:extLst>
      <p:ext uri="{BB962C8B-B14F-4D97-AF65-F5344CB8AC3E}">
        <p14:creationId xmlns:p14="http://schemas.microsoft.com/office/powerpoint/2010/main" val="887170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465BD-0C98-4ACB-8C97-0796EA9569E6}" type="datetimeFigureOut">
              <a:rPr lang="en-US" smtClean="0"/>
              <a:t>9/12/2012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F0AAB-CB55-4C9B-B270-3B68D4FFCAD2}" type="slidenum">
              <a:rPr lang="en-US" smtClean="0"/>
              <a:t>‹#›</a:t>
            </a:fld>
            <a:endParaRPr lang="en-US"/>
          </a:p>
        </p:txBody>
      </p:sp>
    </p:spTree>
    <p:extLst>
      <p:ext uri="{BB962C8B-B14F-4D97-AF65-F5344CB8AC3E}">
        <p14:creationId xmlns:p14="http://schemas.microsoft.com/office/powerpoint/2010/main" val="766373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28600" y="609600"/>
            <a:ext cx="8686800" cy="5943600"/>
            <a:chOff x="228600" y="609600"/>
            <a:chExt cx="8686800" cy="594360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05112"/>
              <a:ext cx="533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350" y="2829610"/>
              <a:ext cx="5524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5232" y="4322619"/>
              <a:ext cx="9048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200" y="2273083"/>
              <a:ext cx="1626032" cy="1626032"/>
            </a:xfrm>
            <a:prstGeom prst="rect">
              <a:avLst/>
            </a:prstGeom>
          </p:spPr>
        </p:pic>
        <p:grpSp>
          <p:nvGrpSpPr>
            <p:cNvPr id="9" name="Group 8"/>
            <p:cNvGrpSpPr/>
            <p:nvPr/>
          </p:nvGrpSpPr>
          <p:grpSpPr>
            <a:xfrm>
              <a:off x="6400800" y="2435202"/>
              <a:ext cx="2362200" cy="379435"/>
              <a:chOff x="6400800" y="2435202"/>
              <a:chExt cx="1752600" cy="379435"/>
            </a:xfrm>
          </p:grpSpPr>
          <p:sp>
            <p:nvSpPr>
              <p:cNvPr id="7" name="Rounded Rectangle 6"/>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00800" y="2435202"/>
                <a:ext cx="744114" cy="369332"/>
              </a:xfrm>
              <a:prstGeom prst="rect">
                <a:avLst/>
              </a:prstGeom>
              <a:noFill/>
            </p:spPr>
            <p:txBody>
              <a:bodyPr wrap="none" rtlCol="0">
                <a:spAutoFit/>
              </a:bodyPr>
              <a:lstStyle/>
              <a:p>
                <a:r>
                  <a:rPr lang="en-US" dirty="0" smtClean="0">
                    <a:solidFill>
                      <a:schemeClr val="bg1">
                        <a:lumMod val="50000"/>
                      </a:schemeClr>
                    </a:solidFill>
                  </a:rPr>
                  <a:t>Name</a:t>
                </a:r>
                <a:endParaRPr lang="en-US" dirty="0">
                  <a:solidFill>
                    <a:schemeClr val="bg1">
                      <a:lumMod val="50000"/>
                    </a:schemeClr>
                  </a:solidFill>
                </a:endParaRPr>
              </a:p>
            </p:txBody>
          </p:sp>
        </p:grpSp>
        <p:grpSp>
          <p:nvGrpSpPr>
            <p:cNvPr id="13" name="Group 12"/>
            <p:cNvGrpSpPr/>
            <p:nvPr/>
          </p:nvGrpSpPr>
          <p:grpSpPr>
            <a:xfrm>
              <a:off x="6400800" y="2895600"/>
              <a:ext cx="2362200" cy="379435"/>
              <a:chOff x="6400800" y="2435202"/>
              <a:chExt cx="1752600" cy="379435"/>
            </a:xfrm>
          </p:grpSpPr>
          <p:sp>
            <p:nvSpPr>
              <p:cNvPr id="14" name="Rounded Rectangle 13"/>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400800" y="2435202"/>
                <a:ext cx="697627" cy="369332"/>
              </a:xfrm>
              <a:prstGeom prst="rect">
                <a:avLst/>
              </a:prstGeom>
              <a:noFill/>
            </p:spPr>
            <p:txBody>
              <a:bodyPr wrap="none" rtlCol="0">
                <a:spAutoFit/>
              </a:bodyPr>
              <a:lstStyle/>
              <a:p>
                <a:r>
                  <a:rPr lang="en-US" dirty="0" smtClean="0">
                    <a:solidFill>
                      <a:schemeClr val="bg1">
                        <a:lumMod val="50000"/>
                      </a:schemeClr>
                    </a:solidFill>
                  </a:rPr>
                  <a:t>Email</a:t>
                </a:r>
                <a:endParaRPr lang="en-US" dirty="0">
                  <a:solidFill>
                    <a:schemeClr val="bg1">
                      <a:lumMod val="50000"/>
                    </a:schemeClr>
                  </a:solidFill>
                </a:endParaRPr>
              </a:p>
            </p:txBody>
          </p:sp>
        </p:grpSp>
        <p:grpSp>
          <p:nvGrpSpPr>
            <p:cNvPr id="16" name="Group 15"/>
            <p:cNvGrpSpPr/>
            <p:nvPr/>
          </p:nvGrpSpPr>
          <p:grpSpPr>
            <a:xfrm>
              <a:off x="6400800" y="3352800"/>
              <a:ext cx="2362200" cy="379435"/>
              <a:chOff x="6400800" y="2435202"/>
              <a:chExt cx="1752600" cy="379435"/>
            </a:xfrm>
          </p:grpSpPr>
          <p:sp>
            <p:nvSpPr>
              <p:cNvPr id="17" name="Rounded Rectangle 16"/>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400800" y="2435202"/>
                <a:ext cx="1070999" cy="369332"/>
              </a:xfrm>
              <a:prstGeom prst="rect">
                <a:avLst/>
              </a:prstGeom>
              <a:noFill/>
            </p:spPr>
            <p:txBody>
              <a:bodyPr wrap="none" rtlCol="0">
                <a:spAutoFit/>
              </a:bodyPr>
              <a:lstStyle/>
              <a:p>
                <a:r>
                  <a:rPr lang="en-US" dirty="0" smtClean="0">
                    <a:solidFill>
                      <a:schemeClr val="bg1">
                        <a:lumMod val="50000"/>
                      </a:schemeClr>
                    </a:solidFill>
                  </a:rPr>
                  <a:t>Password</a:t>
                </a:r>
                <a:endParaRPr lang="en-US" dirty="0">
                  <a:solidFill>
                    <a:schemeClr val="bg1">
                      <a:lumMod val="50000"/>
                    </a:schemeClr>
                  </a:solidFill>
                </a:endParaRPr>
              </a:p>
            </p:txBody>
          </p:sp>
        </p:grpSp>
        <p:sp>
          <p:nvSpPr>
            <p:cNvPr id="10" name="TextBox 9"/>
            <p:cNvSpPr txBox="1"/>
            <p:nvPr/>
          </p:nvSpPr>
          <p:spPr>
            <a:xfrm>
              <a:off x="6400423" y="1981200"/>
              <a:ext cx="990977" cy="400110"/>
            </a:xfrm>
            <a:prstGeom prst="rect">
              <a:avLst/>
            </a:prstGeom>
            <a:noFill/>
          </p:spPr>
          <p:txBody>
            <a:bodyPr wrap="none" rtlCol="0">
              <a:spAutoFit/>
            </a:bodyPr>
            <a:lstStyle/>
            <a:p>
              <a:r>
                <a:rPr lang="en-US" sz="2000" b="1" dirty="0" smtClean="0"/>
                <a:t>Sign Up</a:t>
              </a:r>
              <a:endParaRPr lang="en-US" sz="2000" b="1" dirty="0"/>
            </a:p>
          </p:txBody>
        </p:sp>
        <p:sp>
          <p:nvSpPr>
            <p:cNvPr id="11" name="Rounded Rectangle 10"/>
            <p:cNvSpPr/>
            <p:nvPr/>
          </p:nvSpPr>
          <p:spPr>
            <a:xfrm>
              <a:off x="6400422" y="3835832"/>
              <a:ext cx="990977" cy="4286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 Up</a:t>
              </a:r>
              <a:endParaRPr lang="en-US" dirty="0"/>
            </a:p>
          </p:txBody>
        </p:sp>
        <p:pic>
          <p:nvPicPr>
            <p:cNvPr id="2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1" y="6200775"/>
              <a:ext cx="8686799"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228600" y="609600"/>
              <a:ext cx="8686800" cy="5943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621145"/>
              <a:ext cx="86772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09600" y="685800"/>
              <a:ext cx="1009956" cy="369332"/>
            </a:xfrm>
            <a:prstGeom prst="rect">
              <a:avLst/>
            </a:prstGeom>
            <a:noFill/>
          </p:spPr>
          <p:txBody>
            <a:bodyPr wrap="none" rtlCol="0">
              <a:spAutoFit/>
            </a:bodyPr>
            <a:lstStyle/>
            <a:p>
              <a:r>
                <a:rPr lang="en-US" b="1" dirty="0" err="1" smtClean="0">
                  <a:solidFill>
                    <a:schemeClr val="bg1"/>
                  </a:solidFill>
                  <a:latin typeface="Segoe UI Light" pitchFamily="34" charset="0"/>
                </a:rPr>
                <a:t>TwoStep</a:t>
              </a:r>
              <a:endParaRPr lang="en-US" b="1" dirty="0">
                <a:solidFill>
                  <a:schemeClr val="bg1"/>
                </a:solidFill>
                <a:latin typeface="Segoe UI Light" pitchFamily="34" charset="0"/>
              </a:endParaRPr>
            </a:p>
          </p:txBody>
        </p:sp>
        <p:sp>
          <p:nvSpPr>
            <p:cNvPr id="26" name="Rounded Rectangle 25"/>
            <p:cNvSpPr/>
            <p:nvPr/>
          </p:nvSpPr>
          <p:spPr>
            <a:xfrm>
              <a:off x="7010211" y="688109"/>
              <a:ext cx="838389" cy="30249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Sign Up</a:t>
              </a:r>
              <a:endParaRPr lang="en-US" sz="1400" dirty="0"/>
            </a:p>
          </p:txBody>
        </p:sp>
        <p:sp>
          <p:nvSpPr>
            <p:cNvPr id="27" name="Rounded Rectangle 26"/>
            <p:cNvSpPr/>
            <p:nvPr/>
          </p:nvSpPr>
          <p:spPr>
            <a:xfrm>
              <a:off x="7924611" y="685800"/>
              <a:ext cx="838389" cy="302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sp>
          <p:nvSpPr>
            <p:cNvPr id="19" name="TextBox 18"/>
            <p:cNvSpPr txBox="1"/>
            <p:nvPr/>
          </p:nvSpPr>
          <p:spPr>
            <a:xfrm>
              <a:off x="609600" y="1305580"/>
              <a:ext cx="5823004" cy="584775"/>
            </a:xfrm>
            <a:prstGeom prst="rect">
              <a:avLst/>
            </a:prstGeom>
            <a:noFill/>
          </p:spPr>
          <p:txBody>
            <a:bodyPr wrap="none" rtlCol="0">
              <a:spAutoFit/>
            </a:bodyPr>
            <a:lstStyle/>
            <a:p>
              <a:r>
                <a:rPr lang="en-US" sz="3200" dirty="0" smtClean="0">
                  <a:latin typeface="Segoe UI Light" pitchFamily="34" charset="0"/>
                  <a:ea typeface="Adobe Myungjo Std M" pitchFamily="18" charset="-128"/>
                </a:rPr>
                <a:t>Dance through life with </a:t>
              </a:r>
              <a:r>
                <a:rPr lang="en-US" sz="3200" dirty="0" err="1" smtClean="0">
                  <a:latin typeface="Segoe UI Light" pitchFamily="34" charset="0"/>
                  <a:ea typeface="Adobe Myungjo Std M" pitchFamily="18" charset="-128"/>
                </a:rPr>
                <a:t>TwoStep</a:t>
              </a:r>
              <a:r>
                <a:rPr lang="en-US" sz="3200" dirty="0" smtClean="0">
                  <a:latin typeface="Segoe UI Light" pitchFamily="34" charset="0"/>
                  <a:ea typeface="Adobe Myungjo Std M" pitchFamily="18" charset="-128"/>
                </a:rPr>
                <a:t>.</a:t>
              </a:r>
              <a:endParaRPr lang="en-US" sz="2800" dirty="0">
                <a:latin typeface="Segoe UI Light" pitchFamily="34" charset="0"/>
                <a:ea typeface="Adobe Myungjo Std M" pitchFamily="18" charset="-128"/>
              </a:endParaRPr>
            </a:p>
          </p:txBody>
        </p:sp>
        <p:sp>
          <p:nvSpPr>
            <p:cNvPr id="20" name="Rectangle 19"/>
            <p:cNvSpPr/>
            <p:nvPr/>
          </p:nvSpPr>
          <p:spPr>
            <a:xfrm>
              <a:off x="3128962" y="2664767"/>
              <a:ext cx="2514600" cy="830997"/>
            </a:xfrm>
            <a:prstGeom prst="rect">
              <a:avLst/>
            </a:prstGeom>
          </p:spPr>
          <p:txBody>
            <a:bodyPr wrap="square">
              <a:spAutoFit/>
            </a:bodyPr>
            <a:lstStyle/>
            <a:p>
              <a:r>
                <a:rPr lang="en-US" sz="1600" dirty="0"/>
                <a:t>Wouldn’t life be so much easier if you always knew the next step?  </a:t>
              </a:r>
            </a:p>
          </p:txBody>
        </p:sp>
      </p:grpSp>
    </p:spTree>
    <p:extLst>
      <p:ext uri="{BB962C8B-B14F-4D97-AF65-F5344CB8AC3E}">
        <p14:creationId xmlns:p14="http://schemas.microsoft.com/office/powerpoint/2010/main" val="52017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61913"/>
            <a:ext cx="10725150" cy="698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33600" y="533400"/>
            <a:ext cx="4153638" cy="461665"/>
          </a:xfrm>
          <a:prstGeom prst="rect">
            <a:avLst/>
          </a:prstGeom>
          <a:noFill/>
        </p:spPr>
        <p:txBody>
          <a:bodyPr wrap="none" rtlCol="0">
            <a:spAutoFit/>
          </a:bodyPr>
          <a:lstStyle/>
          <a:p>
            <a:r>
              <a:rPr lang="en-US" sz="2400" dirty="0" smtClean="0">
                <a:latin typeface="Segoe UI Light" pitchFamily="34" charset="0"/>
                <a:ea typeface="Adobe Myungjo Std M" pitchFamily="18" charset="-128"/>
              </a:rPr>
              <a:t>Hi Omri, Welcome to </a:t>
            </a:r>
            <a:r>
              <a:rPr lang="en-US" sz="2400" dirty="0" err="1" smtClean="0">
                <a:latin typeface="Segoe UI Light" pitchFamily="34" charset="0"/>
                <a:ea typeface="Adobe Myungjo Std M" pitchFamily="18" charset="-128"/>
              </a:rPr>
              <a:t>TwoStep</a:t>
            </a:r>
            <a:r>
              <a:rPr lang="en-US" sz="2400" dirty="0">
                <a:latin typeface="Segoe UI Light" pitchFamily="34" charset="0"/>
                <a:ea typeface="Adobe Myungjo Std M" pitchFamily="18" charset="-128"/>
              </a:rPr>
              <a:t>!</a:t>
            </a:r>
            <a:endParaRPr lang="en-US" sz="2000" dirty="0">
              <a:latin typeface="Segoe UI Light" pitchFamily="34" charset="0"/>
              <a:ea typeface="Adobe Myungjo Std M" pitchFamily="18" charset="-128"/>
            </a:endParaRPr>
          </a:p>
        </p:txBody>
      </p:sp>
      <p:sp>
        <p:nvSpPr>
          <p:cNvPr id="7" name="TextBox 6"/>
          <p:cNvSpPr txBox="1"/>
          <p:nvPr/>
        </p:nvSpPr>
        <p:spPr>
          <a:xfrm>
            <a:off x="2499027" y="990600"/>
            <a:ext cx="3977974" cy="338554"/>
          </a:xfrm>
          <a:prstGeom prst="rect">
            <a:avLst/>
          </a:prstGeom>
          <a:noFill/>
        </p:spPr>
        <p:txBody>
          <a:bodyPr wrap="square" rtlCol="0">
            <a:spAutoFit/>
          </a:bodyPr>
          <a:lstStyle/>
          <a:p>
            <a:r>
              <a:rPr lang="en-US" sz="1600" dirty="0" smtClean="0">
                <a:latin typeface="Segoe UI Light" pitchFamily="34" charset="0"/>
                <a:ea typeface="Adobe Myungjo Std M" pitchFamily="18" charset="-128"/>
              </a:rPr>
              <a:t>Here’s a short introduction to the product.  </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50149" y="1447800"/>
            <a:ext cx="1526851" cy="235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90800" y="1457742"/>
            <a:ext cx="2362200" cy="1384995"/>
          </a:xfrm>
          <a:prstGeom prst="rect">
            <a:avLst/>
          </a:prstGeom>
          <a:noFill/>
        </p:spPr>
        <p:txBody>
          <a:bodyPr wrap="square" rtlCol="0">
            <a:spAutoFit/>
          </a:bodyPr>
          <a:lstStyle/>
          <a:p>
            <a:r>
              <a:rPr lang="en-US" sz="1200" dirty="0" smtClean="0">
                <a:latin typeface="Segoe UI Light" pitchFamily="34" charset="0"/>
                <a:ea typeface="Adobe Myungjo Std M" pitchFamily="18" charset="-128"/>
              </a:rPr>
              <a:t>The pane on the right side of the dashboard is the Gallery.  You can click on the arrow on an Activity or Category to select the Install action, which will add that Activity or that entire Category of Activities to your Organizer.</a:t>
            </a:r>
            <a:endParaRPr lang="en-US" sz="1200" dirty="0">
              <a:latin typeface="Segoe UI Light" pitchFamily="34" charset="0"/>
              <a:ea typeface="Adobe Myungjo Std M" pitchFamily="18" charset="-128"/>
            </a:endParaRPr>
          </a:p>
        </p:txBody>
      </p:sp>
    </p:spTree>
    <p:extLst>
      <p:ext uri="{BB962C8B-B14F-4D97-AF65-F5344CB8AC3E}">
        <p14:creationId xmlns:p14="http://schemas.microsoft.com/office/powerpoint/2010/main" val="171796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61913"/>
            <a:ext cx="10725150" cy="698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33600" y="533400"/>
            <a:ext cx="4153638" cy="461665"/>
          </a:xfrm>
          <a:prstGeom prst="rect">
            <a:avLst/>
          </a:prstGeom>
          <a:noFill/>
        </p:spPr>
        <p:txBody>
          <a:bodyPr wrap="none" rtlCol="0">
            <a:spAutoFit/>
          </a:bodyPr>
          <a:lstStyle/>
          <a:p>
            <a:r>
              <a:rPr lang="en-US" sz="2400" dirty="0" smtClean="0">
                <a:latin typeface="Segoe UI Light" pitchFamily="34" charset="0"/>
                <a:ea typeface="Adobe Myungjo Std M" pitchFamily="18" charset="-128"/>
              </a:rPr>
              <a:t>Hi Omri, Welcome to </a:t>
            </a:r>
            <a:r>
              <a:rPr lang="en-US" sz="2400" dirty="0" err="1" smtClean="0">
                <a:latin typeface="Segoe UI Light" pitchFamily="34" charset="0"/>
                <a:ea typeface="Adobe Myungjo Std M" pitchFamily="18" charset="-128"/>
              </a:rPr>
              <a:t>TwoStep</a:t>
            </a:r>
            <a:r>
              <a:rPr lang="en-US" sz="2400" dirty="0">
                <a:latin typeface="Segoe UI Light" pitchFamily="34" charset="0"/>
                <a:ea typeface="Adobe Myungjo Std M" pitchFamily="18" charset="-128"/>
              </a:rPr>
              <a:t>!</a:t>
            </a:r>
            <a:endParaRPr lang="en-US" sz="2000" dirty="0">
              <a:latin typeface="Segoe UI Light" pitchFamily="34" charset="0"/>
              <a:ea typeface="Adobe Myungjo Std M" pitchFamily="18" charset="-128"/>
            </a:endParaRPr>
          </a:p>
        </p:txBody>
      </p:sp>
      <p:sp>
        <p:nvSpPr>
          <p:cNvPr id="7" name="TextBox 6"/>
          <p:cNvSpPr txBox="1"/>
          <p:nvPr/>
        </p:nvSpPr>
        <p:spPr>
          <a:xfrm>
            <a:off x="2499027" y="990600"/>
            <a:ext cx="3977974" cy="338554"/>
          </a:xfrm>
          <a:prstGeom prst="rect">
            <a:avLst/>
          </a:prstGeom>
          <a:noFill/>
        </p:spPr>
        <p:txBody>
          <a:bodyPr wrap="square" rtlCol="0">
            <a:spAutoFit/>
          </a:bodyPr>
          <a:lstStyle/>
          <a:p>
            <a:r>
              <a:rPr lang="en-US" sz="1600" dirty="0" smtClean="0">
                <a:latin typeface="Segoe UI Light" pitchFamily="34" charset="0"/>
                <a:ea typeface="Adobe Myungjo Std M" pitchFamily="18" charset="-128"/>
              </a:rPr>
              <a:t>Here’s a short introduction to the product.  </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4600" y="1295400"/>
            <a:ext cx="2743200" cy="1955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4600" y="3239869"/>
            <a:ext cx="4038599" cy="646331"/>
          </a:xfrm>
          <a:prstGeom prst="rect">
            <a:avLst/>
          </a:prstGeom>
          <a:noFill/>
        </p:spPr>
        <p:txBody>
          <a:bodyPr wrap="square" rtlCol="0">
            <a:spAutoFit/>
          </a:bodyPr>
          <a:lstStyle/>
          <a:p>
            <a:r>
              <a:rPr lang="en-US" sz="1200" dirty="0" smtClean="0">
                <a:latin typeface="Segoe UI Light" pitchFamily="34" charset="0"/>
                <a:ea typeface="Adobe Myungjo Std M" pitchFamily="18" charset="-128"/>
              </a:rPr>
              <a:t>When you are satisfied with the Activity, click the green Run icon on the top-right corner to run the Activity.  To edit the Activity again, click the Pause icon.</a:t>
            </a:r>
            <a:endParaRPr lang="en-US" sz="1200" dirty="0">
              <a:latin typeface="Segoe UI Light" pitchFamily="34" charset="0"/>
              <a:ea typeface="Adobe Myungjo Std M" pitchFamily="18" charset="-128"/>
            </a:endParaRPr>
          </a:p>
        </p:txBody>
      </p:sp>
      <p:sp>
        <p:nvSpPr>
          <p:cNvPr id="8" name="TextBox 7"/>
          <p:cNvSpPr txBox="1"/>
          <p:nvPr/>
        </p:nvSpPr>
        <p:spPr>
          <a:xfrm>
            <a:off x="5257800" y="1336541"/>
            <a:ext cx="1371600" cy="1754326"/>
          </a:xfrm>
          <a:prstGeom prst="rect">
            <a:avLst/>
          </a:prstGeom>
          <a:noFill/>
        </p:spPr>
        <p:txBody>
          <a:bodyPr wrap="square" rtlCol="0">
            <a:spAutoFit/>
          </a:bodyPr>
          <a:lstStyle/>
          <a:p>
            <a:r>
              <a:rPr lang="en-US" sz="1200" dirty="0" smtClean="0">
                <a:latin typeface="Segoe UI Light" pitchFamily="34" charset="0"/>
                <a:ea typeface="Adobe Myungjo Std M" pitchFamily="18" charset="-128"/>
              </a:rPr>
              <a:t>The middle pane of the Dashboard allows you to edit the selected Activity.  You can add, remove, or reorder Steps, and control how the Activity repeats.   </a:t>
            </a:r>
            <a:endParaRPr lang="en-US" sz="1200" dirty="0">
              <a:latin typeface="Segoe UI Light" pitchFamily="34" charset="0"/>
              <a:ea typeface="Adobe Myungjo Std M" pitchFamily="18" charset="-128"/>
            </a:endParaRPr>
          </a:p>
        </p:txBody>
      </p:sp>
    </p:spTree>
    <p:extLst>
      <p:ext uri="{BB962C8B-B14F-4D97-AF65-F5344CB8AC3E}">
        <p14:creationId xmlns:p14="http://schemas.microsoft.com/office/powerpoint/2010/main" val="722753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76200"/>
            <a:ext cx="10725150" cy="698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33600" y="533400"/>
            <a:ext cx="4153638" cy="461665"/>
          </a:xfrm>
          <a:prstGeom prst="rect">
            <a:avLst/>
          </a:prstGeom>
          <a:noFill/>
        </p:spPr>
        <p:txBody>
          <a:bodyPr wrap="none" rtlCol="0">
            <a:spAutoFit/>
          </a:bodyPr>
          <a:lstStyle/>
          <a:p>
            <a:r>
              <a:rPr lang="en-US" sz="2400" dirty="0" smtClean="0">
                <a:latin typeface="Segoe UI Light" pitchFamily="34" charset="0"/>
                <a:ea typeface="Adobe Myungjo Std M" pitchFamily="18" charset="-128"/>
              </a:rPr>
              <a:t>Hi Omri, Welcome to </a:t>
            </a:r>
            <a:r>
              <a:rPr lang="en-US" sz="2400" dirty="0" err="1" smtClean="0">
                <a:latin typeface="Segoe UI Light" pitchFamily="34" charset="0"/>
                <a:ea typeface="Adobe Myungjo Std M" pitchFamily="18" charset="-128"/>
              </a:rPr>
              <a:t>TwoStep</a:t>
            </a:r>
            <a:r>
              <a:rPr lang="en-US" sz="2400" dirty="0">
                <a:latin typeface="Segoe UI Light" pitchFamily="34" charset="0"/>
                <a:ea typeface="Adobe Myungjo Std M" pitchFamily="18" charset="-128"/>
              </a:rPr>
              <a:t>!</a:t>
            </a:r>
            <a:endParaRPr lang="en-US" sz="2000" dirty="0">
              <a:latin typeface="Segoe UI Light" pitchFamily="34" charset="0"/>
              <a:ea typeface="Adobe Myungjo Std M" pitchFamily="18" charset="-128"/>
            </a:endParaRPr>
          </a:p>
        </p:txBody>
      </p:sp>
      <p:sp>
        <p:nvSpPr>
          <p:cNvPr id="7" name="TextBox 6"/>
          <p:cNvSpPr txBox="1"/>
          <p:nvPr/>
        </p:nvSpPr>
        <p:spPr>
          <a:xfrm>
            <a:off x="2499027" y="990600"/>
            <a:ext cx="3977974" cy="338554"/>
          </a:xfrm>
          <a:prstGeom prst="rect">
            <a:avLst/>
          </a:prstGeom>
          <a:noFill/>
        </p:spPr>
        <p:txBody>
          <a:bodyPr wrap="square" rtlCol="0">
            <a:spAutoFit/>
          </a:bodyPr>
          <a:lstStyle/>
          <a:p>
            <a:r>
              <a:rPr lang="en-US" sz="1600" dirty="0" smtClean="0">
                <a:latin typeface="Segoe UI Light" pitchFamily="34" charset="0"/>
                <a:ea typeface="Adobe Myungjo Std M" pitchFamily="18" charset="-128"/>
              </a:rPr>
              <a:t>Here’s a short introduction to the product.  </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4600" y="1419575"/>
            <a:ext cx="2743200" cy="170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4600" y="3124200"/>
            <a:ext cx="4038599" cy="830997"/>
          </a:xfrm>
          <a:prstGeom prst="rect">
            <a:avLst/>
          </a:prstGeom>
          <a:noFill/>
        </p:spPr>
        <p:txBody>
          <a:bodyPr wrap="square" rtlCol="0">
            <a:spAutoFit/>
          </a:bodyPr>
          <a:lstStyle/>
          <a:p>
            <a:r>
              <a:rPr lang="en-US" sz="1200" dirty="0" smtClean="0">
                <a:latin typeface="Segoe UI Light" pitchFamily="34" charset="0"/>
                <a:ea typeface="Adobe Myungjo Std M" pitchFamily="18" charset="-128"/>
              </a:rPr>
              <a:t>In addition, </a:t>
            </a:r>
            <a:r>
              <a:rPr lang="en-US" sz="1200" dirty="0" err="1" smtClean="0">
                <a:latin typeface="Segoe UI Light" pitchFamily="34" charset="0"/>
                <a:ea typeface="Adobe Myungjo Std M" pitchFamily="18" charset="-128"/>
              </a:rPr>
              <a:t>TwoStep</a:t>
            </a:r>
            <a:r>
              <a:rPr lang="en-US" sz="1200" dirty="0" smtClean="0">
                <a:latin typeface="Segoe UI Light" pitchFamily="34" charset="0"/>
                <a:ea typeface="Adobe Myungjo Std M" pitchFamily="18" charset="-128"/>
              </a:rPr>
              <a:t> recognizes a number of Smart Steps (Find, Call, Add to Calendar, </a:t>
            </a:r>
            <a:r>
              <a:rPr lang="en-US" sz="1200" dirty="0" err="1" smtClean="0">
                <a:latin typeface="Segoe UI Light" pitchFamily="34" charset="0"/>
                <a:ea typeface="Adobe Myungjo Std M" pitchFamily="18" charset="-128"/>
              </a:rPr>
              <a:t>etc</a:t>
            </a:r>
            <a:r>
              <a:rPr lang="en-US" sz="1200" dirty="0" smtClean="0">
                <a:latin typeface="Segoe UI Light" pitchFamily="34" charset="0"/>
                <a:ea typeface="Adobe Myungjo Std M" pitchFamily="18" charset="-128"/>
              </a:rPr>
              <a:t>) which can also be changed  explicitly by selecting the Step type.  Each Smart Step has its own Action icon that can help you carry out that Step.  </a:t>
            </a:r>
            <a:endParaRPr lang="en-US" sz="1200" dirty="0">
              <a:latin typeface="Segoe UI Light" pitchFamily="34" charset="0"/>
              <a:ea typeface="Adobe Myungjo Std M" pitchFamily="18" charset="-128"/>
            </a:endParaRPr>
          </a:p>
        </p:txBody>
      </p:sp>
      <p:sp>
        <p:nvSpPr>
          <p:cNvPr id="8" name="TextBox 7"/>
          <p:cNvSpPr txBox="1"/>
          <p:nvPr/>
        </p:nvSpPr>
        <p:spPr>
          <a:xfrm>
            <a:off x="5257800" y="1466671"/>
            <a:ext cx="1295399" cy="1200329"/>
          </a:xfrm>
          <a:prstGeom prst="rect">
            <a:avLst/>
          </a:prstGeom>
          <a:noFill/>
        </p:spPr>
        <p:txBody>
          <a:bodyPr wrap="square" rtlCol="0">
            <a:spAutoFit/>
          </a:bodyPr>
          <a:lstStyle/>
          <a:p>
            <a:r>
              <a:rPr lang="en-US" sz="1200" dirty="0" smtClean="0">
                <a:latin typeface="Segoe UI Light" pitchFamily="34" charset="0"/>
                <a:ea typeface="Adobe Myungjo Std M" pitchFamily="18" charset="-128"/>
              </a:rPr>
              <a:t>In Run mode, the current Step is shown, and you can Defer, Skip, or Complete the Step.  </a:t>
            </a:r>
            <a:endParaRPr lang="en-US" sz="1200" dirty="0">
              <a:latin typeface="Segoe UI Light" pitchFamily="34" charset="0"/>
              <a:ea typeface="Adobe Myungjo Std M" pitchFamily="18" charset="-128"/>
            </a:endParaRPr>
          </a:p>
        </p:txBody>
      </p:sp>
    </p:spTree>
    <p:extLst>
      <p:ext uri="{BB962C8B-B14F-4D97-AF65-F5344CB8AC3E}">
        <p14:creationId xmlns:p14="http://schemas.microsoft.com/office/powerpoint/2010/main" val="251893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61913"/>
            <a:ext cx="10725150" cy="698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33600" y="533400"/>
            <a:ext cx="4153638" cy="461665"/>
          </a:xfrm>
          <a:prstGeom prst="rect">
            <a:avLst/>
          </a:prstGeom>
          <a:noFill/>
        </p:spPr>
        <p:txBody>
          <a:bodyPr wrap="none" rtlCol="0">
            <a:spAutoFit/>
          </a:bodyPr>
          <a:lstStyle/>
          <a:p>
            <a:r>
              <a:rPr lang="en-US" sz="2400" dirty="0" smtClean="0">
                <a:latin typeface="Segoe UI Light" pitchFamily="34" charset="0"/>
                <a:ea typeface="Adobe Myungjo Std M" pitchFamily="18" charset="-128"/>
              </a:rPr>
              <a:t>Hi Omri, Welcome to </a:t>
            </a:r>
            <a:r>
              <a:rPr lang="en-US" sz="2400" dirty="0" err="1" smtClean="0">
                <a:latin typeface="Segoe UI Light" pitchFamily="34" charset="0"/>
                <a:ea typeface="Adobe Myungjo Std M" pitchFamily="18" charset="-128"/>
              </a:rPr>
              <a:t>TwoStep</a:t>
            </a:r>
            <a:r>
              <a:rPr lang="en-US" sz="2400" dirty="0">
                <a:latin typeface="Segoe UI Light" pitchFamily="34" charset="0"/>
                <a:ea typeface="Adobe Myungjo Std M" pitchFamily="18" charset="-128"/>
              </a:rPr>
              <a:t>!</a:t>
            </a:r>
            <a:endParaRPr lang="en-US" sz="2000" dirty="0">
              <a:latin typeface="Segoe UI Light" pitchFamily="34" charset="0"/>
              <a:ea typeface="Adobe Myungjo Std M" pitchFamily="18" charset="-128"/>
            </a:endParaRPr>
          </a:p>
        </p:txBody>
      </p:sp>
      <p:sp>
        <p:nvSpPr>
          <p:cNvPr id="7" name="TextBox 6"/>
          <p:cNvSpPr txBox="1"/>
          <p:nvPr/>
        </p:nvSpPr>
        <p:spPr>
          <a:xfrm>
            <a:off x="2499027" y="990600"/>
            <a:ext cx="3977974" cy="338554"/>
          </a:xfrm>
          <a:prstGeom prst="rect">
            <a:avLst/>
          </a:prstGeom>
          <a:noFill/>
        </p:spPr>
        <p:txBody>
          <a:bodyPr wrap="square" rtlCol="0">
            <a:spAutoFit/>
          </a:bodyPr>
          <a:lstStyle/>
          <a:p>
            <a:r>
              <a:rPr lang="en-US" sz="1600" dirty="0" smtClean="0">
                <a:latin typeface="Segoe UI Light" pitchFamily="34" charset="0"/>
                <a:ea typeface="Adobe Myungjo Std M" pitchFamily="18" charset="-128"/>
              </a:rPr>
              <a:t>Here’s a short introduction to the product.  </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12602" y="1416636"/>
            <a:ext cx="1845394" cy="170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14600" y="3124200"/>
            <a:ext cx="4038599" cy="830997"/>
          </a:xfrm>
          <a:prstGeom prst="rect">
            <a:avLst/>
          </a:prstGeom>
          <a:noFill/>
        </p:spPr>
        <p:txBody>
          <a:bodyPr wrap="square" rtlCol="0">
            <a:spAutoFit/>
          </a:bodyPr>
          <a:lstStyle/>
          <a:p>
            <a:r>
              <a:rPr lang="en-US" sz="1200" dirty="0" smtClean="0">
                <a:latin typeface="Segoe UI Light" pitchFamily="34" charset="0"/>
                <a:ea typeface="Adobe Myungjo Std M" pitchFamily="18" charset="-128"/>
              </a:rPr>
              <a:t>Smart Steps work better when </a:t>
            </a:r>
            <a:r>
              <a:rPr lang="en-US" sz="1200" dirty="0" err="1" smtClean="0">
                <a:latin typeface="Segoe UI Light" pitchFamily="34" charset="0"/>
                <a:ea typeface="Adobe Myungjo Std M" pitchFamily="18" charset="-128"/>
              </a:rPr>
              <a:t>TwoStep</a:t>
            </a:r>
            <a:r>
              <a:rPr lang="en-US" sz="1200" dirty="0" smtClean="0">
                <a:latin typeface="Segoe UI Light" pitchFamily="34" charset="0"/>
                <a:ea typeface="Adobe Myungjo Std M" pitchFamily="18" charset="-128"/>
              </a:rPr>
              <a:t> is connected to Facebook and Google: Contacts are auto-completed from Facebook, and the “Add to Calendar” Smart Step only works if you connected to Google.</a:t>
            </a:r>
            <a:endParaRPr lang="en-US" sz="1200" dirty="0">
              <a:latin typeface="Segoe UI Light" pitchFamily="34" charset="0"/>
              <a:ea typeface="Adobe Myungjo Std M" pitchFamily="18" charset="-128"/>
            </a:endParaRPr>
          </a:p>
        </p:txBody>
      </p:sp>
      <p:sp>
        <p:nvSpPr>
          <p:cNvPr id="8" name="TextBox 7"/>
          <p:cNvSpPr txBox="1"/>
          <p:nvPr/>
        </p:nvSpPr>
        <p:spPr>
          <a:xfrm>
            <a:off x="4608945" y="1416636"/>
            <a:ext cx="1868056" cy="1569660"/>
          </a:xfrm>
          <a:prstGeom prst="rect">
            <a:avLst/>
          </a:prstGeom>
          <a:noFill/>
        </p:spPr>
        <p:txBody>
          <a:bodyPr wrap="square" rtlCol="0">
            <a:spAutoFit/>
          </a:bodyPr>
          <a:lstStyle/>
          <a:p>
            <a:r>
              <a:rPr lang="en-US" sz="1200" dirty="0" smtClean="0">
                <a:latin typeface="Segoe UI Light" pitchFamily="34" charset="0"/>
                <a:ea typeface="Adobe Myungjo Std M" pitchFamily="18" charset="-128"/>
              </a:rPr>
              <a:t>If a Smart Step requires more information (for example, a Call Step needs a phone number), a dialog box will prompt for a location or contact and try to obtain the phone number automatically.</a:t>
            </a:r>
            <a:endParaRPr lang="en-US" sz="1200" dirty="0">
              <a:latin typeface="Segoe UI Light" pitchFamily="34" charset="0"/>
              <a:ea typeface="Adobe Myungjo Std M" pitchFamily="18" charset="-128"/>
            </a:endParaRPr>
          </a:p>
        </p:txBody>
      </p:sp>
    </p:spTree>
    <p:extLst>
      <p:ext uri="{BB962C8B-B14F-4D97-AF65-F5344CB8AC3E}">
        <p14:creationId xmlns:p14="http://schemas.microsoft.com/office/powerpoint/2010/main" val="66319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61913"/>
            <a:ext cx="10725150" cy="698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33600" y="533400"/>
            <a:ext cx="4153638" cy="461665"/>
          </a:xfrm>
          <a:prstGeom prst="rect">
            <a:avLst/>
          </a:prstGeom>
          <a:noFill/>
        </p:spPr>
        <p:txBody>
          <a:bodyPr wrap="none" rtlCol="0">
            <a:spAutoFit/>
          </a:bodyPr>
          <a:lstStyle/>
          <a:p>
            <a:r>
              <a:rPr lang="en-US" sz="2400" dirty="0" smtClean="0">
                <a:latin typeface="Segoe UI Light" pitchFamily="34" charset="0"/>
                <a:ea typeface="Adobe Myungjo Std M" pitchFamily="18" charset="-128"/>
              </a:rPr>
              <a:t>Hi Omri, Welcome to </a:t>
            </a:r>
            <a:r>
              <a:rPr lang="en-US" sz="2400" dirty="0" err="1" smtClean="0">
                <a:latin typeface="Segoe UI Light" pitchFamily="34" charset="0"/>
                <a:ea typeface="Adobe Myungjo Std M" pitchFamily="18" charset="-128"/>
              </a:rPr>
              <a:t>TwoStep</a:t>
            </a:r>
            <a:r>
              <a:rPr lang="en-US" sz="2400" dirty="0">
                <a:latin typeface="Segoe UI Light" pitchFamily="34" charset="0"/>
                <a:ea typeface="Adobe Myungjo Std M" pitchFamily="18" charset="-128"/>
              </a:rPr>
              <a:t>!</a:t>
            </a:r>
            <a:endParaRPr lang="en-US" sz="2000" dirty="0">
              <a:latin typeface="Segoe UI Light" pitchFamily="34" charset="0"/>
              <a:ea typeface="Adobe Myungjo Std M" pitchFamily="18" charset="-128"/>
            </a:endParaRPr>
          </a:p>
        </p:txBody>
      </p:sp>
      <p:sp>
        <p:nvSpPr>
          <p:cNvPr id="7" name="TextBox 6"/>
          <p:cNvSpPr txBox="1"/>
          <p:nvPr/>
        </p:nvSpPr>
        <p:spPr>
          <a:xfrm>
            <a:off x="2499027" y="990600"/>
            <a:ext cx="3977974" cy="338554"/>
          </a:xfrm>
          <a:prstGeom prst="rect">
            <a:avLst/>
          </a:prstGeom>
          <a:noFill/>
        </p:spPr>
        <p:txBody>
          <a:bodyPr wrap="square" rtlCol="0">
            <a:spAutoFit/>
          </a:bodyPr>
          <a:lstStyle/>
          <a:p>
            <a:r>
              <a:rPr lang="en-US" sz="1600" dirty="0" smtClean="0">
                <a:latin typeface="Segoe UI Light" pitchFamily="34" charset="0"/>
                <a:ea typeface="Adobe Myungjo Std M" pitchFamily="18" charset="-128"/>
              </a:rPr>
              <a:t>Here’s a short introduction to the product.  </a:t>
            </a:r>
          </a:p>
        </p:txBody>
      </p:sp>
      <p:sp>
        <p:nvSpPr>
          <p:cNvPr id="2" name="TextBox 1"/>
          <p:cNvSpPr txBox="1"/>
          <p:nvPr/>
        </p:nvSpPr>
        <p:spPr>
          <a:xfrm>
            <a:off x="2590800" y="2794337"/>
            <a:ext cx="3810001" cy="1015663"/>
          </a:xfrm>
          <a:prstGeom prst="rect">
            <a:avLst/>
          </a:prstGeom>
          <a:noFill/>
        </p:spPr>
        <p:txBody>
          <a:bodyPr wrap="square" rtlCol="0">
            <a:spAutoFit/>
          </a:bodyPr>
          <a:lstStyle/>
          <a:p>
            <a:r>
              <a:rPr lang="en-US" sz="1200" dirty="0" err="1" smtClean="0">
                <a:latin typeface="Segoe UI Light" pitchFamily="34" charset="0"/>
                <a:ea typeface="Adobe Myungjo Std M" pitchFamily="18" charset="-128"/>
              </a:rPr>
              <a:t>TwoStep’s</a:t>
            </a:r>
            <a:r>
              <a:rPr lang="en-US" sz="1200" dirty="0" smtClean="0">
                <a:latin typeface="Segoe UI Light" pitchFamily="34" charset="0"/>
                <a:ea typeface="Adobe Myungjo Std M" pitchFamily="18" charset="-128"/>
              </a:rPr>
              <a:t> other main view is the Next Steps view.  This view presents all your immediate next steps across all Activities, sorted by due date.  It also allows filtering the Steps by Step Type (all phone calls), and carrying out the Step by clicking its Action icon.</a:t>
            </a:r>
            <a:endParaRPr lang="en-US" sz="1200" dirty="0">
              <a:latin typeface="Segoe UI Light" pitchFamily="34" charset="0"/>
              <a:ea typeface="Adobe Myungjo Std M" pitchFamily="18" charset="-128"/>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311" y="1388017"/>
            <a:ext cx="3893690" cy="1334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995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61913"/>
            <a:ext cx="10725150" cy="698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33600" y="533400"/>
            <a:ext cx="4153638" cy="461665"/>
          </a:xfrm>
          <a:prstGeom prst="rect">
            <a:avLst/>
          </a:prstGeom>
          <a:noFill/>
        </p:spPr>
        <p:txBody>
          <a:bodyPr wrap="none" rtlCol="0">
            <a:spAutoFit/>
          </a:bodyPr>
          <a:lstStyle/>
          <a:p>
            <a:r>
              <a:rPr lang="en-US" sz="2400" dirty="0" smtClean="0">
                <a:latin typeface="Segoe UI Light" pitchFamily="34" charset="0"/>
                <a:ea typeface="Adobe Myungjo Std M" pitchFamily="18" charset="-128"/>
              </a:rPr>
              <a:t>Hi Omri, Welcome to </a:t>
            </a:r>
            <a:r>
              <a:rPr lang="en-US" sz="2400" dirty="0" err="1" smtClean="0">
                <a:latin typeface="Segoe UI Light" pitchFamily="34" charset="0"/>
                <a:ea typeface="Adobe Myungjo Std M" pitchFamily="18" charset="-128"/>
              </a:rPr>
              <a:t>TwoStep</a:t>
            </a:r>
            <a:r>
              <a:rPr lang="en-US" sz="2400" dirty="0">
                <a:latin typeface="Segoe UI Light" pitchFamily="34" charset="0"/>
                <a:ea typeface="Adobe Myungjo Std M" pitchFamily="18" charset="-128"/>
              </a:rPr>
              <a:t>!</a:t>
            </a:r>
            <a:endParaRPr lang="en-US" sz="2000" dirty="0">
              <a:latin typeface="Segoe UI Light" pitchFamily="34" charset="0"/>
              <a:ea typeface="Adobe Myungjo Std M" pitchFamily="18" charset="-128"/>
            </a:endParaRPr>
          </a:p>
        </p:txBody>
      </p:sp>
      <p:sp>
        <p:nvSpPr>
          <p:cNvPr id="7" name="TextBox 6"/>
          <p:cNvSpPr txBox="1"/>
          <p:nvPr/>
        </p:nvSpPr>
        <p:spPr>
          <a:xfrm>
            <a:off x="2499027" y="990600"/>
            <a:ext cx="3977974" cy="338554"/>
          </a:xfrm>
          <a:prstGeom prst="rect">
            <a:avLst/>
          </a:prstGeom>
          <a:noFill/>
        </p:spPr>
        <p:txBody>
          <a:bodyPr wrap="square" rtlCol="0">
            <a:spAutoFit/>
          </a:bodyPr>
          <a:lstStyle/>
          <a:p>
            <a:r>
              <a:rPr lang="en-US" sz="1600" dirty="0" smtClean="0">
                <a:latin typeface="Segoe UI Light" pitchFamily="34" charset="0"/>
                <a:ea typeface="Adobe Myungjo Std M" pitchFamily="18" charset="-128"/>
              </a:rPr>
              <a:t>Here’s a short introduction to the product.  </a:t>
            </a:r>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568011" y="1308372"/>
            <a:ext cx="1318189" cy="25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62400" y="1447800"/>
            <a:ext cx="2438400" cy="2308324"/>
          </a:xfrm>
          <a:prstGeom prst="rect">
            <a:avLst/>
          </a:prstGeom>
          <a:noFill/>
        </p:spPr>
        <p:txBody>
          <a:bodyPr wrap="square" rtlCol="0">
            <a:spAutoFit/>
          </a:bodyPr>
          <a:lstStyle/>
          <a:p>
            <a:r>
              <a:rPr lang="en-US" sz="1200" dirty="0" smtClean="0">
                <a:latin typeface="Segoe UI Light" pitchFamily="34" charset="0"/>
                <a:ea typeface="Adobe Myungjo Std M" pitchFamily="18" charset="-128"/>
              </a:rPr>
              <a:t>Finally, </a:t>
            </a:r>
            <a:r>
              <a:rPr lang="en-US" sz="1200" dirty="0" err="1" smtClean="0">
                <a:latin typeface="Segoe UI Light" pitchFamily="34" charset="0"/>
                <a:ea typeface="Adobe Myungjo Std M" pitchFamily="18" charset="-128"/>
              </a:rPr>
              <a:t>TwoStep’s</a:t>
            </a:r>
            <a:r>
              <a:rPr lang="en-US" sz="1200" dirty="0" smtClean="0">
                <a:latin typeface="Segoe UI Light" pitchFamily="34" charset="0"/>
                <a:ea typeface="Adobe Myungjo Std M" pitchFamily="18" charset="-128"/>
              </a:rPr>
              <a:t> Mobile app is accessible on the go from any mobile device (iPhone, </a:t>
            </a:r>
            <a:r>
              <a:rPr lang="en-US" sz="1200" dirty="0" err="1" smtClean="0">
                <a:latin typeface="Segoe UI Light" pitchFamily="34" charset="0"/>
                <a:ea typeface="Adobe Myungjo Std M" pitchFamily="18" charset="-128"/>
              </a:rPr>
              <a:t>iPad</a:t>
            </a:r>
            <a:r>
              <a:rPr lang="en-US" sz="1200" dirty="0" smtClean="0">
                <a:latin typeface="Segoe UI Light" pitchFamily="34" charset="0"/>
                <a:ea typeface="Adobe Myungjo Std M" pitchFamily="18" charset="-128"/>
              </a:rPr>
              <a:t>, Android, Windows Phone and any other device with a browser) by navigating to the </a:t>
            </a:r>
            <a:r>
              <a:rPr lang="en-US" sz="1200" dirty="0" err="1" smtClean="0">
                <a:latin typeface="Segoe UI Light" pitchFamily="34" charset="0"/>
                <a:ea typeface="Adobe Myungjo Std M" pitchFamily="18" charset="-128"/>
              </a:rPr>
              <a:t>TwoStep</a:t>
            </a:r>
            <a:r>
              <a:rPr lang="en-US" sz="1200" dirty="0" smtClean="0">
                <a:latin typeface="Segoe UI Light" pitchFamily="34" charset="0"/>
                <a:ea typeface="Adobe Myungjo Std M" pitchFamily="18" charset="-128"/>
              </a:rPr>
              <a:t> website.</a:t>
            </a:r>
          </a:p>
          <a:p>
            <a:endParaRPr lang="en-US" sz="1200" dirty="0">
              <a:latin typeface="Segoe UI Light" pitchFamily="34" charset="0"/>
              <a:ea typeface="Adobe Myungjo Std M" pitchFamily="18" charset="-128"/>
            </a:endParaRPr>
          </a:p>
          <a:p>
            <a:r>
              <a:rPr lang="en-US" sz="1200" dirty="0" smtClean="0">
                <a:latin typeface="Segoe UI Light" pitchFamily="34" charset="0"/>
                <a:ea typeface="Adobe Myungjo Std M" pitchFamily="18" charset="-128"/>
              </a:rPr>
              <a:t>The Mobile app allows you to complete Steps on the go (Call, Schedule, Map) as well as viewing your running Activities and adding new Activities to your Inbox.</a:t>
            </a:r>
            <a:endParaRPr lang="en-US" sz="1200" dirty="0">
              <a:latin typeface="Segoe UI Light" pitchFamily="34" charset="0"/>
              <a:ea typeface="Adobe Myungjo Std M" pitchFamily="18" charset="-128"/>
            </a:endParaRPr>
          </a:p>
        </p:txBody>
      </p:sp>
    </p:spTree>
    <p:extLst>
      <p:ext uri="{BB962C8B-B14F-4D97-AF65-F5344CB8AC3E}">
        <p14:creationId xmlns:p14="http://schemas.microsoft.com/office/powerpoint/2010/main" val="336624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61913"/>
            <a:ext cx="10725150" cy="698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33600" y="533400"/>
            <a:ext cx="4153638" cy="461665"/>
          </a:xfrm>
          <a:prstGeom prst="rect">
            <a:avLst/>
          </a:prstGeom>
          <a:noFill/>
        </p:spPr>
        <p:txBody>
          <a:bodyPr wrap="none" rtlCol="0">
            <a:spAutoFit/>
          </a:bodyPr>
          <a:lstStyle/>
          <a:p>
            <a:r>
              <a:rPr lang="en-US" sz="2400" dirty="0" smtClean="0">
                <a:latin typeface="Segoe UI Light" pitchFamily="34" charset="0"/>
                <a:ea typeface="Adobe Myungjo Std M" pitchFamily="18" charset="-128"/>
              </a:rPr>
              <a:t>Hi Omri, Welcome to </a:t>
            </a:r>
            <a:r>
              <a:rPr lang="en-US" sz="2400" dirty="0" err="1" smtClean="0">
                <a:latin typeface="Segoe UI Light" pitchFamily="34" charset="0"/>
                <a:ea typeface="Adobe Myungjo Std M" pitchFamily="18" charset="-128"/>
              </a:rPr>
              <a:t>TwoStep</a:t>
            </a:r>
            <a:r>
              <a:rPr lang="en-US" sz="2400" dirty="0">
                <a:latin typeface="Segoe UI Light" pitchFamily="34" charset="0"/>
                <a:ea typeface="Adobe Myungjo Std M" pitchFamily="18" charset="-128"/>
              </a:rPr>
              <a:t>!</a:t>
            </a:r>
            <a:endParaRPr lang="en-US" sz="2000" dirty="0">
              <a:latin typeface="Segoe UI Light" pitchFamily="34" charset="0"/>
              <a:ea typeface="Adobe Myungjo Std M" pitchFamily="18" charset="-128"/>
            </a:endParaRPr>
          </a:p>
        </p:txBody>
      </p:sp>
      <p:sp>
        <p:nvSpPr>
          <p:cNvPr id="7" name="TextBox 6"/>
          <p:cNvSpPr txBox="1"/>
          <p:nvPr/>
        </p:nvSpPr>
        <p:spPr>
          <a:xfrm>
            <a:off x="2499027" y="990600"/>
            <a:ext cx="3977974" cy="338554"/>
          </a:xfrm>
          <a:prstGeom prst="rect">
            <a:avLst/>
          </a:prstGeom>
          <a:noFill/>
        </p:spPr>
        <p:txBody>
          <a:bodyPr wrap="square" rtlCol="0">
            <a:spAutoFit/>
          </a:bodyPr>
          <a:lstStyle/>
          <a:p>
            <a:r>
              <a:rPr lang="en-US" sz="1600" dirty="0" smtClean="0">
                <a:latin typeface="Segoe UI Light" pitchFamily="34" charset="0"/>
                <a:ea typeface="Adobe Myungjo Std M" pitchFamily="18" charset="-128"/>
              </a:rPr>
              <a:t>Here’s a short introduction to the product.  </a:t>
            </a:r>
          </a:p>
        </p:txBody>
      </p:sp>
      <p:sp>
        <p:nvSpPr>
          <p:cNvPr id="2" name="TextBox 1"/>
          <p:cNvSpPr txBox="1"/>
          <p:nvPr/>
        </p:nvSpPr>
        <p:spPr>
          <a:xfrm>
            <a:off x="2667000" y="1542871"/>
            <a:ext cx="3733800" cy="1569660"/>
          </a:xfrm>
          <a:prstGeom prst="rect">
            <a:avLst/>
          </a:prstGeom>
          <a:noFill/>
        </p:spPr>
        <p:txBody>
          <a:bodyPr wrap="square" rtlCol="0">
            <a:spAutoFit/>
          </a:bodyPr>
          <a:lstStyle/>
          <a:p>
            <a:r>
              <a:rPr lang="en-US" sz="1200" dirty="0" smtClean="0">
                <a:latin typeface="Segoe UI Light" pitchFamily="34" charset="0"/>
                <a:ea typeface="Adobe Myungjo Std M" pitchFamily="18" charset="-128"/>
              </a:rPr>
              <a:t>That’s it!  While there are more features we can tell you about, you now know enough to get started.  We hope you enjoy using </a:t>
            </a:r>
            <a:r>
              <a:rPr lang="en-US" sz="1200" dirty="0" err="1" smtClean="0">
                <a:latin typeface="Segoe UI Light" pitchFamily="34" charset="0"/>
                <a:ea typeface="Adobe Myungjo Std M" pitchFamily="18" charset="-128"/>
              </a:rPr>
              <a:t>TwoStep</a:t>
            </a:r>
            <a:r>
              <a:rPr lang="en-US" sz="1200" dirty="0" smtClean="0">
                <a:latin typeface="Segoe UI Light" pitchFamily="34" charset="0"/>
                <a:ea typeface="Adobe Myungjo Std M" pitchFamily="18" charset="-128"/>
              </a:rPr>
              <a:t> and find it as useful for managing your life as we do.  </a:t>
            </a:r>
          </a:p>
          <a:p>
            <a:endParaRPr lang="en-US" sz="1200" dirty="0">
              <a:latin typeface="Segoe UI Light" pitchFamily="34" charset="0"/>
              <a:ea typeface="Adobe Myungjo Std M" pitchFamily="18" charset="-128"/>
            </a:endParaRPr>
          </a:p>
          <a:p>
            <a:r>
              <a:rPr lang="en-US" sz="1200" dirty="0" smtClean="0">
                <a:latin typeface="Segoe UI Light" pitchFamily="34" charset="0"/>
                <a:ea typeface="Adobe Myungjo Std M" pitchFamily="18" charset="-128"/>
              </a:rPr>
              <a:t>So check out your Organizer, select some Activities and run them, and let </a:t>
            </a:r>
            <a:r>
              <a:rPr lang="en-US" sz="1200" dirty="0" err="1" smtClean="0">
                <a:latin typeface="Segoe UI Light" pitchFamily="34" charset="0"/>
                <a:ea typeface="Adobe Myungjo Std M" pitchFamily="18" charset="-128"/>
              </a:rPr>
              <a:t>TwoStep</a:t>
            </a:r>
            <a:r>
              <a:rPr lang="en-US" sz="1200" dirty="0" smtClean="0">
                <a:latin typeface="Segoe UI Light" pitchFamily="34" charset="0"/>
                <a:ea typeface="Adobe Myungjo Std M" pitchFamily="18" charset="-128"/>
              </a:rPr>
              <a:t> help you stay on top of things!</a:t>
            </a:r>
            <a:endParaRPr lang="en-US" sz="1200" dirty="0">
              <a:latin typeface="Segoe UI Light" pitchFamily="34" charset="0"/>
              <a:ea typeface="Adobe Myungjo Std M" pitchFamily="18" charset="-128"/>
            </a:endParaRPr>
          </a:p>
        </p:txBody>
      </p:sp>
    </p:spTree>
    <p:extLst>
      <p:ext uri="{BB962C8B-B14F-4D97-AF65-F5344CB8AC3E}">
        <p14:creationId xmlns:p14="http://schemas.microsoft.com/office/powerpoint/2010/main" val="155008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6200775"/>
            <a:ext cx="8686799"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228600" y="609600"/>
            <a:ext cx="8686800" cy="5943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28601" y="609600"/>
            <a:ext cx="8686800" cy="428625"/>
            <a:chOff x="228601" y="609600"/>
            <a:chExt cx="8686800" cy="428625"/>
          </a:xfrm>
        </p:grpSpPr>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609600"/>
              <a:ext cx="8686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46" y="609600"/>
              <a:ext cx="33051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09600" y="639247"/>
              <a:ext cx="1009956" cy="369332"/>
            </a:xfrm>
            <a:prstGeom prst="rect">
              <a:avLst/>
            </a:prstGeom>
            <a:noFill/>
          </p:spPr>
          <p:txBody>
            <a:bodyPr wrap="none" rtlCol="0">
              <a:spAutoFit/>
            </a:bodyPr>
            <a:lstStyle/>
            <a:p>
              <a:r>
                <a:rPr lang="en-US" b="1" dirty="0" err="1" smtClean="0">
                  <a:solidFill>
                    <a:schemeClr val="bg1"/>
                  </a:solidFill>
                  <a:latin typeface="Segoe UI Light" pitchFamily="34" charset="0"/>
                </a:rPr>
                <a:t>TwoStep</a:t>
              </a:r>
              <a:endParaRPr lang="en-US" b="1" dirty="0">
                <a:solidFill>
                  <a:schemeClr val="bg1"/>
                </a:solidFill>
                <a:latin typeface="Segoe UI Light" pitchFamily="34" charset="0"/>
              </a:endParaRPr>
            </a:p>
          </p:txBody>
        </p:sp>
      </p:grpSp>
      <p:sp>
        <p:nvSpPr>
          <p:cNvPr id="32" name="TextBox 31"/>
          <p:cNvSpPr txBox="1"/>
          <p:nvPr/>
        </p:nvSpPr>
        <p:spPr>
          <a:xfrm>
            <a:off x="609600" y="1305580"/>
            <a:ext cx="5473358" cy="584775"/>
          </a:xfrm>
          <a:prstGeom prst="rect">
            <a:avLst/>
          </a:prstGeom>
          <a:noFill/>
        </p:spPr>
        <p:txBody>
          <a:bodyPr wrap="none" rtlCol="0">
            <a:spAutoFit/>
          </a:bodyPr>
          <a:lstStyle/>
          <a:p>
            <a:r>
              <a:rPr lang="en-US" sz="3200" dirty="0" smtClean="0">
                <a:latin typeface="Segoe UI Light" pitchFamily="34" charset="0"/>
                <a:ea typeface="Adobe Myungjo Std M" pitchFamily="18" charset="-128"/>
              </a:rPr>
              <a:t>Hi Omri, Welcome to </a:t>
            </a:r>
            <a:r>
              <a:rPr lang="en-US" sz="3200" dirty="0" err="1" smtClean="0">
                <a:latin typeface="Segoe UI Light" pitchFamily="34" charset="0"/>
                <a:ea typeface="Adobe Myungjo Std M" pitchFamily="18" charset="-128"/>
              </a:rPr>
              <a:t>TwoStep</a:t>
            </a:r>
            <a:r>
              <a:rPr lang="en-US" sz="3200" dirty="0">
                <a:latin typeface="Segoe UI Light" pitchFamily="34" charset="0"/>
                <a:ea typeface="Adobe Myungjo Std M" pitchFamily="18" charset="-128"/>
              </a:rPr>
              <a:t>!</a:t>
            </a:r>
            <a:endParaRPr lang="en-US" sz="2800" dirty="0">
              <a:latin typeface="Segoe UI Light" pitchFamily="34" charset="0"/>
              <a:ea typeface="Adobe Myungjo Std M" pitchFamily="18" charset="-128"/>
            </a:endParaRPr>
          </a:p>
        </p:txBody>
      </p:sp>
      <p:sp>
        <p:nvSpPr>
          <p:cNvPr id="33" name="TextBox 32"/>
          <p:cNvSpPr txBox="1"/>
          <p:nvPr/>
        </p:nvSpPr>
        <p:spPr>
          <a:xfrm>
            <a:off x="609600" y="1981200"/>
            <a:ext cx="5356210" cy="338554"/>
          </a:xfrm>
          <a:prstGeom prst="rect">
            <a:avLst/>
          </a:prstGeom>
          <a:noFill/>
        </p:spPr>
        <p:txBody>
          <a:bodyPr wrap="none" rtlCol="0">
            <a:spAutoFit/>
          </a:bodyPr>
          <a:lstStyle/>
          <a:p>
            <a:r>
              <a:rPr lang="en-US" sz="1600" dirty="0" err="1" smtClean="0">
                <a:latin typeface="Segoe UI Light" pitchFamily="34" charset="0"/>
                <a:ea typeface="Adobe Myungjo Std M" pitchFamily="18" charset="-128"/>
              </a:rPr>
              <a:t>TwoStep</a:t>
            </a:r>
            <a:r>
              <a:rPr lang="en-US" sz="1600" dirty="0" smtClean="0">
                <a:latin typeface="Segoe UI Light" pitchFamily="34" charset="0"/>
                <a:ea typeface="Adobe Myungjo Std M" pitchFamily="18" charset="-128"/>
              </a:rPr>
              <a:t> works best if you tell us a few things about yourself.</a:t>
            </a:r>
            <a:endParaRPr lang="en-US" sz="1600" dirty="0">
              <a:latin typeface="Segoe UI Light" pitchFamily="34" charset="0"/>
              <a:ea typeface="Adobe Myungjo Std M" pitchFamily="18" charset="-128"/>
            </a:endParaRPr>
          </a:p>
        </p:txBody>
      </p:sp>
      <p:sp>
        <p:nvSpPr>
          <p:cNvPr id="34" name="Rounded Rectangle 33"/>
          <p:cNvSpPr/>
          <p:nvPr/>
        </p:nvSpPr>
        <p:spPr>
          <a:xfrm>
            <a:off x="6172200" y="1999231"/>
            <a:ext cx="2124017" cy="302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Connect to Facebook</a:t>
            </a:r>
            <a:endParaRPr lang="en-US" sz="1400" dirty="0"/>
          </a:p>
        </p:txBody>
      </p:sp>
      <p:grpSp>
        <p:nvGrpSpPr>
          <p:cNvPr id="36" name="Group 35"/>
          <p:cNvGrpSpPr/>
          <p:nvPr/>
        </p:nvGrpSpPr>
        <p:grpSpPr>
          <a:xfrm>
            <a:off x="609600" y="3049565"/>
            <a:ext cx="2362200" cy="379435"/>
            <a:chOff x="6400800" y="2435202"/>
            <a:chExt cx="1752600" cy="379435"/>
          </a:xfrm>
        </p:grpSpPr>
        <p:sp>
          <p:nvSpPr>
            <p:cNvPr id="37" name="Rounded Rectangle 36"/>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400800" y="2435202"/>
              <a:ext cx="730864"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Birthday</a:t>
              </a:r>
              <a:endParaRPr lang="en-US" dirty="0">
                <a:solidFill>
                  <a:schemeClr val="bg1">
                    <a:lumMod val="50000"/>
                  </a:schemeClr>
                </a:solidFill>
                <a:latin typeface="Segoe UI Light" pitchFamily="34" charset="0"/>
              </a:endParaRPr>
            </a:p>
          </p:txBody>
        </p:sp>
      </p:grpSp>
      <p:grpSp>
        <p:nvGrpSpPr>
          <p:cNvPr id="40" name="Group 39"/>
          <p:cNvGrpSpPr/>
          <p:nvPr/>
        </p:nvGrpSpPr>
        <p:grpSpPr>
          <a:xfrm>
            <a:off x="609600" y="3582965"/>
            <a:ext cx="2362200" cy="379435"/>
            <a:chOff x="6400800" y="2435202"/>
            <a:chExt cx="1752600" cy="379435"/>
          </a:xfrm>
        </p:grpSpPr>
        <p:sp>
          <p:nvSpPr>
            <p:cNvPr id="41" name="Rounded Rectangle 40"/>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400800" y="2435202"/>
              <a:ext cx="669828"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Gender</a:t>
              </a:r>
              <a:endParaRPr lang="en-US" dirty="0">
                <a:solidFill>
                  <a:schemeClr val="bg1">
                    <a:lumMod val="50000"/>
                  </a:schemeClr>
                </a:solidFill>
                <a:latin typeface="Segoe UI Light" pitchFamily="34" charset="0"/>
              </a:endParaRPr>
            </a:p>
          </p:txBody>
        </p:sp>
      </p:grpSp>
      <p:grpSp>
        <p:nvGrpSpPr>
          <p:cNvPr id="43" name="Group 42"/>
          <p:cNvGrpSpPr/>
          <p:nvPr/>
        </p:nvGrpSpPr>
        <p:grpSpPr>
          <a:xfrm>
            <a:off x="609600" y="4114800"/>
            <a:ext cx="2362200" cy="379435"/>
            <a:chOff x="6400800" y="2435202"/>
            <a:chExt cx="1752600" cy="379435"/>
          </a:xfrm>
        </p:grpSpPr>
        <p:sp>
          <p:nvSpPr>
            <p:cNvPr id="44" name="Rounded Rectangle 43"/>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400800" y="2435202"/>
              <a:ext cx="1240704"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Mobile number</a:t>
              </a:r>
              <a:endParaRPr lang="en-US" dirty="0">
                <a:solidFill>
                  <a:schemeClr val="bg1">
                    <a:lumMod val="50000"/>
                  </a:schemeClr>
                </a:solidFill>
                <a:latin typeface="Segoe UI Light" pitchFamily="34" charset="0"/>
              </a:endParaRPr>
            </a:p>
          </p:txBody>
        </p:sp>
      </p:grpSp>
      <p:sp>
        <p:nvSpPr>
          <p:cNvPr id="3" name="TextBox 2"/>
          <p:cNvSpPr txBox="1"/>
          <p:nvPr/>
        </p:nvSpPr>
        <p:spPr>
          <a:xfrm>
            <a:off x="3102974" y="3075801"/>
            <a:ext cx="4114588" cy="276999"/>
          </a:xfrm>
          <a:prstGeom prst="rect">
            <a:avLst/>
          </a:prstGeom>
          <a:noFill/>
        </p:spPr>
        <p:txBody>
          <a:bodyPr wrap="none" rtlCol="0">
            <a:spAutoFit/>
          </a:bodyPr>
          <a:lstStyle/>
          <a:p>
            <a:r>
              <a:rPr lang="en-US" sz="1200" dirty="0" smtClean="0">
                <a:latin typeface="Segoe UI Light" pitchFamily="34" charset="0"/>
              </a:rPr>
              <a:t>We use this to help select the most relevant Activities for you </a:t>
            </a:r>
            <a:endParaRPr lang="en-US" sz="1200" dirty="0">
              <a:latin typeface="Segoe UI Light" pitchFamily="34" charset="0"/>
            </a:endParaRPr>
          </a:p>
        </p:txBody>
      </p:sp>
      <p:sp>
        <p:nvSpPr>
          <p:cNvPr id="47" name="TextBox 46"/>
          <p:cNvSpPr txBox="1"/>
          <p:nvPr/>
        </p:nvSpPr>
        <p:spPr>
          <a:xfrm>
            <a:off x="3124412" y="3609201"/>
            <a:ext cx="3264868" cy="276999"/>
          </a:xfrm>
          <a:prstGeom prst="rect">
            <a:avLst/>
          </a:prstGeom>
          <a:noFill/>
        </p:spPr>
        <p:txBody>
          <a:bodyPr wrap="none" rtlCol="0">
            <a:spAutoFit/>
          </a:bodyPr>
          <a:lstStyle/>
          <a:p>
            <a:r>
              <a:rPr lang="en-US" sz="1200" dirty="0" smtClean="0">
                <a:latin typeface="Segoe UI Light" pitchFamily="34" charset="0"/>
              </a:rPr>
              <a:t>We use this to customize the experience for you</a:t>
            </a:r>
          </a:p>
        </p:txBody>
      </p:sp>
      <p:sp>
        <p:nvSpPr>
          <p:cNvPr id="48" name="TextBox 47"/>
          <p:cNvSpPr txBox="1"/>
          <p:nvPr/>
        </p:nvSpPr>
        <p:spPr>
          <a:xfrm>
            <a:off x="3124200" y="4142601"/>
            <a:ext cx="4322465" cy="276999"/>
          </a:xfrm>
          <a:prstGeom prst="rect">
            <a:avLst/>
          </a:prstGeom>
          <a:noFill/>
        </p:spPr>
        <p:txBody>
          <a:bodyPr wrap="none" rtlCol="0">
            <a:spAutoFit/>
          </a:bodyPr>
          <a:lstStyle/>
          <a:p>
            <a:r>
              <a:rPr lang="en-US" sz="1200" dirty="0" smtClean="0">
                <a:latin typeface="Segoe UI Light" pitchFamily="34" charset="0"/>
              </a:rPr>
              <a:t>We use this to send you reminders via text message, if you ‘d like</a:t>
            </a:r>
            <a:endParaRPr lang="en-US" sz="1200" dirty="0">
              <a:latin typeface="Segoe UI Light" pitchFamily="34" charset="0"/>
            </a:endParaRPr>
          </a:p>
        </p:txBody>
      </p:sp>
      <p:sp>
        <p:nvSpPr>
          <p:cNvPr id="53" name="TextBox 52"/>
          <p:cNvSpPr txBox="1"/>
          <p:nvPr/>
        </p:nvSpPr>
        <p:spPr>
          <a:xfrm>
            <a:off x="609600" y="2390001"/>
            <a:ext cx="7516545" cy="461665"/>
          </a:xfrm>
          <a:prstGeom prst="rect">
            <a:avLst/>
          </a:prstGeom>
          <a:noFill/>
        </p:spPr>
        <p:txBody>
          <a:bodyPr wrap="none" rtlCol="0">
            <a:spAutoFit/>
          </a:bodyPr>
          <a:lstStyle/>
          <a:p>
            <a:r>
              <a:rPr lang="en-US" sz="1200" dirty="0" smtClean="0">
                <a:latin typeface="Segoe UI Light" pitchFamily="34" charset="0"/>
              </a:rPr>
              <a:t>We highly recommend connecting to Facebook – </a:t>
            </a:r>
            <a:r>
              <a:rPr lang="en-US" sz="1200" dirty="0" err="1" smtClean="0">
                <a:latin typeface="Segoe UI Light" pitchFamily="34" charset="0"/>
              </a:rPr>
              <a:t>TwoStep</a:t>
            </a:r>
            <a:r>
              <a:rPr lang="en-US" sz="1200" dirty="0" smtClean="0">
                <a:latin typeface="Segoe UI Light" pitchFamily="34" charset="0"/>
              </a:rPr>
              <a:t> can do a much better job for you.  We import contacts,</a:t>
            </a:r>
          </a:p>
          <a:p>
            <a:r>
              <a:rPr lang="en-US" sz="1200" dirty="0">
                <a:latin typeface="Segoe UI Light" pitchFamily="34" charset="0"/>
              </a:rPr>
              <a:t>y</a:t>
            </a:r>
            <a:r>
              <a:rPr lang="en-US" sz="1200" dirty="0" smtClean="0">
                <a:latin typeface="Segoe UI Light" pitchFamily="34" charset="0"/>
              </a:rPr>
              <a:t>our location, and your family information, and we will NEVER post to Facebook unless you explicitly tell us to.</a:t>
            </a:r>
          </a:p>
        </p:txBody>
      </p:sp>
      <p:sp>
        <p:nvSpPr>
          <p:cNvPr id="54" name="Rounded Rectangle 53"/>
          <p:cNvSpPr/>
          <p:nvPr/>
        </p:nvSpPr>
        <p:spPr>
          <a:xfrm>
            <a:off x="609223" y="4724400"/>
            <a:ext cx="990977" cy="4286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Tree>
    <p:extLst>
      <p:ext uri="{BB962C8B-B14F-4D97-AF65-F5344CB8AC3E}">
        <p14:creationId xmlns:p14="http://schemas.microsoft.com/office/powerpoint/2010/main" val="30041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6200775"/>
            <a:ext cx="8686799"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228600" y="609600"/>
            <a:ext cx="8686800" cy="5943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28601" y="609600"/>
            <a:ext cx="8686800" cy="428625"/>
            <a:chOff x="228601" y="609600"/>
            <a:chExt cx="8686800" cy="428625"/>
          </a:xfrm>
        </p:grpSpPr>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609600"/>
              <a:ext cx="8686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46" y="609600"/>
              <a:ext cx="33051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09600" y="639247"/>
              <a:ext cx="1009956" cy="369332"/>
            </a:xfrm>
            <a:prstGeom prst="rect">
              <a:avLst/>
            </a:prstGeom>
            <a:noFill/>
          </p:spPr>
          <p:txBody>
            <a:bodyPr wrap="none" rtlCol="0">
              <a:spAutoFit/>
            </a:bodyPr>
            <a:lstStyle/>
            <a:p>
              <a:r>
                <a:rPr lang="en-US" b="1" dirty="0" err="1" smtClean="0">
                  <a:solidFill>
                    <a:schemeClr val="bg1"/>
                  </a:solidFill>
                  <a:latin typeface="Segoe UI Light" pitchFamily="34" charset="0"/>
                </a:rPr>
                <a:t>TwoStep</a:t>
              </a:r>
              <a:endParaRPr lang="en-US" b="1" dirty="0">
                <a:solidFill>
                  <a:schemeClr val="bg1"/>
                </a:solidFill>
                <a:latin typeface="Segoe UI Light" pitchFamily="34" charset="0"/>
              </a:endParaRPr>
            </a:p>
          </p:txBody>
        </p:sp>
      </p:grpSp>
      <p:sp>
        <p:nvSpPr>
          <p:cNvPr id="32" name="TextBox 31"/>
          <p:cNvSpPr txBox="1"/>
          <p:nvPr/>
        </p:nvSpPr>
        <p:spPr>
          <a:xfrm>
            <a:off x="609600" y="1305580"/>
            <a:ext cx="5473358" cy="584775"/>
          </a:xfrm>
          <a:prstGeom prst="rect">
            <a:avLst/>
          </a:prstGeom>
          <a:noFill/>
        </p:spPr>
        <p:txBody>
          <a:bodyPr wrap="none" rtlCol="0">
            <a:spAutoFit/>
          </a:bodyPr>
          <a:lstStyle/>
          <a:p>
            <a:r>
              <a:rPr lang="en-US" sz="3200" dirty="0" smtClean="0">
                <a:latin typeface="Segoe UI Light" pitchFamily="34" charset="0"/>
                <a:ea typeface="Adobe Myungjo Std M" pitchFamily="18" charset="-128"/>
              </a:rPr>
              <a:t>Hi Omri, Welcome to </a:t>
            </a:r>
            <a:r>
              <a:rPr lang="en-US" sz="3200" dirty="0" err="1" smtClean="0">
                <a:latin typeface="Segoe UI Light" pitchFamily="34" charset="0"/>
                <a:ea typeface="Adobe Myungjo Std M" pitchFamily="18" charset="-128"/>
              </a:rPr>
              <a:t>TwoStep</a:t>
            </a:r>
            <a:r>
              <a:rPr lang="en-US" sz="3200" dirty="0">
                <a:latin typeface="Segoe UI Light" pitchFamily="34" charset="0"/>
                <a:ea typeface="Adobe Myungjo Std M" pitchFamily="18" charset="-128"/>
              </a:rPr>
              <a:t>!</a:t>
            </a:r>
            <a:endParaRPr lang="en-US" sz="2800" dirty="0">
              <a:latin typeface="Segoe UI Light" pitchFamily="34" charset="0"/>
              <a:ea typeface="Adobe Myungjo Std M" pitchFamily="18" charset="-128"/>
            </a:endParaRPr>
          </a:p>
        </p:txBody>
      </p:sp>
      <p:sp>
        <p:nvSpPr>
          <p:cNvPr id="33" name="TextBox 32"/>
          <p:cNvSpPr txBox="1"/>
          <p:nvPr/>
        </p:nvSpPr>
        <p:spPr>
          <a:xfrm>
            <a:off x="609600" y="1981200"/>
            <a:ext cx="4429418" cy="338554"/>
          </a:xfrm>
          <a:prstGeom prst="rect">
            <a:avLst/>
          </a:prstGeom>
          <a:noFill/>
        </p:spPr>
        <p:txBody>
          <a:bodyPr wrap="none" rtlCol="0">
            <a:spAutoFit/>
          </a:bodyPr>
          <a:lstStyle/>
          <a:p>
            <a:r>
              <a:rPr lang="en-US" sz="1600" dirty="0" smtClean="0">
                <a:latin typeface="Segoe UI Light" pitchFamily="34" charset="0"/>
                <a:ea typeface="Adobe Myungjo Std M" pitchFamily="18" charset="-128"/>
              </a:rPr>
              <a:t>Next, please tell us a few things about your family.</a:t>
            </a:r>
            <a:endParaRPr lang="en-US" sz="1600" dirty="0">
              <a:latin typeface="Segoe UI Light" pitchFamily="34" charset="0"/>
              <a:ea typeface="Adobe Myungjo Std M" pitchFamily="18" charset="-128"/>
            </a:endParaRPr>
          </a:p>
        </p:txBody>
      </p:sp>
      <p:sp>
        <p:nvSpPr>
          <p:cNvPr id="34" name="Rounded Rectangle 33"/>
          <p:cNvSpPr/>
          <p:nvPr/>
        </p:nvSpPr>
        <p:spPr>
          <a:xfrm>
            <a:off x="6172200" y="1999231"/>
            <a:ext cx="2124017" cy="302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Connect to Facebook</a:t>
            </a:r>
            <a:endParaRPr lang="en-US" sz="1400" dirty="0"/>
          </a:p>
        </p:txBody>
      </p:sp>
      <p:grpSp>
        <p:nvGrpSpPr>
          <p:cNvPr id="36" name="Group 35"/>
          <p:cNvGrpSpPr/>
          <p:nvPr/>
        </p:nvGrpSpPr>
        <p:grpSpPr>
          <a:xfrm>
            <a:off x="609600" y="3049565"/>
            <a:ext cx="2362200" cy="379435"/>
            <a:chOff x="6400800" y="2435202"/>
            <a:chExt cx="1752600" cy="379435"/>
          </a:xfrm>
        </p:grpSpPr>
        <p:sp>
          <p:nvSpPr>
            <p:cNvPr id="37" name="Rounded Rectangle 36"/>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400800" y="2435202"/>
              <a:ext cx="1228193"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Spouse’s Name</a:t>
              </a:r>
              <a:endParaRPr lang="en-US" dirty="0">
                <a:solidFill>
                  <a:schemeClr val="bg1">
                    <a:lumMod val="50000"/>
                  </a:schemeClr>
                </a:solidFill>
                <a:latin typeface="Segoe UI Light" pitchFamily="34" charset="0"/>
              </a:endParaRPr>
            </a:p>
          </p:txBody>
        </p:sp>
      </p:grpSp>
      <p:grpSp>
        <p:nvGrpSpPr>
          <p:cNvPr id="40" name="Group 39"/>
          <p:cNvGrpSpPr/>
          <p:nvPr/>
        </p:nvGrpSpPr>
        <p:grpSpPr>
          <a:xfrm>
            <a:off x="609600" y="3582965"/>
            <a:ext cx="2362200" cy="379435"/>
            <a:chOff x="6400800" y="2435202"/>
            <a:chExt cx="1752600" cy="379435"/>
          </a:xfrm>
        </p:grpSpPr>
        <p:sp>
          <p:nvSpPr>
            <p:cNvPr id="41" name="Rounded Rectangle 40"/>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400800" y="2435202"/>
              <a:ext cx="1389131"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Spouse’s Birthday</a:t>
              </a:r>
              <a:endParaRPr lang="en-US" dirty="0">
                <a:solidFill>
                  <a:schemeClr val="bg1">
                    <a:lumMod val="50000"/>
                  </a:schemeClr>
                </a:solidFill>
                <a:latin typeface="Segoe UI Light" pitchFamily="34" charset="0"/>
              </a:endParaRPr>
            </a:p>
          </p:txBody>
        </p:sp>
      </p:grpSp>
      <p:grpSp>
        <p:nvGrpSpPr>
          <p:cNvPr id="43" name="Group 42"/>
          <p:cNvGrpSpPr/>
          <p:nvPr/>
        </p:nvGrpSpPr>
        <p:grpSpPr>
          <a:xfrm>
            <a:off x="609600" y="4114800"/>
            <a:ext cx="2362200" cy="379435"/>
            <a:chOff x="6400800" y="2435202"/>
            <a:chExt cx="1752600" cy="379435"/>
          </a:xfrm>
        </p:grpSpPr>
        <p:sp>
          <p:nvSpPr>
            <p:cNvPr id="44" name="Rounded Rectangle 43"/>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400800" y="2435202"/>
              <a:ext cx="1328096"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Spouse’s Gender</a:t>
              </a:r>
              <a:endParaRPr lang="en-US" dirty="0">
                <a:solidFill>
                  <a:schemeClr val="bg1">
                    <a:lumMod val="50000"/>
                  </a:schemeClr>
                </a:solidFill>
                <a:latin typeface="Segoe UI Light" pitchFamily="34" charset="0"/>
              </a:endParaRPr>
            </a:p>
          </p:txBody>
        </p:sp>
      </p:grpSp>
      <p:sp>
        <p:nvSpPr>
          <p:cNvPr id="3" name="TextBox 2"/>
          <p:cNvSpPr txBox="1"/>
          <p:nvPr/>
        </p:nvSpPr>
        <p:spPr>
          <a:xfrm>
            <a:off x="3102974" y="3075801"/>
            <a:ext cx="4584845" cy="276999"/>
          </a:xfrm>
          <a:prstGeom prst="rect">
            <a:avLst/>
          </a:prstGeom>
          <a:noFill/>
        </p:spPr>
        <p:txBody>
          <a:bodyPr wrap="none" rtlCol="0">
            <a:spAutoFit/>
          </a:bodyPr>
          <a:lstStyle/>
          <a:p>
            <a:r>
              <a:rPr lang="en-US" sz="1200" dirty="0" smtClean="0">
                <a:latin typeface="Segoe UI Light" pitchFamily="34" charset="0"/>
              </a:rPr>
              <a:t>We use this to help you stay on top of things that married people do</a:t>
            </a:r>
            <a:endParaRPr lang="en-US" sz="1200" dirty="0">
              <a:latin typeface="Segoe UI Light" pitchFamily="34" charset="0"/>
            </a:endParaRPr>
          </a:p>
        </p:txBody>
      </p:sp>
      <p:sp>
        <p:nvSpPr>
          <p:cNvPr id="47" name="TextBox 46"/>
          <p:cNvSpPr txBox="1"/>
          <p:nvPr/>
        </p:nvSpPr>
        <p:spPr>
          <a:xfrm>
            <a:off x="3124412" y="3609201"/>
            <a:ext cx="4102085" cy="276999"/>
          </a:xfrm>
          <a:prstGeom prst="rect">
            <a:avLst/>
          </a:prstGeom>
          <a:noFill/>
        </p:spPr>
        <p:txBody>
          <a:bodyPr wrap="none" rtlCol="0">
            <a:spAutoFit/>
          </a:bodyPr>
          <a:lstStyle/>
          <a:p>
            <a:r>
              <a:rPr lang="en-US" sz="1200" dirty="0" smtClean="0">
                <a:latin typeface="Segoe UI Light" pitchFamily="34" charset="0"/>
              </a:rPr>
              <a:t>We use this to help you stay on top of your spouse’s birthday</a:t>
            </a:r>
            <a:endParaRPr lang="en-US" sz="1200" dirty="0">
              <a:latin typeface="Segoe UI Light" pitchFamily="34" charset="0"/>
            </a:endParaRPr>
          </a:p>
        </p:txBody>
      </p:sp>
      <p:sp>
        <p:nvSpPr>
          <p:cNvPr id="48" name="TextBox 47"/>
          <p:cNvSpPr txBox="1"/>
          <p:nvPr/>
        </p:nvSpPr>
        <p:spPr>
          <a:xfrm>
            <a:off x="3124200" y="4142601"/>
            <a:ext cx="3808287" cy="276999"/>
          </a:xfrm>
          <a:prstGeom prst="rect">
            <a:avLst/>
          </a:prstGeom>
          <a:noFill/>
        </p:spPr>
        <p:txBody>
          <a:bodyPr wrap="none" rtlCol="0">
            <a:spAutoFit/>
          </a:bodyPr>
          <a:lstStyle/>
          <a:p>
            <a:r>
              <a:rPr lang="en-US" sz="1200" dirty="0" smtClean="0">
                <a:latin typeface="Segoe UI Light" pitchFamily="34" charset="0"/>
              </a:rPr>
              <a:t>We use this to customize the experience for your spouse</a:t>
            </a:r>
            <a:endParaRPr lang="en-US" sz="1200" dirty="0">
              <a:latin typeface="Segoe UI Light" pitchFamily="34" charset="0"/>
            </a:endParaRPr>
          </a:p>
        </p:txBody>
      </p:sp>
      <p:sp>
        <p:nvSpPr>
          <p:cNvPr id="53" name="TextBox 52"/>
          <p:cNvSpPr txBox="1"/>
          <p:nvPr/>
        </p:nvSpPr>
        <p:spPr>
          <a:xfrm>
            <a:off x="609600" y="2390001"/>
            <a:ext cx="7516545" cy="461665"/>
          </a:xfrm>
          <a:prstGeom prst="rect">
            <a:avLst/>
          </a:prstGeom>
          <a:noFill/>
        </p:spPr>
        <p:txBody>
          <a:bodyPr wrap="none" rtlCol="0">
            <a:spAutoFit/>
          </a:bodyPr>
          <a:lstStyle/>
          <a:p>
            <a:r>
              <a:rPr lang="en-US" sz="1200" dirty="0" smtClean="0">
                <a:latin typeface="Segoe UI Light" pitchFamily="34" charset="0"/>
              </a:rPr>
              <a:t>We highly recommend connecting to Facebook – </a:t>
            </a:r>
            <a:r>
              <a:rPr lang="en-US" sz="1200" dirty="0" err="1" smtClean="0">
                <a:latin typeface="Segoe UI Light" pitchFamily="34" charset="0"/>
              </a:rPr>
              <a:t>TwoStep</a:t>
            </a:r>
            <a:r>
              <a:rPr lang="en-US" sz="1200" dirty="0" smtClean="0">
                <a:latin typeface="Segoe UI Light" pitchFamily="34" charset="0"/>
              </a:rPr>
              <a:t> can do a much better job for you.  We import contacts,</a:t>
            </a:r>
          </a:p>
          <a:p>
            <a:r>
              <a:rPr lang="en-US" sz="1200" dirty="0">
                <a:latin typeface="Segoe UI Light" pitchFamily="34" charset="0"/>
              </a:rPr>
              <a:t>y</a:t>
            </a:r>
            <a:r>
              <a:rPr lang="en-US" sz="1200" dirty="0" smtClean="0">
                <a:latin typeface="Segoe UI Light" pitchFamily="34" charset="0"/>
              </a:rPr>
              <a:t>our location, and your family information, and we will NEVER post to Facebook unless you explicitly tell us to.</a:t>
            </a:r>
          </a:p>
        </p:txBody>
      </p:sp>
      <p:sp>
        <p:nvSpPr>
          <p:cNvPr id="54" name="Rounded Rectangle 53"/>
          <p:cNvSpPr/>
          <p:nvPr/>
        </p:nvSpPr>
        <p:spPr>
          <a:xfrm>
            <a:off x="609600" y="4724400"/>
            <a:ext cx="990977" cy="4286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Tree>
    <p:extLst>
      <p:ext uri="{BB962C8B-B14F-4D97-AF65-F5344CB8AC3E}">
        <p14:creationId xmlns:p14="http://schemas.microsoft.com/office/powerpoint/2010/main" val="309253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6200775"/>
            <a:ext cx="8686799"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228600" y="609600"/>
            <a:ext cx="8686800" cy="5943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28601" y="609600"/>
            <a:ext cx="8686800" cy="428625"/>
            <a:chOff x="228601" y="609600"/>
            <a:chExt cx="8686800" cy="428625"/>
          </a:xfrm>
        </p:grpSpPr>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609600"/>
              <a:ext cx="8686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46" y="609600"/>
              <a:ext cx="33051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09600" y="639247"/>
              <a:ext cx="1009956" cy="369332"/>
            </a:xfrm>
            <a:prstGeom prst="rect">
              <a:avLst/>
            </a:prstGeom>
            <a:noFill/>
          </p:spPr>
          <p:txBody>
            <a:bodyPr wrap="none" rtlCol="0">
              <a:spAutoFit/>
            </a:bodyPr>
            <a:lstStyle/>
            <a:p>
              <a:r>
                <a:rPr lang="en-US" b="1" dirty="0" err="1" smtClean="0">
                  <a:solidFill>
                    <a:schemeClr val="bg1"/>
                  </a:solidFill>
                  <a:latin typeface="Segoe UI Light" pitchFamily="34" charset="0"/>
                </a:rPr>
                <a:t>TwoStep</a:t>
              </a:r>
              <a:endParaRPr lang="en-US" b="1" dirty="0">
                <a:solidFill>
                  <a:schemeClr val="bg1"/>
                </a:solidFill>
                <a:latin typeface="Segoe UI Light" pitchFamily="34" charset="0"/>
              </a:endParaRPr>
            </a:p>
          </p:txBody>
        </p:sp>
      </p:grpSp>
      <p:sp>
        <p:nvSpPr>
          <p:cNvPr id="32" name="TextBox 31"/>
          <p:cNvSpPr txBox="1"/>
          <p:nvPr/>
        </p:nvSpPr>
        <p:spPr>
          <a:xfrm>
            <a:off x="609600" y="1305580"/>
            <a:ext cx="5473358" cy="584775"/>
          </a:xfrm>
          <a:prstGeom prst="rect">
            <a:avLst/>
          </a:prstGeom>
          <a:noFill/>
        </p:spPr>
        <p:txBody>
          <a:bodyPr wrap="none" rtlCol="0">
            <a:spAutoFit/>
          </a:bodyPr>
          <a:lstStyle/>
          <a:p>
            <a:r>
              <a:rPr lang="en-US" sz="3200" dirty="0" smtClean="0">
                <a:latin typeface="Segoe UI Light" pitchFamily="34" charset="0"/>
                <a:ea typeface="Adobe Myungjo Std M" pitchFamily="18" charset="-128"/>
              </a:rPr>
              <a:t>Hi Omri, Welcome to </a:t>
            </a:r>
            <a:r>
              <a:rPr lang="en-US" sz="3200" dirty="0" err="1" smtClean="0">
                <a:latin typeface="Segoe UI Light" pitchFamily="34" charset="0"/>
                <a:ea typeface="Adobe Myungjo Std M" pitchFamily="18" charset="-128"/>
              </a:rPr>
              <a:t>TwoStep</a:t>
            </a:r>
            <a:r>
              <a:rPr lang="en-US" sz="3200" dirty="0">
                <a:latin typeface="Segoe UI Light" pitchFamily="34" charset="0"/>
                <a:ea typeface="Adobe Myungjo Std M" pitchFamily="18" charset="-128"/>
              </a:rPr>
              <a:t>!</a:t>
            </a:r>
            <a:endParaRPr lang="en-US" sz="2800" dirty="0">
              <a:latin typeface="Segoe UI Light" pitchFamily="34" charset="0"/>
              <a:ea typeface="Adobe Myungjo Std M" pitchFamily="18" charset="-128"/>
            </a:endParaRPr>
          </a:p>
        </p:txBody>
      </p:sp>
      <p:sp>
        <p:nvSpPr>
          <p:cNvPr id="33" name="TextBox 32"/>
          <p:cNvSpPr txBox="1"/>
          <p:nvPr/>
        </p:nvSpPr>
        <p:spPr>
          <a:xfrm>
            <a:off x="609600" y="1981200"/>
            <a:ext cx="4429418" cy="338554"/>
          </a:xfrm>
          <a:prstGeom prst="rect">
            <a:avLst/>
          </a:prstGeom>
          <a:noFill/>
        </p:spPr>
        <p:txBody>
          <a:bodyPr wrap="none" rtlCol="0">
            <a:spAutoFit/>
          </a:bodyPr>
          <a:lstStyle/>
          <a:p>
            <a:r>
              <a:rPr lang="en-US" sz="1600" dirty="0" smtClean="0">
                <a:latin typeface="Segoe UI Light" pitchFamily="34" charset="0"/>
                <a:ea typeface="Adobe Myungjo Std M" pitchFamily="18" charset="-128"/>
              </a:rPr>
              <a:t>Next, please tell us a few things about your family.</a:t>
            </a:r>
            <a:endParaRPr lang="en-US" sz="1600" dirty="0">
              <a:latin typeface="Segoe UI Light" pitchFamily="34" charset="0"/>
              <a:ea typeface="Adobe Myungjo Std M" pitchFamily="18" charset="-128"/>
            </a:endParaRPr>
          </a:p>
        </p:txBody>
      </p:sp>
      <p:sp>
        <p:nvSpPr>
          <p:cNvPr id="34" name="Rounded Rectangle 33"/>
          <p:cNvSpPr/>
          <p:nvPr/>
        </p:nvSpPr>
        <p:spPr>
          <a:xfrm>
            <a:off x="6172200" y="1999231"/>
            <a:ext cx="2124017" cy="302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Connect to Facebook</a:t>
            </a:r>
            <a:endParaRPr lang="en-US" sz="1400" dirty="0"/>
          </a:p>
        </p:txBody>
      </p:sp>
      <p:grpSp>
        <p:nvGrpSpPr>
          <p:cNvPr id="36" name="Group 35"/>
          <p:cNvGrpSpPr/>
          <p:nvPr/>
        </p:nvGrpSpPr>
        <p:grpSpPr>
          <a:xfrm>
            <a:off x="609600" y="3049565"/>
            <a:ext cx="2362200" cy="379435"/>
            <a:chOff x="6400800" y="2435202"/>
            <a:chExt cx="1752600" cy="379435"/>
          </a:xfrm>
        </p:grpSpPr>
        <p:sp>
          <p:nvSpPr>
            <p:cNvPr id="37" name="Rounded Rectangle 36"/>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400800" y="2435202"/>
              <a:ext cx="927292"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Kid’s Name</a:t>
              </a:r>
              <a:endParaRPr lang="en-US" dirty="0">
                <a:solidFill>
                  <a:schemeClr val="bg1">
                    <a:lumMod val="50000"/>
                  </a:schemeClr>
                </a:solidFill>
                <a:latin typeface="Segoe UI Light" pitchFamily="34" charset="0"/>
              </a:endParaRPr>
            </a:p>
          </p:txBody>
        </p:sp>
      </p:grpSp>
      <p:grpSp>
        <p:nvGrpSpPr>
          <p:cNvPr id="40" name="Group 39"/>
          <p:cNvGrpSpPr/>
          <p:nvPr/>
        </p:nvGrpSpPr>
        <p:grpSpPr>
          <a:xfrm>
            <a:off x="609600" y="3582965"/>
            <a:ext cx="2362200" cy="379435"/>
            <a:chOff x="6400800" y="2435202"/>
            <a:chExt cx="1752600" cy="379435"/>
          </a:xfrm>
        </p:grpSpPr>
        <p:sp>
          <p:nvSpPr>
            <p:cNvPr id="41" name="Rounded Rectangle 40"/>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400800" y="2435202"/>
              <a:ext cx="1088232"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Kid’s Birthday</a:t>
              </a:r>
              <a:endParaRPr lang="en-US" dirty="0">
                <a:solidFill>
                  <a:schemeClr val="bg1">
                    <a:lumMod val="50000"/>
                  </a:schemeClr>
                </a:solidFill>
                <a:latin typeface="Segoe UI Light" pitchFamily="34" charset="0"/>
              </a:endParaRPr>
            </a:p>
          </p:txBody>
        </p:sp>
      </p:grpSp>
      <p:grpSp>
        <p:nvGrpSpPr>
          <p:cNvPr id="43" name="Group 42"/>
          <p:cNvGrpSpPr/>
          <p:nvPr/>
        </p:nvGrpSpPr>
        <p:grpSpPr>
          <a:xfrm>
            <a:off x="609600" y="4114800"/>
            <a:ext cx="2362200" cy="379435"/>
            <a:chOff x="6400800" y="2435202"/>
            <a:chExt cx="1752600" cy="379435"/>
          </a:xfrm>
        </p:grpSpPr>
        <p:sp>
          <p:nvSpPr>
            <p:cNvPr id="44" name="Rounded Rectangle 43"/>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400800" y="2435202"/>
              <a:ext cx="1027196"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Kid’s Gender</a:t>
              </a:r>
              <a:endParaRPr lang="en-US" dirty="0">
                <a:solidFill>
                  <a:schemeClr val="bg1">
                    <a:lumMod val="50000"/>
                  </a:schemeClr>
                </a:solidFill>
                <a:latin typeface="Segoe UI Light" pitchFamily="34" charset="0"/>
              </a:endParaRPr>
            </a:p>
          </p:txBody>
        </p:sp>
      </p:grpSp>
      <p:sp>
        <p:nvSpPr>
          <p:cNvPr id="3" name="TextBox 2"/>
          <p:cNvSpPr txBox="1"/>
          <p:nvPr/>
        </p:nvSpPr>
        <p:spPr>
          <a:xfrm>
            <a:off x="3102974" y="3075801"/>
            <a:ext cx="3510256" cy="276999"/>
          </a:xfrm>
          <a:prstGeom prst="rect">
            <a:avLst/>
          </a:prstGeom>
          <a:noFill/>
        </p:spPr>
        <p:txBody>
          <a:bodyPr wrap="none" rtlCol="0">
            <a:spAutoFit/>
          </a:bodyPr>
          <a:lstStyle/>
          <a:p>
            <a:r>
              <a:rPr lang="en-US" sz="1200" dirty="0" smtClean="0">
                <a:latin typeface="Segoe UI Light" pitchFamily="34" charset="0"/>
              </a:rPr>
              <a:t>We use this to help you stay on top of kid’s activities</a:t>
            </a:r>
            <a:endParaRPr lang="en-US" sz="1200" dirty="0">
              <a:latin typeface="Segoe UI Light" pitchFamily="34" charset="0"/>
            </a:endParaRPr>
          </a:p>
        </p:txBody>
      </p:sp>
      <p:sp>
        <p:nvSpPr>
          <p:cNvPr id="47" name="TextBox 46"/>
          <p:cNvSpPr txBox="1"/>
          <p:nvPr/>
        </p:nvSpPr>
        <p:spPr>
          <a:xfrm>
            <a:off x="3124412" y="3609201"/>
            <a:ext cx="3839193" cy="276999"/>
          </a:xfrm>
          <a:prstGeom prst="rect">
            <a:avLst/>
          </a:prstGeom>
          <a:noFill/>
        </p:spPr>
        <p:txBody>
          <a:bodyPr wrap="none" rtlCol="0">
            <a:spAutoFit/>
          </a:bodyPr>
          <a:lstStyle/>
          <a:p>
            <a:r>
              <a:rPr lang="en-US" sz="1200" dirty="0" smtClean="0">
                <a:latin typeface="Segoe UI Light" pitchFamily="34" charset="0"/>
              </a:rPr>
              <a:t>We use this to help you stay on top of your kid’s birthday</a:t>
            </a:r>
            <a:endParaRPr lang="en-US" sz="1200" dirty="0">
              <a:latin typeface="Segoe UI Light" pitchFamily="34" charset="0"/>
            </a:endParaRPr>
          </a:p>
        </p:txBody>
      </p:sp>
      <p:sp>
        <p:nvSpPr>
          <p:cNvPr id="48" name="TextBox 47"/>
          <p:cNvSpPr txBox="1"/>
          <p:nvPr/>
        </p:nvSpPr>
        <p:spPr>
          <a:xfrm>
            <a:off x="3124200" y="4142601"/>
            <a:ext cx="3604705" cy="276999"/>
          </a:xfrm>
          <a:prstGeom prst="rect">
            <a:avLst/>
          </a:prstGeom>
          <a:noFill/>
        </p:spPr>
        <p:txBody>
          <a:bodyPr wrap="none" rtlCol="0">
            <a:spAutoFit/>
          </a:bodyPr>
          <a:lstStyle/>
          <a:p>
            <a:r>
              <a:rPr lang="en-US" sz="1200" dirty="0" smtClean="0">
                <a:latin typeface="Segoe UI Light" pitchFamily="34" charset="0"/>
              </a:rPr>
              <a:t>We use this to customize the experience for your kids</a:t>
            </a:r>
            <a:endParaRPr lang="en-US" sz="1200" dirty="0">
              <a:latin typeface="Segoe UI Light" pitchFamily="34" charset="0"/>
            </a:endParaRPr>
          </a:p>
        </p:txBody>
      </p:sp>
      <p:sp>
        <p:nvSpPr>
          <p:cNvPr id="53" name="TextBox 52"/>
          <p:cNvSpPr txBox="1"/>
          <p:nvPr/>
        </p:nvSpPr>
        <p:spPr>
          <a:xfrm>
            <a:off x="609600" y="2390001"/>
            <a:ext cx="7516545" cy="461665"/>
          </a:xfrm>
          <a:prstGeom prst="rect">
            <a:avLst/>
          </a:prstGeom>
          <a:noFill/>
        </p:spPr>
        <p:txBody>
          <a:bodyPr wrap="none" rtlCol="0">
            <a:spAutoFit/>
          </a:bodyPr>
          <a:lstStyle/>
          <a:p>
            <a:r>
              <a:rPr lang="en-US" sz="1200" dirty="0" smtClean="0">
                <a:latin typeface="Segoe UI Light" pitchFamily="34" charset="0"/>
              </a:rPr>
              <a:t>We highly recommend connecting to Facebook – </a:t>
            </a:r>
            <a:r>
              <a:rPr lang="en-US" sz="1200" dirty="0" err="1" smtClean="0">
                <a:latin typeface="Segoe UI Light" pitchFamily="34" charset="0"/>
              </a:rPr>
              <a:t>TwoStep</a:t>
            </a:r>
            <a:r>
              <a:rPr lang="en-US" sz="1200" dirty="0" smtClean="0">
                <a:latin typeface="Segoe UI Light" pitchFamily="34" charset="0"/>
              </a:rPr>
              <a:t> can do a much better job for you.  We import contacts,</a:t>
            </a:r>
          </a:p>
          <a:p>
            <a:r>
              <a:rPr lang="en-US" sz="1200" dirty="0">
                <a:latin typeface="Segoe UI Light" pitchFamily="34" charset="0"/>
              </a:rPr>
              <a:t>y</a:t>
            </a:r>
            <a:r>
              <a:rPr lang="en-US" sz="1200" dirty="0" smtClean="0">
                <a:latin typeface="Segoe UI Light" pitchFamily="34" charset="0"/>
              </a:rPr>
              <a:t>our location, and your family information, and we will NEVER post to Facebook unless you explicitly tell us to.</a:t>
            </a:r>
          </a:p>
        </p:txBody>
      </p:sp>
      <p:sp>
        <p:nvSpPr>
          <p:cNvPr id="54" name="Rounded Rectangle 53"/>
          <p:cNvSpPr/>
          <p:nvPr/>
        </p:nvSpPr>
        <p:spPr>
          <a:xfrm>
            <a:off x="609600" y="4724400"/>
            <a:ext cx="1524000"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Another Kid</a:t>
            </a:r>
            <a:endParaRPr lang="en-US" dirty="0"/>
          </a:p>
        </p:txBody>
      </p:sp>
      <p:sp>
        <p:nvSpPr>
          <p:cNvPr id="25" name="Rounded Rectangle 24"/>
          <p:cNvSpPr/>
          <p:nvPr/>
        </p:nvSpPr>
        <p:spPr>
          <a:xfrm>
            <a:off x="2286000" y="4724399"/>
            <a:ext cx="990977" cy="4286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a:t>
            </a:r>
            <a:endParaRPr lang="en-US" dirty="0"/>
          </a:p>
        </p:txBody>
      </p:sp>
    </p:spTree>
    <p:extLst>
      <p:ext uri="{BB962C8B-B14F-4D97-AF65-F5344CB8AC3E}">
        <p14:creationId xmlns:p14="http://schemas.microsoft.com/office/powerpoint/2010/main" val="242991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6200775"/>
            <a:ext cx="8686799"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228600" y="609600"/>
            <a:ext cx="8686800" cy="5943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28601" y="609600"/>
            <a:ext cx="8686800" cy="428625"/>
            <a:chOff x="228601" y="609600"/>
            <a:chExt cx="8686800" cy="428625"/>
          </a:xfrm>
        </p:grpSpPr>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609600"/>
              <a:ext cx="8686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46" y="609600"/>
              <a:ext cx="33051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09600" y="639247"/>
              <a:ext cx="1009956" cy="369332"/>
            </a:xfrm>
            <a:prstGeom prst="rect">
              <a:avLst/>
            </a:prstGeom>
            <a:noFill/>
          </p:spPr>
          <p:txBody>
            <a:bodyPr wrap="none" rtlCol="0">
              <a:spAutoFit/>
            </a:bodyPr>
            <a:lstStyle/>
            <a:p>
              <a:r>
                <a:rPr lang="en-US" b="1" dirty="0" err="1" smtClean="0">
                  <a:solidFill>
                    <a:schemeClr val="bg1"/>
                  </a:solidFill>
                  <a:latin typeface="Segoe UI Light" pitchFamily="34" charset="0"/>
                </a:rPr>
                <a:t>TwoStep</a:t>
              </a:r>
              <a:endParaRPr lang="en-US" b="1" dirty="0">
                <a:solidFill>
                  <a:schemeClr val="bg1"/>
                </a:solidFill>
                <a:latin typeface="Segoe UI Light" pitchFamily="34" charset="0"/>
              </a:endParaRPr>
            </a:p>
          </p:txBody>
        </p:sp>
      </p:grpSp>
      <p:sp>
        <p:nvSpPr>
          <p:cNvPr id="32" name="TextBox 31"/>
          <p:cNvSpPr txBox="1"/>
          <p:nvPr/>
        </p:nvSpPr>
        <p:spPr>
          <a:xfrm>
            <a:off x="609600" y="1305580"/>
            <a:ext cx="5473358" cy="584775"/>
          </a:xfrm>
          <a:prstGeom prst="rect">
            <a:avLst/>
          </a:prstGeom>
          <a:noFill/>
        </p:spPr>
        <p:txBody>
          <a:bodyPr wrap="none" rtlCol="0">
            <a:spAutoFit/>
          </a:bodyPr>
          <a:lstStyle/>
          <a:p>
            <a:r>
              <a:rPr lang="en-US" sz="3200" dirty="0" smtClean="0">
                <a:latin typeface="Segoe UI Light" pitchFamily="34" charset="0"/>
                <a:ea typeface="Adobe Myungjo Std M" pitchFamily="18" charset="-128"/>
              </a:rPr>
              <a:t>Hi Omri, Welcome to </a:t>
            </a:r>
            <a:r>
              <a:rPr lang="en-US" sz="3200" dirty="0" err="1" smtClean="0">
                <a:latin typeface="Segoe UI Light" pitchFamily="34" charset="0"/>
                <a:ea typeface="Adobe Myungjo Std M" pitchFamily="18" charset="-128"/>
              </a:rPr>
              <a:t>TwoStep</a:t>
            </a:r>
            <a:r>
              <a:rPr lang="en-US" sz="3200" dirty="0">
                <a:latin typeface="Segoe UI Light" pitchFamily="34" charset="0"/>
                <a:ea typeface="Adobe Myungjo Std M" pitchFamily="18" charset="-128"/>
              </a:rPr>
              <a:t>!</a:t>
            </a:r>
            <a:endParaRPr lang="en-US" sz="2800" dirty="0">
              <a:latin typeface="Segoe UI Light" pitchFamily="34" charset="0"/>
              <a:ea typeface="Adobe Myungjo Std M" pitchFamily="18" charset="-128"/>
            </a:endParaRPr>
          </a:p>
        </p:txBody>
      </p:sp>
      <p:sp>
        <p:nvSpPr>
          <p:cNvPr id="33" name="TextBox 32"/>
          <p:cNvSpPr txBox="1"/>
          <p:nvPr/>
        </p:nvSpPr>
        <p:spPr>
          <a:xfrm>
            <a:off x="609600" y="1981200"/>
            <a:ext cx="3382657" cy="338554"/>
          </a:xfrm>
          <a:prstGeom prst="rect">
            <a:avLst/>
          </a:prstGeom>
          <a:noFill/>
        </p:spPr>
        <p:txBody>
          <a:bodyPr wrap="none" rtlCol="0">
            <a:spAutoFit/>
          </a:bodyPr>
          <a:lstStyle/>
          <a:p>
            <a:r>
              <a:rPr lang="en-US" sz="1600" dirty="0" smtClean="0">
                <a:latin typeface="Segoe UI Light" pitchFamily="34" charset="0"/>
                <a:ea typeface="Adobe Myungjo Std M" pitchFamily="18" charset="-128"/>
              </a:rPr>
              <a:t>Next, please tell us about your home.</a:t>
            </a:r>
            <a:endParaRPr lang="en-US" sz="1600" dirty="0">
              <a:latin typeface="Segoe UI Light" pitchFamily="34" charset="0"/>
              <a:ea typeface="Adobe Myungjo Std M" pitchFamily="18" charset="-128"/>
            </a:endParaRPr>
          </a:p>
        </p:txBody>
      </p:sp>
      <p:grpSp>
        <p:nvGrpSpPr>
          <p:cNvPr id="36" name="Group 35"/>
          <p:cNvGrpSpPr/>
          <p:nvPr/>
        </p:nvGrpSpPr>
        <p:grpSpPr>
          <a:xfrm>
            <a:off x="609600" y="3049565"/>
            <a:ext cx="2362200" cy="379435"/>
            <a:chOff x="6400800" y="2435202"/>
            <a:chExt cx="1752600" cy="379435"/>
          </a:xfrm>
        </p:grpSpPr>
        <p:sp>
          <p:nvSpPr>
            <p:cNvPr id="37" name="Rounded Rectangle 36"/>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400800" y="2435202"/>
              <a:ext cx="711597"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Address</a:t>
              </a:r>
              <a:endParaRPr lang="en-US" dirty="0">
                <a:solidFill>
                  <a:schemeClr val="bg1">
                    <a:lumMod val="50000"/>
                  </a:schemeClr>
                </a:solidFill>
                <a:latin typeface="Segoe UI Light" pitchFamily="34" charset="0"/>
              </a:endParaRPr>
            </a:p>
          </p:txBody>
        </p:sp>
      </p:grpSp>
      <p:grpSp>
        <p:nvGrpSpPr>
          <p:cNvPr id="40" name="Group 39"/>
          <p:cNvGrpSpPr/>
          <p:nvPr/>
        </p:nvGrpSpPr>
        <p:grpSpPr>
          <a:xfrm>
            <a:off x="609600" y="3582965"/>
            <a:ext cx="2362200" cy="379435"/>
            <a:chOff x="6400800" y="2435202"/>
            <a:chExt cx="1752600" cy="379435"/>
          </a:xfrm>
        </p:grpSpPr>
        <p:sp>
          <p:nvSpPr>
            <p:cNvPr id="41" name="Rounded Rectangle 40"/>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400800" y="2435202"/>
              <a:ext cx="548517"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Own?</a:t>
              </a:r>
              <a:endParaRPr lang="en-US" dirty="0">
                <a:solidFill>
                  <a:schemeClr val="bg1">
                    <a:lumMod val="50000"/>
                  </a:schemeClr>
                </a:solidFill>
                <a:latin typeface="Segoe UI Light" pitchFamily="34" charset="0"/>
              </a:endParaRPr>
            </a:p>
          </p:txBody>
        </p:sp>
      </p:grpSp>
      <p:grpSp>
        <p:nvGrpSpPr>
          <p:cNvPr id="43" name="Group 42"/>
          <p:cNvGrpSpPr/>
          <p:nvPr/>
        </p:nvGrpSpPr>
        <p:grpSpPr>
          <a:xfrm>
            <a:off x="609600" y="4114800"/>
            <a:ext cx="2362200" cy="379435"/>
            <a:chOff x="6400800" y="2435202"/>
            <a:chExt cx="1752600" cy="379435"/>
          </a:xfrm>
        </p:grpSpPr>
        <p:sp>
          <p:nvSpPr>
            <p:cNvPr id="44" name="Rounded Rectangle 43"/>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400800" y="2435202"/>
              <a:ext cx="512600"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Yard?</a:t>
              </a:r>
              <a:endParaRPr lang="en-US" dirty="0">
                <a:solidFill>
                  <a:schemeClr val="bg1">
                    <a:lumMod val="50000"/>
                  </a:schemeClr>
                </a:solidFill>
                <a:latin typeface="Segoe UI Light" pitchFamily="34" charset="0"/>
              </a:endParaRPr>
            </a:p>
          </p:txBody>
        </p:sp>
      </p:grpSp>
      <p:sp>
        <p:nvSpPr>
          <p:cNvPr id="3" name="TextBox 2"/>
          <p:cNvSpPr txBox="1"/>
          <p:nvPr/>
        </p:nvSpPr>
        <p:spPr>
          <a:xfrm>
            <a:off x="3102974" y="3075801"/>
            <a:ext cx="3946850" cy="276999"/>
          </a:xfrm>
          <a:prstGeom prst="rect">
            <a:avLst/>
          </a:prstGeom>
          <a:noFill/>
        </p:spPr>
        <p:txBody>
          <a:bodyPr wrap="none" rtlCol="0">
            <a:spAutoFit/>
          </a:bodyPr>
          <a:lstStyle/>
          <a:p>
            <a:r>
              <a:rPr lang="en-US" sz="1200" dirty="0" smtClean="0">
                <a:latin typeface="Segoe UI Light" pitchFamily="34" charset="0"/>
              </a:rPr>
              <a:t>We use this to help you stay on top of your home activities</a:t>
            </a:r>
            <a:endParaRPr lang="en-US" sz="1200" dirty="0">
              <a:latin typeface="Segoe UI Light" pitchFamily="34" charset="0"/>
            </a:endParaRPr>
          </a:p>
        </p:txBody>
      </p:sp>
      <p:sp>
        <p:nvSpPr>
          <p:cNvPr id="47" name="TextBox 46"/>
          <p:cNvSpPr txBox="1"/>
          <p:nvPr/>
        </p:nvSpPr>
        <p:spPr>
          <a:xfrm>
            <a:off x="3124412" y="3609201"/>
            <a:ext cx="3893374" cy="276999"/>
          </a:xfrm>
          <a:prstGeom prst="rect">
            <a:avLst/>
          </a:prstGeom>
          <a:noFill/>
        </p:spPr>
        <p:txBody>
          <a:bodyPr wrap="none" rtlCol="0">
            <a:spAutoFit/>
          </a:bodyPr>
          <a:lstStyle/>
          <a:p>
            <a:r>
              <a:rPr lang="en-US" sz="1200" dirty="0" smtClean="0">
                <a:latin typeface="Segoe UI Light" pitchFamily="34" charset="0"/>
              </a:rPr>
              <a:t>We use this to help choose the most appropriate activities</a:t>
            </a:r>
            <a:endParaRPr lang="en-US" sz="1200" dirty="0">
              <a:latin typeface="Segoe UI Light" pitchFamily="34" charset="0"/>
            </a:endParaRPr>
          </a:p>
        </p:txBody>
      </p:sp>
      <p:sp>
        <p:nvSpPr>
          <p:cNvPr id="48" name="TextBox 47"/>
          <p:cNvSpPr txBox="1"/>
          <p:nvPr/>
        </p:nvSpPr>
        <p:spPr>
          <a:xfrm>
            <a:off x="3124200" y="4142601"/>
            <a:ext cx="3893374" cy="276999"/>
          </a:xfrm>
          <a:prstGeom prst="rect">
            <a:avLst/>
          </a:prstGeom>
          <a:noFill/>
        </p:spPr>
        <p:txBody>
          <a:bodyPr wrap="none" rtlCol="0">
            <a:spAutoFit/>
          </a:bodyPr>
          <a:lstStyle/>
          <a:p>
            <a:r>
              <a:rPr lang="en-US" sz="1200" dirty="0" smtClean="0">
                <a:latin typeface="Segoe UI Light" pitchFamily="34" charset="0"/>
              </a:rPr>
              <a:t>We use this to help choose the most appropriate activities</a:t>
            </a:r>
            <a:endParaRPr lang="en-US" sz="1200" dirty="0">
              <a:latin typeface="Segoe UI Light" pitchFamily="34" charset="0"/>
            </a:endParaRPr>
          </a:p>
        </p:txBody>
      </p:sp>
      <p:sp>
        <p:nvSpPr>
          <p:cNvPr id="53" name="TextBox 52"/>
          <p:cNvSpPr txBox="1"/>
          <p:nvPr/>
        </p:nvSpPr>
        <p:spPr>
          <a:xfrm>
            <a:off x="609600" y="2390001"/>
            <a:ext cx="7516545" cy="461665"/>
          </a:xfrm>
          <a:prstGeom prst="rect">
            <a:avLst/>
          </a:prstGeom>
          <a:noFill/>
        </p:spPr>
        <p:txBody>
          <a:bodyPr wrap="none" rtlCol="0">
            <a:spAutoFit/>
          </a:bodyPr>
          <a:lstStyle/>
          <a:p>
            <a:r>
              <a:rPr lang="en-US" sz="1200" dirty="0" smtClean="0">
                <a:latin typeface="Segoe UI Light" pitchFamily="34" charset="0"/>
              </a:rPr>
              <a:t>We highly recommend connecting to Facebook – </a:t>
            </a:r>
            <a:r>
              <a:rPr lang="en-US" sz="1200" dirty="0" err="1" smtClean="0">
                <a:latin typeface="Segoe UI Light" pitchFamily="34" charset="0"/>
              </a:rPr>
              <a:t>TwoStep</a:t>
            </a:r>
            <a:r>
              <a:rPr lang="en-US" sz="1200" dirty="0" smtClean="0">
                <a:latin typeface="Segoe UI Light" pitchFamily="34" charset="0"/>
              </a:rPr>
              <a:t> can do a much better job for you.  We import contacts,</a:t>
            </a:r>
          </a:p>
          <a:p>
            <a:r>
              <a:rPr lang="en-US" sz="1200" dirty="0">
                <a:latin typeface="Segoe UI Light" pitchFamily="34" charset="0"/>
              </a:rPr>
              <a:t>y</a:t>
            </a:r>
            <a:r>
              <a:rPr lang="en-US" sz="1200" dirty="0" smtClean="0">
                <a:latin typeface="Segoe UI Light" pitchFamily="34" charset="0"/>
              </a:rPr>
              <a:t>our location, and your family information, and we will NEVER post to Facebook unless you explicitly tell us to.</a:t>
            </a:r>
          </a:p>
        </p:txBody>
      </p:sp>
      <p:sp>
        <p:nvSpPr>
          <p:cNvPr id="54" name="Rounded Rectangle 53"/>
          <p:cNvSpPr/>
          <p:nvPr/>
        </p:nvSpPr>
        <p:spPr>
          <a:xfrm>
            <a:off x="609600" y="4724400"/>
            <a:ext cx="169132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Another House</a:t>
            </a:r>
            <a:endParaRPr lang="en-US" dirty="0"/>
          </a:p>
        </p:txBody>
      </p:sp>
      <p:sp>
        <p:nvSpPr>
          <p:cNvPr id="25" name="Rounded Rectangle 24"/>
          <p:cNvSpPr/>
          <p:nvPr/>
        </p:nvSpPr>
        <p:spPr>
          <a:xfrm>
            <a:off x="2438023" y="4724399"/>
            <a:ext cx="990977" cy="4286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a:t>
            </a:r>
            <a:endParaRPr lang="en-US" dirty="0"/>
          </a:p>
        </p:txBody>
      </p:sp>
    </p:spTree>
    <p:extLst>
      <p:ext uri="{BB962C8B-B14F-4D97-AF65-F5344CB8AC3E}">
        <p14:creationId xmlns:p14="http://schemas.microsoft.com/office/powerpoint/2010/main" val="426861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6200775"/>
            <a:ext cx="8686799"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228600" y="609600"/>
            <a:ext cx="8686800" cy="5943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28601" y="609600"/>
            <a:ext cx="8686800" cy="428625"/>
            <a:chOff x="228601" y="609600"/>
            <a:chExt cx="8686800" cy="428625"/>
          </a:xfrm>
        </p:grpSpPr>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609600"/>
              <a:ext cx="8686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46" y="609600"/>
              <a:ext cx="33051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09600" y="639247"/>
              <a:ext cx="1009956" cy="369332"/>
            </a:xfrm>
            <a:prstGeom prst="rect">
              <a:avLst/>
            </a:prstGeom>
            <a:noFill/>
          </p:spPr>
          <p:txBody>
            <a:bodyPr wrap="none" rtlCol="0">
              <a:spAutoFit/>
            </a:bodyPr>
            <a:lstStyle/>
            <a:p>
              <a:r>
                <a:rPr lang="en-US" b="1" dirty="0" err="1" smtClean="0">
                  <a:solidFill>
                    <a:schemeClr val="bg1"/>
                  </a:solidFill>
                  <a:latin typeface="Segoe UI Light" pitchFamily="34" charset="0"/>
                </a:rPr>
                <a:t>TwoStep</a:t>
              </a:r>
              <a:endParaRPr lang="en-US" b="1" dirty="0">
                <a:solidFill>
                  <a:schemeClr val="bg1"/>
                </a:solidFill>
                <a:latin typeface="Segoe UI Light" pitchFamily="34" charset="0"/>
              </a:endParaRPr>
            </a:p>
          </p:txBody>
        </p:sp>
      </p:grpSp>
      <p:sp>
        <p:nvSpPr>
          <p:cNvPr id="32" name="TextBox 31"/>
          <p:cNvSpPr txBox="1"/>
          <p:nvPr/>
        </p:nvSpPr>
        <p:spPr>
          <a:xfrm>
            <a:off x="609600" y="1305580"/>
            <a:ext cx="5473358" cy="584775"/>
          </a:xfrm>
          <a:prstGeom prst="rect">
            <a:avLst/>
          </a:prstGeom>
          <a:noFill/>
        </p:spPr>
        <p:txBody>
          <a:bodyPr wrap="none" rtlCol="0">
            <a:spAutoFit/>
          </a:bodyPr>
          <a:lstStyle/>
          <a:p>
            <a:r>
              <a:rPr lang="en-US" sz="3200" dirty="0" smtClean="0">
                <a:latin typeface="Segoe UI Light" pitchFamily="34" charset="0"/>
                <a:ea typeface="Adobe Myungjo Std M" pitchFamily="18" charset="-128"/>
              </a:rPr>
              <a:t>Hi Omri, Welcome to </a:t>
            </a:r>
            <a:r>
              <a:rPr lang="en-US" sz="3200" dirty="0" err="1" smtClean="0">
                <a:latin typeface="Segoe UI Light" pitchFamily="34" charset="0"/>
                <a:ea typeface="Adobe Myungjo Std M" pitchFamily="18" charset="-128"/>
              </a:rPr>
              <a:t>TwoStep</a:t>
            </a:r>
            <a:r>
              <a:rPr lang="en-US" sz="3200" dirty="0">
                <a:latin typeface="Segoe UI Light" pitchFamily="34" charset="0"/>
                <a:ea typeface="Adobe Myungjo Std M" pitchFamily="18" charset="-128"/>
              </a:rPr>
              <a:t>!</a:t>
            </a:r>
            <a:endParaRPr lang="en-US" sz="2800" dirty="0">
              <a:latin typeface="Segoe UI Light" pitchFamily="34" charset="0"/>
              <a:ea typeface="Adobe Myungjo Std M" pitchFamily="18" charset="-128"/>
            </a:endParaRPr>
          </a:p>
        </p:txBody>
      </p:sp>
      <p:sp>
        <p:nvSpPr>
          <p:cNvPr id="33" name="TextBox 32"/>
          <p:cNvSpPr txBox="1"/>
          <p:nvPr/>
        </p:nvSpPr>
        <p:spPr>
          <a:xfrm>
            <a:off x="609600" y="1981200"/>
            <a:ext cx="3117969" cy="338554"/>
          </a:xfrm>
          <a:prstGeom prst="rect">
            <a:avLst/>
          </a:prstGeom>
          <a:noFill/>
        </p:spPr>
        <p:txBody>
          <a:bodyPr wrap="none" rtlCol="0">
            <a:spAutoFit/>
          </a:bodyPr>
          <a:lstStyle/>
          <a:p>
            <a:r>
              <a:rPr lang="en-US" sz="1600" dirty="0" smtClean="0">
                <a:latin typeface="Segoe UI Light" pitchFamily="34" charset="0"/>
                <a:ea typeface="Adobe Myungjo Std M" pitchFamily="18" charset="-128"/>
              </a:rPr>
              <a:t>Next, please tell us about your car.</a:t>
            </a:r>
            <a:endParaRPr lang="en-US" sz="1600" dirty="0">
              <a:latin typeface="Segoe UI Light" pitchFamily="34" charset="0"/>
              <a:ea typeface="Adobe Myungjo Std M" pitchFamily="18" charset="-128"/>
            </a:endParaRPr>
          </a:p>
        </p:txBody>
      </p:sp>
      <p:grpSp>
        <p:nvGrpSpPr>
          <p:cNvPr id="36" name="Group 35"/>
          <p:cNvGrpSpPr/>
          <p:nvPr/>
        </p:nvGrpSpPr>
        <p:grpSpPr>
          <a:xfrm>
            <a:off x="609600" y="3049565"/>
            <a:ext cx="2362200" cy="379435"/>
            <a:chOff x="6400800" y="2435202"/>
            <a:chExt cx="1752600" cy="379435"/>
          </a:xfrm>
        </p:grpSpPr>
        <p:sp>
          <p:nvSpPr>
            <p:cNvPr id="37" name="Rounded Rectangle 36"/>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400800" y="2435202"/>
              <a:ext cx="1090848"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Name/Model</a:t>
              </a:r>
              <a:endParaRPr lang="en-US" dirty="0">
                <a:solidFill>
                  <a:schemeClr val="bg1">
                    <a:lumMod val="50000"/>
                  </a:schemeClr>
                </a:solidFill>
                <a:latin typeface="Segoe UI Light" pitchFamily="34" charset="0"/>
              </a:endParaRPr>
            </a:p>
          </p:txBody>
        </p:sp>
      </p:grpSp>
      <p:grpSp>
        <p:nvGrpSpPr>
          <p:cNvPr id="40" name="Group 39"/>
          <p:cNvGrpSpPr/>
          <p:nvPr/>
        </p:nvGrpSpPr>
        <p:grpSpPr>
          <a:xfrm>
            <a:off x="609600" y="3582965"/>
            <a:ext cx="2362200" cy="379435"/>
            <a:chOff x="6400800" y="2435202"/>
            <a:chExt cx="1752600" cy="379435"/>
          </a:xfrm>
        </p:grpSpPr>
        <p:sp>
          <p:nvSpPr>
            <p:cNvPr id="41" name="Rounded Rectangle 40"/>
            <p:cNvSpPr/>
            <p:nvPr/>
          </p:nvSpPr>
          <p:spPr>
            <a:xfrm>
              <a:off x="6400800" y="2435202"/>
              <a:ext cx="1752600" cy="379435"/>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400800" y="2435202"/>
              <a:ext cx="435198" cy="369332"/>
            </a:xfrm>
            <a:prstGeom prst="rect">
              <a:avLst/>
            </a:prstGeom>
            <a:noFill/>
          </p:spPr>
          <p:txBody>
            <a:bodyPr wrap="none" rtlCol="0">
              <a:spAutoFit/>
            </a:bodyPr>
            <a:lstStyle/>
            <a:p>
              <a:r>
                <a:rPr lang="en-US" dirty="0" smtClean="0">
                  <a:solidFill>
                    <a:schemeClr val="bg1">
                      <a:lumMod val="50000"/>
                    </a:schemeClr>
                  </a:solidFill>
                  <a:latin typeface="Segoe UI Light" pitchFamily="34" charset="0"/>
                </a:rPr>
                <a:t>Year</a:t>
              </a:r>
              <a:endParaRPr lang="en-US" dirty="0">
                <a:solidFill>
                  <a:schemeClr val="bg1">
                    <a:lumMod val="50000"/>
                  </a:schemeClr>
                </a:solidFill>
                <a:latin typeface="Segoe UI Light" pitchFamily="34" charset="0"/>
              </a:endParaRPr>
            </a:p>
          </p:txBody>
        </p:sp>
      </p:grpSp>
      <p:sp>
        <p:nvSpPr>
          <p:cNvPr id="3" name="TextBox 2"/>
          <p:cNvSpPr txBox="1"/>
          <p:nvPr/>
        </p:nvSpPr>
        <p:spPr>
          <a:xfrm>
            <a:off x="3102974" y="3075801"/>
            <a:ext cx="4466351" cy="276999"/>
          </a:xfrm>
          <a:prstGeom prst="rect">
            <a:avLst/>
          </a:prstGeom>
          <a:noFill/>
        </p:spPr>
        <p:txBody>
          <a:bodyPr wrap="none" rtlCol="0">
            <a:spAutoFit/>
          </a:bodyPr>
          <a:lstStyle/>
          <a:p>
            <a:r>
              <a:rPr lang="en-US" sz="1200" dirty="0" smtClean="0">
                <a:latin typeface="Segoe UI Light" pitchFamily="34" charset="0"/>
              </a:rPr>
              <a:t>We use this to help you stay on top of activities relating to your car</a:t>
            </a:r>
            <a:endParaRPr lang="en-US" sz="1200" dirty="0">
              <a:latin typeface="Segoe UI Light" pitchFamily="34" charset="0"/>
            </a:endParaRPr>
          </a:p>
        </p:txBody>
      </p:sp>
      <p:sp>
        <p:nvSpPr>
          <p:cNvPr id="47" name="TextBox 46"/>
          <p:cNvSpPr txBox="1"/>
          <p:nvPr/>
        </p:nvSpPr>
        <p:spPr>
          <a:xfrm>
            <a:off x="3124412" y="3609201"/>
            <a:ext cx="3893374" cy="276999"/>
          </a:xfrm>
          <a:prstGeom prst="rect">
            <a:avLst/>
          </a:prstGeom>
          <a:noFill/>
        </p:spPr>
        <p:txBody>
          <a:bodyPr wrap="none" rtlCol="0">
            <a:spAutoFit/>
          </a:bodyPr>
          <a:lstStyle/>
          <a:p>
            <a:r>
              <a:rPr lang="en-US" sz="1200" dirty="0" smtClean="0">
                <a:latin typeface="Segoe UI Light" pitchFamily="34" charset="0"/>
              </a:rPr>
              <a:t>We use this to help choose the most appropriate activities</a:t>
            </a:r>
            <a:endParaRPr lang="en-US" sz="1200" dirty="0">
              <a:latin typeface="Segoe UI Light" pitchFamily="34" charset="0"/>
            </a:endParaRPr>
          </a:p>
        </p:txBody>
      </p:sp>
      <p:sp>
        <p:nvSpPr>
          <p:cNvPr id="53" name="TextBox 52"/>
          <p:cNvSpPr txBox="1"/>
          <p:nvPr/>
        </p:nvSpPr>
        <p:spPr>
          <a:xfrm>
            <a:off x="609600" y="2390001"/>
            <a:ext cx="7516545" cy="461665"/>
          </a:xfrm>
          <a:prstGeom prst="rect">
            <a:avLst/>
          </a:prstGeom>
          <a:noFill/>
        </p:spPr>
        <p:txBody>
          <a:bodyPr wrap="none" rtlCol="0">
            <a:spAutoFit/>
          </a:bodyPr>
          <a:lstStyle/>
          <a:p>
            <a:r>
              <a:rPr lang="en-US" sz="1200" dirty="0" smtClean="0">
                <a:latin typeface="Segoe UI Light" pitchFamily="34" charset="0"/>
              </a:rPr>
              <a:t>We highly recommend connecting to Facebook – </a:t>
            </a:r>
            <a:r>
              <a:rPr lang="en-US" sz="1200" dirty="0" err="1" smtClean="0">
                <a:latin typeface="Segoe UI Light" pitchFamily="34" charset="0"/>
              </a:rPr>
              <a:t>TwoStep</a:t>
            </a:r>
            <a:r>
              <a:rPr lang="en-US" sz="1200" dirty="0" smtClean="0">
                <a:latin typeface="Segoe UI Light" pitchFamily="34" charset="0"/>
              </a:rPr>
              <a:t> can do a much better job for you.  We import contacts,</a:t>
            </a:r>
          </a:p>
          <a:p>
            <a:r>
              <a:rPr lang="en-US" sz="1200" dirty="0">
                <a:latin typeface="Segoe UI Light" pitchFamily="34" charset="0"/>
              </a:rPr>
              <a:t>y</a:t>
            </a:r>
            <a:r>
              <a:rPr lang="en-US" sz="1200" dirty="0" smtClean="0">
                <a:latin typeface="Segoe UI Light" pitchFamily="34" charset="0"/>
              </a:rPr>
              <a:t>our location, and your family information, and we will NEVER post to Facebook unless you explicitly tell us to.</a:t>
            </a:r>
          </a:p>
        </p:txBody>
      </p:sp>
      <p:sp>
        <p:nvSpPr>
          <p:cNvPr id="54" name="Rounded Rectangle 53"/>
          <p:cNvSpPr/>
          <p:nvPr/>
        </p:nvSpPr>
        <p:spPr>
          <a:xfrm>
            <a:off x="609600" y="4143375"/>
            <a:ext cx="1691328"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Another Car</a:t>
            </a:r>
            <a:endParaRPr lang="en-US" dirty="0"/>
          </a:p>
        </p:txBody>
      </p:sp>
      <p:sp>
        <p:nvSpPr>
          <p:cNvPr id="25" name="Rounded Rectangle 24"/>
          <p:cNvSpPr/>
          <p:nvPr/>
        </p:nvSpPr>
        <p:spPr>
          <a:xfrm>
            <a:off x="2438023" y="4143374"/>
            <a:ext cx="990977" cy="4286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a:t>
            </a:r>
            <a:endParaRPr lang="en-US" dirty="0"/>
          </a:p>
        </p:txBody>
      </p:sp>
    </p:spTree>
    <p:extLst>
      <p:ext uri="{BB962C8B-B14F-4D97-AF65-F5344CB8AC3E}">
        <p14:creationId xmlns:p14="http://schemas.microsoft.com/office/powerpoint/2010/main" val="4959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6200775"/>
            <a:ext cx="8686799"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228600" y="609600"/>
            <a:ext cx="8686800" cy="5943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28601" y="609600"/>
            <a:ext cx="8686800" cy="428625"/>
            <a:chOff x="228601" y="609600"/>
            <a:chExt cx="8686800" cy="428625"/>
          </a:xfrm>
        </p:grpSpPr>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609600"/>
              <a:ext cx="8686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46" y="609600"/>
              <a:ext cx="33051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09600" y="639247"/>
              <a:ext cx="1009956" cy="369332"/>
            </a:xfrm>
            <a:prstGeom prst="rect">
              <a:avLst/>
            </a:prstGeom>
            <a:noFill/>
          </p:spPr>
          <p:txBody>
            <a:bodyPr wrap="none" rtlCol="0">
              <a:spAutoFit/>
            </a:bodyPr>
            <a:lstStyle/>
            <a:p>
              <a:r>
                <a:rPr lang="en-US" b="1" dirty="0" err="1" smtClean="0">
                  <a:solidFill>
                    <a:schemeClr val="bg1"/>
                  </a:solidFill>
                  <a:latin typeface="Segoe UI Light" pitchFamily="34" charset="0"/>
                </a:rPr>
                <a:t>TwoStep</a:t>
              </a:r>
              <a:endParaRPr lang="en-US" b="1" dirty="0">
                <a:solidFill>
                  <a:schemeClr val="bg1"/>
                </a:solidFill>
                <a:latin typeface="Segoe UI Light" pitchFamily="34" charset="0"/>
              </a:endParaRPr>
            </a:p>
          </p:txBody>
        </p:sp>
      </p:grpSp>
      <p:sp>
        <p:nvSpPr>
          <p:cNvPr id="32" name="TextBox 31"/>
          <p:cNvSpPr txBox="1"/>
          <p:nvPr/>
        </p:nvSpPr>
        <p:spPr>
          <a:xfrm>
            <a:off x="609600" y="1320225"/>
            <a:ext cx="5473358" cy="584775"/>
          </a:xfrm>
          <a:prstGeom prst="rect">
            <a:avLst/>
          </a:prstGeom>
          <a:noFill/>
        </p:spPr>
        <p:txBody>
          <a:bodyPr wrap="none" rtlCol="0">
            <a:spAutoFit/>
          </a:bodyPr>
          <a:lstStyle/>
          <a:p>
            <a:r>
              <a:rPr lang="en-US" sz="3200" dirty="0" smtClean="0">
                <a:latin typeface="Segoe UI Light" pitchFamily="34" charset="0"/>
                <a:ea typeface="Adobe Myungjo Std M" pitchFamily="18" charset="-128"/>
              </a:rPr>
              <a:t>Hi Omri, Welcome to </a:t>
            </a:r>
            <a:r>
              <a:rPr lang="en-US" sz="3200" dirty="0" err="1" smtClean="0">
                <a:latin typeface="Segoe UI Light" pitchFamily="34" charset="0"/>
                <a:ea typeface="Adobe Myungjo Std M" pitchFamily="18" charset="-128"/>
              </a:rPr>
              <a:t>TwoStep</a:t>
            </a:r>
            <a:r>
              <a:rPr lang="en-US" sz="3200" dirty="0">
                <a:latin typeface="Segoe UI Light" pitchFamily="34" charset="0"/>
                <a:ea typeface="Adobe Myungjo Std M" pitchFamily="18" charset="-128"/>
              </a:rPr>
              <a:t>!</a:t>
            </a:r>
            <a:endParaRPr lang="en-US" sz="2800" dirty="0">
              <a:latin typeface="Segoe UI Light" pitchFamily="34" charset="0"/>
              <a:ea typeface="Adobe Myungjo Std M" pitchFamily="18" charset="-128"/>
            </a:endParaRPr>
          </a:p>
        </p:txBody>
      </p:sp>
      <p:sp>
        <p:nvSpPr>
          <p:cNvPr id="33" name="TextBox 32"/>
          <p:cNvSpPr txBox="1"/>
          <p:nvPr/>
        </p:nvSpPr>
        <p:spPr>
          <a:xfrm>
            <a:off x="609600" y="1981200"/>
            <a:ext cx="4024628" cy="338554"/>
          </a:xfrm>
          <a:prstGeom prst="rect">
            <a:avLst/>
          </a:prstGeom>
          <a:noFill/>
        </p:spPr>
        <p:txBody>
          <a:bodyPr wrap="none" rtlCol="0">
            <a:spAutoFit/>
          </a:bodyPr>
          <a:lstStyle/>
          <a:p>
            <a:r>
              <a:rPr lang="en-US" sz="1600" dirty="0" smtClean="0">
                <a:latin typeface="Segoe UI Light" pitchFamily="34" charset="0"/>
                <a:ea typeface="Adobe Myungjo Std M" pitchFamily="18" charset="-128"/>
              </a:rPr>
              <a:t>Finally, connect </a:t>
            </a:r>
            <a:r>
              <a:rPr lang="en-US" sz="1600" dirty="0" err="1" smtClean="0">
                <a:latin typeface="Segoe UI Light" pitchFamily="34" charset="0"/>
                <a:ea typeface="Adobe Myungjo Std M" pitchFamily="18" charset="-128"/>
              </a:rPr>
              <a:t>TwoStep</a:t>
            </a:r>
            <a:r>
              <a:rPr lang="en-US" sz="1600" dirty="0" smtClean="0">
                <a:latin typeface="Segoe UI Light" pitchFamily="34" charset="0"/>
                <a:ea typeface="Adobe Myungjo Std M" pitchFamily="18" charset="-128"/>
              </a:rPr>
              <a:t> to your digital tools.</a:t>
            </a:r>
            <a:endParaRPr lang="en-US" sz="1600" dirty="0">
              <a:latin typeface="Segoe UI Light" pitchFamily="34" charset="0"/>
              <a:ea typeface="Adobe Myungjo Std M" pitchFamily="18" charset="-128"/>
            </a:endParaRPr>
          </a:p>
        </p:txBody>
      </p:sp>
      <p:sp>
        <p:nvSpPr>
          <p:cNvPr id="34" name="Rounded Rectangle 33"/>
          <p:cNvSpPr/>
          <p:nvPr/>
        </p:nvSpPr>
        <p:spPr>
          <a:xfrm>
            <a:off x="690968" y="2514600"/>
            <a:ext cx="220463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 to Facebook</a:t>
            </a:r>
            <a:endParaRPr lang="en-US" dirty="0"/>
          </a:p>
        </p:txBody>
      </p:sp>
      <p:sp>
        <p:nvSpPr>
          <p:cNvPr id="53" name="TextBox 52"/>
          <p:cNvSpPr txBox="1"/>
          <p:nvPr/>
        </p:nvSpPr>
        <p:spPr>
          <a:xfrm>
            <a:off x="609600" y="3126601"/>
            <a:ext cx="7516545" cy="461665"/>
          </a:xfrm>
          <a:prstGeom prst="rect">
            <a:avLst/>
          </a:prstGeom>
          <a:noFill/>
        </p:spPr>
        <p:txBody>
          <a:bodyPr wrap="none" rtlCol="0">
            <a:spAutoFit/>
          </a:bodyPr>
          <a:lstStyle/>
          <a:p>
            <a:r>
              <a:rPr lang="en-US" sz="1200" dirty="0" smtClean="0">
                <a:latin typeface="Segoe UI Light" pitchFamily="34" charset="0"/>
              </a:rPr>
              <a:t>We highly recommend connecting to Facebook – </a:t>
            </a:r>
            <a:r>
              <a:rPr lang="en-US" sz="1200" dirty="0" err="1" smtClean="0">
                <a:latin typeface="Segoe UI Light" pitchFamily="34" charset="0"/>
              </a:rPr>
              <a:t>TwoStep</a:t>
            </a:r>
            <a:r>
              <a:rPr lang="en-US" sz="1200" dirty="0" smtClean="0">
                <a:latin typeface="Segoe UI Light" pitchFamily="34" charset="0"/>
              </a:rPr>
              <a:t> can do a much better job for you.  We import contacts,</a:t>
            </a:r>
          </a:p>
          <a:p>
            <a:r>
              <a:rPr lang="en-US" sz="1200" dirty="0">
                <a:latin typeface="Segoe UI Light" pitchFamily="34" charset="0"/>
              </a:rPr>
              <a:t>y</a:t>
            </a:r>
            <a:r>
              <a:rPr lang="en-US" sz="1200" dirty="0" smtClean="0">
                <a:latin typeface="Segoe UI Light" pitchFamily="34" charset="0"/>
              </a:rPr>
              <a:t>our location, and your family information, and we will NEVER post to Facebook unless you explicitly tell us to.</a:t>
            </a:r>
          </a:p>
        </p:txBody>
      </p:sp>
      <p:sp>
        <p:nvSpPr>
          <p:cNvPr id="25" name="Rounded Rectangle 24"/>
          <p:cNvSpPr/>
          <p:nvPr/>
        </p:nvSpPr>
        <p:spPr>
          <a:xfrm>
            <a:off x="690968" y="5053749"/>
            <a:ext cx="990977" cy="4286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a:t>
            </a:r>
            <a:endParaRPr lang="en-US" dirty="0"/>
          </a:p>
        </p:txBody>
      </p:sp>
      <p:sp>
        <p:nvSpPr>
          <p:cNvPr id="26" name="Rounded Rectangle 25"/>
          <p:cNvSpPr/>
          <p:nvPr/>
        </p:nvSpPr>
        <p:spPr>
          <a:xfrm>
            <a:off x="690968" y="3733800"/>
            <a:ext cx="296663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 to Google Calendar</a:t>
            </a:r>
            <a:endParaRPr lang="en-US" dirty="0"/>
          </a:p>
        </p:txBody>
      </p:sp>
      <p:sp>
        <p:nvSpPr>
          <p:cNvPr id="27" name="TextBox 26"/>
          <p:cNvSpPr txBox="1"/>
          <p:nvPr/>
        </p:nvSpPr>
        <p:spPr>
          <a:xfrm>
            <a:off x="609600" y="4345801"/>
            <a:ext cx="7840544" cy="461665"/>
          </a:xfrm>
          <a:prstGeom prst="rect">
            <a:avLst/>
          </a:prstGeom>
          <a:noFill/>
        </p:spPr>
        <p:txBody>
          <a:bodyPr wrap="none" rtlCol="0">
            <a:spAutoFit/>
          </a:bodyPr>
          <a:lstStyle/>
          <a:p>
            <a:r>
              <a:rPr lang="en-US" sz="1200" dirty="0" smtClean="0">
                <a:latin typeface="Segoe UI Light" pitchFamily="34" charset="0"/>
              </a:rPr>
              <a:t>We highly recommend connecting to your Calendar – </a:t>
            </a:r>
            <a:r>
              <a:rPr lang="en-US" sz="1200" dirty="0">
                <a:latin typeface="Segoe UI Light" pitchFamily="34" charset="0"/>
              </a:rPr>
              <a:t>i</a:t>
            </a:r>
            <a:r>
              <a:rPr lang="en-US" sz="1200" dirty="0" smtClean="0">
                <a:latin typeface="Segoe UI Light" pitchFamily="34" charset="0"/>
              </a:rPr>
              <a:t>nstead of having to install another app on your phone, </a:t>
            </a:r>
            <a:r>
              <a:rPr lang="en-US" sz="1200" dirty="0" err="1" smtClean="0">
                <a:latin typeface="Segoe UI Light" pitchFamily="34" charset="0"/>
              </a:rPr>
              <a:t>TwoStep</a:t>
            </a:r>
            <a:r>
              <a:rPr lang="en-US" sz="1200" dirty="0" smtClean="0">
                <a:latin typeface="Segoe UI Light" pitchFamily="34" charset="0"/>
              </a:rPr>
              <a:t> </a:t>
            </a:r>
          </a:p>
          <a:p>
            <a:r>
              <a:rPr lang="en-US" sz="1200" dirty="0" smtClean="0">
                <a:latin typeface="Segoe UI Light" pitchFamily="34" charset="0"/>
              </a:rPr>
              <a:t>seamlessly integrates with your Calendar to help you stay on top of the activities in your life.  </a:t>
            </a:r>
          </a:p>
        </p:txBody>
      </p:sp>
    </p:spTree>
    <p:extLst>
      <p:ext uri="{BB962C8B-B14F-4D97-AF65-F5344CB8AC3E}">
        <p14:creationId xmlns:p14="http://schemas.microsoft.com/office/powerpoint/2010/main" val="83353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6200775"/>
            <a:ext cx="8686799"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228600" y="609600"/>
            <a:ext cx="8686800" cy="59436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28601" y="609600"/>
            <a:ext cx="8686800" cy="428625"/>
            <a:chOff x="228601" y="609600"/>
            <a:chExt cx="8686800" cy="428625"/>
          </a:xfrm>
        </p:grpSpPr>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609600"/>
              <a:ext cx="86868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46" y="609600"/>
              <a:ext cx="33051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09600" y="639247"/>
              <a:ext cx="1009956" cy="369332"/>
            </a:xfrm>
            <a:prstGeom prst="rect">
              <a:avLst/>
            </a:prstGeom>
            <a:noFill/>
          </p:spPr>
          <p:txBody>
            <a:bodyPr wrap="none" rtlCol="0">
              <a:spAutoFit/>
            </a:bodyPr>
            <a:lstStyle/>
            <a:p>
              <a:r>
                <a:rPr lang="en-US" b="1" dirty="0" err="1" smtClean="0">
                  <a:solidFill>
                    <a:schemeClr val="bg1"/>
                  </a:solidFill>
                  <a:latin typeface="Segoe UI Light" pitchFamily="34" charset="0"/>
                </a:rPr>
                <a:t>TwoStep</a:t>
              </a:r>
              <a:endParaRPr lang="en-US" b="1" dirty="0">
                <a:solidFill>
                  <a:schemeClr val="bg1"/>
                </a:solidFill>
                <a:latin typeface="Segoe UI Light" pitchFamily="34" charset="0"/>
              </a:endParaRPr>
            </a:p>
          </p:txBody>
        </p:sp>
      </p:grpSp>
      <p:sp>
        <p:nvSpPr>
          <p:cNvPr id="32" name="TextBox 31"/>
          <p:cNvSpPr txBox="1"/>
          <p:nvPr/>
        </p:nvSpPr>
        <p:spPr>
          <a:xfrm>
            <a:off x="609600" y="1305580"/>
            <a:ext cx="5473358" cy="584775"/>
          </a:xfrm>
          <a:prstGeom prst="rect">
            <a:avLst/>
          </a:prstGeom>
          <a:noFill/>
        </p:spPr>
        <p:txBody>
          <a:bodyPr wrap="none" rtlCol="0">
            <a:spAutoFit/>
          </a:bodyPr>
          <a:lstStyle/>
          <a:p>
            <a:r>
              <a:rPr lang="en-US" sz="3200" dirty="0" smtClean="0">
                <a:latin typeface="Segoe UI Light" pitchFamily="34" charset="0"/>
                <a:ea typeface="Adobe Myungjo Std M" pitchFamily="18" charset="-128"/>
              </a:rPr>
              <a:t>Hi Omri, Welcome to </a:t>
            </a:r>
            <a:r>
              <a:rPr lang="en-US" sz="3200" dirty="0" err="1" smtClean="0">
                <a:latin typeface="Segoe UI Light" pitchFamily="34" charset="0"/>
                <a:ea typeface="Adobe Myungjo Std M" pitchFamily="18" charset="-128"/>
              </a:rPr>
              <a:t>TwoStep</a:t>
            </a:r>
            <a:r>
              <a:rPr lang="en-US" sz="3200" dirty="0">
                <a:latin typeface="Segoe UI Light" pitchFamily="34" charset="0"/>
                <a:ea typeface="Adobe Myungjo Std M" pitchFamily="18" charset="-128"/>
              </a:rPr>
              <a:t>!</a:t>
            </a:r>
            <a:endParaRPr lang="en-US" sz="2800" dirty="0">
              <a:latin typeface="Segoe UI Light" pitchFamily="34" charset="0"/>
              <a:ea typeface="Adobe Myungjo Std M" pitchFamily="18" charset="-128"/>
            </a:endParaRPr>
          </a:p>
        </p:txBody>
      </p:sp>
      <p:sp>
        <p:nvSpPr>
          <p:cNvPr id="33" name="TextBox 32"/>
          <p:cNvSpPr txBox="1"/>
          <p:nvPr/>
        </p:nvSpPr>
        <p:spPr>
          <a:xfrm>
            <a:off x="609600" y="2023646"/>
            <a:ext cx="4024628" cy="338554"/>
          </a:xfrm>
          <a:prstGeom prst="rect">
            <a:avLst/>
          </a:prstGeom>
          <a:noFill/>
        </p:spPr>
        <p:txBody>
          <a:bodyPr wrap="none" rtlCol="0">
            <a:spAutoFit/>
          </a:bodyPr>
          <a:lstStyle/>
          <a:p>
            <a:r>
              <a:rPr lang="en-US" sz="1600" dirty="0" smtClean="0">
                <a:latin typeface="Segoe UI Light" pitchFamily="34" charset="0"/>
                <a:ea typeface="Adobe Myungjo Std M" pitchFamily="18" charset="-128"/>
              </a:rPr>
              <a:t>Finally, connect </a:t>
            </a:r>
            <a:r>
              <a:rPr lang="en-US" sz="1600" dirty="0" err="1" smtClean="0">
                <a:latin typeface="Segoe UI Light" pitchFamily="34" charset="0"/>
                <a:ea typeface="Adobe Myungjo Std M" pitchFamily="18" charset="-128"/>
              </a:rPr>
              <a:t>TwoStep</a:t>
            </a:r>
            <a:r>
              <a:rPr lang="en-US" sz="1600" dirty="0" smtClean="0">
                <a:latin typeface="Segoe UI Light" pitchFamily="34" charset="0"/>
                <a:ea typeface="Adobe Myungjo Std M" pitchFamily="18" charset="-128"/>
              </a:rPr>
              <a:t> to your digital tools.</a:t>
            </a:r>
            <a:endParaRPr lang="en-US" sz="1600" dirty="0">
              <a:latin typeface="Segoe UI Light" pitchFamily="34" charset="0"/>
              <a:ea typeface="Adobe Myungjo Std M" pitchFamily="18" charset="-128"/>
            </a:endParaRPr>
          </a:p>
        </p:txBody>
      </p:sp>
      <p:sp>
        <p:nvSpPr>
          <p:cNvPr id="34" name="Rounded Rectangle 33"/>
          <p:cNvSpPr/>
          <p:nvPr/>
        </p:nvSpPr>
        <p:spPr>
          <a:xfrm>
            <a:off x="690968" y="2514600"/>
            <a:ext cx="220463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 to Facebook</a:t>
            </a:r>
            <a:endParaRPr lang="en-US" dirty="0"/>
          </a:p>
        </p:txBody>
      </p:sp>
      <p:sp>
        <p:nvSpPr>
          <p:cNvPr id="53" name="TextBox 52"/>
          <p:cNvSpPr txBox="1"/>
          <p:nvPr/>
        </p:nvSpPr>
        <p:spPr>
          <a:xfrm>
            <a:off x="609600" y="3126601"/>
            <a:ext cx="7516545" cy="461665"/>
          </a:xfrm>
          <a:prstGeom prst="rect">
            <a:avLst/>
          </a:prstGeom>
          <a:noFill/>
        </p:spPr>
        <p:txBody>
          <a:bodyPr wrap="none" rtlCol="0">
            <a:spAutoFit/>
          </a:bodyPr>
          <a:lstStyle/>
          <a:p>
            <a:r>
              <a:rPr lang="en-US" sz="1200" dirty="0" smtClean="0">
                <a:latin typeface="Segoe UI Light" pitchFamily="34" charset="0"/>
              </a:rPr>
              <a:t>We highly recommend connecting to Facebook – </a:t>
            </a:r>
            <a:r>
              <a:rPr lang="en-US" sz="1200" dirty="0" err="1" smtClean="0">
                <a:latin typeface="Segoe UI Light" pitchFamily="34" charset="0"/>
              </a:rPr>
              <a:t>TwoStep</a:t>
            </a:r>
            <a:r>
              <a:rPr lang="en-US" sz="1200" dirty="0" smtClean="0">
                <a:latin typeface="Segoe UI Light" pitchFamily="34" charset="0"/>
              </a:rPr>
              <a:t> can do a much better job for you.  We import contacts,</a:t>
            </a:r>
          </a:p>
          <a:p>
            <a:r>
              <a:rPr lang="en-US" sz="1200" dirty="0">
                <a:latin typeface="Segoe UI Light" pitchFamily="34" charset="0"/>
              </a:rPr>
              <a:t>y</a:t>
            </a:r>
            <a:r>
              <a:rPr lang="en-US" sz="1200" dirty="0" smtClean="0">
                <a:latin typeface="Segoe UI Light" pitchFamily="34" charset="0"/>
              </a:rPr>
              <a:t>our location, and your family information, and we will NEVER post to Facebook unless you explicitly tell us to.</a:t>
            </a:r>
          </a:p>
        </p:txBody>
      </p:sp>
      <p:sp>
        <p:nvSpPr>
          <p:cNvPr id="25" name="Rounded Rectangle 24"/>
          <p:cNvSpPr/>
          <p:nvPr/>
        </p:nvSpPr>
        <p:spPr>
          <a:xfrm>
            <a:off x="690968" y="5053749"/>
            <a:ext cx="990977" cy="42862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Done</a:t>
            </a:r>
            <a:endParaRPr lang="en-US" dirty="0"/>
          </a:p>
        </p:txBody>
      </p:sp>
      <p:sp>
        <p:nvSpPr>
          <p:cNvPr id="26" name="Rounded Rectangle 25"/>
          <p:cNvSpPr/>
          <p:nvPr/>
        </p:nvSpPr>
        <p:spPr>
          <a:xfrm>
            <a:off x="690968" y="3733800"/>
            <a:ext cx="2966632"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 to Google Calendar</a:t>
            </a:r>
            <a:endParaRPr lang="en-US" dirty="0"/>
          </a:p>
        </p:txBody>
      </p:sp>
      <p:sp>
        <p:nvSpPr>
          <p:cNvPr id="27" name="TextBox 26"/>
          <p:cNvSpPr txBox="1"/>
          <p:nvPr/>
        </p:nvSpPr>
        <p:spPr>
          <a:xfrm>
            <a:off x="609600" y="4345801"/>
            <a:ext cx="7840544" cy="461665"/>
          </a:xfrm>
          <a:prstGeom prst="rect">
            <a:avLst/>
          </a:prstGeom>
          <a:noFill/>
        </p:spPr>
        <p:txBody>
          <a:bodyPr wrap="none" rtlCol="0">
            <a:spAutoFit/>
          </a:bodyPr>
          <a:lstStyle/>
          <a:p>
            <a:r>
              <a:rPr lang="en-US" sz="1200" dirty="0" smtClean="0">
                <a:latin typeface="Segoe UI Light" pitchFamily="34" charset="0"/>
              </a:rPr>
              <a:t>We highly recommend connecting to your Calendar – </a:t>
            </a:r>
            <a:r>
              <a:rPr lang="en-US" sz="1200" dirty="0">
                <a:latin typeface="Segoe UI Light" pitchFamily="34" charset="0"/>
              </a:rPr>
              <a:t>i</a:t>
            </a:r>
            <a:r>
              <a:rPr lang="en-US" sz="1200" dirty="0" smtClean="0">
                <a:latin typeface="Segoe UI Light" pitchFamily="34" charset="0"/>
              </a:rPr>
              <a:t>nstead of having to install another app on your phone, </a:t>
            </a:r>
            <a:r>
              <a:rPr lang="en-US" sz="1200" dirty="0" err="1" smtClean="0">
                <a:latin typeface="Segoe UI Light" pitchFamily="34" charset="0"/>
              </a:rPr>
              <a:t>TwoStep</a:t>
            </a:r>
            <a:r>
              <a:rPr lang="en-US" sz="1200" dirty="0" smtClean="0">
                <a:latin typeface="Segoe UI Light" pitchFamily="34" charset="0"/>
              </a:rPr>
              <a:t> </a:t>
            </a:r>
          </a:p>
          <a:p>
            <a:r>
              <a:rPr lang="en-US" sz="1200" dirty="0" smtClean="0">
                <a:latin typeface="Segoe UI Light" pitchFamily="34" charset="0"/>
              </a:rPr>
              <a:t>seamlessly integrates with your Calendar to help you stay on top of the activities in your life.  </a:t>
            </a:r>
          </a:p>
        </p:txBody>
      </p:sp>
    </p:spTree>
    <p:extLst>
      <p:ext uri="{BB962C8B-B14F-4D97-AF65-F5344CB8AC3E}">
        <p14:creationId xmlns:p14="http://schemas.microsoft.com/office/powerpoint/2010/main" val="402599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61913"/>
            <a:ext cx="10725150" cy="698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133600" y="533400"/>
            <a:ext cx="4153638" cy="461665"/>
          </a:xfrm>
          <a:prstGeom prst="rect">
            <a:avLst/>
          </a:prstGeom>
          <a:noFill/>
        </p:spPr>
        <p:txBody>
          <a:bodyPr wrap="none" rtlCol="0">
            <a:spAutoFit/>
          </a:bodyPr>
          <a:lstStyle/>
          <a:p>
            <a:r>
              <a:rPr lang="en-US" sz="2400" dirty="0" smtClean="0">
                <a:latin typeface="Segoe UI Light" pitchFamily="34" charset="0"/>
                <a:ea typeface="Adobe Myungjo Std M" pitchFamily="18" charset="-128"/>
              </a:rPr>
              <a:t>Hi Omri, Welcome to </a:t>
            </a:r>
            <a:r>
              <a:rPr lang="en-US" sz="2400" dirty="0" err="1" smtClean="0">
                <a:latin typeface="Segoe UI Light" pitchFamily="34" charset="0"/>
                <a:ea typeface="Adobe Myungjo Std M" pitchFamily="18" charset="-128"/>
              </a:rPr>
              <a:t>TwoStep</a:t>
            </a:r>
            <a:r>
              <a:rPr lang="en-US" sz="2400" dirty="0">
                <a:latin typeface="Segoe UI Light" pitchFamily="34" charset="0"/>
                <a:ea typeface="Adobe Myungjo Std M" pitchFamily="18" charset="-128"/>
              </a:rPr>
              <a:t>!</a:t>
            </a:r>
            <a:endParaRPr lang="en-US" sz="2000" dirty="0">
              <a:latin typeface="Segoe UI Light" pitchFamily="34" charset="0"/>
              <a:ea typeface="Adobe Myungjo Std M" pitchFamily="18" charset="-128"/>
            </a:endParaRPr>
          </a:p>
        </p:txBody>
      </p:sp>
      <p:sp>
        <p:nvSpPr>
          <p:cNvPr id="7" name="TextBox 6"/>
          <p:cNvSpPr txBox="1"/>
          <p:nvPr/>
        </p:nvSpPr>
        <p:spPr>
          <a:xfrm>
            <a:off x="2499027" y="990600"/>
            <a:ext cx="3977974" cy="338554"/>
          </a:xfrm>
          <a:prstGeom prst="rect">
            <a:avLst/>
          </a:prstGeom>
          <a:noFill/>
        </p:spPr>
        <p:txBody>
          <a:bodyPr wrap="square" rtlCol="0">
            <a:spAutoFit/>
          </a:bodyPr>
          <a:lstStyle/>
          <a:p>
            <a:r>
              <a:rPr lang="en-US" sz="1600" dirty="0" smtClean="0">
                <a:latin typeface="Segoe UI Light" pitchFamily="34" charset="0"/>
                <a:ea typeface="Adobe Myungjo Std M" pitchFamily="18" charset="-128"/>
              </a:rPr>
              <a:t>Here’s a short introduction to the product.  </a:t>
            </a:r>
          </a:p>
        </p:txBody>
      </p:sp>
      <p:sp>
        <p:nvSpPr>
          <p:cNvPr id="2" name="TextBox 1"/>
          <p:cNvSpPr txBox="1"/>
          <p:nvPr/>
        </p:nvSpPr>
        <p:spPr>
          <a:xfrm>
            <a:off x="4114800" y="1457742"/>
            <a:ext cx="2438400" cy="2123658"/>
          </a:xfrm>
          <a:prstGeom prst="rect">
            <a:avLst/>
          </a:prstGeom>
          <a:noFill/>
        </p:spPr>
        <p:txBody>
          <a:bodyPr wrap="square" rtlCol="0">
            <a:spAutoFit/>
          </a:bodyPr>
          <a:lstStyle/>
          <a:p>
            <a:r>
              <a:rPr lang="en-US" sz="1200" dirty="0" err="1">
                <a:latin typeface="Segoe UI Light" pitchFamily="34" charset="0"/>
                <a:ea typeface="Adobe Myungjo Std M" pitchFamily="18" charset="-128"/>
              </a:rPr>
              <a:t>TwoStep</a:t>
            </a:r>
            <a:r>
              <a:rPr lang="en-US" sz="1200" dirty="0">
                <a:latin typeface="Segoe UI Light" pitchFamily="34" charset="0"/>
                <a:ea typeface="Adobe Myungjo Std M" pitchFamily="18" charset="-128"/>
              </a:rPr>
              <a:t> has two main views – the Dashboard </a:t>
            </a:r>
            <a:r>
              <a:rPr lang="en-US" sz="1200" dirty="0" smtClean="0">
                <a:latin typeface="Segoe UI Light" pitchFamily="34" charset="0"/>
                <a:ea typeface="Adobe Myungjo Std M" pitchFamily="18" charset="-128"/>
              </a:rPr>
              <a:t>(currently displayed), </a:t>
            </a:r>
            <a:r>
              <a:rPr lang="en-US" sz="1200" dirty="0">
                <a:latin typeface="Segoe UI Light" pitchFamily="34" charset="0"/>
                <a:ea typeface="Adobe Myungjo Std M" pitchFamily="18" charset="-128"/>
              </a:rPr>
              <a:t>and the Next Steps </a:t>
            </a:r>
            <a:r>
              <a:rPr lang="en-US" sz="1200" dirty="0" smtClean="0">
                <a:latin typeface="Segoe UI Light" pitchFamily="34" charset="0"/>
                <a:ea typeface="Adobe Myungjo Std M" pitchFamily="18" charset="-128"/>
              </a:rPr>
              <a:t>view.  </a:t>
            </a:r>
          </a:p>
          <a:p>
            <a:endParaRPr lang="en-US" sz="1200" dirty="0">
              <a:latin typeface="Segoe UI Light" pitchFamily="34" charset="0"/>
              <a:ea typeface="Adobe Myungjo Std M" pitchFamily="18" charset="-128"/>
            </a:endParaRPr>
          </a:p>
          <a:p>
            <a:r>
              <a:rPr lang="en-US" sz="1200" dirty="0" smtClean="0">
                <a:latin typeface="Segoe UI Light" pitchFamily="34" charset="0"/>
                <a:ea typeface="Adobe Myungjo Std M" pitchFamily="18" charset="-128"/>
              </a:rPr>
              <a:t>In </a:t>
            </a:r>
            <a:r>
              <a:rPr lang="en-US" sz="1200" dirty="0">
                <a:latin typeface="Segoe UI Light" pitchFamily="34" charset="0"/>
                <a:ea typeface="Adobe Myungjo Std M" pitchFamily="18" charset="-128"/>
              </a:rPr>
              <a:t>the Dashboard, the pane on the left is called the Organizer.  </a:t>
            </a:r>
            <a:r>
              <a:rPr lang="en-US" sz="1200" dirty="0" smtClean="0">
                <a:latin typeface="Segoe UI Light" pitchFamily="34" charset="0"/>
                <a:ea typeface="Adobe Myungjo Std M" pitchFamily="18" charset="-128"/>
              </a:rPr>
              <a:t>The </a:t>
            </a:r>
            <a:r>
              <a:rPr lang="en-US" sz="1200" dirty="0">
                <a:latin typeface="Segoe UI Light" pitchFamily="34" charset="0"/>
                <a:ea typeface="Adobe Myungjo Std M" pitchFamily="18" charset="-128"/>
              </a:rPr>
              <a:t>Organizer contains Categories (e.g. Personal, Home), and each Category contains Activities.  Click a Category to view and select the Activities inside.</a:t>
            </a:r>
            <a:endParaRPr lang="en-US" sz="1200" dirty="0">
              <a:latin typeface="Segoe UI Light" pitchFamily="34" charset="0"/>
              <a:ea typeface="Adobe Myungjo Std M" pitchFamily="18" charset="-128"/>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371600"/>
            <a:ext cx="1600200" cy="2350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201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1387</Words>
  <Application>Microsoft Office PowerPoint</Application>
  <PresentationFormat>On-screen Show (4:3)</PresentationFormat>
  <Paragraphs>127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Omri</dc:creator>
  <cp:lastModifiedBy>Omri</cp:lastModifiedBy>
  <cp:revision>20</cp:revision>
  <dcterms:created xsi:type="dcterms:W3CDTF">2012-08-14T17:08:04Z</dcterms:created>
  <dcterms:modified xsi:type="dcterms:W3CDTF">2012-09-13T00:00:36Z</dcterms:modified>
</cp:coreProperties>
</file>