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64" r:id="rId4"/>
    <p:sldId id="277" r:id="rId5"/>
    <p:sldId id="258" r:id="rId6"/>
    <p:sldId id="259" r:id="rId7"/>
    <p:sldId id="278" r:id="rId8"/>
    <p:sldId id="279" r:id="rId9"/>
    <p:sldId id="260" r:id="rId10"/>
    <p:sldId id="261" r:id="rId11"/>
    <p:sldId id="262" r:id="rId12"/>
    <p:sldId id="266" r:id="rId13"/>
    <p:sldId id="268" r:id="rId14"/>
    <p:sldId id="269" r:id="rId15"/>
    <p:sldId id="275" r:id="rId16"/>
    <p:sldId id="270" r:id="rId17"/>
    <p:sldId id="271" r:id="rId18"/>
    <p:sldId id="272" r:id="rId19"/>
    <p:sldId id="276"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67" autoAdjust="0"/>
    <p:restoredTop sz="94660"/>
  </p:normalViewPr>
  <p:slideViewPr>
    <p:cSldViewPr snapToGrid="0">
      <p:cViewPr varScale="1">
        <p:scale>
          <a:sx n="71" d="100"/>
          <a:sy n="71" d="100"/>
        </p:scale>
        <p:origin x="6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COTS%20dataset%20CW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COTS%20dataset%20CW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COTS%20dataset%20CW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COTS%20dataset%20CW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esktop\COTS%20dataset%20CW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esktop\COTS%20dataset%20CW2.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[COTS dataset CW2.xlsx]visualization!PivotTable1</c:name>
    <c:fmtId val="59"/>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1" dirty="0" smtClean="0"/>
              <a:t>coffee </a:t>
            </a:r>
            <a:r>
              <a:rPr lang="en-US" sz="1600" b="1" dirty="0"/>
              <a:t>shop </a:t>
            </a:r>
            <a:r>
              <a:rPr lang="en-US" sz="1600" b="1" dirty="0" smtClean="0"/>
              <a:t>performance </a:t>
            </a:r>
            <a:r>
              <a:rPr lang="en-US" sz="1600" b="1" dirty="0"/>
              <a:t>by </a:t>
            </a:r>
            <a:r>
              <a:rPr lang="en-US" sz="1600" b="1" dirty="0" smtClean="0"/>
              <a:t>sales volume </a:t>
            </a:r>
            <a:r>
              <a:rPr lang="en-US" sz="1600" b="1" dirty="0"/>
              <a:t>and </a:t>
            </a:r>
            <a:r>
              <a:rPr lang="en-US" sz="1600" b="1" dirty="0" smtClean="0"/>
              <a:t>value</a:t>
            </a:r>
            <a:r>
              <a:rPr lang="en-US" sz="1600" b="1" baseline="0" dirty="0" smtClean="0"/>
              <a:t> </a:t>
            </a:r>
            <a:endParaRPr lang="en-US" sz="1600" b="1" dirty="0"/>
          </a:p>
        </c:rich>
      </c:tx>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8319515468908414E-2"/>
          <c:y val="6.373712270430569E-2"/>
          <c:w val="0.79349732194769484"/>
          <c:h val="0.84735984288893706"/>
        </c:manualLayout>
      </c:layout>
      <c:barChart>
        <c:barDir val="col"/>
        <c:grouping val="clustered"/>
        <c:varyColors val="0"/>
        <c:ser>
          <c:idx val="0"/>
          <c:order val="0"/>
          <c:tx>
            <c:strRef>
              <c:f>visualization!$B$3</c:f>
              <c:strCache>
                <c:ptCount val="1"/>
                <c:pt idx="0">
                  <c:v>Sum of Sales Volume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visualization!$A$4:$A$7</c:f>
              <c:strCache>
                <c:ptCount val="3"/>
                <c:pt idx="0">
                  <c:v>Blackpool</c:v>
                </c:pt>
                <c:pt idx="1">
                  <c:v>Portsmouth</c:v>
                </c:pt>
                <c:pt idx="2">
                  <c:v>Southampton</c:v>
                </c:pt>
              </c:strCache>
            </c:strRef>
          </c:cat>
          <c:val>
            <c:numRef>
              <c:f>visualization!$B$4:$B$7</c:f>
              <c:numCache>
                <c:formatCode>General</c:formatCode>
                <c:ptCount val="3"/>
                <c:pt idx="0">
                  <c:v>27515.691999999985</c:v>
                </c:pt>
                <c:pt idx="1">
                  <c:v>19426.5</c:v>
                </c:pt>
                <c:pt idx="2">
                  <c:v>13338</c:v>
                </c:pt>
              </c:numCache>
            </c:numRef>
          </c:val>
        </c:ser>
        <c:ser>
          <c:idx val="1"/>
          <c:order val="1"/>
          <c:tx>
            <c:strRef>
              <c:f>visualization!$C$3</c:f>
              <c:strCache>
                <c:ptCount val="1"/>
                <c:pt idx="0">
                  <c:v>Sum of Sales Value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visualization!$A$4:$A$7</c:f>
              <c:strCache>
                <c:ptCount val="3"/>
                <c:pt idx="0">
                  <c:v>Blackpool</c:v>
                </c:pt>
                <c:pt idx="1">
                  <c:v>Portsmouth</c:v>
                </c:pt>
                <c:pt idx="2">
                  <c:v>Southampton</c:v>
                </c:pt>
              </c:strCache>
            </c:strRef>
          </c:cat>
          <c:val>
            <c:numRef>
              <c:f>visualization!$C$4:$C$7</c:f>
              <c:numCache>
                <c:formatCode>"$"#,##0.00</c:formatCode>
                <c:ptCount val="3"/>
                <c:pt idx="0">
                  <c:v>89238.359999999986</c:v>
                </c:pt>
                <c:pt idx="1">
                  <c:v>62271.75</c:v>
                </c:pt>
                <c:pt idx="2">
                  <c:v>42952.5</c:v>
                </c:pt>
              </c:numCache>
            </c:numRef>
          </c:val>
        </c:ser>
        <c:dLbls>
          <c:dLblPos val="outEnd"/>
          <c:showLegendKey val="0"/>
          <c:showVal val="1"/>
          <c:showCatName val="0"/>
          <c:showSerName val="0"/>
          <c:showPercent val="0"/>
          <c:showBubbleSize val="0"/>
        </c:dLbls>
        <c:gapWidth val="219"/>
        <c:overlap val="-27"/>
        <c:axId val="255648936"/>
        <c:axId val="255655208"/>
      </c:barChart>
      <c:catAx>
        <c:axId val="25564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55655208"/>
        <c:crosses val="autoZero"/>
        <c:auto val="1"/>
        <c:lblAlgn val="ctr"/>
        <c:lblOffset val="100"/>
        <c:noMultiLvlLbl val="0"/>
      </c:catAx>
      <c:valAx>
        <c:axId val="255655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56489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[COTS dataset CW2.xlsx]visualization!PivotTable3</c:name>
    <c:fmtId val="138"/>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1"/>
              <a:t>product</a:t>
            </a:r>
            <a:r>
              <a:rPr lang="en-US" sz="1600" b="1" baseline="0"/>
              <a:t> type by sales</a:t>
            </a:r>
            <a:endParaRPr lang="en-US" sz="1600" b="1"/>
          </a:p>
        </c:rich>
      </c:tx>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
          <c:y val="0.27373548175965595"/>
          <c:w val="0.83395641085402517"/>
          <c:h val="0.58728950659953716"/>
        </c:manualLayout>
      </c:layout>
      <c:lineChart>
        <c:grouping val="standard"/>
        <c:varyColors val="0"/>
        <c:ser>
          <c:idx val="0"/>
          <c:order val="0"/>
          <c:tx>
            <c:strRef>
              <c:f>visualization!$B$16</c:f>
              <c:strCache>
                <c:ptCount val="1"/>
                <c:pt idx="0">
                  <c:v>Total</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visualization!$A$17:$A$23</c:f>
              <c:strCache>
                <c:ptCount val="6"/>
                <c:pt idx="0">
                  <c:v>Cakes</c:v>
                </c:pt>
                <c:pt idx="1">
                  <c:v>Coffee</c:v>
                </c:pt>
                <c:pt idx="2">
                  <c:v>Cold drinks</c:v>
                </c:pt>
                <c:pt idx="3">
                  <c:v>Hot drinks</c:v>
                </c:pt>
                <c:pt idx="4">
                  <c:v>Pastry</c:v>
                </c:pt>
                <c:pt idx="5">
                  <c:v>Sandwiches</c:v>
                </c:pt>
              </c:strCache>
            </c:strRef>
          </c:cat>
          <c:val>
            <c:numRef>
              <c:f>visualization!$B$17:$B$23</c:f>
              <c:numCache>
                <c:formatCode>"$"#,##0.00</c:formatCode>
                <c:ptCount val="6"/>
                <c:pt idx="0">
                  <c:v>27252.44999999999</c:v>
                </c:pt>
                <c:pt idx="1">
                  <c:v>73050.767999999996</c:v>
                </c:pt>
                <c:pt idx="2">
                  <c:v>30413.979999999992</c:v>
                </c:pt>
                <c:pt idx="3">
                  <c:v>17743.823999999993</c:v>
                </c:pt>
                <c:pt idx="4">
                  <c:v>24559.723999999998</c:v>
                </c:pt>
                <c:pt idx="5">
                  <c:v>21441.863999999998</c:v>
                </c:pt>
              </c:numCache>
            </c:numRef>
          </c:val>
          <c:smooth val="0"/>
        </c:ser>
        <c:dLbls>
          <c:dLblPos val="t"/>
          <c:showLegendKey val="0"/>
          <c:showVal val="1"/>
          <c:showCatName val="0"/>
          <c:showSerName val="0"/>
          <c:showPercent val="0"/>
          <c:showBubbleSize val="0"/>
        </c:dLbls>
        <c:smooth val="0"/>
        <c:axId val="255653640"/>
        <c:axId val="255650896"/>
      </c:lineChart>
      <c:catAx>
        <c:axId val="25565364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55650896"/>
        <c:crosses val="autoZero"/>
        <c:auto val="1"/>
        <c:lblAlgn val="ctr"/>
        <c:lblOffset val="100"/>
        <c:noMultiLvlLbl val="0"/>
      </c:catAx>
      <c:valAx>
        <c:axId val="255650896"/>
        <c:scaling>
          <c:orientation val="minMax"/>
        </c:scaling>
        <c:delete val="1"/>
        <c:axPos val="l"/>
        <c:majorGridlines>
          <c:spPr>
            <a:ln w="9525" cap="flat" cmpd="sng" algn="ctr">
              <a:solidFill>
                <a:schemeClr val="tx1">
                  <a:lumMod val="15000"/>
                  <a:lumOff val="85000"/>
                </a:schemeClr>
              </a:solidFill>
              <a:round/>
            </a:ln>
            <a:effectLst/>
          </c:spPr>
        </c:majorGridlines>
        <c:numFmt formatCode="&quot;$&quot;#,##0.00" sourceLinked="1"/>
        <c:majorTickMark val="out"/>
        <c:minorTickMark val="none"/>
        <c:tickLblPos val="nextTo"/>
        <c:crossAx val="255653640"/>
        <c:crosses val="autoZero"/>
        <c:crossBetween val="between"/>
      </c:valAx>
      <c:spPr>
        <a:noFill/>
        <a:ln>
          <a:noFill/>
        </a:ln>
        <a:effectLst/>
      </c:spPr>
    </c:plotArea>
    <c:legend>
      <c:legendPos val="r"/>
      <c:layout/>
      <c:overlay val="0"/>
      <c:spPr>
        <a:noFill/>
        <a:ln>
          <a:solidFill>
            <a:schemeClr val="accent1"/>
          </a:solid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[COTS dataset CW2.xlsx]visualization!PivotTable2</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dirty="0" err="1"/>
              <a:t>performace</a:t>
            </a:r>
            <a:r>
              <a:rPr lang="en-US" sz="1400" b="1" baseline="0" dirty="0"/>
              <a:t> of </a:t>
            </a:r>
            <a:r>
              <a:rPr lang="en-US" sz="1400" b="1" baseline="0" dirty="0" err="1"/>
              <a:t>blackpool</a:t>
            </a:r>
            <a:r>
              <a:rPr lang="en-US" sz="1400" b="1" baseline="0" dirty="0"/>
              <a:t> by sales</a:t>
            </a:r>
            <a:endParaRPr lang="en-US" sz="1400" b="1" dirty="0"/>
          </a:p>
        </c:rich>
      </c:tx>
      <c:layout>
        <c:manualLayout>
          <c:xMode val="edge"/>
          <c:yMode val="edge"/>
          <c:x val="3.0349170264882794E-2"/>
          <c:y val="7.280878997155121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manualLayout>
          <c:layoutTarget val="inner"/>
          <c:xMode val="edge"/>
          <c:yMode val="edge"/>
          <c:x val="0.20476812388834756"/>
          <c:y val="5.9651004050866804E-2"/>
          <c:w val="0.54806161733915315"/>
          <c:h val="0.91539937638867663"/>
        </c:manualLayout>
      </c:layout>
      <c:pieChart>
        <c:varyColors val="1"/>
        <c:ser>
          <c:idx val="0"/>
          <c:order val="0"/>
          <c:tx>
            <c:strRef>
              <c:f>visualization!$B$32</c:f>
              <c:strCache>
                <c:ptCount val="1"/>
                <c:pt idx="0">
                  <c:v>Total</c:v>
                </c:pt>
              </c:strCache>
            </c:strRef>
          </c:tx>
          <c:spPr>
            <a:effectLst>
              <a:glow rad="25400">
                <a:schemeClr val="accent1"/>
              </a:glow>
            </a:effectLst>
          </c:spPr>
          <c:dPt>
            <c:idx val="0"/>
            <c:bubble3D val="0"/>
            <c:spPr>
              <a:solidFill>
                <a:schemeClr val="accent1"/>
              </a:solidFill>
              <a:ln w="19050">
                <a:solidFill>
                  <a:schemeClr val="lt1"/>
                </a:solidFill>
              </a:ln>
              <a:effectLst>
                <a:glow rad="25400">
                  <a:schemeClr val="accent1"/>
                </a:glow>
              </a:effectLst>
            </c:spPr>
          </c:dPt>
          <c:dPt>
            <c:idx val="1"/>
            <c:bubble3D val="0"/>
            <c:spPr>
              <a:solidFill>
                <a:schemeClr val="accent2"/>
              </a:solidFill>
              <a:ln w="19050">
                <a:solidFill>
                  <a:schemeClr val="lt1"/>
                </a:solidFill>
              </a:ln>
              <a:effectLst>
                <a:glow rad="25400">
                  <a:schemeClr val="accent1"/>
                </a:glow>
              </a:effectLst>
            </c:spPr>
          </c:dPt>
          <c:dPt>
            <c:idx val="2"/>
            <c:bubble3D val="0"/>
            <c:spPr>
              <a:solidFill>
                <a:schemeClr val="accent3"/>
              </a:solidFill>
              <a:ln w="19050">
                <a:solidFill>
                  <a:schemeClr val="lt1"/>
                </a:solidFill>
              </a:ln>
              <a:effectLst>
                <a:glow>
                  <a:schemeClr val="accent1"/>
                </a:glow>
              </a:effectLst>
            </c:spPr>
          </c:dPt>
          <c:dPt>
            <c:idx val="3"/>
            <c:bubble3D val="0"/>
            <c:spPr>
              <a:solidFill>
                <a:schemeClr val="accent4"/>
              </a:solidFill>
              <a:ln w="19050">
                <a:solidFill>
                  <a:schemeClr val="lt1"/>
                </a:solidFill>
              </a:ln>
              <a:effectLst>
                <a:glow rad="25400">
                  <a:schemeClr val="accent1"/>
                </a:glow>
              </a:effectLst>
            </c:spPr>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visualization!$A$33:$A$36</c:f>
              <c:strCache>
                <c:ptCount val="3"/>
                <c:pt idx="0">
                  <c:v>Blackpool</c:v>
                </c:pt>
                <c:pt idx="1">
                  <c:v>Portsmouth</c:v>
                </c:pt>
                <c:pt idx="2">
                  <c:v>Southampton</c:v>
                </c:pt>
              </c:strCache>
            </c:strRef>
          </c:cat>
          <c:val>
            <c:numRef>
              <c:f>visualization!$B$33:$B$36</c:f>
              <c:numCache>
                <c:formatCode>"$"#,##0.00</c:formatCode>
                <c:ptCount val="3"/>
                <c:pt idx="0">
                  <c:v>89238.359999999986</c:v>
                </c:pt>
                <c:pt idx="1">
                  <c:v>62271.75</c:v>
                </c:pt>
                <c:pt idx="2">
                  <c:v>42952.5</c:v>
                </c:pt>
              </c:numCache>
            </c:numRef>
          </c:val>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84060674718778128"/>
          <c:y val="0.45393301387147833"/>
          <c:w val="0.15939325281221875"/>
          <c:h val="0.19810494486607097"/>
        </c:manualLayout>
      </c:layout>
      <c:overlay val="0"/>
      <c:spPr>
        <a:noFill/>
        <a:ln>
          <a:noFill/>
        </a:ln>
        <a:effectLst>
          <a:glow rad="228600">
            <a:schemeClr val="accent3">
              <a:satMod val="175000"/>
              <a:alpha val="40000"/>
            </a:schemeClr>
          </a:glow>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a:glow rad="101600">
        <a:schemeClr val="accent1">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[COTS dataset CW2.xlsx]visualization!PivotTable4</c:name>
    <c:fmtId val="2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visualization!$B$46:$B$47</c:f>
              <c:strCache>
                <c:ptCount val="1"/>
                <c:pt idx="0">
                  <c:v>2020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visualization!$A$48:$A$51</c:f>
              <c:strCache>
                <c:ptCount val="3"/>
                <c:pt idx="0">
                  <c:v>Blackpool</c:v>
                </c:pt>
                <c:pt idx="1">
                  <c:v>Portsmouth</c:v>
                </c:pt>
                <c:pt idx="2">
                  <c:v>Southampton</c:v>
                </c:pt>
              </c:strCache>
            </c:strRef>
          </c:cat>
          <c:val>
            <c:numRef>
              <c:f>visualization!$B$48:$B$51</c:f>
              <c:numCache>
                <c:formatCode>"$"#,##0.00</c:formatCode>
                <c:ptCount val="3"/>
                <c:pt idx="0">
                  <c:v>27252</c:v>
                </c:pt>
                <c:pt idx="1">
                  <c:v>19563.75</c:v>
                </c:pt>
                <c:pt idx="2">
                  <c:v>13694.5</c:v>
                </c:pt>
              </c:numCache>
            </c:numRef>
          </c:val>
        </c:ser>
        <c:ser>
          <c:idx val="1"/>
          <c:order val="1"/>
          <c:tx>
            <c:strRef>
              <c:f>visualization!$C$46:$C$47</c:f>
              <c:strCache>
                <c:ptCount val="1"/>
                <c:pt idx="0">
                  <c:v>2021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visualization!$A$48:$A$51</c:f>
              <c:strCache>
                <c:ptCount val="3"/>
                <c:pt idx="0">
                  <c:v>Blackpool</c:v>
                </c:pt>
                <c:pt idx="1">
                  <c:v>Portsmouth</c:v>
                </c:pt>
                <c:pt idx="2">
                  <c:v>Southampton</c:v>
                </c:pt>
              </c:strCache>
            </c:strRef>
          </c:cat>
          <c:val>
            <c:numRef>
              <c:f>visualization!$C$48:$C$51</c:f>
              <c:numCache>
                <c:formatCode>"$"#,##0.00</c:formatCode>
                <c:ptCount val="3"/>
                <c:pt idx="0">
                  <c:v>28601</c:v>
                </c:pt>
                <c:pt idx="1">
                  <c:v>20831.25</c:v>
                </c:pt>
                <c:pt idx="2">
                  <c:v>14372.5</c:v>
                </c:pt>
              </c:numCache>
            </c:numRef>
          </c:val>
        </c:ser>
        <c:ser>
          <c:idx val="2"/>
          <c:order val="2"/>
          <c:tx>
            <c:strRef>
              <c:f>visualization!$D$46:$D$47</c:f>
              <c:strCache>
                <c:ptCount val="1"/>
                <c:pt idx="0">
                  <c:v>2022</c:v>
                </c:pt>
              </c:strCache>
            </c:strRef>
          </c:tx>
          <c:spPr>
            <a:solidFill>
              <a:schemeClr val="accent3"/>
            </a:solidFill>
            <a:ln>
              <a:noFill/>
            </a:ln>
            <a:effectLst/>
          </c:spPr>
          <c:invertIfNegative val="0"/>
          <c:dLbls>
            <c:dLbl>
              <c:idx val="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visualization!$A$48:$A$51</c:f>
              <c:strCache>
                <c:ptCount val="3"/>
                <c:pt idx="0">
                  <c:v>Blackpool</c:v>
                </c:pt>
                <c:pt idx="1">
                  <c:v>Portsmouth</c:v>
                </c:pt>
                <c:pt idx="2">
                  <c:v>Southampton</c:v>
                </c:pt>
              </c:strCache>
            </c:strRef>
          </c:cat>
          <c:val>
            <c:numRef>
              <c:f>visualization!$D$48:$D$51</c:f>
              <c:numCache>
                <c:formatCode>"$"#,##0.00</c:formatCode>
                <c:ptCount val="3"/>
                <c:pt idx="0">
                  <c:v>33385.359999999957</c:v>
                </c:pt>
                <c:pt idx="1">
                  <c:v>21876.75</c:v>
                </c:pt>
                <c:pt idx="2">
                  <c:v>13705</c:v>
                </c:pt>
              </c:numCache>
            </c:numRef>
          </c:val>
        </c:ser>
        <c:ser>
          <c:idx val="3"/>
          <c:order val="3"/>
          <c:tx>
            <c:strRef>
              <c:f>visualization!$E$46:$E$47</c:f>
              <c:strCache>
                <c:ptCount val="1"/>
                <c:pt idx="0">
                  <c:v>2023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visualization!$A$48:$A$51</c:f>
              <c:strCache>
                <c:ptCount val="3"/>
                <c:pt idx="0">
                  <c:v>Blackpool</c:v>
                </c:pt>
                <c:pt idx="1">
                  <c:v>Portsmouth</c:v>
                </c:pt>
                <c:pt idx="2">
                  <c:v>Southampton</c:v>
                </c:pt>
              </c:strCache>
            </c:strRef>
          </c:cat>
          <c:val>
            <c:numRef>
              <c:f>visualization!$E$48:$E$51</c:f>
              <c:numCache>
                <c:formatCode>General</c:formatCode>
                <c:ptCount val="3"/>
                <c:pt idx="2">
                  <c:v>1180.5</c:v>
                </c:pt>
              </c:numCache>
            </c:numRef>
          </c:val>
        </c:ser>
        <c:dLbls>
          <c:dLblPos val="outEnd"/>
          <c:showLegendKey val="0"/>
          <c:showVal val="1"/>
          <c:showCatName val="0"/>
          <c:showSerName val="0"/>
          <c:showPercent val="0"/>
          <c:showBubbleSize val="0"/>
        </c:dLbls>
        <c:gapWidth val="37"/>
        <c:overlap val="-20"/>
        <c:axId val="255649720"/>
        <c:axId val="255650504"/>
      </c:barChart>
      <c:catAx>
        <c:axId val="2556497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55650504"/>
        <c:crosses val="autoZero"/>
        <c:auto val="1"/>
        <c:lblAlgn val="ctr"/>
        <c:lblOffset val="100"/>
        <c:noMultiLvlLbl val="0"/>
      </c:catAx>
      <c:valAx>
        <c:axId val="255650504"/>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55649720"/>
        <c:crosses val="autoZero"/>
        <c:crossBetween val="between"/>
      </c:valAx>
      <c:spPr>
        <a:noFill/>
        <a:ln>
          <a:noFill/>
        </a:ln>
        <a:effectLst/>
      </c:spPr>
    </c:plotArea>
    <c:legend>
      <c:legendPos val="r"/>
      <c:layout/>
      <c:overlay val="0"/>
      <c:spPr>
        <a:noFill/>
        <a:ln>
          <a:solidFill>
            <a:schemeClr val="accent1"/>
          </a:solid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[COTS dataset CW2.xlsx]visualization!PivotTable5</c:name>
    <c:fmtId val="31"/>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lumMod val="75000"/>
            </a:schemeClr>
          </a:solidFill>
          <a:ln>
            <a:solidFill>
              <a:schemeClr val="accent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lumMod val="75000"/>
            </a:schemeClr>
          </a:solidFill>
          <a:ln>
            <a:solidFill>
              <a:schemeClr val="accent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lumMod val="75000"/>
            </a:schemeClr>
          </a:solidFill>
          <a:ln>
            <a:solidFill>
              <a:schemeClr val="accent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0619109672521945E-2"/>
          <c:y val="2.1123382105825931E-2"/>
          <c:w val="0.87212985079096583"/>
          <c:h val="0.65417033314667616"/>
        </c:manualLayout>
      </c:layout>
      <c:barChart>
        <c:barDir val="col"/>
        <c:grouping val="clustered"/>
        <c:varyColors val="0"/>
        <c:ser>
          <c:idx val="0"/>
          <c:order val="0"/>
          <c:tx>
            <c:strRef>
              <c:f>visualization!$C$77</c:f>
              <c:strCache>
                <c:ptCount val="1"/>
                <c:pt idx="0">
                  <c:v>Total</c:v>
                </c:pt>
              </c:strCache>
            </c:strRef>
          </c:tx>
          <c:spPr>
            <a:solidFill>
              <a:schemeClr val="accent2">
                <a:lumMod val="75000"/>
              </a:schemeClr>
            </a:solidFill>
            <a:ln>
              <a:solidFill>
                <a:schemeClr val="accent2">
                  <a:lumMod val="75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visualization!$B$78:$B$102</c:f>
              <c:multiLvlStrCache>
                <c:ptCount val="18"/>
                <c:lvl>
                  <c:pt idx="0">
                    <c:v>Blackpool</c:v>
                  </c:pt>
                  <c:pt idx="1">
                    <c:v>Portsmouth</c:v>
                  </c:pt>
                  <c:pt idx="2">
                    <c:v>Southampton</c:v>
                  </c:pt>
                  <c:pt idx="3">
                    <c:v>Blackpool</c:v>
                  </c:pt>
                  <c:pt idx="4">
                    <c:v>Portsmouth</c:v>
                  </c:pt>
                  <c:pt idx="5">
                    <c:v>Southampton</c:v>
                  </c:pt>
                  <c:pt idx="6">
                    <c:v>Blackpool</c:v>
                  </c:pt>
                  <c:pt idx="7">
                    <c:v>Portsmouth</c:v>
                  </c:pt>
                  <c:pt idx="8">
                    <c:v>Southampton</c:v>
                  </c:pt>
                  <c:pt idx="9">
                    <c:v>Blackpool</c:v>
                  </c:pt>
                  <c:pt idx="10">
                    <c:v>Portsmouth</c:v>
                  </c:pt>
                  <c:pt idx="11">
                    <c:v>Southampton</c:v>
                  </c:pt>
                  <c:pt idx="12">
                    <c:v>Blackpool</c:v>
                  </c:pt>
                  <c:pt idx="13">
                    <c:v>Portsmouth</c:v>
                  </c:pt>
                  <c:pt idx="14">
                    <c:v>Southampton</c:v>
                  </c:pt>
                  <c:pt idx="15">
                    <c:v>Blackpool</c:v>
                  </c:pt>
                  <c:pt idx="16">
                    <c:v>Portsmouth</c:v>
                  </c:pt>
                  <c:pt idx="17">
                    <c:v>Southampton</c:v>
                  </c:pt>
                </c:lvl>
                <c:lvl>
                  <c:pt idx="0">
                    <c:v>Cakes</c:v>
                  </c:pt>
                  <c:pt idx="3">
                    <c:v>Coffee</c:v>
                  </c:pt>
                  <c:pt idx="6">
                    <c:v>Cold drinks</c:v>
                  </c:pt>
                  <c:pt idx="9">
                    <c:v>Hot drinks</c:v>
                  </c:pt>
                  <c:pt idx="12">
                    <c:v>Pastry</c:v>
                  </c:pt>
                  <c:pt idx="15">
                    <c:v>Sandwiches</c:v>
                  </c:pt>
                </c:lvl>
              </c:multiLvlStrCache>
            </c:multiLvlStrRef>
          </c:cat>
          <c:val>
            <c:numRef>
              <c:f>visualization!$C$78:$C$102</c:f>
              <c:numCache>
                <c:formatCode>"$"#,##0.00</c:formatCode>
                <c:ptCount val="18"/>
                <c:pt idx="0">
                  <c:v>12614.949999999993</c:v>
                </c:pt>
                <c:pt idx="1">
                  <c:v>8677.5</c:v>
                </c:pt>
                <c:pt idx="2">
                  <c:v>5960</c:v>
                </c:pt>
                <c:pt idx="3">
                  <c:v>33284.767999999982</c:v>
                </c:pt>
                <c:pt idx="4">
                  <c:v>22146</c:v>
                </c:pt>
                <c:pt idx="5">
                  <c:v>16540</c:v>
                </c:pt>
                <c:pt idx="6">
                  <c:v>13335.229999999994</c:v>
                </c:pt>
                <c:pt idx="7">
                  <c:v>9123.75</c:v>
                </c:pt>
                <c:pt idx="8">
                  <c:v>6652.5</c:v>
                </c:pt>
                <c:pt idx="9">
                  <c:v>8189.8239999999969</c:v>
                </c:pt>
                <c:pt idx="10">
                  <c:v>5862</c:v>
                </c:pt>
                <c:pt idx="11">
                  <c:v>3692</c:v>
                </c:pt>
                <c:pt idx="12">
                  <c:v>10565.723999999995</c:v>
                </c:pt>
                <c:pt idx="13">
                  <c:v>7848</c:v>
                </c:pt>
                <c:pt idx="14">
                  <c:v>5458</c:v>
                </c:pt>
                <c:pt idx="15">
                  <c:v>9789.8639999999941</c:v>
                </c:pt>
                <c:pt idx="16">
                  <c:v>7002</c:v>
                </c:pt>
                <c:pt idx="17">
                  <c:v>4650</c:v>
                </c:pt>
              </c:numCache>
            </c:numRef>
          </c:val>
        </c:ser>
        <c:dLbls>
          <c:dLblPos val="outEnd"/>
          <c:showLegendKey val="0"/>
          <c:showVal val="1"/>
          <c:showCatName val="0"/>
          <c:showSerName val="0"/>
          <c:showPercent val="0"/>
          <c:showBubbleSize val="0"/>
        </c:dLbls>
        <c:gapWidth val="219"/>
        <c:overlap val="-27"/>
        <c:axId val="255651680"/>
        <c:axId val="255652072"/>
      </c:barChart>
      <c:catAx>
        <c:axId val="255651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55652072"/>
        <c:crosses val="autoZero"/>
        <c:auto val="1"/>
        <c:lblAlgn val="ctr"/>
        <c:lblOffset val="100"/>
        <c:noMultiLvlLbl val="0"/>
      </c:catAx>
      <c:valAx>
        <c:axId val="25565207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56516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[COTS dataset CW2.xlsx]visualization!PivotTable7</c:name>
    <c:fmtId val="89"/>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solidFill>
              <a:schemeClr val="accent2"/>
            </a:solidFill>
          </a:ln>
          <a:effectLst/>
          <a:sp3d>
            <a:contourClr>
              <a:schemeClr val="accent2"/>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solidFill>
              <a:schemeClr val="accent2"/>
            </a:solidFill>
          </a:ln>
          <a:effectLst/>
          <a:sp3d>
            <a:contourClr>
              <a:schemeClr val="accent2"/>
            </a:contourClr>
          </a:sp3d>
        </c:spPr>
      </c:pivotFmt>
      <c:pivotFmt>
        <c:idx val="2"/>
        <c:spPr>
          <a:solidFill>
            <a:schemeClr val="accent1"/>
          </a:solidFill>
          <a:ln>
            <a:solidFill>
              <a:schemeClr val="accent2"/>
            </a:solidFill>
          </a:ln>
          <a:effectLst/>
          <a:sp3d>
            <a:contourClr>
              <a:schemeClr val="accent2"/>
            </a:contourClr>
          </a:sp3d>
        </c:spPr>
      </c:pivotFmt>
      <c:pivotFmt>
        <c:idx val="3"/>
        <c:spPr>
          <a:solidFill>
            <a:schemeClr val="accent1"/>
          </a:solidFill>
          <a:ln>
            <a:solidFill>
              <a:schemeClr val="accent2"/>
            </a:solidFill>
          </a:ln>
          <a:effectLst/>
          <a:sp3d>
            <a:contourClr>
              <a:schemeClr val="accent2"/>
            </a:contourClr>
          </a:sp3d>
        </c:spPr>
      </c:pivotFmt>
      <c:pivotFmt>
        <c:idx val="4"/>
        <c:spPr>
          <a:solidFill>
            <a:schemeClr val="accent1"/>
          </a:solidFill>
          <a:ln>
            <a:noFill/>
          </a:ln>
          <a:effectLst/>
          <a:sp3d/>
        </c:spPr>
        <c:marker>
          <c:symbol val="none"/>
        </c:marker>
        <c:dLbl>
          <c:idx val="0"/>
          <c:spPr>
            <a:solidFill>
              <a:sysClr val="window" lastClr="FFFFFF">
                <a:alpha val="90000"/>
              </a:sysClr>
            </a:solidFill>
            <a:ln w="12700" cap="flat" cmpd="sng" algn="ctr">
              <a:solidFill>
                <a:srgbClr val="ED7D31"/>
              </a:solidFill>
              <a:round/>
            </a:ln>
            <a:effectLst>
              <a:outerShdw blurRad="50800" dist="38100" dir="2700000" algn="tl" rotWithShape="0">
                <a:srgbClr val="ED7D31">
                  <a:lumMod val="75000"/>
                  <a:alpha val="40000"/>
                </a:srgbClr>
              </a:outerShdw>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marker>
          <c:symbol val="none"/>
        </c:marker>
      </c:pivotFmt>
      <c:pivotFmt>
        <c:idx val="18"/>
        <c:spPr>
          <a:solidFill>
            <a:schemeClr val="accent2"/>
          </a:solidFill>
          <a:ln>
            <a:noFill/>
          </a:ln>
          <a:effectLst/>
        </c:spPr>
      </c:pivotFmt>
      <c:pivotFmt>
        <c:idx val="19"/>
        <c:spPr>
          <a:solidFill>
            <a:schemeClr val="accent2"/>
          </a:solidFill>
          <a:ln>
            <a:noFill/>
          </a:ln>
          <a:effectLst/>
        </c:spPr>
      </c:pivotFmt>
      <c:pivotFmt>
        <c:idx val="20"/>
        <c:spPr>
          <a:solidFill>
            <a:schemeClr val="accent2"/>
          </a:solidFill>
          <a:ln>
            <a:noFill/>
          </a:ln>
          <a:effectLst/>
        </c:spPr>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marker>
          <c:symbol val="none"/>
        </c:marker>
      </c:pivotFmt>
      <c:pivotFmt>
        <c:idx val="26"/>
        <c:spPr>
          <a:solidFill>
            <a:schemeClr val="accent2"/>
          </a:solidFill>
          <a:ln>
            <a:noFill/>
          </a:ln>
          <a:effectLst/>
        </c:spPr>
      </c:pivotFmt>
      <c:pivotFmt>
        <c:idx val="27"/>
        <c:spPr>
          <a:solidFill>
            <a:schemeClr val="accent2"/>
          </a:solidFill>
          <a:ln>
            <a:noFill/>
          </a:ln>
          <a:effectLst/>
        </c:spPr>
      </c:pivotFmt>
      <c:pivotFmt>
        <c:idx val="28"/>
        <c:spPr>
          <a:solidFill>
            <a:schemeClr val="accent2"/>
          </a:solidFill>
          <a:ln>
            <a:noFill/>
          </a:ln>
          <a:effectLst/>
        </c:spPr>
      </c:pivotFmt>
    </c:pivotFmts>
    <c:plotArea>
      <c:layout>
        <c:manualLayout>
          <c:layoutTarget val="inner"/>
          <c:xMode val="edge"/>
          <c:yMode val="edge"/>
          <c:x val="0.17371958185611688"/>
          <c:y val="2.8284900418725858E-2"/>
          <c:w val="0.62550091270075392"/>
          <c:h val="0.7392439934068038"/>
        </c:manualLayout>
      </c:layout>
      <c:barChart>
        <c:barDir val="bar"/>
        <c:grouping val="clustered"/>
        <c:varyColors val="0"/>
        <c:ser>
          <c:idx val="0"/>
          <c:order val="0"/>
          <c:tx>
            <c:strRef>
              <c:f>visualization!$C$111</c:f>
              <c:strCache>
                <c:ptCount val="1"/>
                <c:pt idx="0">
                  <c:v>Sum of Sales Volume</c:v>
                </c:pt>
              </c:strCache>
            </c:strRef>
          </c:tx>
          <c:spPr>
            <a:solidFill>
              <a:schemeClr val="accent1"/>
            </a:solidFill>
            <a:ln>
              <a:noFill/>
            </a:ln>
            <a:effectLst/>
          </c:spPr>
          <c:invertIfNegative val="0"/>
          <c:dPt>
            <c:idx val="0"/>
            <c:invertIfNegative val="0"/>
            <c:bubble3D val="0"/>
            <c:spPr>
              <a:solidFill>
                <a:schemeClr val="accent1"/>
              </a:solidFill>
              <a:ln>
                <a:noFill/>
              </a:ln>
              <a:effectLst/>
            </c:spPr>
          </c:dPt>
          <c:dPt>
            <c:idx val="1"/>
            <c:invertIfNegative val="0"/>
            <c:bubble3D val="0"/>
            <c:spPr>
              <a:solidFill>
                <a:schemeClr val="accent1"/>
              </a:solidFill>
              <a:ln>
                <a:noFill/>
              </a:ln>
              <a:effectLst/>
            </c:spPr>
          </c:dPt>
          <c:dPt>
            <c:idx val="2"/>
            <c:invertIfNegative val="0"/>
            <c:bubble3D val="0"/>
            <c:spPr>
              <a:solidFill>
                <a:schemeClr val="accent1"/>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visualization!$B$112:$B$115</c:f>
              <c:strCache>
                <c:ptCount val="3"/>
                <c:pt idx="0">
                  <c:v>Blackpool</c:v>
                </c:pt>
                <c:pt idx="1">
                  <c:v>Portsmouth</c:v>
                </c:pt>
                <c:pt idx="2">
                  <c:v>Southampton</c:v>
                </c:pt>
              </c:strCache>
            </c:strRef>
          </c:cat>
          <c:val>
            <c:numRef>
              <c:f>visualization!$C$112:$C$115</c:f>
              <c:numCache>
                <c:formatCode>General</c:formatCode>
                <c:ptCount val="3"/>
                <c:pt idx="0">
                  <c:v>27515.691999999985</c:v>
                </c:pt>
                <c:pt idx="1">
                  <c:v>19426.5</c:v>
                </c:pt>
                <c:pt idx="2">
                  <c:v>13338</c:v>
                </c:pt>
              </c:numCache>
            </c:numRef>
          </c:val>
        </c:ser>
        <c:ser>
          <c:idx val="1"/>
          <c:order val="1"/>
          <c:tx>
            <c:strRef>
              <c:f>visualization!$D$111</c:f>
              <c:strCache>
                <c:ptCount val="1"/>
                <c:pt idx="0">
                  <c:v>Sum of Sales Value</c:v>
                </c:pt>
              </c:strCache>
            </c:strRef>
          </c:tx>
          <c:spPr>
            <a:solidFill>
              <a:schemeClr val="accent2"/>
            </a:solidFill>
            <a:ln>
              <a:noFill/>
            </a:ln>
            <a:effectLst/>
          </c:spPr>
          <c:invertIfNegative val="0"/>
          <c:dPt>
            <c:idx val="0"/>
            <c:invertIfNegative val="0"/>
            <c:bubble3D val="0"/>
            <c:spPr>
              <a:solidFill>
                <a:schemeClr val="accent2"/>
              </a:solidFill>
              <a:ln>
                <a:noFill/>
              </a:ln>
              <a:effectLst/>
            </c:spPr>
          </c:dPt>
          <c:dPt>
            <c:idx val="1"/>
            <c:invertIfNegative val="0"/>
            <c:bubble3D val="0"/>
            <c:spPr>
              <a:solidFill>
                <a:schemeClr val="accent2"/>
              </a:solidFill>
              <a:ln>
                <a:noFill/>
              </a:ln>
              <a:effectLst/>
            </c:spPr>
          </c:dPt>
          <c:dPt>
            <c:idx val="2"/>
            <c:invertIfNegative val="0"/>
            <c:bubble3D val="0"/>
            <c:spPr>
              <a:solidFill>
                <a:schemeClr val="accent2"/>
              </a:solidFill>
              <a:ln>
                <a:noFill/>
              </a:ln>
              <a:effectLst/>
            </c:spPr>
          </c:dPt>
          <c:dLbls>
            <c:dLbl>
              <c:idx val="0"/>
              <c:layout/>
              <c:tx>
                <c:rich>
                  <a:bodyPr/>
                  <a:lstStyle/>
                  <a:p>
                    <a:r>
                      <a:rPr lang="en-US" sz="900" b="0" i="0" u="none" strike="noStrike" kern="1200" baseline="0" dirty="0" smtClean="0">
                        <a:solidFill>
                          <a:prstClr val="black">
                            <a:lumMod val="75000"/>
                            <a:lumOff val="25000"/>
                          </a:prstClr>
                        </a:solidFill>
                      </a:rPr>
                      <a:t>$</a:t>
                    </a:r>
                    <a:fld id="{864B6EE7-CF1F-4929-8D24-8DD44EECD10D}" type="VALUE">
                      <a:rPr lang="en-US" smtClean="0"/>
                      <a:pPr/>
                      <a:t>[VALUE]</a:t>
                    </a:fld>
                    <a:endParaRPr lang="en-US" sz="900" b="0" i="0" u="none" strike="noStrike" kern="1200" baseline="0" dirty="0" smtClean="0">
                      <a:solidFill>
                        <a:prstClr val="black">
                          <a:lumMod val="75000"/>
                          <a:lumOff val="25000"/>
                        </a:prstClr>
                      </a:solidFill>
                    </a:endParaRPr>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1"/>
              <c:layout/>
              <c:tx>
                <c:rich>
                  <a:bodyPr/>
                  <a:lstStyle/>
                  <a:p>
                    <a:r>
                      <a:rPr lang="en-US" sz="900" b="0" i="0" u="none" strike="noStrike" kern="1200" baseline="0" dirty="0" smtClean="0">
                        <a:solidFill>
                          <a:prstClr val="black">
                            <a:lumMod val="75000"/>
                            <a:lumOff val="25000"/>
                          </a:prstClr>
                        </a:solidFill>
                      </a:rPr>
                      <a:t>$</a:t>
                    </a:r>
                    <a:fld id="{0D57A446-E5D6-4511-8F31-1C4BBA71D4B0}" type="VALUE">
                      <a:rPr lang="en-US" smtClean="0"/>
                      <a:pPr/>
                      <a:t>[VALUE]</a:t>
                    </a:fld>
                    <a:endParaRPr lang="en-US" sz="900" b="0" i="0" u="none" strike="noStrike" kern="1200" baseline="0" dirty="0" smtClean="0">
                      <a:solidFill>
                        <a:prstClr val="black">
                          <a:lumMod val="75000"/>
                          <a:lumOff val="25000"/>
                        </a:prstClr>
                      </a:solidFill>
                    </a:endParaRPr>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2"/>
              <c:layout/>
              <c:tx>
                <c:rich>
                  <a:bodyPr/>
                  <a:lstStyle/>
                  <a:p>
                    <a:r>
                      <a:rPr lang="en-US" sz="900" b="0" i="0" u="none" strike="noStrike" kern="1200" baseline="0" dirty="0" smtClean="0">
                        <a:solidFill>
                          <a:prstClr val="black">
                            <a:lumMod val="75000"/>
                            <a:lumOff val="25000"/>
                          </a:prstClr>
                        </a:solidFill>
                      </a:rPr>
                      <a:t>$</a:t>
                    </a:r>
                    <a:fld id="{8DD5CBB9-79DE-4196-ABC4-3A5F18BDF9BB}" type="VALUE">
                      <a:rPr lang="en-US" smtClean="0"/>
                      <a:pPr/>
                      <a:t>[VALUE]</a:t>
                    </a:fld>
                    <a:endParaRPr lang="en-US" sz="900" b="0" i="0" u="none" strike="noStrike" kern="1200" baseline="0" dirty="0" smtClean="0">
                      <a:solidFill>
                        <a:prstClr val="black">
                          <a:lumMod val="75000"/>
                          <a:lumOff val="25000"/>
                        </a:prstClr>
                      </a:solidFill>
                    </a:endParaRPr>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visualization!$B$112:$B$115</c:f>
              <c:strCache>
                <c:ptCount val="3"/>
                <c:pt idx="0">
                  <c:v>Blackpool</c:v>
                </c:pt>
                <c:pt idx="1">
                  <c:v>Portsmouth</c:v>
                </c:pt>
                <c:pt idx="2">
                  <c:v>Southampton</c:v>
                </c:pt>
              </c:strCache>
            </c:strRef>
          </c:cat>
          <c:val>
            <c:numRef>
              <c:f>visualization!$D$112:$D$115</c:f>
              <c:numCache>
                <c:formatCode>General</c:formatCode>
                <c:ptCount val="3"/>
                <c:pt idx="0">
                  <c:v>89238.359999999986</c:v>
                </c:pt>
                <c:pt idx="1">
                  <c:v>62271.75</c:v>
                </c:pt>
                <c:pt idx="2">
                  <c:v>42952.5</c:v>
                </c:pt>
              </c:numCache>
            </c:numRef>
          </c:val>
        </c:ser>
        <c:dLbls>
          <c:dLblPos val="outEnd"/>
          <c:showLegendKey val="0"/>
          <c:showVal val="1"/>
          <c:showCatName val="0"/>
          <c:showSerName val="0"/>
          <c:showPercent val="0"/>
          <c:showBubbleSize val="0"/>
        </c:dLbls>
        <c:gapWidth val="100"/>
        <c:axId val="213928584"/>
        <c:axId val="255651288"/>
      </c:barChart>
      <c:valAx>
        <c:axId val="2556512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13928584"/>
        <c:crosses val="autoZero"/>
        <c:crossBetween val="between"/>
      </c:valAx>
      <c:catAx>
        <c:axId val="21392858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5651288"/>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solidFill>
      <a:schemeClr val="bg1"/>
    </a:solidFill>
    <a:ln w="9525" cap="flat" cmpd="sng" algn="ctr">
      <a:solidFill>
        <a:schemeClr val="accent2"/>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6D3059-6DCD-4F6F-8FA8-9D416A127C20}" type="datetimeFigureOut">
              <a:rPr lang="en-US" smtClean="0"/>
              <a:t>9/2/23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1641C-FCA4-40CA-82B5-817425565E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580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6D3059-6DCD-4F6F-8FA8-9D416A127C20}" type="datetimeFigureOut">
              <a:rPr lang="en-US" smtClean="0"/>
              <a:t>9/2/23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1641C-FCA4-40CA-82B5-817425565E17}" type="slidenum">
              <a:rPr lang="en-US" smtClean="0"/>
              <a:t>‹#›</a:t>
            </a:fld>
            <a:endParaRPr lang="en-US"/>
          </a:p>
        </p:txBody>
      </p:sp>
    </p:spTree>
    <p:extLst>
      <p:ext uri="{BB962C8B-B14F-4D97-AF65-F5344CB8AC3E}">
        <p14:creationId xmlns:p14="http://schemas.microsoft.com/office/powerpoint/2010/main" val="6963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6D3059-6DCD-4F6F-8FA8-9D416A127C20}" type="datetimeFigureOut">
              <a:rPr lang="en-US" smtClean="0"/>
              <a:t>9/2/23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1641C-FCA4-40CA-82B5-817425565E17}" type="slidenum">
              <a:rPr lang="en-US" smtClean="0"/>
              <a:t>‹#›</a:t>
            </a:fld>
            <a:endParaRPr lang="en-US"/>
          </a:p>
        </p:txBody>
      </p:sp>
    </p:spTree>
    <p:extLst>
      <p:ext uri="{BB962C8B-B14F-4D97-AF65-F5344CB8AC3E}">
        <p14:creationId xmlns:p14="http://schemas.microsoft.com/office/powerpoint/2010/main" val="35313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6D3059-6DCD-4F6F-8FA8-9D416A127C20}" type="datetimeFigureOut">
              <a:rPr lang="en-US" smtClean="0"/>
              <a:t>9/2/23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1641C-FCA4-40CA-82B5-817425565E17}" type="slidenum">
              <a:rPr lang="en-US" smtClean="0"/>
              <a:t>‹#›</a:t>
            </a:fld>
            <a:endParaRPr lang="en-US"/>
          </a:p>
        </p:txBody>
      </p:sp>
    </p:spTree>
    <p:extLst>
      <p:ext uri="{BB962C8B-B14F-4D97-AF65-F5344CB8AC3E}">
        <p14:creationId xmlns:p14="http://schemas.microsoft.com/office/powerpoint/2010/main" val="141800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D3059-6DCD-4F6F-8FA8-9D416A127C20}" type="datetimeFigureOut">
              <a:rPr lang="en-US" smtClean="0"/>
              <a:t>9/2/23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1641C-FCA4-40CA-82B5-817425565E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24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6D3059-6DCD-4F6F-8FA8-9D416A127C20}" type="datetimeFigureOut">
              <a:rPr lang="en-US" smtClean="0"/>
              <a:t>9/2/23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1641C-FCA4-40CA-82B5-817425565E17}" type="slidenum">
              <a:rPr lang="en-US" smtClean="0"/>
              <a:t>‹#›</a:t>
            </a:fld>
            <a:endParaRPr lang="en-US"/>
          </a:p>
        </p:txBody>
      </p:sp>
    </p:spTree>
    <p:extLst>
      <p:ext uri="{BB962C8B-B14F-4D97-AF65-F5344CB8AC3E}">
        <p14:creationId xmlns:p14="http://schemas.microsoft.com/office/powerpoint/2010/main" val="387708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6D3059-6DCD-4F6F-8FA8-9D416A127C20}" type="datetimeFigureOut">
              <a:rPr lang="en-US" smtClean="0"/>
              <a:t>9/2/23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31641C-FCA4-40CA-82B5-817425565E17}" type="slidenum">
              <a:rPr lang="en-US" smtClean="0"/>
              <a:t>‹#›</a:t>
            </a:fld>
            <a:endParaRPr lang="en-US"/>
          </a:p>
        </p:txBody>
      </p:sp>
    </p:spTree>
    <p:extLst>
      <p:ext uri="{BB962C8B-B14F-4D97-AF65-F5344CB8AC3E}">
        <p14:creationId xmlns:p14="http://schemas.microsoft.com/office/powerpoint/2010/main" val="100363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6D3059-6DCD-4F6F-8FA8-9D416A127C20}" type="datetimeFigureOut">
              <a:rPr lang="en-US" smtClean="0"/>
              <a:t>9/2/23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31641C-FCA4-40CA-82B5-817425565E17}" type="slidenum">
              <a:rPr lang="en-US" smtClean="0"/>
              <a:t>‹#›</a:t>
            </a:fld>
            <a:endParaRPr lang="en-US"/>
          </a:p>
        </p:txBody>
      </p:sp>
    </p:spTree>
    <p:extLst>
      <p:ext uri="{BB962C8B-B14F-4D97-AF65-F5344CB8AC3E}">
        <p14:creationId xmlns:p14="http://schemas.microsoft.com/office/powerpoint/2010/main" val="194408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6D3059-6DCD-4F6F-8FA8-9D416A127C20}" type="datetimeFigureOut">
              <a:rPr lang="en-US" smtClean="0"/>
              <a:t>9/2/23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B31641C-FCA4-40CA-82B5-817425565E17}" type="slidenum">
              <a:rPr lang="en-US" smtClean="0"/>
              <a:t>‹#›</a:t>
            </a:fld>
            <a:endParaRPr lang="en-US"/>
          </a:p>
        </p:txBody>
      </p:sp>
    </p:spTree>
    <p:extLst>
      <p:ext uri="{BB962C8B-B14F-4D97-AF65-F5344CB8AC3E}">
        <p14:creationId xmlns:p14="http://schemas.microsoft.com/office/powerpoint/2010/main" val="30130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6D3059-6DCD-4F6F-8FA8-9D416A127C20}" type="datetimeFigureOut">
              <a:rPr lang="en-US" smtClean="0"/>
              <a:t>9/2/23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31641C-FCA4-40CA-82B5-817425565E17}" type="slidenum">
              <a:rPr lang="en-US" smtClean="0"/>
              <a:t>‹#›</a:t>
            </a:fld>
            <a:endParaRPr lang="en-US"/>
          </a:p>
        </p:txBody>
      </p:sp>
    </p:spTree>
    <p:extLst>
      <p:ext uri="{BB962C8B-B14F-4D97-AF65-F5344CB8AC3E}">
        <p14:creationId xmlns:p14="http://schemas.microsoft.com/office/powerpoint/2010/main" val="193278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D3059-6DCD-4F6F-8FA8-9D416A127C20}" type="datetimeFigureOut">
              <a:rPr lang="en-US" smtClean="0"/>
              <a:t>9/2/23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1641C-FCA4-40CA-82B5-817425565E17}" type="slidenum">
              <a:rPr lang="en-US" smtClean="0"/>
              <a:t>‹#›</a:t>
            </a:fld>
            <a:endParaRPr lang="en-US"/>
          </a:p>
        </p:txBody>
      </p:sp>
    </p:spTree>
    <p:extLst>
      <p:ext uri="{BB962C8B-B14F-4D97-AF65-F5344CB8AC3E}">
        <p14:creationId xmlns:p14="http://schemas.microsoft.com/office/powerpoint/2010/main" val="3622046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6D3059-6DCD-4F6F-8FA8-9D416A127C20}" type="datetimeFigureOut">
              <a:rPr lang="en-US" smtClean="0"/>
              <a:t>9/2/23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B31641C-FCA4-40CA-82B5-817425565E1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52612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Data Analysis Report </a:t>
            </a:r>
            <a:br>
              <a:rPr lang="en-US" sz="4800" dirty="0" smtClean="0"/>
            </a:br>
            <a:endParaRPr lang="en-US" sz="4800" dirty="0"/>
          </a:p>
        </p:txBody>
      </p:sp>
      <p:sp>
        <p:nvSpPr>
          <p:cNvPr id="3" name="Subtitle 2"/>
          <p:cNvSpPr>
            <a:spLocks noGrp="1"/>
          </p:cNvSpPr>
          <p:nvPr>
            <p:ph type="subTitle" idx="1"/>
          </p:nvPr>
        </p:nvSpPr>
        <p:spPr/>
        <p:txBody>
          <a:bodyPr/>
          <a:lstStyle/>
          <a:p>
            <a:r>
              <a:rPr lang="en-US" dirty="0" smtClean="0"/>
              <a:t>COTS DATASETS</a:t>
            </a:r>
            <a:endParaRPr lang="en-US" dirty="0"/>
          </a:p>
        </p:txBody>
      </p:sp>
    </p:spTree>
    <p:extLst>
      <p:ext uri="{BB962C8B-B14F-4D97-AF65-F5344CB8AC3E}">
        <p14:creationId xmlns:p14="http://schemas.microsoft.com/office/powerpoint/2010/main" val="769358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4361"/>
          </a:xfrm>
        </p:spPr>
        <p:txBody>
          <a:bodyPr>
            <a:normAutofit/>
          </a:bodyPr>
          <a:lstStyle/>
          <a:p>
            <a:r>
              <a:rPr lang="en-US" sz="3600" dirty="0" smtClean="0"/>
              <a:t>Key findings;</a:t>
            </a:r>
            <a:endParaRPr lang="en-US" sz="36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 </a:t>
            </a:r>
            <a:r>
              <a:rPr lang="en-US" sz="2400" dirty="0" err="1" smtClean="0"/>
              <a:t>Blackpool</a:t>
            </a:r>
            <a:r>
              <a:rPr lang="en-US" sz="2400" dirty="0" smtClean="0"/>
              <a:t> coffee shops has the highest sales performance in sales and volume.</a:t>
            </a:r>
          </a:p>
          <a:p>
            <a:pPr>
              <a:buFont typeface="Wingdings" panose="05000000000000000000" pitchFamily="2" charset="2"/>
              <a:buChar char="Ø"/>
            </a:pPr>
            <a:r>
              <a:rPr lang="en-US" sz="2400" dirty="0" smtClean="0"/>
              <a:t> </a:t>
            </a:r>
            <a:r>
              <a:rPr lang="en-US" sz="2400" dirty="0" err="1" smtClean="0"/>
              <a:t>Southamton</a:t>
            </a:r>
            <a:r>
              <a:rPr lang="en-US" sz="2400" dirty="0" smtClean="0"/>
              <a:t> has the least sales performance value and volume.</a:t>
            </a:r>
          </a:p>
          <a:p>
            <a:pPr marL="349250" indent="-349250">
              <a:buFont typeface="Wingdings" panose="05000000000000000000" pitchFamily="2" charset="2"/>
              <a:buChar char="Ø"/>
              <a:tabLst>
                <a:tab pos="403225" algn="l"/>
              </a:tabLst>
            </a:pPr>
            <a:r>
              <a:rPr lang="en-US" sz="2400" dirty="0" smtClean="0"/>
              <a:t>Coffee has the highest sales performance in all the three coffee shops across the cities while hot drinks has the least</a:t>
            </a:r>
          </a:p>
          <a:p>
            <a:pPr>
              <a:buFont typeface="Wingdings" panose="05000000000000000000" pitchFamily="2" charset="2"/>
              <a:buChar char="Ø"/>
            </a:pPr>
            <a:r>
              <a:rPr lang="en-US" sz="2400" dirty="0" smtClean="0"/>
              <a:t> Home delivery has a great impact on sales in </a:t>
            </a:r>
            <a:r>
              <a:rPr lang="en-US" sz="2400" dirty="0" err="1" smtClean="0"/>
              <a:t>blackpool</a:t>
            </a:r>
            <a:endParaRPr lang="en-US" sz="2400" dirty="0" smtClean="0"/>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1665576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Recommendation </a:t>
            </a:r>
            <a:endParaRPr lang="en-US" sz="4000" dirty="0"/>
          </a:p>
        </p:txBody>
      </p:sp>
      <p:sp>
        <p:nvSpPr>
          <p:cNvPr id="3" name="Content Placeholder 2"/>
          <p:cNvSpPr>
            <a:spLocks noGrp="1"/>
          </p:cNvSpPr>
          <p:nvPr>
            <p:ph idx="1"/>
          </p:nvPr>
        </p:nvSpPr>
        <p:spPr/>
        <p:txBody>
          <a:bodyPr>
            <a:normAutofit/>
          </a:bodyPr>
          <a:lstStyle/>
          <a:p>
            <a:r>
              <a:rPr lang="en-US" sz="2400" dirty="0" smtClean="0"/>
              <a:t>To drive in more sales in cities with high and low sales performance, home delivery service should be introduce </a:t>
            </a:r>
            <a:r>
              <a:rPr lang="en-US" sz="2400" dirty="0"/>
              <a:t>in </a:t>
            </a:r>
            <a:r>
              <a:rPr lang="en-US" sz="2400" dirty="0" smtClean="0"/>
              <a:t>both Portsmouth and </a:t>
            </a:r>
            <a:r>
              <a:rPr lang="en-US" sz="2400" dirty="0" err="1" smtClean="0"/>
              <a:t>southamton</a:t>
            </a:r>
            <a:r>
              <a:rPr lang="en-US" sz="2400" dirty="0" smtClean="0"/>
              <a:t> </a:t>
            </a:r>
            <a:r>
              <a:rPr lang="en-US" sz="2400" dirty="0"/>
              <a:t>.</a:t>
            </a:r>
            <a:r>
              <a:rPr lang="en-US" sz="2400" dirty="0" smtClean="0"/>
              <a:t> Also the volume of coffee product(coffee) be increased in </a:t>
            </a:r>
            <a:r>
              <a:rPr lang="en-US" sz="2400" dirty="0" err="1" smtClean="0"/>
              <a:t>blackpool</a:t>
            </a:r>
            <a:r>
              <a:rPr lang="en-US" sz="2400" dirty="0" smtClean="0"/>
              <a:t>. Because an increase in volume of sales is not done, </a:t>
            </a:r>
            <a:r>
              <a:rPr lang="en-US" sz="2400" dirty="0" err="1" smtClean="0"/>
              <a:t>blackpool</a:t>
            </a:r>
            <a:r>
              <a:rPr lang="en-US" sz="2400" dirty="0" smtClean="0"/>
              <a:t> </a:t>
            </a:r>
            <a:r>
              <a:rPr lang="en-US" sz="2400" dirty="0" err="1" smtClean="0"/>
              <a:t>coffe</a:t>
            </a:r>
            <a:r>
              <a:rPr lang="en-US" sz="2400" dirty="0" smtClean="0"/>
              <a:t> shop will run out of stock</a:t>
            </a:r>
            <a:endParaRPr lang="en-US" sz="2400" dirty="0"/>
          </a:p>
        </p:txBody>
      </p:sp>
    </p:spTree>
    <p:extLst>
      <p:ext uri="{BB962C8B-B14F-4D97-AF65-F5344CB8AC3E}">
        <p14:creationId xmlns:p14="http://schemas.microsoft.com/office/powerpoint/2010/main" val="543585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08479"/>
          </a:xfrm>
        </p:spPr>
        <p:txBody>
          <a:bodyPr>
            <a:normAutofit fontScale="90000"/>
          </a:bodyPr>
          <a:lstStyle/>
          <a:p>
            <a:r>
              <a:rPr lang="en-US" dirty="0" smtClean="0"/>
              <a:t>APPENDIX CONT...</a:t>
            </a:r>
            <a:endParaRPr lang="en-US" dirty="0"/>
          </a:p>
        </p:txBody>
      </p:sp>
      <p:sp>
        <p:nvSpPr>
          <p:cNvPr id="3" name="Content Placeholder 2"/>
          <p:cNvSpPr>
            <a:spLocks noGrp="1"/>
          </p:cNvSpPr>
          <p:nvPr>
            <p:ph idx="1"/>
          </p:nvPr>
        </p:nvSpPr>
        <p:spPr>
          <a:xfrm>
            <a:off x="1097280" y="1156447"/>
            <a:ext cx="10058400" cy="4712647"/>
          </a:xfrm>
        </p:spPr>
        <p:txBody>
          <a:bodyPr/>
          <a:lstStyle/>
          <a:p>
            <a:r>
              <a:rPr lang="en-US" dirty="0" smtClean="0"/>
              <a:t>TASK 3. Table A</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12785696"/>
              </p:ext>
            </p:extLst>
          </p:nvPr>
        </p:nvGraphicFramePr>
        <p:xfrm>
          <a:off x="483198" y="1679680"/>
          <a:ext cx="11256084" cy="4479072"/>
        </p:xfrm>
        <a:graphic>
          <a:graphicData uri="http://schemas.openxmlformats.org/drawingml/2006/table">
            <a:tbl>
              <a:tblPr>
                <a:tableStyleId>{5C22544A-7EE6-4342-B048-85BDC9FD1C3A}</a:tableStyleId>
              </a:tblPr>
              <a:tblGrid>
                <a:gridCol w="1000017"/>
                <a:gridCol w="1306419"/>
                <a:gridCol w="767690"/>
                <a:gridCol w="767690"/>
                <a:gridCol w="700348"/>
                <a:gridCol w="1441103"/>
                <a:gridCol w="619539"/>
                <a:gridCol w="767690"/>
                <a:gridCol w="393946"/>
                <a:gridCol w="1683530"/>
                <a:gridCol w="1808112"/>
              </a:tblGrid>
              <a:tr h="279942">
                <a:tc>
                  <a:txBody>
                    <a:bodyPr/>
                    <a:lstStyle/>
                    <a:p>
                      <a:pPr algn="l" fontAlgn="b"/>
                      <a:endParaRPr lang="en-US" sz="1200" b="1" i="0" u="none" strike="noStrike" dirty="0">
                        <a:solidFill>
                          <a:srgbClr val="000000"/>
                        </a:solidFill>
                        <a:effectLst/>
                        <a:latin typeface="Calibri" panose="020F0502020204030204" pitchFamily="34" charset="0"/>
                      </a:endParaRPr>
                    </a:p>
                  </a:txBody>
                  <a:tcPr marL="9034" marR="9034" marT="9034" marB="0" anchor="b"/>
                </a:tc>
                <a:tc>
                  <a:txBody>
                    <a:bodyPr/>
                    <a:lstStyle/>
                    <a:p>
                      <a:pPr algn="l" fontAlgn="b"/>
                      <a:r>
                        <a:rPr lang="en-US" sz="1200" b="1" u="none" strike="noStrike" dirty="0">
                          <a:effectLst/>
                        </a:rPr>
                        <a:t>Column Labels</a:t>
                      </a:r>
                      <a:endParaRPr lang="en-US" sz="1200" b="1" i="0" u="none" strike="noStrike" dirty="0">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1" i="0" u="none" strike="noStrike" dirty="0">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1" i="0" u="none" strike="noStrike" dirty="0">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1" i="0" u="none" strike="noStrike" dirty="0">
                        <a:solidFill>
                          <a:srgbClr val="000000"/>
                        </a:solidFill>
                        <a:effectLst/>
                        <a:latin typeface="Calibri" panose="020F0502020204030204" pitchFamily="34" charset="0"/>
                      </a:endParaRPr>
                    </a:p>
                  </a:txBody>
                  <a:tcPr marL="9034" marR="9034" marT="9034" marB="0" anchor="b"/>
                </a:tc>
              </a:tr>
              <a:tr h="279942">
                <a:tc>
                  <a:txBody>
                    <a:bodyPr/>
                    <a:lstStyle/>
                    <a:p>
                      <a:pPr algn="l" fontAlgn="b"/>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l" fontAlgn="b"/>
                      <a:r>
                        <a:rPr lang="en-US" sz="1200" b="1" u="none" strike="noStrike">
                          <a:effectLst/>
                        </a:rPr>
                        <a:t>Sum of Sales Value</a:t>
                      </a:r>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l" fontAlgn="b"/>
                      <a:r>
                        <a:rPr lang="en-US" sz="1200" b="1" u="none" strike="noStrike" dirty="0">
                          <a:effectLst/>
                        </a:rPr>
                        <a:t>Sum of Sales Volume</a:t>
                      </a:r>
                      <a:endParaRPr lang="en-US" sz="1200" b="1" i="0" u="none" strike="noStrike" dirty="0">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l" fontAlgn="b"/>
                      <a:r>
                        <a:rPr lang="en-US" sz="1200" b="1" u="none" strike="noStrike">
                          <a:effectLst/>
                        </a:rPr>
                        <a:t>Total Sum of Sales Value</a:t>
                      </a:r>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l" fontAlgn="b"/>
                      <a:r>
                        <a:rPr lang="en-US" sz="1200" b="1" u="none" strike="noStrike" dirty="0">
                          <a:effectLst/>
                        </a:rPr>
                        <a:t>Total Sum of Sales Volume</a:t>
                      </a:r>
                      <a:endParaRPr lang="en-US" sz="1200" b="1" i="0" u="none" strike="noStrike" dirty="0">
                        <a:solidFill>
                          <a:srgbClr val="000000"/>
                        </a:solidFill>
                        <a:effectLst/>
                        <a:latin typeface="Calibri" panose="020F0502020204030204" pitchFamily="34" charset="0"/>
                      </a:endParaRPr>
                    </a:p>
                  </a:txBody>
                  <a:tcPr marL="9034" marR="9034" marT="9034" marB="0" anchor="b"/>
                </a:tc>
              </a:tr>
              <a:tr h="279942">
                <a:tc>
                  <a:txBody>
                    <a:bodyPr/>
                    <a:lstStyle/>
                    <a:p>
                      <a:pPr algn="l" fontAlgn="b"/>
                      <a:r>
                        <a:rPr lang="en-US" sz="1200" b="1" u="none" strike="noStrike">
                          <a:effectLst/>
                        </a:rPr>
                        <a:t>Row Labels</a:t>
                      </a:r>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b="1" u="none" strike="noStrike">
                          <a:effectLst/>
                        </a:rPr>
                        <a:t>2020</a:t>
                      </a:r>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b="1" u="none" strike="noStrike">
                          <a:effectLst/>
                        </a:rPr>
                        <a:t>2021</a:t>
                      </a:r>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b="1" u="none" strike="noStrike">
                          <a:effectLst/>
                        </a:rPr>
                        <a:t>2022</a:t>
                      </a:r>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b="1" u="none" strike="noStrike">
                          <a:effectLst/>
                        </a:rPr>
                        <a:t>2023</a:t>
                      </a:r>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b="1" u="none" strike="noStrike">
                          <a:effectLst/>
                        </a:rPr>
                        <a:t>2020</a:t>
                      </a:r>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b="1" u="none" strike="noStrike">
                          <a:effectLst/>
                        </a:rPr>
                        <a:t>2021</a:t>
                      </a:r>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b="1" u="none" strike="noStrike">
                          <a:effectLst/>
                        </a:rPr>
                        <a:t>2022</a:t>
                      </a:r>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b="1" u="none" strike="noStrike">
                          <a:effectLst/>
                        </a:rPr>
                        <a:t>2023</a:t>
                      </a:r>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1" i="0" u="none" strike="noStrike" dirty="0">
                        <a:solidFill>
                          <a:srgbClr val="000000"/>
                        </a:solidFill>
                        <a:effectLst/>
                        <a:latin typeface="Calibri" panose="020F0502020204030204" pitchFamily="34" charset="0"/>
                      </a:endParaRPr>
                    </a:p>
                  </a:txBody>
                  <a:tcPr marL="9034" marR="9034" marT="9034" marB="0" anchor="b"/>
                </a:tc>
              </a:tr>
              <a:tr h="279942">
                <a:tc>
                  <a:txBody>
                    <a:bodyPr/>
                    <a:lstStyle/>
                    <a:p>
                      <a:pPr algn="l" fontAlgn="b"/>
                      <a:r>
                        <a:rPr lang="en-US" sz="1200" u="none" strike="noStrike">
                          <a:effectLst/>
                        </a:rPr>
                        <a:t>JAN</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dirty="0">
                          <a:effectLst/>
                        </a:rPr>
                        <a:t>$4,022.25</a:t>
                      </a:r>
                      <a:endParaRPr lang="en-US" sz="1200" b="0" i="0" u="none" strike="noStrike" dirty="0">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$4,219.25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$4,189.75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1230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1307</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1300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$12,431.25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3837</a:t>
                      </a:r>
                      <a:endParaRPr lang="en-US" sz="1200" b="0" i="0" u="none" strike="noStrike">
                        <a:solidFill>
                          <a:srgbClr val="000000"/>
                        </a:solidFill>
                        <a:effectLst/>
                        <a:latin typeface="Calibri" panose="020F0502020204030204" pitchFamily="34" charset="0"/>
                      </a:endParaRPr>
                    </a:p>
                  </a:txBody>
                  <a:tcPr marL="9034" marR="9034" marT="9034" marB="0" anchor="b"/>
                </a:tc>
              </a:tr>
              <a:tr h="279942">
                <a:tc>
                  <a:txBody>
                    <a:bodyPr/>
                    <a:lstStyle/>
                    <a:p>
                      <a:pPr algn="l" fontAlgn="b"/>
                      <a:r>
                        <a:rPr lang="en-US" sz="1200" u="none" strike="noStrike">
                          <a:effectLst/>
                        </a:rPr>
                        <a:t>FEB</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$4,343.50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$4,486.25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$4,717.25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1331</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1396</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1456</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$13,547.00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4182</a:t>
                      </a:r>
                      <a:endParaRPr lang="en-US" sz="1200" b="0" i="0" u="none" strike="noStrike">
                        <a:solidFill>
                          <a:srgbClr val="000000"/>
                        </a:solidFill>
                        <a:effectLst/>
                        <a:latin typeface="Calibri" panose="020F0502020204030204" pitchFamily="34" charset="0"/>
                      </a:endParaRPr>
                    </a:p>
                  </a:txBody>
                  <a:tcPr marL="9034" marR="9034" marT="9034" marB="0" anchor="b"/>
                </a:tc>
              </a:tr>
              <a:tr h="279942">
                <a:tc>
                  <a:txBody>
                    <a:bodyPr/>
                    <a:lstStyle/>
                    <a:p>
                      <a:pPr algn="l" fontAlgn="b"/>
                      <a:r>
                        <a:rPr lang="en-US" sz="1200" u="none" strike="noStrike">
                          <a:effectLst/>
                        </a:rPr>
                        <a:t>MAR</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$4,877.75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$5,015.25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$5,293.75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1530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1541</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1630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$15,186.75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4701</a:t>
                      </a:r>
                      <a:endParaRPr lang="en-US" sz="1200" b="0" i="0" u="none" strike="noStrike">
                        <a:solidFill>
                          <a:srgbClr val="000000"/>
                        </a:solidFill>
                        <a:effectLst/>
                        <a:latin typeface="Calibri" panose="020F0502020204030204" pitchFamily="34" charset="0"/>
                      </a:endParaRPr>
                    </a:p>
                  </a:txBody>
                  <a:tcPr marL="9034" marR="9034" marT="9034" marB="0" anchor="b"/>
                </a:tc>
              </a:tr>
              <a:tr h="279942">
                <a:tc>
                  <a:txBody>
                    <a:bodyPr/>
                    <a:lstStyle/>
                    <a:p>
                      <a:pPr algn="l" fontAlgn="b"/>
                      <a:r>
                        <a:rPr lang="en-US" sz="1200" u="none" strike="noStrike">
                          <a:effectLst/>
                        </a:rPr>
                        <a:t>APR</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dirty="0">
                          <a:effectLst/>
                        </a:rPr>
                        <a:t>$6,144.50</a:t>
                      </a:r>
                      <a:endParaRPr lang="en-US" sz="1200" b="0" i="0" u="none" strike="noStrike" dirty="0">
                        <a:solidFill>
                          <a:srgbClr val="000000"/>
                        </a:solidFill>
                        <a:effectLst/>
                        <a:latin typeface="Calibri" panose="020F0502020204030204" pitchFamily="34" charset="0"/>
                      </a:endParaRPr>
                    </a:p>
                  </a:txBody>
                  <a:tcPr marL="9034" marR="9034" marT="9034" marB="0" anchor="b">
                    <a:solidFill>
                      <a:schemeClr val="accent5">
                        <a:lumMod val="20000"/>
                        <a:lumOff val="80000"/>
                      </a:schemeClr>
                    </a:solidFill>
                  </a:tcPr>
                </a:tc>
                <a:tc>
                  <a:txBody>
                    <a:bodyPr/>
                    <a:lstStyle/>
                    <a:p>
                      <a:pPr algn="r" fontAlgn="b"/>
                      <a:r>
                        <a:rPr lang="en-US" sz="1200" u="none" strike="noStrike">
                          <a:effectLst/>
                        </a:rPr>
                        <a:t>$6,127.00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$6,398.75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dirty="0">
                          <a:effectLst/>
                        </a:rPr>
                        <a:t>1738</a:t>
                      </a:r>
                      <a:endParaRPr lang="en-US" sz="1200" b="0" i="0" u="none" strike="noStrike" dirty="0">
                        <a:solidFill>
                          <a:srgbClr val="000000"/>
                        </a:solidFill>
                        <a:effectLst/>
                        <a:latin typeface="Calibri" panose="020F0502020204030204" pitchFamily="34" charset="0"/>
                      </a:endParaRPr>
                    </a:p>
                  </a:txBody>
                  <a:tcPr marL="9034" marR="9034" marT="9034" marB="0" anchor="b">
                    <a:solidFill>
                      <a:schemeClr val="accent5">
                        <a:lumMod val="20000"/>
                        <a:lumOff val="80000"/>
                      </a:schemeClr>
                    </a:solidFill>
                  </a:tcPr>
                </a:tc>
                <a:tc>
                  <a:txBody>
                    <a:bodyPr/>
                    <a:lstStyle/>
                    <a:p>
                      <a:pPr algn="r" fontAlgn="b"/>
                      <a:r>
                        <a:rPr lang="en-US" sz="1200" u="none" strike="noStrike">
                          <a:effectLst/>
                        </a:rPr>
                        <a:t>1914</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2014</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$18,670.25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5665</a:t>
                      </a:r>
                      <a:endParaRPr lang="en-US" sz="1200" b="0" i="0" u="none" strike="noStrike">
                        <a:solidFill>
                          <a:srgbClr val="000000"/>
                        </a:solidFill>
                        <a:effectLst/>
                        <a:latin typeface="Calibri" panose="020F0502020204030204" pitchFamily="34" charset="0"/>
                      </a:endParaRPr>
                    </a:p>
                  </a:txBody>
                  <a:tcPr marL="9034" marR="9034" marT="9034" marB="0" anchor="b"/>
                </a:tc>
              </a:tr>
              <a:tr h="279942">
                <a:tc>
                  <a:txBody>
                    <a:bodyPr/>
                    <a:lstStyle/>
                    <a:p>
                      <a:pPr algn="l" fontAlgn="b"/>
                      <a:r>
                        <a:rPr lang="en-US" sz="1200" u="none" strike="noStrike">
                          <a:effectLst/>
                        </a:rPr>
                        <a:t>MAY</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$4,869.75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$5,125.25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$5,313.25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1513</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1461</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1675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$15,308.25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4649</a:t>
                      </a:r>
                      <a:endParaRPr lang="en-US" sz="1200" b="0" i="0" u="none" strike="noStrike">
                        <a:solidFill>
                          <a:srgbClr val="000000"/>
                        </a:solidFill>
                        <a:effectLst/>
                        <a:latin typeface="Calibri" panose="020F0502020204030204" pitchFamily="34" charset="0"/>
                      </a:endParaRPr>
                    </a:p>
                  </a:txBody>
                  <a:tcPr marL="9034" marR="9034" marT="9034" marB="0" anchor="b"/>
                </a:tc>
              </a:tr>
              <a:tr h="279942">
                <a:tc>
                  <a:txBody>
                    <a:bodyPr/>
                    <a:lstStyle/>
                    <a:p>
                      <a:pPr algn="l" fontAlgn="b"/>
                      <a:r>
                        <a:rPr lang="en-US" sz="1200" u="none" strike="noStrike">
                          <a:effectLst/>
                        </a:rPr>
                        <a:t>JUN</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$5,103.75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dirty="0">
                          <a:effectLst/>
                        </a:rPr>
                        <a:t>$5,487.75</a:t>
                      </a:r>
                      <a:endParaRPr lang="en-US" sz="1200" b="0" i="0" u="none" strike="noStrike" dirty="0">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$5,663.19</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1592</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1724</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1804</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$16,254.69</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5119</a:t>
                      </a:r>
                      <a:endParaRPr lang="en-US" sz="1200" b="0" i="0" u="none" strike="noStrike">
                        <a:solidFill>
                          <a:srgbClr val="000000"/>
                        </a:solidFill>
                        <a:effectLst/>
                        <a:latin typeface="Calibri" panose="020F0502020204030204" pitchFamily="34" charset="0"/>
                      </a:endParaRPr>
                    </a:p>
                  </a:txBody>
                  <a:tcPr marL="9034" marR="9034" marT="9034" marB="0" anchor="b"/>
                </a:tc>
              </a:tr>
              <a:tr h="279942">
                <a:tc>
                  <a:txBody>
                    <a:bodyPr/>
                    <a:lstStyle/>
                    <a:p>
                      <a:pPr algn="l" fontAlgn="b"/>
                      <a:r>
                        <a:rPr lang="en-US" sz="1200" u="none" strike="noStrike">
                          <a:effectLst/>
                        </a:rPr>
                        <a:t>JUL</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$5,772.50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$5,717.00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dirty="0">
                          <a:effectLst/>
                        </a:rPr>
                        <a:t>$6,780.64</a:t>
                      </a:r>
                      <a:endParaRPr lang="en-US" sz="1200" b="0" i="0" u="none" strike="noStrike" dirty="0">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1755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1766</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2119</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$18,270.14</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5640</a:t>
                      </a:r>
                      <a:endParaRPr lang="en-US" sz="1200" b="0" i="0" u="none" strike="noStrike">
                        <a:solidFill>
                          <a:srgbClr val="000000"/>
                        </a:solidFill>
                        <a:effectLst/>
                        <a:latin typeface="Calibri" panose="020F0502020204030204" pitchFamily="34" charset="0"/>
                      </a:endParaRPr>
                    </a:p>
                  </a:txBody>
                  <a:tcPr marL="9034" marR="9034" marT="9034" marB="0" anchor="b"/>
                </a:tc>
              </a:tr>
              <a:tr h="279942">
                <a:tc>
                  <a:txBody>
                    <a:bodyPr/>
                    <a:lstStyle/>
                    <a:p>
                      <a:pPr algn="l" fontAlgn="b"/>
                      <a:r>
                        <a:rPr lang="en-US" sz="1200" u="none" strike="noStrike">
                          <a:effectLst/>
                        </a:rPr>
                        <a:t>AUG</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$5,846.25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$6,246.50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dirty="0">
                          <a:effectLst/>
                        </a:rPr>
                        <a:t>$7,746.29</a:t>
                      </a:r>
                      <a:endParaRPr lang="en-US" sz="1200" b="0" i="0" u="none" strike="noStrike" dirty="0">
                        <a:solidFill>
                          <a:srgbClr val="000000"/>
                        </a:solidFill>
                        <a:effectLst/>
                        <a:latin typeface="Calibri" panose="020F0502020204030204" pitchFamily="34" charset="0"/>
                      </a:endParaRPr>
                    </a:p>
                  </a:txBody>
                  <a:tcPr marL="9034" marR="9034" marT="9034"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8100000" scaled="1"/>
                      <a:tileRect/>
                    </a:gradFill>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1820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1935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dirty="0">
                          <a:effectLst/>
                        </a:rPr>
                        <a:t>2409</a:t>
                      </a:r>
                      <a:endParaRPr lang="en-US" sz="1200" b="0" i="0" u="none" strike="noStrike" dirty="0">
                        <a:solidFill>
                          <a:srgbClr val="000000"/>
                        </a:solidFill>
                        <a:effectLst/>
                        <a:latin typeface="Calibri" panose="020F0502020204030204" pitchFamily="34" charset="0"/>
                      </a:endParaRPr>
                    </a:p>
                  </a:txBody>
                  <a:tcPr marL="9034" marR="9034" marT="9034"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path path="circle">
                        <a:fillToRect l="50000" t="50000" r="50000" b="50000"/>
                      </a:path>
                      <a:tileRect/>
                    </a:gradFill>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$19,839.04</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6163</a:t>
                      </a:r>
                      <a:endParaRPr lang="en-US" sz="1200" b="0" i="0" u="none" strike="noStrike">
                        <a:solidFill>
                          <a:srgbClr val="000000"/>
                        </a:solidFill>
                        <a:effectLst/>
                        <a:latin typeface="Calibri" panose="020F0502020204030204" pitchFamily="34" charset="0"/>
                      </a:endParaRPr>
                    </a:p>
                  </a:txBody>
                  <a:tcPr marL="9034" marR="9034" marT="9034" marB="0" anchor="b"/>
                </a:tc>
              </a:tr>
              <a:tr h="279942">
                <a:tc>
                  <a:txBody>
                    <a:bodyPr/>
                    <a:lstStyle/>
                    <a:p>
                      <a:pPr algn="l" fontAlgn="b"/>
                      <a:r>
                        <a:rPr lang="en-US" sz="1200" u="none" strike="noStrike">
                          <a:effectLst/>
                        </a:rPr>
                        <a:t>OCT</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$4,915.25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$5,373.00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$5,936.35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1522</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1660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1883</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$16,224.60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5064</a:t>
                      </a:r>
                      <a:endParaRPr lang="en-US" sz="1200" b="0" i="0" u="none" strike="noStrike">
                        <a:solidFill>
                          <a:srgbClr val="000000"/>
                        </a:solidFill>
                        <a:effectLst/>
                        <a:latin typeface="Calibri" panose="020F0502020204030204" pitchFamily="34" charset="0"/>
                      </a:endParaRPr>
                    </a:p>
                  </a:txBody>
                  <a:tcPr marL="9034" marR="9034" marT="9034" marB="0" anchor="b"/>
                </a:tc>
              </a:tr>
              <a:tr h="279942">
                <a:tc>
                  <a:txBody>
                    <a:bodyPr/>
                    <a:lstStyle/>
                    <a:p>
                      <a:pPr algn="l" fontAlgn="b"/>
                      <a:r>
                        <a:rPr lang="en-US" sz="1200" u="none" strike="noStrike">
                          <a:effectLst/>
                        </a:rPr>
                        <a:t>NOV</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$4,651.25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$5,333.00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$6,229.86</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1480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1672</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1937</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$16,214.11</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5088</a:t>
                      </a:r>
                      <a:endParaRPr lang="en-US" sz="1200" b="0" i="0" u="none" strike="noStrike">
                        <a:solidFill>
                          <a:srgbClr val="000000"/>
                        </a:solidFill>
                        <a:effectLst/>
                        <a:latin typeface="Calibri" panose="020F0502020204030204" pitchFamily="34" charset="0"/>
                      </a:endParaRPr>
                    </a:p>
                  </a:txBody>
                  <a:tcPr marL="9034" marR="9034" marT="9034" marB="0" anchor="b"/>
                </a:tc>
              </a:tr>
              <a:tr h="279942">
                <a:tc>
                  <a:txBody>
                    <a:bodyPr/>
                    <a:lstStyle/>
                    <a:p>
                      <a:pPr algn="l" fontAlgn="b"/>
                      <a:r>
                        <a:rPr lang="en-US" sz="1200" u="none" strike="noStrike">
                          <a:effectLst/>
                        </a:rPr>
                        <a:t>DEC</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$5,125.50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$5,494.25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$4,757.17</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$1,180.50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1615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1718</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1501</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360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$16,557.42</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5194</a:t>
                      </a:r>
                      <a:endParaRPr lang="en-US" sz="1200" b="0" i="0" u="none" strike="noStrike">
                        <a:solidFill>
                          <a:srgbClr val="000000"/>
                        </a:solidFill>
                        <a:effectLst/>
                        <a:latin typeface="Calibri" panose="020F0502020204030204" pitchFamily="34" charset="0"/>
                      </a:endParaRPr>
                    </a:p>
                  </a:txBody>
                  <a:tcPr marL="9034" marR="9034" marT="9034" marB="0" anchor="b"/>
                </a:tc>
              </a:tr>
              <a:tr h="279942">
                <a:tc>
                  <a:txBody>
                    <a:bodyPr/>
                    <a:lstStyle/>
                    <a:p>
                      <a:pPr algn="l" fontAlgn="b"/>
                      <a:r>
                        <a:rPr lang="en-US" sz="1200" u="none" strike="noStrike">
                          <a:effectLst/>
                        </a:rPr>
                        <a:t>SEPT</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$4,838.00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$5,180.25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$5,940.85</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1508</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1588</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1882</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$15,959.10</a:t>
                      </a:r>
                      <a:endParaRPr lang="en-US" sz="1200" b="0"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u="none" strike="noStrike">
                          <a:effectLst/>
                        </a:rPr>
                        <a:t>4978</a:t>
                      </a:r>
                      <a:endParaRPr lang="en-US" sz="1200" b="0" i="0" u="none" strike="noStrike">
                        <a:solidFill>
                          <a:srgbClr val="000000"/>
                        </a:solidFill>
                        <a:effectLst/>
                        <a:latin typeface="Calibri" panose="020F0502020204030204" pitchFamily="34" charset="0"/>
                      </a:endParaRPr>
                    </a:p>
                  </a:txBody>
                  <a:tcPr marL="9034" marR="9034" marT="9034" marB="0" anchor="b"/>
                </a:tc>
              </a:tr>
              <a:tr h="279942">
                <a:tc>
                  <a:txBody>
                    <a:bodyPr/>
                    <a:lstStyle/>
                    <a:p>
                      <a:pPr algn="l" fontAlgn="b"/>
                      <a:r>
                        <a:rPr lang="en-US" sz="1200" b="1" u="none" strike="noStrike" dirty="0">
                          <a:effectLst/>
                        </a:rPr>
                        <a:t>Grand Total</a:t>
                      </a:r>
                      <a:endParaRPr lang="en-US" sz="1200" b="1" i="0" u="none" strike="noStrike" dirty="0">
                        <a:solidFill>
                          <a:srgbClr val="000000"/>
                        </a:solidFill>
                        <a:effectLst/>
                        <a:latin typeface="Calibri" panose="020F0502020204030204" pitchFamily="34" charset="0"/>
                      </a:endParaRPr>
                    </a:p>
                  </a:txBody>
                  <a:tcPr marL="9034" marR="9034" marT="9034" marB="0" anchor="b"/>
                </a:tc>
                <a:tc>
                  <a:txBody>
                    <a:bodyPr/>
                    <a:lstStyle/>
                    <a:p>
                      <a:pPr algn="r" fontAlgn="b"/>
                      <a:r>
                        <a:rPr lang="en-US" sz="1200" b="1" u="none" strike="noStrike" dirty="0">
                          <a:effectLst/>
                        </a:rPr>
                        <a:t>$60,510.25</a:t>
                      </a:r>
                      <a:endParaRPr lang="en-US" sz="1200" b="1" i="0" u="none" strike="noStrike" dirty="0">
                        <a:solidFill>
                          <a:srgbClr val="000000"/>
                        </a:solidFill>
                        <a:effectLst/>
                        <a:latin typeface="Calibri" panose="020F0502020204030204" pitchFamily="34" charset="0"/>
                      </a:endParaRPr>
                    </a:p>
                  </a:txBody>
                  <a:tcPr marL="9034" marR="9034" marT="9034" marB="0" anchor="b"/>
                </a:tc>
                <a:tc>
                  <a:txBody>
                    <a:bodyPr/>
                    <a:lstStyle/>
                    <a:p>
                      <a:pPr algn="r" fontAlgn="b"/>
                      <a:r>
                        <a:rPr lang="en-US" sz="1200" b="1" u="none" strike="noStrike" dirty="0">
                          <a:effectLst/>
                        </a:rPr>
                        <a:t>$63,804.75</a:t>
                      </a:r>
                      <a:endParaRPr lang="en-US" sz="1200" b="1" i="0" u="none" strike="noStrike" dirty="0">
                        <a:solidFill>
                          <a:srgbClr val="000000"/>
                        </a:solidFill>
                        <a:effectLst/>
                        <a:latin typeface="Calibri" panose="020F0502020204030204" pitchFamily="34" charset="0"/>
                      </a:endParaRPr>
                    </a:p>
                  </a:txBody>
                  <a:tcPr marL="9034" marR="9034" marT="9034" marB="0" anchor="b"/>
                </a:tc>
                <a:tc>
                  <a:txBody>
                    <a:bodyPr/>
                    <a:lstStyle/>
                    <a:p>
                      <a:pPr algn="r" fontAlgn="b"/>
                      <a:r>
                        <a:rPr lang="en-US" sz="1200" b="1" u="none" strike="noStrike" dirty="0">
                          <a:effectLst/>
                        </a:rPr>
                        <a:t>$68,967.11</a:t>
                      </a:r>
                      <a:endParaRPr lang="en-US" sz="1200" b="1" i="0" u="none" strike="noStrike" dirty="0">
                        <a:solidFill>
                          <a:srgbClr val="000000"/>
                        </a:solidFill>
                        <a:effectLst/>
                        <a:latin typeface="Calibri" panose="020F0502020204030204" pitchFamily="34" charset="0"/>
                      </a:endParaRPr>
                    </a:p>
                  </a:txBody>
                  <a:tcPr marL="9034" marR="9034" marT="9034" marB="0" anchor="b">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5400000" scaled="1"/>
                      <a:tileRect/>
                    </a:gradFill>
                  </a:tcPr>
                </a:tc>
                <a:tc>
                  <a:txBody>
                    <a:bodyPr/>
                    <a:lstStyle/>
                    <a:p>
                      <a:pPr algn="r" fontAlgn="b"/>
                      <a:r>
                        <a:rPr lang="en-US" sz="1200" b="1" u="none" strike="noStrike">
                          <a:effectLst/>
                        </a:rPr>
                        <a:t>$1,180.50</a:t>
                      </a:r>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b="1" u="none" strike="noStrike" dirty="0">
                          <a:effectLst/>
                        </a:rPr>
                        <a:t>18632</a:t>
                      </a:r>
                      <a:endParaRPr lang="en-US" sz="1200" b="1" i="0" u="none" strike="noStrike" dirty="0">
                        <a:solidFill>
                          <a:srgbClr val="000000"/>
                        </a:solidFill>
                        <a:effectLst/>
                        <a:latin typeface="Calibri" panose="020F0502020204030204" pitchFamily="34" charset="0"/>
                      </a:endParaRPr>
                    </a:p>
                  </a:txBody>
                  <a:tcPr marL="9034" marR="9034" marT="9034" marB="0" anchor="b"/>
                </a:tc>
                <a:tc>
                  <a:txBody>
                    <a:bodyPr/>
                    <a:lstStyle/>
                    <a:p>
                      <a:pPr algn="r" fontAlgn="b"/>
                      <a:r>
                        <a:rPr lang="en-US" sz="1200" b="1" u="none" strike="noStrike">
                          <a:effectLst/>
                        </a:rPr>
                        <a:t>19680</a:t>
                      </a:r>
                      <a:endParaRPr lang="en-US" sz="1200" b="1" i="0" u="none" strike="noStrike">
                        <a:solidFill>
                          <a:srgbClr val="000000"/>
                        </a:solidFill>
                        <a:effectLst/>
                        <a:latin typeface="Calibri" panose="020F0502020204030204" pitchFamily="34" charset="0"/>
                      </a:endParaRPr>
                    </a:p>
                  </a:txBody>
                  <a:tcPr marL="9034" marR="9034" marT="9034" marB="0" anchor="b"/>
                </a:tc>
                <a:tc>
                  <a:txBody>
                    <a:bodyPr/>
                    <a:lstStyle/>
                    <a:p>
                      <a:pPr algn="r" fontAlgn="b"/>
                      <a:r>
                        <a:rPr lang="en-US" sz="1200" b="1" u="none" strike="noStrike" dirty="0">
                          <a:effectLst/>
                        </a:rPr>
                        <a:t>21609</a:t>
                      </a:r>
                      <a:endParaRPr lang="en-US" sz="1200" b="1" i="0" u="none" strike="noStrike" dirty="0">
                        <a:solidFill>
                          <a:srgbClr val="000000"/>
                        </a:solidFill>
                        <a:effectLst/>
                        <a:latin typeface="Calibri" panose="020F0502020204030204" pitchFamily="34" charset="0"/>
                      </a:endParaRPr>
                    </a:p>
                  </a:txBody>
                  <a:tcPr marL="9034" marR="9034" marT="9034"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path path="circle">
                        <a:fillToRect t="100000" r="100000"/>
                      </a:path>
                      <a:tileRect l="-100000" b="-100000"/>
                    </a:gradFill>
                  </a:tcPr>
                </a:tc>
                <a:tc>
                  <a:txBody>
                    <a:bodyPr/>
                    <a:lstStyle/>
                    <a:p>
                      <a:pPr algn="r" fontAlgn="b"/>
                      <a:r>
                        <a:rPr lang="en-US" sz="1200" b="1" u="none" strike="noStrike" dirty="0">
                          <a:effectLst/>
                        </a:rPr>
                        <a:t>360</a:t>
                      </a:r>
                      <a:endParaRPr lang="en-US" sz="1200" b="1" i="0" u="none" strike="noStrike" dirty="0">
                        <a:solidFill>
                          <a:srgbClr val="000000"/>
                        </a:solidFill>
                        <a:effectLst/>
                        <a:latin typeface="Calibri" panose="020F0502020204030204" pitchFamily="34" charset="0"/>
                      </a:endParaRPr>
                    </a:p>
                  </a:txBody>
                  <a:tcPr marL="9034" marR="9034" marT="9034" marB="0" anchor="b"/>
                </a:tc>
                <a:tc>
                  <a:txBody>
                    <a:bodyPr/>
                    <a:lstStyle/>
                    <a:p>
                      <a:pPr algn="r" fontAlgn="b"/>
                      <a:r>
                        <a:rPr lang="en-US" sz="1200" b="1" u="none" strike="noStrike" dirty="0">
                          <a:effectLst/>
                        </a:rPr>
                        <a:t>$194,462.61</a:t>
                      </a:r>
                      <a:endParaRPr lang="en-US" sz="1200" b="1" i="0" u="none" strike="noStrike" dirty="0">
                        <a:solidFill>
                          <a:srgbClr val="000000"/>
                        </a:solidFill>
                        <a:effectLst/>
                        <a:latin typeface="Calibri" panose="020F0502020204030204" pitchFamily="34" charset="0"/>
                      </a:endParaRPr>
                    </a:p>
                  </a:txBody>
                  <a:tcPr marL="9034" marR="9034" marT="9034" marB="0" anchor="b"/>
                </a:tc>
                <a:tc>
                  <a:txBody>
                    <a:bodyPr/>
                    <a:lstStyle/>
                    <a:p>
                      <a:pPr algn="r" fontAlgn="b"/>
                      <a:r>
                        <a:rPr lang="en-US" sz="1200" b="1" u="none" strike="noStrike" dirty="0">
                          <a:effectLst/>
                        </a:rPr>
                        <a:t>60280.192</a:t>
                      </a:r>
                      <a:endParaRPr lang="en-US" sz="1200" b="1" i="0" u="none" strike="noStrike" dirty="0">
                        <a:solidFill>
                          <a:srgbClr val="000000"/>
                        </a:solidFill>
                        <a:effectLst/>
                        <a:latin typeface="Calibri" panose="020F0502020204030204" pitchFamily="34" charset="0"/>
                      </a:endParaRPr>
                    </a:p>
                  </a:txBody>
                  <a:tcPr marL="9034" marR="9034" marT="9034" marB="0" anchor="b"/>
                </a:tc>
              </a:tr>
            </a:tbl>
          </a:graphicData>
        </a:graphic>
      </p:graphicFrame>
      <p:sp>
        <p:nvSpPr>
          <p:cNvPr id="6" name="Right Arrow 5"/>
          <p:cNvSpPr/>
          <p:nvPr/>
        </p:nvSpPr>
        <p:spPr>
          <a:xfrm rot="9454119" flipV="1">
            <a:off x="2846985" y="1361603"/>
            <a:ext cx="2838663" cy="40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Comparing sales volume &amp; value by year</a:t>
            </a:r>
            <a:endParaRPr lang="en-US" sz="1200" dirty="0"/>
          </a:p>
        </p:txBody>
      </p:sp>
      <p:sp>
        <p:nvSpPr>
          <p:cNvPr id="8" name="Right Arrow 7"/>
          <p:cNvSpPr/>
          <p:nvPr/>
        </p:nvSpPr>
        <p:spPr>
          <a:xfrm rot="17290808">
            <a:off x="-1146982" y="4210684"/>
            <a:ext cx="2247247" cy="399596"/>
          </a:xfrm>
          <a:prstGeom prst="rightArrow">
            <a:avLst>
              <a:gd name="adj1" fmla="val 6914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Comparing sales volume &amp; value by month</a:t>
            </a:r>
            <a:endParaRPr lang="en-US" sz="1200" dirty="0"/>
          </a:p>
        </p:txBody>
      </p:sp>
      <p:sp>
        <p:nvSpPr>
          <p:cNvPr id="14" name="TextBox 13"/>
          <p:cNvSpPr txBox="1"/>
          <p:nvPr/>
        </p:nvSpPr>
        <p:spPr>
          <a:xfrm>
            <a:off x="5828632" y="60102"/>
            <a:ext cx="5701553" cy="2246769"/>
          </a:xfrm>
          <a:prstGeom prst="rect">
            <a:avLst/>
          </a:prstGeom>
          <a:noFill/>
        </p:spPr>
        <p:txBody>
          <a:bodyPr wrap="square" rtlCol="0">
            <a:spAutoFit/>
          </a:bodyPr>
          <a:lstStyle/>
          <a:p>
            <a:pPr marL="285750" indent="-285750">
              <a:buFont typeface="Wingdings" panose="05000000000000000000" pitchFamily="2" charset="2"/>
              <a:buChar char="ü"/>
            </a:pPr>
            <a:r>
              <a:rPr lang="en-US" sz="1400" dirty="0" smtClean="0"/>
              <a:t>From the calculations below, comparing each year. </a:t>
            </a:r>
            <a:r>
              <a:rPr lang="en-US" sz="1400" dirty="0"/>
              <a:t>A</a:t>
            </a:r>
            <a:r>
              <a:rPr lang="en-US" sz="1400" dirty="0" smtClean="0"/>
              <a:t>t 2022, August has the highest sales value of </a:t>
            </a:r>
            <a:r>
              <a:rPr lang="en-US" sz="1400" dirty="0"/>
              <a:t>$</a:t>
            </a:r>
            <a:r>
              <a:rPr lang="en-US" sz="1400" dirty="0" smtClean="0"/>
              <a:t>7,746.29</a:t>
            </a:r>
            <a:r>
              <a:rPr lang="en-US" sz="1400" dirty="0" smtClean="0">
                <a:solidFill>
                  <a:srgbClr val="000000"/>
                </a:solidFill>
                <a:latin typeface="Calibri" panose="020F0502020204030204" pitchFamily="34" charset="0"/>
              </a:rPr>
              <a:t> </a:t>
            </a:r>
            <a:r>
              <a:rPr lang="en-US" sz="1400" dirty="0" smtClean="0"/>
              <a:t>with corresponding value of sales of volume of </a:t>
            </a:r>
            <a:r>
              <a:rPr lang="en-US" sz="1400" dirty="0"/>
              <a:t>2409</a:t>
            </a:r>
            <a:r>
              <a:rPr lang="en-US" sz="1400" dirty="0" smtClean="0"/>
              <a:t>. even though that’s not the highest sales volume in 2020 (comparing with other months). the price of the products determines how high the sales value for that month is.</a:t>
            </a:r>
          </a:p>
          <a:p>
            <a:pPr marL="285750" indent="-285750">
              <a:buFont typeface="Wingdings" panose="05000000000000000000" pitchFamily="2" charset="2"/>
              <a:buChar char="ü"/>
            </a:pPr>
            <a:r>
              <a:rPr lang="en-US" sz="1400" dirty="0" smtClean="0"/>
              <a:t>Also comparing the total sum of the value &amp; volume by months and across three years. 2022 has the highest sales value (</a:t>
            </a:r>
            <a:r>
              <a:rPr lang="en-US" sz="1400" b="1" dirty="0"/>
              <a:t>$</a:t>
            </a:r>
            <a:r>
              <a:rPr lang="en-US" sz="1400" b="1" dirty="0" smtClean="0"/>
              <a:t>63,804.75) </a:t>
            </a:r>
            <a:r>
              <a:rPr lang="en-US" sz="1400" dirty="0" smtClean="0"/>
              <a:t>with volume (</a:t>
            </a:r>
            <a:r>
              <a:rPr lang="en-US" sz="1400" b="1" dirty="0" smtClean="0"/>
              <a:t>21609)</a:t>
            </a:r>
            <a:endParaRPr lang="en-US" sz="1400" b="1" dirty="0">
              <a:solidFill>
                <a:srgbClr val="000000"/>
              </a:solidFill>
              <a:latin typeface="Calibri" panose="020F0502020204030204" pitchFamily="34" charset="0"/>
            </a:endParaRPr>
          </a:p>
          <a:p>
            <a:pPr marL="285750" indent="-285750">
              <a:buFont typeface="Arial" panose="020B0604020202020204" pitchFamily="34" charset="0"/>
              <a:buChar char="•"/>
            </a:pPr>
            <a:endParaRPr lang="en-US" sz="1400" b="1" dirty="0">
              <a:solidFill>
                <a:srgbClr val="000000"/>
              </a:solidFill>
              <a:latin typeface="Calibri" panose="020F0502020204030204" pitchFamily="34" charset="0"/>
            </a:endParaRPr>
          </a:p>
          <a:p>
            <a:pPr marL="285750" indent="-285750">
              <a:buFont typeface="Arial" panose="020B0604020202020204" pitchFamily="34" charset="0"/>
              <a:buChar char="•"/>
            </a:pPr>
            <a:endParaRPr lang="en-US" sz="1400" dirty="0" smtClean="0"/>
          </a:p>
        </p:txBody>
      </p:sp>
      <p:cxnSp>
        <p:nvCxnSpPr>
          <p:cNvPr id="16" name="Straight Arrow Connector 15"/>
          <p:cNvCxnSpPr/>
          <p:nvPr/>
        </p:nvCxnSpPr>
        <p:spPr>
          <a:xfrm flipH="1">
            <a:off x="4266316" y="739588"/>
            <a:ext cx="1860164" cy="3940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121302" y="1543792"/>
            <a:ext cx="2005178" cy="4486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266316" y="4509139"/>
            <a:ext cx="3104221" cy="166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03277" y="5892179"/>
            <a:ext cx="3061798" cy="57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416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59" y="286604"/>
            <a:ext cx="4632961" cy="483472"/>
          </a:xfrm>
        </p:spPr>
        <p:txBody>
          <a:bodyPr>
            <a:normAutofit fontScale="90000"/>
          </a:bodyPr>
          <a:lstStyle/>
          <a:p>
            <a:r>
              <a:rPr lang="en-US" dirty="0" smtClean="0"/>
              <a:t>APPENDIX CONT...</a:t>
            </a:r>
            <a:endParaRPr lang="en-US" dirty="0"/>
          </a:p>
        </p:txBody>
      </p:sp>
      <p:sp>
        <p:nvSpPr>
          <p:cNvPr id="5" name="Rectangle 4"/>
          <p:cNvSpPr/>
          <p:nvPr/>
        </p:nvSpPr>
        <p:spPr>
          <a:xfrm>
            <a:off x="1097280" y="770076"/>
            <a:ext cx="1591333" cy="369332"/>
          </a:xfrm>
          <a:prstGeom prst="rect">
            <a:avLst/>
          </a:prstGeom>
        </p:spPr>
        <p:txBody>
          <a:bodyPr wrap="none">
            <a:spAutoFit/>
          </a:bodyPr>
          <a:lstStyle/>
          <a:p>
            <a:r>
              <a:rPr lang="en-US" dirty="0"/>
              <a:t>TASK 3. Table B</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7272173"/>
              </p:ext>
            </p:extLst>
          </p:nvPr>
        </p:nvGraphicFramePr>
        <p:xfrm>
          <a:off x="161365" y="1260429"/>
          <a:ext cx="10313894" cy="5358724"/>
        </p:xfrm>
        <a:graphic>
          <a:graphicData uri="http://schemas.openxmlformats.org/drawingml/2006/table">
            <a:tbl>
              <a:tblPr>
                <a:tableStyleId>{5C22544A-7EE6-4342-B048-85BDC9FD1C3A}</a:tableStyleId>
              </a:tblPr>
              <a:tblGrid>
                <a:gridCol w="1069935"/>
                <a:gridCol w="1397760"/>
                <a:gridCol w="821365"/>
                <a:gridCol w="821365"/>
                <a:gridCol w="1541861"/>
                <a:gridCol w="504348"/>
                <a:gridCol w="421491"/>
                <a:gridCol w="1801239"/>
                <a:gridCol w="1934530"/>
              </a:tblGrid>
              <a:tr h="191383">
                <a:tc>
                  <a:txBody>
                    <a:bodyPr/>
                    <a:lstStyle/>
                    <a:p>
                      <a:pPr algn="l" fontAlgn="b"/>
                      <a:endParaRPr lang="en-US" sz="1200" b="1" i="0" u="none" strike="noStrike" dirty="0">
                        <a:solidFill>
                          <a:srgbClr val="000000"/>
                        </a:solidFill>
                        <a:effectLst/>
                        <a:latin typeface="Calibri" panose="020F0502020204030204" pitchFamily="34" charset="0"/>
                      </a:endParaRPr>
                    </a:p>
                  </a:txBody>
                  <a:tcPr marL="7183" marR="7183" marT="7183" marB="0" anchor="b"/>
                </a:tc>
                <a:tc>
                  <a:txBody>
                    <a:bodyPr/>
                    <a:lstStyle/>
                    <a:p>
                      <a:pPr algn="l" fontAlgn="b"/>
                      <a:r>
                        <a:rPr lang="en-US" sz="1200" b="1" u="none" strike="noStrike">
                          <a:effectLst/>
                        </a:rPr>
                        <a:t>Column Labels</a:t>
                      </a:r>
                      <a:endParaRPr lang="en-US" sz="1200" b="1" i="0" u="none" strike="noStrike">
                        <a:solidFill>
                          <a:srgbClr val="000000"/>
                        </a:solidFill>
                        <a:effectLst/>
                        <a:latin typeface="Calibri" panose="020F0502020204030204" pitchFamily="34" charset="0"/>
                      </a:endParaRPr>
                    </a:p>
                  </a:txBody>
                  <a:tcPr marL="7183" marR="7183" marT="7183" marB="0" anchor="b"/>
                </a:tc>
                <a:tc>
                  <a:txBody>
                    <a:bodyPr/>
                    <a:lstStyle/>
                    <a:p>
                      <a:pPr algn="l" fontAlgn="b"/>
                      <a:endParaRPr lang="en-US" sz="1200" b="1" i="0" u="none" strike="noStrike" dirty="0">
                        <a:solidFill>
                          <a:srgbClr val="000000"/>
                        </a:solidFill>
                        <a:effectLst/>
                        <a:latin typeface="Calibri" panose="020F0502020204030204" pitchFamily="34" charset="0"/>
                      </a:endParaRPr>
                    </a:p>
                  </a:txBody>
                  <a:tcPr marL="7183" marR="7183" marT="7183"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7183" marR="7183" marT="7183" marB="0" anchor="b"/>
                </a:tc>
                <a:tc>
                  <a:txBody>
                    <a:bodyPr/>
                    <a:lstStyle/>
                    <a:p>
                      <a:pPr algn="l" fontAlgn="b"/>
                      <a:endParaRPr lang="en-US" sz="1200" b="1" i="0" u="none" strike="noStrike" dirty="0">
                        <a:solidFill>
                          <a:srgbClr val="000000"/>
                        </a:solidFill>
                        <a:effectLst/>
                        <a:latin typeface="Calibri" panose="020F0502020204030204" pitchFamily="34" charset="0"/>
                      </a:endParaRPr>
                    </a:p>
                  </a:txBody>
                  <a:tcPr marL="7183" marR="7183" marT="7183"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7183" marR="7183" marT="7183"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7183" marR="7183" marT="7183" marB="0" anchor="b"/>
                </a:tc>
                <a:tc>
                  <a:txBody>
                    <a:bodyPr/>
                    <a:lstStyle/>
                    <a:p>
                      <a:pPr algn="l" fontAlgn="b"/>
                      <a:endParaRPr lang="en-US" sz="1200" b="1" i="0" u="none" strike="noStrike" dirty="0">
                        <a:solidFill>
                          <a:srgbClr val="000000"/>
                        </a:solidFill>
                        <a:effectLst/>
                        <a:latin typeface="Calibri" panose="020F0502020204030204" pitchFamily="34" charset="0"/>
                      </a:endParaRPr>
                    </a:p>
                  </a:txBody>
                  <a:tcPr marL="7183" marR="7183" marT="7183" marB="0" anchor="b"/>
                </a:tc>
                <a:tc>
                  <a:txBody>
                    <a:bodyPr/>
                    <a:lstStyle/>
                    <a:p>
                      <a:pPr algn="l" fontAlgn="b"/>
                      <a:endParaRPr lang="en-US" sz="1200" b="1" i="0" u="none" strike="noStrike" dirty="0">
                        <a:solidFill>
                          <a:srgbClr val="000000"/>
                        </a:solidFill>
                        <a:effectLst/>
                        <a:latin typeface="Calibri" panose="020F0502020204030204" pitchFamily="34" charset="0"/>
                      </a:endParaRPr>
                    </a:p>
                  </a:txBody>
                  <a:tcPr marL="7183" marR="7183" marT="7183" marB="0" anchor="b"/>
                </a:tc>
              </a:tr>
              <a:tr h="191383">
                <a:tc>
                  <a:txBody>
                    <a:bodyPr/>
                    <a:lstStyle/>
                    <a:p>
                      <a:pPr algn="l" fontAlgn="b"/>
                      <a:endParaRPr lang="en-US" sz="1200" b="1" i="0" u="none" strike="noStrike">
                        <a:solidFill>
                          <a:srgbClr val="000000"/>
                        </a:solidFill>
                        <a:effectLst/>
                        <a:latin typeface="Calibri" panose="020F0502020204030204" pitchFamily="34" charset="0"/>
                      </a:endParaRPr>
                    </a:p>
                  </a:txBody>
                  <a:tcPr marL="7183" marR="7183" marT="7183" marB="0" anchor="b"/>
                </a:tc>
                <a:tc>
                  <a:txBody>
                    <a:bodyPr/>
                    <a:lstStyle/>
                    <a:p>
                      <a:pPr algn="l" fontAlgn="b"/>
                      <a:r>
                        <a:rPr lang="en-US" sz="1200" b="1" u="none" strike="noStrike" dirty="0">
                          <a:effectLst/>
                        </a:rPr>
                        <a:t>Sum of Sales Value</a:t>
                      </a:r>
                      <a:endParaRPr lang="en-US" sz="1200" b="1" i="0" u="none" strike="noStrike" dirty="0">
                        <a:solidFill>
                          <a:srgbClr val="000000"/>
                        </a:solidFill>
                        <a:effectLst/>
                        <a:latin typeface="Calibri" panose="020F0502020204030204" pitchFamily="34" charset="0"/>
                      </a:endParaRPr>
                    </a:p>
                  </a:txBody>
                  <a:tcPr marL="7183" marR="7183" marT="7183"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7183" marR="7183" marT="7183"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7183" marR="7183" marT="7183" marB="0" anchor="b"/>
                </a:tc>
                <a:tc>
                  <a:txBody>
                    <a:bodyPr/>
                    <a:lstStyle/>
                    <a:p>
                      <a:pPr algn="l" fontAlgn="b"/>
                      <a:r>
                        <a:rPr lang="en-US" sz="1200" b="1" u="none" strike="noStrike" dirty="0">
                          <a:effectLst/>
                        </a:rPr>
                        <a:t>Sum of Sales Volume</a:t>
                      </a:r>
                      <a:endParaRPr lang="en-US" sz="1200" b="1" i="0" u="none" strike="noStrike" dirty="0">
                        <a:solidFill>
                          <a:srgbClr val="000000"/>
                        </a:solidFill>
                        <a:effectLst/>
                        <a:latin typeface="Calibri" panose="020F0502020204030204" pitchFamily="34" charset="0"/>
                      </a:endParaRPr>
                    </a:p>
                  </a:txBody>
                  <a:tcPr marL="7183" marR="7183" marT="7183"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7183" marR="7183" marT="7183"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7183" marR="7183" marT="7183" marB="0" anchor="b"/>
                </a:tc>
                <a:tc>
                  <a:txBody>
                    <a:bodyPr/>
                    <a:lstStyle/>
                    <a:p>
                      <a:pPr algn="l" fontAlgn="b"/>
                      <a:r>
                        <a:rPr lang="en-US" sz="1200" b="1" u="none" strike="noStrike">
                          <a:effectLst/>
                        </a:rPr>
                        <a:t>Total Sum of Sales Value</a:t>
                      </a:r>
                      <a:endParaRPr lang="en-US" sz="1200" b="1" i="0" u="none" strike="noStrike">
                        <a:solidFill>
                          <a:srgbClr val="000000"/>
                        </a:solidFill>
                        <a:effectLst/>
                        <a:latin typeface="Calibri" panose="020F0502020204030204" pitchFamily="34" charset="0"/>
                      </a:endParaRPr>
                    </a:p>
                  </a:txBody>
                  <a:tcPr marL="7183" marR="7183" marT="7183" marB="0" anchor="b"/>
                </a:tc>
                <a:tc>
                  <a:txBody>
                    <a:bodyPr/>
                    <a:lstStyle/>
                    <a:p>
                      <a:pPr algn="l" fontAlgn="b"/>
                      <a:r>
                        <a:rPr lang="en-US" sz="1200" b="1" u="none" strike="noStrike" dirty="0">
                          <a:effectLst/>
                        </a:rPr>
                        <a:t>Total Sum of Sales Volume</a:t>
                      </a:r>
                      <a:endParaRPr lang="en-US" sz="1200" b="1" i="0" u="none" strike="noStrike" dirty="0">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b="1" u="none" strike="noStrike">
                          <a:effectLst/>
                        </a:rPr>
                        <a:t>Row Labels</a:t>
                      </a:r>
                      <a:endParaRPr lang="en-US" sz="1200" b="1"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b="1" u="none" strike="noStrike">
                          <a:effectLst/>
                        </a:rPr>
                        <a:t>2020</a:t>
                      </a:r>
                      <a:endParaRPr lang="en-US" sz="1200" b="1"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b="1" u="none" strike="noStrike">
                          <a:effectLst/>
                        </a:rPr>
                        <a:t>2021</a:t>
                      </a:r>
                      <a:endParaRPr lang="en-US" sz="1200" b="1"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b="1" u="none" strike="noStrike">
                          <a:effectLst/>
                        </a:rPr>
                        <a:t>2022</a:t>
                      </a:r>
                      <a:endParaRPr lang="en-US" sz="1200" b="1"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b="1" u="none" strike="noStrike">
                          <a:effectLst/>
                        </a:rPr>
                        <a:t>2020</a:t>
                      </a:r>
                      <a:endParaRPr lang="en-US" sz="1200" b="1"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b="1" u="none" strike="noStrike">
                          <a:effectLst/>
                        </a:rPr>
                        <a:t>2021</a:t>
                      </a:r>
                      <a:endParaRPr lang="en-US" sz="1200" b="1"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b="1" u="none" strike="noStrike">
                          <a:effectLst/>
                        </a:rPr>
                        <a:t>2022</a:t>
                      </a:r>
                      <a:endParaRPr lang="en-US" sz="1200" b="1" i="0" u="none" strike="noStrike">
                        <a:solidFill>
                          <a:srgbClr val="000000"/>
                        </a:solidFill>
                        <a:effectLst/>
                        <a:latin typeface="Calibri" panose="020F0502020204030204" pitchFamily="34" charset="0"/>
                      </a:endParaRPr>
                    </a:p>
                  </a:txBody>
                  <a:tcPr marL="7183" marR="7183" marT="7183"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7183" marR="7183" marT="7183" marB="0" anchor="b"/>
                </a:tc>
                <a:tc>
                  <a:txBody>
                    <a:bodyPr/>
                    <a:lstStyle/>
                    <a:p>
                      <a:pPr algn="l" fontAlgn="b"/>
                      <a:endParaRPr lang="en-US" sz="1200" b="1" i="0" u="none" strike="noStrike" dirty="0">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b="1" u="none" strike="noStrike" dirty="0">
                          <a:solidFill>
                            <a:schemeClr val="tx1"/>
                          </a:solidFill>
                          <a:effectLst/>
                        </a:rPr>
                        <a:t>Cakes</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$1,880.00</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$2,002.50</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$2,025.00</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376</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smtClean="0">
                          <a:solidFill>
                            <a:schemeClr val="tx1"/>
                          </a:solidFill>
                          <a:effectLst/>
                        </a:rPr>
                        <a:t>401</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405</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$5,907.50</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1182</a:t>
                      </a:r>
                      <a:endParaRPr lang="en-US" sz="1200" b="1" i="0" u="none" strike="noStrike" dirty="0">
                        <a:solidFill>
                          <a:schemeClr val="tx1"/>
                        </a:solidFill>
                        <a:effectLst/>
                        <a:latin typeface="Calibri" panose="020F0502020204030204" pitchFamily="34" charset="0"/>
                      </a:endParaRPr>
                    </a:p>
                  </a:txBody>
                  <a:tcPr marL="7183" marR="7183" marT="7183" marB="0" anchor="b"/>
                </a:tc>
              </a:tr>
              <a:tr h="191383">
                <a:tc>
                  <a:txBody>
                    <a:bodyPr/>
                    <a:lstStyle/>
                    <a:p>
                      <a:pPr algn="l" fontAlgn="b"/>
                      <a:r>
                        <a:rPr lang="en-US" sz="1200" u="none" strike="noStrike" dirty="0">
                          <a:effectLst/>
                        </a:rPr>
                        <a:t>JAN</a:t>
                      </a:r>
                      <a:endParaRPr lang="en-US" sz="1200" b="0" i="0" u="none" strike="noStrike" dirty="0">
                        <a:solidFill>
                          <a:srgbClr val="000000"/>
                        </a:solidFill>
                        <a:effectLst/>
                        <a:latin typeface="Calibri" panose="020F0502020204030204" pitchFamily="34" charset="0"/>
                      </a:endParaRPr>
                    </a:p>
                  </a:txBody>
                  <a:tcPr marL="64651" marR="7183" marT="7183" marB="0" anchor="b"/>
                </a:tc>
                <a:tc>
                  <a:txBody>
                    <a:bodyPr/>
                    <a:lstStyle/>
                    <a:p>
                      <a:pPr algn="r" fontAlgn="b"/>
                      <a:r>
                        <a:rPr lang="en-US" sz="1200" u="none" strike="noStrike" dirty="0">
                          <a:effectLst/>
                        </a:rPr>
                        <a:t>$570.00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$587.50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$615.00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114</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118</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$1,772.50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355</a:t>
                      </a:r>
                      <a:endParaRPr lang="en-US" sz="1200" b="0" i="0" u="none" strike="noStrike" dirty="0">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u="none" strike="noStrike">
                          <a:effectLst/>
                        </a:rPr>
                        <a:t>FEB</a:t>
                      </a:r>
                      <a:endParaRPr lang="en-US" sz="1200" b="0" i="0" u="none" strike="noStrike">
                        <a:solidFill>
                          <a:srgbClr val="000000"/>
                        </a:solidFill>
                        <a:effectLst/>
                        <a:latin typeface="Calibri" panose="020F0502020204030204" pitchFamily="34" charset="0"/>
                      </a:endParaRPr>
                    </a:p>
                  </a:txBody>
                  <a:tcPr marL="64651" marR="7183" marT="7183" marB="0" anchor="b"/>
                </a:tc>
                <a:tc>
                  <a:txBody>
                    <a:bodyPr/>
                    <a:lstStyle/>
                    <a:p>
                      <a:pPr algn="r" fontAlgn="b"/>
                      <a:r>
                        <a:rPr lang="en-US" sz="1200" u="none" strike="noStrike" dirty="0">
                          <a:effectLst/>
                        </a:rPr>
                        <a:t>$647.50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$687.50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$645.00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130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138</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129</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$1,980.00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396</a:t>
                      </a:r>
                      <a:endParaRPr lang="en-US" sz="1200" b="0" i="0" u="none" strike="noStrike" dirty="0">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u="none" strike="noStrike">
                          <a:effectLst/>
                        </a:rPr>
                        <a:t>MAR</a:t>
                      </a:r>
                      <a:endParaRPr lang="en-US" sz="1200" b="0" i="0" u="none" strike="noStrike">
                        <a:solidFill>
                          <a:srgbClr val="000000"/>
                        </a:solidFill>
                        <a:effectLst/>
                        <a:latin typeface="Calibri" panose="020F0502020204030204" pitchFamily="34" charset="0"/>
                      </a:endParaRPr>
                    </a:p>
                  </a:txBody>
                  <a:tcPr marL="64651" marR="7183" marT="7183" marB="0" anchor="b"/>
                </a:tc>
                <a:tc>
                  <a:txBody>
                    <a:bodyPr/>
                    <a:lstStyle/>
                    <a:p>
                      <a:pPr algn="r" fontAlgn="b"/>
                      <a:r>
                        <a:rPr lang="en-US" sz="1200" u="none" strike="noStrike" dirty="0">
                          <a:effectLst/>
                        </a:rPr>
                        <a:t>$662.50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$727.50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$765.00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133</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146</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153</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$2,155.00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431</a:t>
                      </a:r>
                      <a:endParaRPr lang="en-US" sz="1200" b="0" i="0" u="none" strike="noStrike" dirty="0">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b="1" u="none" strike="noStrike" dirty="0">
                          <a:solidFill>
                            <a:schemeClr val="tx1"/>
                          </a:solidFill>
                          <a:effectLst/>
                        </a:rPr>
                        <a:t>Coffee</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$5,154.00</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$5,090.00</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$5,450.00</a:t>
                      </a:r>
                      <a:endParaRPr lang="en-US" sz="1200" b="1" i="0" u="none" strike="noStrike" dirty="0">
                        <a:solidFill>
                          <a:schemeClr val="tx1"/>
                        </a:solidFill>
                        <a:effectLst/>
                        <a:latin typeface="Calibri" panose="020F0502020204030204" pitchFamily="34" charset="0"/>
                      </a:endParaRPr>
                    </a:p>
                  </a:txBody>
                  <a:tcPr marL="7183" marR="7183" marT="7183"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0" scaled="1"/>
                      <a:tileRect/>
                    </a:gradFill>
                  </a:tcPr>
                </a:tc>
                <a:tc>
                  <a:txBody>
                    <a:bodyPr/>
                    <a:lstStyle/>
                    <a:p>
                      <a:pPr algn="r" fontAlgn="b"/>
                      <a:r>
                        <a:rPr lang="en-US" sz="1200" b="1" u="none" strike="noStrike" dirty="0">
                          <a:solidFill>
                            <a:schemeClr val="tx1"/>
                          </a:solidFill>
                          <a:effectLst/>
                        </a:rPr>
                        <a:t>1289</a:t>
                      </a:r>
                      <a:endParaRPr lang="en-US" sz="1200" b="1" i="0" u="none" strike="noStrike" dirty="0">
                        <a:solidFill>
                          <a:schemeClr val="tx1"/>
                        </a:solidFill>
                        <a:effectLst/>
                        <a:latin typeface="Calibri" panose="020F0502020204030204" pitchFamily="34" charset="0"/>
                      </a:endParaRPr>
                    </a:p>
                  </a:txBody>
                  <a:tcPr marL="7183" marR="7183" marT="7183"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8100000" scaled="1"/>
                      <a:tileRect/>
                    </a:gradFill>
                  </a:tcPr>
                </a:tc>
                <a:tc>
                  <a:txBody>
                    <a:bodyPr/>
                    <a:lstStyle/>
                    <a:p>
                      <a:pPr algn="r" fontAlgn="b"/>
                      <a:r>
                        <a:rPr lang="en-US" sz="1200" b="1" u="none" strike="noStrike" dirty="0">
                          <a:solidFill>
                            <a:schemeClr val="tx1"/>
                          </a:solidFill>
                          <a:effectLst/>
                        </a:rPr>
                        <a:t>1273</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a:solidFill>
                            <a:schemeClr val="tx1"/>
                          </a:solidFill>
                          <a:effectLst/>
                        </a:rPr>
                        <a:t>1363</a:t>
                      </a:r>
                      <a:endParaRPr lang="en-US" sz="1200" b="1" i="0" u="none" strike="noStrike">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$15,694.00</a:t>
                      </a:r>
                      <a:endParaRPr lang="en-US" sz="1200" b="1" i="0" u="none" strike="noStrike" dirty="0">
                        <a:solidFill>
                          <a:schemeClr val="tx1"/>
                        </a:solidFill>
                        <a:effectLst/>
                        <a:latin typeface="Calibri" panose="020F0502020204030204" pitchFamily="34" charset="0"/>
                      </a:endParaRPr>
                    </a:p>
                  </a:txBody>
                  <a:tcPr marL="7183" marR="7183" marT="7183"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0800000" scaled="1"/>
                      <a:tileRect/>
                    </a:gradFill>
                  </a:tcPr>
                </a:tc>
                <a:tc>
                  <a:txBody>
                    <a:bodyPr/>
                    <a:lstStyle/>
                    <a:p>
                      <a:pPr algn="r" fontAlgn="b"/>
                      <a:r>
                        <a:rPr lang="en-US" sz="1100" b="1" i="0" u="none" strike="noStrike" dirty="0">
                          <a:solidFill>
                            <a:schemeClr val="tx1"/>
                          </a:solidFill>
                          <a:effectLst/>
                          <a:latin typeface="Calibri" panose="020F0502020204030204" pitchFamily="34" charset="0"/>
                        </a:rPr>
                        <a:t>3924</a:t>
                      </a:r>
                    </a:p>
                  </a:txBody>
                  <a:tcPr marL="9525" marR="9525" marT="9525"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path path="circle">
                        <a:fillToRect t="100000" r="100000"/>
                      </a:path>
                      <a:tileRect l="-100000" b="-100000"/>
                    </a:gradFill>
                  </a:tcPr>
                </a:tc>
              </a:tr>
              <a:tr h="191383">
                <a:tc>
                  <a:txBody>
                    <a:bodyPr/>
                    <a:lstStyle/>
                    <a:p>
                      <a:pPr algn="l" fontAlgn="b"/>
                      <a:r>
                        <a:rPr lang="en-US" sz="1200" u="none" strike="noStrike">
                          <a:effectLst/>
                        </a:rPr>
                        <a:t>JAN</a:t>
                      </a:r>
                      <a:endParaRPr lang="en-US" sz="1200" b="0" i="0" u="none" strike="noStrike">
                        <a:solidFill>
                          <a:srgbClr val="000000"/>
                        </a:solidFill>
                        <a:effectLst/>
                        <a:latin typeface="Calibri" panose="020F0502020204030204" pitchFamily="34" charset="0"/>
                      </a:endParaRPr>
                    </a:p>
                  </a:txBody>
                  <a:tcPr marL="64651" marR="7183" marT="7183" marB="0" anchor="b"/>
                </a:tc>
                <a:tc>
                  <a:txBody>
                    <a:bodyPr/>
                    <a:lstStyle/>
                    <a:p>
                      <a:pPr algn="r" fontAlgn="b"/>
                      <a:r>
                        <a:rPr lang="en-US" sz="1200" u="none" strike="noStrike" dirty="0">
                          <a:effectLst/>
                        </a:rPr>
                        <a:t>$1,634.00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$1,628.00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$1,600.00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409</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407</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400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$4,862.00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1216</a:t>
                      </a:r>
                      <a:endParaRPr lang="en-US" sz="1200" b="0" i="0" u="none" strike="noStrike" dirty="0">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u="none" strike="noStrike">
                          <a:effectLst/>
                        </a:rPr>
                        <a:t>FEB</a:t>
                      </a:r>
                      <a:endParaRPr lang="en-US" sz="1200" b="0" i="0" u="none" strike="noStrike">
                        <a:solidFill>
                          <a:srgbClr val="000000"/>
                        </a:solidFill>
                        <a:effectLst/>
                        <a:latin typeface="Calibri" panose="020F0502020204030204" pitchFamily="34" charset="0"/>
                      </a:endParaRPr>
                    </a:p>
                  </a:txBody>
                  <a:tcPr marL="64651" marR="7183" marT="7183" marB="0" anchor="b"/>
                </a:tc>
                <a:tc>
                  <a:txBody>
                    <a:bodyPr/>
                    <a:lstStyle/>
                    <a:p>
                      <a:pPr algn="r" fontAlgn="b"/>
                      <a:r>
                        <a:rPr lang="en-US" sz="1200" u="none" strike="noStrike" dirty="0">
                          <a:effectLst/>
                        </a:rPr>
                        <a:t>$1,680.00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$1,570.00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$1,810.00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420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393</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453</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$5,060.00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1265</a:t>
                      </a:r>
                      <a:endParaRPr lang="en-US" sz="1200" b="0" i="0" u="none" strike="noStrike" dirty="0">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u="none" strike="noStrike">
                          <a:effectLst/>
                        </a:rPr>
                        <a:t>MAR</a:t>
                      </a:r>
                      <a:endParaRPr lang="en-US" sz="1200" b="0" i="0" u="none" strike="noStrike">
                        <a:solidFill>
                          <a:srgbClr val="000000"/>
                        </a:solidFill>
                        <a:effectLst/>
                        <a:latin typeface="Calibri" panose="020F0502020204030204" pitchFamily="34" charset="0"/>
                      </a:endParaRPr>
                    </a:p>
                  </a:txBody>
                  <a:tcPr marL="64651" marR="7183" marT="7183" marB="0" anchor="b"/>
                </a:tc>
                <a:tc>
                  <a:txBody>
                    <a:bodyPr/>
                    <a:lstStyle/>
                    <a:p>
                      <a:pPr algn="r" fontAlgn="b"/>
                      <a:r>
                        <a:rPr lang="en-US" sz="1200" u="none" strike="noStrike">
                          <a:effectLst/>
                        </a:rPr>
                        <a:t>$1,840.00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$1,892.00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$2,040.00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460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473</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510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$5,772.00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1443</a:t>
                      </a:r>
                      <a:endParaRPr lang="en-US" sz="1200" b="0" i="0" u="none" strike="noStrike" dirty="0">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b="1" u="none" strike="noStrike" dirty="0">
                          <a:solidFill>
                            <a:schemeClr val="tx1"/>
                          </a:solidFill>
                          <a:effectLst/>
                        </a:rPr>
                        <a:t>Cold drinks</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$2,032.50</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$2,246.25</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$2,108.75</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813</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899</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844</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$6,387.50</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2555</a:t>
                      </a:r>
                      <a:endParaRPr lang="en-US" sz="1200" b="1" i="0" u="none" strike="noStrike" dirty="0">
                        <a:solidFill>
                          <a:schemeClr val="tx1"/>
                        </a:solidFill>
                        <a:effectLst/>
                        <a:latin typeface="Calibri" panose="020F0502020204030204" pitchFamily="34" charset="0"/>
                      </a:endParaRPr>
                    </a:p>
                  </a:txBody>
                  <a:tcPr marL="7183" marR="7183" marT="7183" marB="0" anchor="b"/>
                </a:tc>
              </a:tr>
              <a:tr h="191383">
                <a:tc>
                  <a:txBody>
                    <a:bodyPr/>
                    <a:lstStyle/>
                    <a:p>
                      <a:pPr algn="l" fontAlgn="b"/>
                      <a:r>
                        <a:rPr lang="en-US" sz="1200" u="none" strike="noStrike">
                          <a:effectLst/>
                        </a:rPr>
                        <a:t>JAN</a:t>
                      </a:r>
                      <a:endParaRPr lang="en-US" sz="1200" b="0" i="0" u="none" strike="noStrike">
                        <a:solidFill>
                          <a:srgbClr val="000000"/>
                        </a:solidFill>
                        <a:effectLst/>
                        <a:latin typeface="Calibri" panose="020F0502020204030204" pitchFamily="34" charset="0"/>
                      </a:endParaRPr>
                    </a:p>
                  </a:txBody>
                  <a:tcPr marL="64651" marR="7183" marT="7183" marB="0" anchor="b"/>
                </a:tc>
                <a:tc>
                  <a:txBody>
                    <a:bodyPr/>
                    <a:lstStyle/>
                    <a:p>
                      <a:pPr algn="r" fontAlgn="b"/>
                      <a:r>
                        <a:rPr lang="en-US" sz="1200" u="none" strike="noStrike" dirty="0">
                          <a:effectLst/>
                        </a:rPr>
                        <a:t>$571.25</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$643.75</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$583.75</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229</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258</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234</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$1,798.75</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720</a:t>
                      </a:r>
                      <a:endParaRPr lang="en-US" sz="1200" b="0" i="0" u="none" strike="noStrike" dirty="0">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u="none" strike="noStrike">
                          <a:effectLst/>
                        </a:rPr>
                        <a:t>FEB</a:t>
                      </a:r>
                      <a:endParaRPr lang="en-US" sz="1200" b="0" i="0" u="none" strike="noStrike">
                        <a:solidFill>
                          <a:srgbClr val="000000"/>
                        </a:solidFill>
                        <a:effectLst/>
                        <a:latin typeface="Calibri" panose="020F0502020204030204" pitchFamily="34" charset="0"/>
                      </a:endParaRPr>
                    </a:p>
                  </a:txBody>
                  <a:tcPr marL="64651" marR="7183" marT="7183" marB="0" anchor="b"/>
                </a:tc>
                <a:tc>
                  <a:txBody>
                    <a:bodyPr/>
                    <a:lstStyle/>
                    <a:p>
                      <a:pPr algn="r" fontAlgn="b"/>
                      <a:r>
                        <a:rPr lang="en-US" sz="1200" u="none" strike="noStrike">
                          <a:effectLst/>
                        </a:rPr>
                        <a:t>$690.00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$758.75</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$696.25</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276</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304</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279</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$2,145.00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858</a:t>
                      </a:r>
                      <a:endParaRPr lang="en-US" sz="1200" b="0" i="0" u="none" strike="noStrike" dirty="0">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u="none" strike="noStrike">
                          <a:effectLst/>
                        </a:rPr>
                        <a:t>MAR</a:t>
                      </a:r>
                      <a:endParaRPr lang="en-US" sz="1200" b="0" i="0" u="none" strike="noStrike">
                        <a:solidFill>
                          <a:srgbClr val="000000"/>
                        </a:solidFill>
                        <a:effectLst/>
                        <a:latin typeface="Calibri" panose="020F0502020204030204" pitchFamily="34" charset="0"/>
                      </a:endParaRPr>
                    </a:p>
                  </a:txBody>
                  <a:tcPr marL="64651" marR="7183" marT="7183" marB="0" anchor="b"/>
                </a:tc>
                <a:tc>
                  <a:txBody>
                    <a:bodyPr/>
                    <a:lstStyle/>
                    <a:p>
                      <a:pPr algn="r" fontAlgn="b"/>
                      <a:r>
                        <a:rPr lang="en-US" sz="1200" u="none" strike="noStrike">
                          <a:effectLst/>
                        </a:rPr>
                        <a:t>$771.25</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$843.75</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$828.75</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309</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338</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332</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$2,443.75</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978</a:t>
                      </a:r>
                      <a:endParaRPr lang="en-US" sz="1200" b="0" i="0" u="none" strike="noStrike" dirty="0">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b="1" u="none" strike="noStrike" dirty="0">
                          <a:solidFill>
                            <a:schemeClr val="tx1"/>
                          </a:solidFill>
                          <a:effectLst/>
                        </a:rPr>
                        <a:t>Hot drinks</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$1,124.00</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a:solidFill>
                            <a:schemeClr val="tx1"/>
                          </a:solidFill>
                          <a:effectLst/>
                        </a:rPr>
                        <a:t>$1,355.00</a:t>
                      </a:r>
                      <a:endParaRPr lang="en-US" sz="1200" b="1" i="0" u="none" strike="noStrike">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a:solidFill>
                            <a:schemeClr val="tx1"/>
                          </a:solidFill>
                          <a:effectLst/>
                        </a:rPr>
                        <a:t>$1,188.00</a:t>
                      </a:r>
                      <a:endParaRPr lang="en-US" sz="1200" b="1" i="0" u="none" strike="noStrike">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562</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678</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594</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$3,667.00</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1834</a:t>
                      </a:r>
                      <a:endParaRPr lang="en-US" sz="1200" b="1" i="0" u="none" strike="noStrike" dirty="0">
                        <a:solidFill>
                          <a:schemeClr val="tx1"/>
                        </a:solidFill>
                        <a:effectLst/>
                        <a:latin typeface="Calibri" panose="020F0502020204030204" pitchFamily="34" charset="0"/>
                      </a:endParaRPr>
                    </a:p>
                  </a:txBody>
                  <a:tcPr marL="7183" marR="7183" marT="7183" marB="0" anchor="b"/>
                </a:tc>
              </a:tr>
              <a:tr h="191383">
                <a:tc>
                  <a:txBody>
                    <a:bodyPr/>
                    <a:lstStyle/>
                    <a:p>
                      <a:pPr algn="l" fontAlgn="b"/>
                      <a:r>
                        <a:rPr lang="en-US" sz="1200" u="none" strike="noStrike">
                          <a:effectLst/>
                        </a:rPr>
                        <a:t>JAN</a:t>
                      </a:r>
                      <a:endParaRPr lang="en-US" sz="1200" b="0" i="0" u="none" strike="noStrike">
                        <a:solidFill>
                          <a:srgbClr val="000000"/>
                        </a:solidFill>
                        <a:effectLst/>
                        <a:latin typeface="Calibri" panose="020F0502020204030204" pitchFamily="34" charset="0"/>
                      </a:endParaRPr>
                    </a:p>
                  </a:txBody>
                  <a:tcPr marL="64651" marR="7183" marT="7183" marB="0" anchor="b"/>
                </a:tc>
                <a:tc>
                  <a:txBody>
                    <a:bodyPr/>
                    <a:lstStyle/>
                    <a:p>
                      <a:pPr algn="r" fontAlgn="b"/>
                      <a:r>
                        <a:rPr lang="en-US" sz="1200" u="none" strike="noStrike">
                          <a:effectLst/>
                        </a:rPr>
                        <a:t>$370.00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$374.00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$379.00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185</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187</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190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$1,123.00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562</a:t>
                      </a:r>
                      <a:endParaRPr lang="en-US" sz="1200" b="0" i="0" u="none" strike="noStrike" dirty="0">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u="none" strike="noStrike">
                          <a:effectLst/>
                        </a:rPr>
                        <a:t>FEB</a:t>
                      </a:r>
                      <a:endParaRPr lang="en-US" sz="1200" b="0" i="0" u="none" strike="noStrike">
                        <a:solidFill>
                          <a:srgbClr val="000000"/>
                        </a:solidFill>
                        <a:effectLst/>
                        <a:latin typeface="Calibri" panose="020F0502020204030204" pitchFamily="34" charset="0"/>
                      </a:endParaRPr>
                    </a:p>
                  </a:txBody>
                  <a:tcPr marL="64651" marR="7183" marT="7183" marB="0" anchor="b"/>
                </a:tc>
                <a:tc>
                  <a:txBody>
                    <a:bodyPr/>
                    <a:lstStyle/>
                    <a:p>
                      <a:pPr algn="r" fontAlgn="b"/>
                      <a:r>
                        <a:rPr lang="en-US" sz="1200" u="none" strike="noStrike">
                          <a:effectLst/>
                        </a:rPr>
                        <a:t>$286.00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$462.00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$377.00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143</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231</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189</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$1,125.00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563</a:t>
                      </a:r>
                      <a:endParaRPr lang="en-US" sz="1200" b="0" i="0" u="none" strike="noStrike" dirty="0">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u="none" strike="noStrike">
                          <a:effectLst/>
                        </a:rPr>
                        <a:t>MAR</a:t>
                      </a:r>
                      <a:endParaRPr lang="en-US" sz="1200" b="0" i="0" u="none" strike="noStrike">
                        <a:solidFill>
                          <a:srgbClr val="000000"/>
                        </a:solidFill>
                        <a:effectLst/>
                        <a:latin typeface="Calibri" panose="020F0502020204030204" pitchFamily="34" charset="0"/>
                      </a:endParaRPr>
                    </a:p>
                  </a:txBody>
                  <a:tcPr marL="64651" marR="7183" marT="7183" marB="0" anchor="b"/>
                </a:tc>
                <a:tc>
                  <a:txBody>
                    <a:bodyPr/>
                    <a:lstStyle/>
                    <a:p>
                      <a:pPr algn="r" fontAlgn="b"/>
                      <a:r>
                        <a:rPr lang="en-US" sz="1200" u="none" strike="noStrike">
                          <a:effectLst/>
                        </a:rPr>
                        <a:t>$468.00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$519.00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$432.00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234</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smtClean="0">
                          <a:effectLst/>
                        </a:rPr>
                        <a:t>260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216</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$1,419.00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710</a:t>
                      </a:r>
                      <a:endParaRPr lang="en-US" sz="1200" b="0" i="0" u="none" strike="noStrike">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b="1" u="none" strike="noStrike" dirty="0">
                          <a:solidFill>
                            <a:schemeClr val="tx1"/>
                          </a:solidFill>
                          <a:effectLst/>
                        </a:rPr>
                        <a:t>Pastry</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$1,625.00</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$1,470.00</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a:solidFill>
                            <a:schemeClr val="tx1"/>
                          </a:solidFill>
                          <a:effectLst/>
                        </a:rPr>
                        <a:t>$1,827.00</a:t>
                      </a:r>
                      <a:endParaRPr lang="en-US" sz="1200" b="1" i="0" u="none" strike="noStrike">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812.5</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735</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914</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$4,922.00</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2461</a:t>
                      </a:r>
                      <a:endParaRPr lang="en-US" sz="1200" b="1" i="0" u="none" strike="noStrike" dirty="0">
                        <a:solidFill>
                          <a:schemeClr val="tx1"/>
                        </a:solidFill>
                        <a:effectLst/>
                        <a:latin typeface="Calibri" panose="020F0502020204030204" pitchFamily="34" charset="0"/>
                      </a:endParaRPr>
                    </a:p>
                  </a:txBody>
                  <a:tcPr marL="7183" marR="7183" marT="7183" marB="0" anchor="b"/>
                </a:tc>
              </a:tr>
              <a:tr h="191383">
                <a:tc>
                  <a:txBody>
                    <a:bodyPr/>
                    <a:lstStyle/>
                    <a:p>
                      <a:pPr algn="l" fontAlgn="b"/>
                      <a:r>
                        <a:rPr lang="en-US" sz="1200" u="none" strike="noStrike">
                          <a:effectLst/>
                        </a:rPr>
                        <a:t>JAN</a:t>
                      </a:r>
                      <a:endParaRPr lang="en-US" sz="1200" b="0" i="0" u="none" strike="noStrike">
                        <a:solidFill>
                          <a:srgbClr val="000000"/>
                        </a:solidFill>
                        <a:effectLst/>
                        <a:latin typeface="Calibri" panose="020F0502020204030204" pitchFamily="34" charset="0"/>
                      </a:endParaRPr>
                    </a:p>
                  </a:txBody>
                  <a:tcPr marL="64651" marR="7183" marT="7183" marB="0" anchor="b"/>
                </a:tc>
                <a:tc>
                  <a:txBody>
                    <a:bodyPr/>
                    <a:lstStyle/>
                    <a:p>
                      <a:pPr algn="r" fontAlgn="b"/>
                      <a:r>
                        <a:rPr lang="en-US" sz="1200" u="none" strike="noStrike">
                          <a:effectLst/>
                        </a:rPr>
                        <a:t>$442.00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$521.00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$556.00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221</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261</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278</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$1,519.00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760</a:t>
                      </a:r>
                      <a:endParaRPr lang="en-US" sz="1200" b="0" i="0" u="none" strike="noStrike" dirty="0">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u="none" strike="noStrike">
                          <a:effectLst/>
                        </a:rPr>
                        <a:t>FEB</a:t>
                      </a:r>
                      <a:endParaRPr lang="en-US" sz="1200" b="0" i="0" u="none" strike="noStrike">
                        <a:solidFill>
                          <a:srgbClr val="000000"/>
                        </a:solidFill>
                        <a:effectLst/>
                        <a:latin typeface="Calibri" panose="020F0502020204030204" pitchFamily="34" charset="0"/>
                      </a:endParaRPr>
                    </a:p>
                  </a:txBody>
                  <a:tcPr marL="64651" marR="7183" marT="7183" marB="0" anchor="b"/>
                </a:tc>
                <a:tc>
                  <a:txBody>
                    <a:bodyPr/>
                    <a:lstStyle/>
                    <a:p>
                      <a:pPr algn="r" fontAlgn="b"/>
                      <a:r>
                        <a:rPr lang="en-US" sz="1200" u="none" strike="noStrike">
                          <a:effectLst/>
                        </a:rPr>
                        <a:t>$566.00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$489.00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$628.00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283</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245</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314</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$1,683.00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842</a:t>
                      </a:r>
                      <a:endParaRPr lang="en-US" sz="1200" b="0" i="0" u="none" strike="noStrike">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u="none" strike="noStrike">
                          <a:effectLst/>
                        </a:rPr>
                        <a:t>MAR</a:t>
                      </a:r>
                      <a:endParaRPr lang="en-US" sz="1200" b="0" i="0" u="none" strike="noStrike">
                        <a:solidFill>
                          <a:srgbClr val="000000"/>
                        </a:solidFill>
                        <a:effectLst/>
                        <a:latin typeface="Calibri" panose="020F0502020204030204" pitchFamily="34" charset="0"/>
                      </a:endParaRPr>
                    </a:p>
                  </a:txBody>
                  <a:tcPr marL="64651" marR="7183" marT="7183" marB="0" anchor="b"/>
                </a:tc>
                <a:tc>
                  <a:txBody>
                    <a:bodyPr/>
                    <a:lstStyle/>
                    <a:p>
                      <a:pPr algn="r" fontAlgn="b"/>
                      <a:r>
                        <a:rPr lang="en-US" sz="1200" u="none" strike="noStrike">
                          <a:effectLst/>
                        </a:rPr>
                        <a:t>$617.00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$460.00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$643.00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308.5</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230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322</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$1,720.00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860</a:t>
                      </a:r>
                      <a:endParaRPr lang="en-US" sz="1200" b="0" i="0" u="none" strike="noStrike">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b="1" u="none" strike="noStrike" dirty="0">
                          <a:solidFill>
                            <a:schemeClr val="tx1"/>
                          </a:solidFill>
                          <a:effectLst/>
                        </a:rPr>
                        <a:t>Sandwiches</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$1,428.00</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$1,557.00</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$1,602.00</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238</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260</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267</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$4,587.00</a:t>
                      </a:r>
                      <a:endParaRPr lang="en-US" sz="1200" b="1" i="0" u="none" strike="noStrike" dirty="0">
                        <a:solidFill>
                          <a:schemeClr val="tx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tx1"/>
                          </a:solidFill>
                          <a:effectLst/>
                        </a:rPr>
                        <a:t>765</a:t>
                      </a:r>
                      <a:endParaRPr lang="en-US" sz="1200" b="1" i="0" u="none" strike="noStrike" dirty="0">
                        <a:solidFill>
                          <a:schemeClr val="tx1"/>
                        </a:solidFill>
                        <a:effectLst/>
                        <a:latin typeface="Calibri" panose="020F0502020204030204" pitchFamily="34" charset="0"/>
                      </a:endParaRPr>
                    </a:p>
                  </a:txBody>
                  <a:tcPr marL="7183" marR="7183" marT="7183" marB="0" anchor="b"/>
                </a:tc>
              </a:tr>
              <a:tr h="191383">
                <a:tc>
                  <a:txBody>
                    <a:bodyPr/>
                    <a:lstStyle/>
                    <a:p>
                      <a:pPr algn="l" fontAlgn="b"/>
                      <a:r>
                        <a:rPr lang="en-US" sz="1200" u="none" strike="noStrike">
                          <a:effectLst/>
                        </a:rPr>
                        <a:t>JAN</a:t>
                      </a:r>
                      <a:endParaRPr lang="en-US" sz="1200" b="0" i="0" u="none" strike="noStrike">
                        <a:solidFill>
                          <a:srgbClr val="000000"/>
                        </a:solidFill>
                        <a:effectLst/>
                        <a:latin typeface="Calibri" panose="020F0502020204030204" pitchFamily="34" charset="0"/>
                      </a:endParaRPr>
                    </a:p>
                  </a:txBody>
                  <a:tcPr marL="64651" marR="7183" marT="7183" marB="0" anchor="b"/>
                </a:tc>
                <a:tc>
                  <a:txBody>
                    <a:bodyPr/>
                    <a:lstStyle/>
                    <a:p>
                      <a:pPr algn="r" fontAlgn="b"/>
                      <a:r>
                        <a:rPr lang="en-US" sz="1200" u="none" strike="noStrike">
                          <a:effectLst/>
                        </a:rPr>
                        <a:t>$435.00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$465.00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$456.00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73</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78</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76</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$1,356.00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226</a:t>
                      </a:r>
                      <a:endParaRPr lang="en-US" sz="1200" b="0" i="0" u="none" strike="noStrike" dirty="0">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u="none" strike="noStrike">
                          <a:effectLst/>
                        </a:rPr>
                        <a:t>FEB</a:t>
                      </a:r>
                      <a:endParaRPr lang="en-US" sz="1200" b="0" i="0" u="none" strike="noStrike">
                        <a:solidFill>
                          <a:srgbClr val="000000"/>
                        </a:solidFill>
                        <a:effectLst/>
                        <a:latin typeface="Calibri" panose="020F0502020204030204" pitchFamily="34" charset="0"/>
                      </a:endParaRPr>
                    </a:p>
                  </a:txBody>
                  <a:tcPr marL="64651" marR="7183" marT="7183" marB="0" anchor="b"/>
                </a:tc>
                <a:tc>
                  <a:txBody>
                    <a:bodyPr/>
                    <a:lstStyle/>
                    <a:p>
                      <a:pPr algn="r" fontAlgn="b"/>
                      <a:r>
                        <a:rPr lang="en-US" sz="1200" u="none" strike="noStrike">
                          <a:effectLst/>
                        </a:rPr>
                        <a:t>$474.00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$519.00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$561.00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79</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87</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94</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$1,554.00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259</a:t>
                      </a:r>
                      <a:endParaRPr lang="en-US" sz="1200" b="0" i="0" u="none" strike="noStrike" dirty="0">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u="none" strike="noStrike">
                          <a:effectLst/>
                        </a:rPr>
                        <a:t>MAR</a:t>
                      </a:r>
                      <a:endParaRPr lang="en-US" sz="1200" b="0" i="0" u="none" strike="noStrike">
                        <a:solidFill>
                          <a:srgbClr val="000000"/>
                        </a:solidFill>
                        <a:effectLst/>
                        <a:latin typeface="Calibri" panose="020F0502020204030204" pitchFamily="34" charset="0"/>
                      </a:endParaRPr>
                    </a:p>
                  </a:txBody>
                  <a:tcPr marL="64651" marR="7183" marT="7183" marB="0" anchor="b"/>
                </a:tc>
                <a:tc>
                  <a:txBody>
                    <a:bodyPr/>
                    <a:lstStyle/>
                    <a:p>
                      <a:pPr algn="r" fontAlgn="b"/>
                      <a:r>
                        <a:rPr lang="en-US" sz="1200" u="none" strike="noStrike">
                          <a:effectLst/>
                        </a:rPr>
                        <a:t>$519.00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$573.00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$585.00</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87</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96</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a:effectLst/>
                        </a:rPr>
                        <a:t>98</a:t>
                      </a:r>
                      <a:endParaRPr lang="en-US" sz="12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$1,677.00</a:t>
                      </a:r>
                      <a:endParaRPr lang="en-US" sz="12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200" u="none" strike="noStrike" dirty="0">
                          <a:effectLst/>
                        </a:rPr>
                        <a:t>280</a:t>
                      </a:r>
                      <a:endParaRPr lang="en-US" sz="1200" b="0" i="0" u="none" strike="noStrike" dirty="0">
                        <a:solidFill>
                          <a:srgbClr val="000000"/>
                        </a:solidFill>
                        <a:effectLst/>
                        <a:latin typeface="Calibri" panose="020F0502020204030204" pitchFamily="34" charset="0"/>
                      </a:endParaRPr>
                    </a:p>
                  </a:txBody>
                  <a:tcPr marL="7183" marR="7183" marT="7183" marB="0" anchor="b"/>
                </a:tc>
              </a:tr>
              <a:tr h="191383">
                <a:tc>
                  <a:txBody>
                    <a:bodyPr/>
                    <a:lstStyle/>
                    <a:p>
                      <a:pPr algn="l" fontAlgn="b"/>
                      <a:r>
                        <a:rPr lang="en-US" sz="1200" b="1" u="none" strike="noStrike" dirty="0">
                          <a:solidFill>
                            <a:schemeClr val="accent1"/>
                          </a:solidFill>
                          <a:effectLst/>
                        </a:rPr>
                        <a:t>Grand Total</a:t>
                      </a:r>
                      <a:endParaRPr lang="en-US" sz="1200" b="1" i="0" u="none" strike="noStrike" dirty="0">
                        <a:solidFill>
                          <a:schemeClr val="accent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accent1"/>
                          </a:solidFill>
                          <a:effectLst/>
                        </a:rPr>
                        <a:t>$13,243.50</a:t>
                      </a:r>
                      <a:endParaRPr lang="en-US" sz="1200" b="1" i="0" u="none" strike="noStrike" dirty="0">
                        <a:solidFill>
                          <a:schemeClr val="accent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accent1"/>
                          </a:solidFill>
                          <a:effectLst/>
                        </a:rPr>
                        <a:t>$13,720.75</a:t>
                      </a:r>
                      <a:endParaRPr lang="en-US" sz="1200" b="1" i="0" u="none" strike="noStrike" dirty="0">
                        <a:solidFill>
                          <a:schemeClr val="accent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accent1"/>
                          </a:solidFill>
                          <a:effectLst/>
                        </a:rPr>
                        <a:t>$14,200.75</a:t>
                      </a:r>
                      <a:endParaRPr lang="en-US" sz="1200" b="1" i="0" u="none" strike="noStrike" dirty="0">
                        <a:solidFill>
                          <a:schemeClr val="accent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accent1"/>
                          </a:solidFill>
                          <a:effectLst/>
                        </a:rPr>
                        <a:t>4090</a:t>
                      </a:r>
                      <a:endParaRPr lang="en-US" sz="1200" b="1" i="0" u="none" strike="noStrike" dirty="0">
                        <a:solidFill>
                          <a:schemeClr val="accent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accent1"/>
                          </a:solidFill>
                          <a:effectLst/>
                        </a:rPr>
                        <a:t>4244</a:t>
                      </a:r>
                      <a:endParaRPr lang="en-US" sz="1200" b="1" i="0" u="none" strike="noStrike" dirty="0">
                        <a:solidFill>
                          <a:schemeClr val="accent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accent1"/>
                          </a:solidFill>
                          <a:effectLst/>
                        </a:rPr>
                        <a:t>4386</a:t>
                      </a:r>
                      <a:endParaRPr lang="en-US" sz="1200" b="1" i="0" u="none" strike="noStrike" dirty="0">
                        <a:solidFill>
                          <a:schemeClr val="accent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accent1"/>
                          </a:solidFill>
                          <a:effectLst/>
                        </a:rPr>
                        <a:t>$41,165.00</a:t>
                      </a:r>
                      <a:endParaRPr lang="en-US" sz="1200" b="1" i="0" u="none" strike="noStrike" dirty="0">
                        <a:solidFill>
                          <a:schemeClr val="accent1"/>
                        </a:solidFill>
                        <a:effectLst/>
                        <a:latin typeface="Calibri" panose="020F0502020204030204" pitchFamily="34" charset="0"/>
                      </a:endParaRPr>
                    </a:p>
                  </a:txBody>
                  <a:tcPr marL="7183" marR="7183" marT="7183" marB="0" anchor="b"/>
                </a:tc>
                <a:tc>
                  <a:txBody>
                    <a:bodyPr/>
                    <a:lstStyle/>
                    <a:p>
                      <a:pPr algn="r" fontAlgn="b"/>
                      <a:r>
                        <a:rPr lang="en-US" sz="1200" b="1" u="none" strike="noStrike" dirty="0">
                          <a:solidFill>
                            <a:schemeClr val="accent1"/>
                          </a:solidFill>
                          <a:effectLst/>
                        </a:rPr>
                        <a:t>12719</a:t>
                      </a:r>
                      <a:endParaRPr lang="en-US" sz="1200" b="1" i="0" u="none" strike="noStrike" dirty="0">
                        <a:solidFill>
                          <a:schemeClr val="accent1"/>
                        </a:solidFill>
                        <a:effectLst/>
                        <a:latin typeface="Calibri" panose="020F0502020204030204" pitchFamily="34" charset="0"/>
                      </a:endParaRPr>
                    </a:p>
                  </a:txBody>
                  <a:tcPr marL="7183" marR="7183" marT="7183" marB="0" anchor="b"/>
                </a:tc>
              </a:tr>
            </a:tbl>
          </a:graphicData>
        </a:graphic>
      </p:graphicFrame>
      <p:sp>
        <p:nvSpPr>
          <p:cNvPr id="8" name="TextBox 7"/>
          <p:cNvSpPr txBox="1"/>
          <p:nvPr/>
        </p:nvSpPr>
        <p:spPr>
          <a:xfrm>
            <a:off x="4269442" y="68913"/>
            <a:ext cx="7645998" cy="1169551"/>
          </a:xfrm>
          <a:prstGeom prst="rect">
            <a:avLst/>
          </a:prstGeom>
          <a:noFill/>
        </p:spPr>
        <p:txBody>
          <a:bodyPr wrap="square" rtlCol="0">
            <a:spAutoFit/>
          </a:bodyPr>
          <a:lstStyle/>
          <a:p>
            <a:pPr marL="285750" indent="-285750" fontAlgn="b">
              <a:buFont typeface="Wingdings" panose="05000000000000000000" pitchFamily="2" charset="2"/>
              <a:buChar char="ü"/>
            </a:pPr>
            <a:r>
              <a:rPr lang="en-US" sz="1400" dirty="0" smtClean="0"/>
              <a:t>From the table below, at first quarter, coffee product has the highest sales value in </a:t>
            </a:r>
            <a:r>
              <a:rPr lang="en-US" sz="1400" b="1" dirty="0" smtClean="0"/>
              <a:t>2022, 2020 &amp; 2021</a:t>
            </a:r>
            <a:r>
              <a:rPr lang="en-US" sz="1400" dirty="0" smtClean="0"/>
              <a:t> with </a:t>
            </a:r>
            <a:r>
              <a:rPr lang="en-US" sz="1400" b="1" dirty="0"/>
              <a:t>$</a:t>
            </a:r>
            <a:r>
              <a:rPr lang="en-US" sz="1400" b="1" dirty="0" smtClean="0"/>
              <a:t>5,450.00, </a:t>
            </a:r>
            <a:r>
              <a:rPr lang="en-US" sz="1400" b="1" dirty="0"/>
              <a:t>$</a:t>
            </a:r>
            <a:r>
              <a:rPr lang="en-US" sz="1400" b="1" dirty="0" smtClean="0"/>
              <a:t>5,154.00 &amp; $5,090.00 </a:t>
            </a:r>
            <a:r>
              <a:rPr lang="en-US" sz="1400" dirty="0" smtClean="0"/>
              <a:t>respectively and volume of </a:t>
            </a:r>
            <a:r>
              <a:rPr lang="en-US" sz="1400" b="1" dirty="0" smtClean="0"/>
              <a:t>1363, 1289 &amp; 1273</a:t>
            </a:r>
            <a:r>
              <a:rPr lang="en-US" sz="1400" dirty="0" smtClean="0"/>
              <a:t>. This implies that, in 2022, coffee product has highest sales value and volume.</a:t>
            </a:r>
          </a:p>
          <a:p>
            <a:pPr marL="285750" indent="-285750" fontAlgn="b">
              <a:buFont typeface="Wingdings" panose="05000000000000000000" pitchFamily="2" charset="2"/>
              <a:buChar char="ü"/>
            </a:pPr>
            <a:r>
              <a:rPr lang="en-US" sz="1400" dirty="0" smtClean="0"/>
              <a:t>Then comparing the sales and volume by quarter across the three years, coffee product still has the highest sales with </a:t>
            </a:r>
            <a:r>
              <a:rPr lang="en-US" sz="1400" b="1" dirty="0"/>
              <a:t>$</a:t>
            </a:r>
            <a:r>
              <a:rPr lang="en-US" sz="1400" b="1" dirty="0" smtClean="0"/>
              <a:t>15,694.00</a:t>
            </a:r>
            <a:r>
              <a:rPr lang="en-US" sz="1400" b="1" dirty="0" smtClean="0">
                <a:solidFill>
                  <a:schemeClr val="tx2"/>
                </a:solidFill>
              </a:rPr>
              <a:t> </a:t>
            </a:r>
            <a:r>
              <a:rPr lang="en-US" sz="1400" dirty="0" smtClean="0">
                <a:solidFill>
                  <a:schemeClr val="tx2"/>
                </a:solidFill>
              </a:rPr>
              <a:t>and</a:t>
            </a:r>
            <a:r>
              <a:rPr lang="en-US" sz="1400" b="1" dirty="0" smtClean="0">
                <a:solidFill>
                  <a:schemeClr val="tx2"/>
                </a:solidFill>
              </a:rPr>
              <a:t> </a:t>
            </a:r>
            <a:r>
              <a:rPr lang="en-US" sz="1400" b="1" dirty="0" smtClean="0">
                <a:latin typeface="Calibri" panose="020F0502020204030204" pitchFamily="34" charset="0"/>
              </a:rPr>
              <a:t>3924</a:t>
            </a:r>
            <a:r>
              <a:rPr lang="en-US" sz="1400" b="1" dirty="0">
                <a:latin typeface="Calibri" panose="020F0502020204030204" pitchFamily="34" charset="0"/>
              </a:rPr>
              <a:t> </a:t>
            </a:r>
            <a:r>
              <a:rPr lang="en-US" sz="1400" dirty="0" smtClean="0"/>
              <a:t>throughout </a:t>
            </a:r>
            <a:r>
              <a:rPr lang="en-US" sz="1400" dirty="0"/>
              <a:t>the </a:t>
            </a:r>
            <a:r>
              <a:rPr lang="en-US" sz="1400" dirty="0" smtClean="0"/>
              <a:t>years</a:t>
            </a:r>
            <a:endParaRPr lang="en-US" sz="1400" dirty="0" smtClean="0">
              <a:solidFill>
                <a:srgbClr val="C00000"/>
              </a:solidFill>
              <a:latin typeface="Calibri" panose="020F0502020204030204" pitchFamily="34" charset="0"/>
            </a:endParaRPr>
          </a:p>
        </p:txBody>
      </p:sp>
      <p:cxnSp>
        <p:nvCxnSpPr>
          <p:cNvPr id="10" name="Straight Arrow Connector 9"/>
          <p:cNvCxnSpPr/>
          <p:nvPr/>
        </p:nvCxnSpPr>
        <p:spPr>
          <a:xfrm flipH="1">
            <a:off x="4303636" y="461105"/>
            <a:ext cx="268364" cy="2291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330402" y="2508116"/>
            <a:ext cx="1088763" cy="217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21220" y="954742"/>
            <a:ext cx="2897392" cy="1801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633011" y="2729351"/>
            <a:ext cx="1196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rot="16200000">
            <a:off x="-3580764" y="2933262"/>
            <a:ext cx="6663356" cy="954107"/>
          </a:xfrm>
          <a:prstGeom prst="rect">
            <a:avLst/>
          </a:prstGeom>
        </p:spPr>
        <p:txBody>
          <a:bodyPr wrap="square">
            <a:spAutoFit/>
          </a:bodyPr>
          <a:lstStyle/>
          <a:p>
            <a:pPr marL="285750" indent="-285750" fontAlgn="b">
              <a:buFont typeface="Wingdings" panose="05000000000000000000" pitchFamily="2" charset="2"/>
              <a:buChar char="ü"/>
            </a:pPr>
            <a:r>
              <a:rPr lang="en-US" sz="1400" b="1" dirty="0">
                <a:solidFill>
                  <a:srgbClr val="C00000"/>
                </a:solidFill>
                <a:latin typeface="Calibri" panose="020F0502020204030204" pitchFamily="34" charset="0"/>
              </a:rPr>
              <a:t>Since we are working with first quarter, no record made in 2023 in this table. When we get to the last quarter of the months, the records of 2023 will display. Meaning sales was made at the last quarter of 2023</a:t>
            </a:r>
          </a:p>
          <a:p>
            <a:pPr marL="285750" indent="-285750" fontAlgn="b">
              <a:buFont typeface="Wingdings" panose="05000000000000000000" pitchFamily="2" charset="2"/>
              <a:buChar char="ü"/>
            </a:pPr>
            <a:endParaRPr lang="en-US" sz="1400" b="1" dirty="0">
              <a:solidFill>
                <a:srgbClr val="C00000"/>
              </a:solidFill>
              <a:latin typeface="Calibri" panose="020F0502020204030204" pitchFamily="34" charset="0"/>
            </a:endParaRPr>
          </a:p>
        </p:txBody>
      </p:sp>
    </p:spTree>
    <p:extLst>
      <p:ext uri="{BB962C8B-B14F-4D97-AF65-F5344CB8AC3E}">
        <p14:creationId xmlns:p14="http://schemas.microsoft.com/office/powerpoint/2010/main" val="1247859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04" y="160653"/>
            <a:ext cx="4133338" cy="708479"/>
          </a:xfrm>
        </p:spPr>
        <p:txBody>
          <a:bodyPr>
            <a:normAutofit fontScale="90000"/>
          </a:bodyPr>
          <a:lstStyle/>
          <a:p>
            <a:r>
              <a:rPr lang="en-US" dirty="0" smtClean="0"/>
              <a:t>APPENDIX CONT...</a:t>
            </a:r>
            <a:endParaRPr lang="en-US" dirty="0"/>
          </a:p>
        </p:txBody>
      </p:sp>
      <p:sp>
        <p:nvSpPr>
          <p:cNvPr id="5" name="Rectangle 4"/>
          <p:cNvSpPr/>
          <p:nvPr/>
        </p:nvSpPr>
        <p:spPr>
          <a:xfrm>
            <a:off x="1097280" y="995082"/>
            <a:ext cx="1589731" cy="369332"/>
          </a:xfrm>
          <a:prstGeom prst="rect">
            <a:avLst/>
          </a:prstGeom>
        </p:spPr>
        <p:txBody>
          <a:bodyPr wrap="none">
            <a:spAutoFit/>
          </a:bodyPr>
          <a:lstStyle/>
          <a:p>
            <a:r>
              <a:rPr lang="en-US" dirty="0"/>
              <a:t>TASK 3</a:t>
            </a:r>
            <a:r>
              <a:rPr lang="en-US" dirty="0" smtClean="0"/>
              <a:t>. </a:t>
            </a:r>
            <a:r>
              <a:rPr lang="en-US" dirty="0"/>
              <a:t>Table </a:t>
            </a:r>
            <a:r>
              <a:rPr lang="en-US" dirty="0" smtClean="0"/>
              <a:t>C</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25100819"/>
              </p:ext>
            </p:extLst>
          </p:nvPr>
        </p:nvGraphicFramePr>
        <p:xfrm>
          <a:off x="486468" y="1522911"/>
          <a:ext cx="11024214" cy="4869674"/>
        </p:xfrm>
        <a:graphic>
          <a:graphicData uri="http://schemas.openxmlformats.org/drawingml/2006/table">
            <a:tbl>
              <a:tblPr>
                <a:tableStyleId>{5C22544A-7EE6-4342-B048-85BDC9FD1C3A}</a:tableStyleId>
              </a:tblPr>
              <a:tblGrid>
                <a:gridCol w="1026393"/>
                <a:gridCol w="1340876"/>
                <a:gridCol w="787937"/>
                <a:gridCol w="787937"/>
                <a:gridCol w="1479111"/>
                <a:gridCol w="898524"/>
                <a:gridCol w="1119701"/>
                <a:gridCol w="1727934"/>
                <a:gridCol w="1855801"/>
              </a:tblGrid>
              <a:tr h="304868">
                <a:tc>
                  <a:txBody>
                    <a:bodyPr/>
                    <a:lstStyle/>
                    <a:p>
                      <a:pPr algn="l" fontAlgn="b"/>
                      <a:endParaRPr lang="en-US" sz="1200" b="1" i="0" u="none" strike="noStrike" dirty="0">
                        <a:solidFill>
                          <a:srgbClr val="000000"/>
                        </a:solidFill>
                        <a:effectLst/>
                        <a:latin typeface="Calibri" panose="020F0502020204030204" pitchFamily="34" charset="0"/>
                      </a:endParaRPr>
                    </a:p>
                  </a:txBody>
                  <a:tcPr marL="9465" marR="9465" marT="9465" marB="0" anchor="b"/>
                </a:tc>
                <a:tc>
                  <a:txBody>
                    <a:bodyPr/>
                    <a:lstStyle/>
                    <a:p>
                      <a:pPr algn="l" fontAlgn="b"/>
                      <a:r>
                        <a:rPr lang="en-US" sz="1200" b="1" u="none" strike="noStrike">
                          <a:effectLst/>
                        </a:rPr>
                        <a:t>Column Labels</a:t>
                      </a:r>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l" fontAlgn="b"/>
                      <a:endParaRPr lang="en-US" sz="1200" b="1" i="0" u="none" strike="noStrike" dirty="0">
                        <a:solidFill>
                          <a:srgbClr val="000000"/>
                        </a:solidFill>
                        <a:effectLst/>
                        <a:latin typeface="Calibri" panose="020F0502020204030204" pitchFamily="34" charset="0"/>
                      </a:endParaRPr>
                    </a:p>
                  </a:txBody>
                  <a:tcPr marL="9465" marR="9465" marT="9465"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465" marR="9465" marT="9465" marB="0" anchor="b"/>
                </a:tc>
              </a:tr>
              <a:tr h="304868">
                <a:tc>
                  <a:txBody>
                    <a:bodyPr/>
                    <a:lstStyle/>
                    <a:p>
                      <a:pPr algn="l" fontAlgn="b"/>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l" fontAlgn="b"/>
                      <a:r>
                        <a:rPr lang="en-US" sz="1200" b="1" u="none" strike="noStrike">
                          <a:effectLst/>
                        </a:rPr>
                        <a:t>Sum of Sales Value</a:t>
                      </a:r>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l" fontAlgn="b"/>
                      <a:r>
                        <a:rPr lang="en-US" sz="1200" b="1" u="none" strike="noStrike">
                          <a:effectLst/>
                        </a:rPr>
                        <a:t>Sum of Sales Volume</a:t>
                      </a:r>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l" fontAlgn="b"/>
                      <a:r>
                        <a:rPr lang="en-US" sz="1200" b="1" u="none" strike="noStrike">
                          <a:effectLst/>
                        </a:rPr>
                        <a:t>Total Sum of Sales Value</a:t>
                      </a:r>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l" fontAlgn="b"/>
                      <a:r>
                        <a:rPr lang="en-US" sz="1200" b="1" u="none" strike="noStrike" dirty="0">
                          <a:effectLst/>
                        </a:rPr>
                        <a:t>Total Sum of Sales Volume</a:t>
                      </a:r>
                      <a:endParaRPr lang="en-US" sz="1200" b="1" i="0" u="none" strike="noStrike" dirty="0">
                        <a:solidFill>
                          <a:srgbClr val="000000"/>
                        </a:solidFill>
                        <a:effectLst/>
                        <a:latin typeface="Calibri" panose="020F0502020204030204" pitchFamily="34" charset="0"/>
                      </a:endParaRPr>
                    </a:p>
                  </a:txBody>
                  <a:tcPr marL="9465" marR="9465" marT="9465" marB="0" anchor="b"/>
                </a:tc>
              </a:tr>
              <a:tr h="296654">
                <a:tc>
                  <a:txBody>
                    <a:bodyPr/>
                    <a:lstStyle/>
                    <a:p>
                      <a:pPr algn="l" fontAlgn="b"/>
                      <a:r>
                        <a:rPr lang="en-US" sz="1200" b="1" u="none" strike="noStrike">
                          <a:effectLst/>
                        </a:rPr>
                        <a:t>Row Labels</a:t>
                      </a:r>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r" fontAlgn="b"/>
                      <a:r>
                        <a:rPr lang="en-US" sz="1200" b="1" u="none" strike="noStrike">
                          <a:effectLst/>
                        </a:rPr>
                        <a:t>2020</a:t>
                      </a:r>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effectLst/>
                        </a:rPr>
                        <a:t>2021</a:t>
                      </a:r>
                      <a:endParaRPr lang="en-US" sz="1200" b="1" i="0" u="none" strike="noStrike" dirty="0">
                        <a:solidFill>
                          <a:srgbClr val="000000"/>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effectLst/>
                        </a:rPr>
                        <a:t>2022</a:t>
                      </a:r>
                      <a:endParaRPr lang="en-US" sz="1200" b="1" i="0" u="none" strike="noStrike" dirty="0">
                        <a:solidFill>
                          <a:srgbClr val="000000"/>
                        </a:solidFill>
                        <a:effectLst/>
                        <a:latin typeface="Calibri" panose="020F0502020204030204" pitchFamily="34" charset="0"/>
                      </a:endParaRPr>
                    </a:p>
                  </a:txBody>
                  <a:tcPr marL="9465" marR="9465" marT="9465" marB="0" anchor="b"/>
                </a:tc>
                <a:tc>
                  <a:txBody>
                    <a:bodyPr/>
                    <a:lstStyle/>
                    <a:p>
                      <a:pPr algn="r" fontAlgn="b"/>
                      <a:r>
                        <a:rPr lang="en-US" sz="1200" b="1" u="none" strike="noStrike">
                          <a:effectLst/>
                        </a:rPr>
                        <a:t>2020</a:t>
                      </a:r>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r" fontAlgn="b"/>
                      <a:r>
                        <a:rPr lang="en-US" sz="1200" b="1" u="none" strike="noStrike">
                          <a:effectLst/>
                        </a:rPr>
                        <a:t>2021</a:t>
                      </a:r>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r" fontAlgn="b"/>
                      <a:r>
                        <a:rPr lang="en-US" sz="1200" b="1" u="none" strike="noStrike">
                          <a:effectLst/>
                        </a:rPr>
                        <a:t>2022</a:t>
                      </a:r>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l" fontAlgn="b"/>
                      <a:endParaRPr lang="en-US" sz="1200" b="1" i="0" u="none" strike="noStrike" dirty="0">
                        <a:solidFill>
                          <a:srgbClr val="000000"/>
                        </a:solidFill>
                        <a:effectLst/>
                        <a:latin typeface="Calibri" panose="020F0502020204030204" pitchFamily="34" charset="0"/>
                      </a:endParaRPr>
                    </a:p>
                  </a:txBody>
                  <a:tcPr marL="9465" marR="9465" marT="9465" marB="0" anchor="b"/>
                </a:tc>
              </a:tr>
              <a:tr h="304868">
                <a:tc>
                  <a:txBody>
                    <a:bodyPr/>
                    <a:lstStyle/>
                    <a:p>
                      <a:pPr algn="l" fontAlgn="b"/>
                      <a:r>
                        <a:rPr lang="en-US" sz="1200" b="1" u="none" strike="noStrike" dirty="0" err="1">
                          <a:solidFill>
                            <a:schemeClr val="tx1"/>
                          </a:solidFill>
                          <a:effectLst/>
                        </a:rPr>
                        <a:t>Blackpool</a:t>
                      </a:r>
                      <a:endParaRPr lang="en-US" sz="1200" b="1"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solidFill>
                            <a:schemeClr val="tx1"/>
                          </a:solidFill>
                          <a:effectLst/>
                        </a:rPr>
                        <a:t>$5,883.00</a:t>
                      </a:r>
                      <a:endParaRPr lang="en-US" sz="1200" b="1"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solidFill>
                            <a:schemeClr val="tx1"/>
                          </a:solidFill>
                          <a:effectLst/>
                        </a:rPr>
                        <a:t>$6,428.00</a:t>
                      </a:r>
                      <a:endParaRPr lang="en-US" sz="1200" b="1" i="0" u="none" strike="noStrike" dirty="0">
                        <a:solidFill>
                          <a:schemeClr val="tx1"/>
                        </a:solidFill>
                        <a:effectLst/>
                        <a:latin typeface="Calibri" panose="020F0502020204030204" pitchFamily="34" charset="0"/>
                      </a:endParaRPr>
                    </a:p>
                  </a:txBody>
                  <a:tcPr marL="9465" marR="9465" marT="9465"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path path="circle">
                        <a:fillToRect l="100000" t="100000"/>
                      </a:path>
                      <a:tileRect r="-100000" b="-100000"/>
                    </a:gradFill>
                  </a:tcPr>
                </a:tc>
                <a:tc>
                  <a:txBody>
                    <a:bodyPr/>
                    <a:lstStyle/>
                    <a:p>
                      <a:pPr algn="r" fontAlgn="b"/>
                      <a:r>
                        <a:rPr lang="en-US" sz="1200" b="1" u="none" strike="noStrike" dirty="0">
                          <a:solidFill>
                            <a:schemeClr val="tx1"/>
                          </a:solidFill>
                          <a:effectLst/>
                        </a:rPr>
                        <a:t>$6,191.00</a:t>
                      </a:r>
                      <a:endParaRPr lang="en-US" sz="1200" b="1"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solidFill>
                            <a:schemeClr val="tx1"/>
                          </a:solidFill>
                          <a:effectLst/>
                        </a:rPr>
                        <a:t>1844</a:t>
                      </a:r>
                      <a:endParaRPr lang="en-US" sz="1200" b="1" i="0" u="none" strike="noStrike" dirty="0">
                        <a:solidFill>
                          <a:schemeClr val="tx1"/>
                        </a:solidFill>
                        <a:effectLst/>
                        <a:latin typeface="Calibri" panose="020F0502020204030204" pitchFamily="34" charset="0"/>
                      </a:endParaRPr>
                    </a:p>
                  </a:txBody>
                  <a:tcPr marL="9465" marR="9465" marT="9465" marB="0" anchor="b">
                    <a:solidFill>
                      <a:schemeClr val="accent5">
                        <a:lumMod val="20000"/>
                        <a:lumOff val="80000"/>
                      </a:schemeClr>
                    </a:solidFill>
                  </a:tcPr>
                </a:tc>
                <a:tc>
                  <a:txBody>
                    <a:bodyPr/>
                    <a:lstStyle/>
                    <a:p>
                      <a:pPr algn="r" fontAlgn="b"/>
                      <a:r>
                        <a:rPr lang="en-US" sz="1200" b="1" u="none" strike="noStrike" dirty="0">
                          <a:solidFill>
                            <a:schemeClr val="tx1"/>
                          </a:solidFill>
                          <a:effectLst/>
                        </a:rPr>
                        <a:t>2014</a:t>
                      </a:r>
                      <a:endParaRPr lang="en-US" sz="1200" b="1" i="0" u="none" strike="noStrike" dirty="0">
                        <a:solidFill>
                          <a:schemeClr val="tx1"/>
                        </a:solidFill>
                        <a:effectLst/>
                        <a:latin typeface="Calibri" panose="020F0502020204030204" pitchFamily="34" charset="0"/>
                      </a:endParaRPr>
                    </a:p>
                  </a:txBody>
                  <a:tcPr marL="9465" marR="9465" marT="9465" marB="0" anchor="b">
                    <a:solidFill>
                      <a:schemeClr val="accent4">
                        <a:lumMod val="60000"/>
                        <a:lumOff val="40000"/>
                      </a:schemeClr>
                    </a:solidFill>
                  </a:tcPr>
                </a:tc>
                <a:tc>
                  <a:txBody>
                    <a:bodyPr/>
                    <a:lstStyle/>
                    <a:p>
                      <a:pPr algn="r" fontAlgn="b"/>
                      <a:r>
                        <a:rPr lang="en-US" sz="1200" b="1" u="none" strike="noStrike" dirty="0">
                          <a:solidFill>
                            <a:schemeClr val="tx1"/>
                          </a:solidFill>
                          <a:effectLst/>
                        </a:rPr>
                        <a:t>1890</a:t>
                      </a:r>
                      <a:endParaRPr lang="en-US" sz="1200" b="1"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solidFill>
                            <a:schemeClr val="tx1"/>
                          </a:solidFill>
                          <a:effectLst/>
                        </a:rPr>
                        <a:t>$18,502.00</a:t>
                      </a:r>
                      <a:endParaRPr lang="en-US" sz="1200" b="1" i="0" u="none" strike="noStrike" dirty="0">
                        <a:solidFill>
                          <a:schemeClr val="tx1"/>
                        </a:solidFill>
                        <a:effectLst/>
                        <a:latin typeface="Calibri" panose="020F0502020204030204" pitchFamily="34" charset="0"/>
                      </a:endParaRPr>
                    </a:p>
                  </a:txBody>
                  <a:tcPr marL="9465" marR="9465" marT="9465"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path path="circle">
                        <a:fillToRect l="100000" t="100000"/>
                      </a:path>
                      <a:tileRect r="-100000" b="-100000"/>
                    </a:gradFill>
                  </a:tcPr>
                </a:tc>
                <a:tc>
                  <a:txBody>
                    <a:bodyPr/>
                    <a:lstStyle/>
                    <a:p>
                      <a:pPr algn="r" fontAlgn="b"/>
                      <a:r>
                        <a:rPr lang="en-US" sz="1200" b="1" u="none" strike="noStrike" dirty="0">
                          <a:solidFill>
                            <a:schemeClr val="tx1"/>
                          </a:solidFill>
                          <a:effectLst/>
                        </a:rPr>
                        <a:t>5748</a:t>
                      </a:r>
                      <a:endParaRPr lang="en-US" sz="1200" b="1" i="0" u="none" strike="noStrike" dirty="0">
                        <a:solidFill>
                          <a:schemeClr val="tx1"/>
                        </a:solidFill>
                        <a:effectLst/>
                        <a:latin typeface="Calibri" panose="020F0502020204030204" pitchFamily="34" charset="0"/>
                      </a:endParaRPr>
                    </a:p>
                  </a:txBody>
                  <a:tcPr marL="9465" marR="9465" marT="9465"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path path="circle">
                        <a:fillToRect l="100000" t="100000"/>
                      </a:path>
                      <a:tileRect r="-100000" b="-100000"/>
                    </a:gradFill>
                  </a:tcPr>
                </a:tc>
              </a:tr>
              <a:tr h="304868">
                <a:tc>
                  <a:txBody>
                    <a:bodyPr/>
                    <a:lstStyle/>
                    <a:p>
                      <a:pPr algn="l" fontAlgn="b"/>
                      <a:r>
                        <a:rPr lang="en-US" sz="1200" u="none" strike="noStrike">
                          <a:solidFill>
                            <a:schemeClr val="tx1"/>
                          </a:solidFill>
                          <a:effectLst/>
                        </a:rPr>
                        <a:t>JAN</a:t>
                      </a:r>
                      <a:endParaRPr lang="en-US" sz="1200" b="0" i="0" u="none" strike="noStrike">
                        <a:solidFill>
                          <a:schemeClr val="tx1"/>
                        </a:solidFill>
                        <a:effectLst/>
                        <a:latin typeface="Calibri" panose="020F0502020204030204" pitchFamily="34" charset="0"/>
                      </a:endParaRPr>
                    </a:p>
                  </a:txBody>
                  <a:tcPr marL="85187" marR="9465" marT="9465" marB="0" anchor="b"/>
                </a:tc>
                <a:tc>
                  <a:txBody>
                    <a:bodyPr/>
                    <a:lstStyle/>
                    <a:p>
                      <a:pPr algn="r" fontAlgn="b"/>
                      <a:r>
                        <a:rPr lang="en-US" sz="1200" u="none" strike="noStrike" dirty="0">
                          <a:solidFill>
                            <a:schemeClr val="tx1"/>
                          </a:solidFill>
                          <a:effectLst/>
                        </a:rPr>
                        <a:t>$1,710.00</a:t>
                      </a:r>
                      <a:endParaRPr lang="en-US" sz="1200" b="0"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$1,902.00</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dirty="0">
                          <a:solidFill>
                            <a:schemeClr val="tx1"/>
                          </a:solidFill>
                          <a:effectLst/>
                        </a:rPr>
                        <a:t>$1,894.00</a:t>
                      </a:r>
                      <a:endParaRPr lang="en-US" sz="1200" b="0"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dirty="0">
                          <a:solidFill>
                            <a:schemeClr val="tx1"/>
                          </a:solidFill>
                          <a:effectLst/>
                        </a:rPr>
                        <a:t>520</a:t>
                      </a:r>
                      <a:endParaRPr lang="en-US" sz="1200" b="0"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598</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dirty="0">
                          <a:solidFill>
                            <a:schemeClr val="tx1"/>
                          </a:solidFill>
                          <a:effectLst/>
                        </a:rPr>
                        <a:t>576</a:t>
                      </a:r>
                      <a:endParaRPr lang="en-US" sz="1200" b="0"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dirty="0">
                          <a:solidFill>
                            <a:schemeClr val="tx1"/>
                          </a:solidFill>
                          <a:effectLst/>
                        </a:rPr>
                        <a:t>$5,506.00</a:t>
                      </a:r>
                      <a:endParaRPr lang="en-US" sz="1200" b="0"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dirty="0">
                          <a:solidFill>
                            <a:schemeClr val="tx1"/>
                          </a:solidFill>
                          <a:effectLst/>
                        </a:rPr>
                        <a:t>1694</a:t>
                      </a:r>
                      <a:endParaRPr lang="en-US" sz="1200" b="0" i="0" u="none" strike="noStrike" dirty="0">
                        <a:solidFill>
                          <a:schemeClr val="tx1"/>
                        </a:solidFill>
                        <a:effectLst/>
                        <a:latin typeface="Calibri" panose="020F0502020204030204" pitchFamily="34" charset="0"/>
                      </a:endParaRPr>
                    </a:p>
                  </a:txBody>
                  <a:tcPr marL="9465" marR="9465" marT="9465" marB="0" anchor="b"/>
                </a:tc>
              </a:tr>
              <a:tr h="304868">
                <a:tc>
                  <a:txBody>
                    <a:bodyPr/>
                    <a:lstStyle/>
                    <a:p>
                      <a:pPr algn="l" fontAlgn="b"/>
                      <a:r>
                        <a:rPr lang="en-US" sz="1200" u="none" strike="noStrike">
                          <a:effectLst/>
                        </a:rPr>
                        <a:t>FEB</a:t>
                      </a:r>
                      <a:endParaRPr lang="en-US" sz="1200" b="0" i="0" u="none" strike="noStrike">
                        <a:solidFill>
                          <a:srgbClr val="000000"/>
                        </a:solidFill>
                        <a:effectLst/>
                        <a:latin typeface="Calibri" panose="020F0502020204030204" pitchFamily="34" charset="0"/>
                      </a:endParaRPr>
                    </a:p>
                  </a:txBody>
                  <a:tcPr marL="85187" marR="9465" marT="9465" marB="0" anchor="b"/>
                </a:tc>
                <a:tc>
                  <a:txBody>
                    <a:bodyPr/>
                    <a:lstStyle/>
                    <a:p>
                      <a:pPr algn="r" fontAlgn="b"/>
                      <a:r>
                        <a:rPr lang="en-US" sz="1200" u="none" strike="noStrike">
                          <a:effectLst/>
                        </a:rPr>
                        <a:t>$1,940.00</a:t>
                      </a:r>
                      <a:endParaRPr lang="en-US" sz="1200" b="0" i="0" u="none" strike="noStrike">
                        <a:solidFill>
                          <a:srgbClr val="000000"/>
                        </a:solidFill>
                        <a:effectLst/>
                        <a:latin typeface="Calibri" panose="020F0502020204030204" pitchFamily="34" charset="0"/>
                      </a:endParaRPr>
                    </a:p>
                  </a:txBody>
                  <a:tcPr marL="9465" marR="9465" marT="9465" marB="0" anchor="b"/>
                </a:tc>
                <a:tc>
                  <a:txBody>
                    <a:bodyPr/>
                    <a:lstStyle/>
                    <a:p>
                      <a:pPr algn="r" fontAlgn="b"/>
                      <a:r>
                        <a:rPr lang="en-US" sz="1200" u="none" strike="noStrike">
                          <a:effectLst/>
                        </a:rPr>
                        <a:t>$2,049.00</a:t>
                      </a:r>
                      <a:endParaRPr lang="en-US" sz="1200" b="0" i="0" u="none" strike="noStrike">
                        <a:solidFill>
                          <a:srgbClr val="000000"/>
                        </a:solidFill>
                        <a:effectLst/>
                        <a:latin typeface="Calibri" panose="020F0502020204030204" pitchFamily="34" charset="0"/>
                      </a:endParaRPr>
                    </a:p>
                  </a:txBody>
                  <a:tcPr marL="9465" marR="9465" marT="9465" marB="0" anchor="b"/>
                </a:tc>
                <a:tc>
                  <a:txBody>
                    <a:bodyPr/>
                    <a:lstStyle/>
                    <a:p>
                      <a:pPr algn="r" fontAlgn="b"/>
                      <a:r>
                        <a:rPr lang="en-US" sz="1200" u="none" strike="noStrike">
                          <a:effectLst/>
                        </a:rPr>
                        <a:t>$2,076.00</a:t>
                      </a:r>
                      <a:endParaRPr lang="en-US" sz="1200" b="0" i="0" u="none" strike="noStrike">
                        <a:solidFill>
                          <a:srgbClr val="000000"/>
                        </a:solidFill>
                        <a:effectLst/>
                        <a:latin typeface="Calibri" panose="020F0502020204030204" pitchFamily="34" charset="0"/>
                      </a:endParaRPr>
                    </a:p>
                  </a:txBody>
                  <a:tcPr marL="9465" marR="9465" marT="9465" marB="0" anchor="b"/>
                </a:tc>
                <a:tc>
                  <a:txBody>
                    <a:bodyPr/>
                    <a:lstStyle/>
                    <a:p>
                      <a:pPr algn="r" fontAlgn="b"/>
                      <a:r>
                        <a:rPr lang="en-US" sz="1200" u="none" strike="noStrike">
                          <a:effectLst/>
                        </a:rPr>
                        <a:t>604</a:t>
                      </a:r>
                      <a:endParaRPr lang="en-US" sz="1200" b="0" i="0" u="none" strike="noStrike">
                        <a:solidFill>
                          <a:srgbClr val="000000"/>
                        </a:solidFill>
                        <a:effectLst/>
                        <a:latin typeface="Calibri" panose="020F0502020204030204" pitchFamily="34" charset="0"/>
                      </a:endParaRPr>
                    </a:p>
                  </a:txBody>
                  <a:tcPr marL="9465" marR="9465" marT="9465" marB="0" anchor="b"/>
                </a:tc>
                <a:tc>
                  <a:txBody>
                    <a:bodyPr/>
                    <a:lstStyle/>
                    <a:p>
                      <a:pPr algn="r" fontAlgn="b"/>
                      <a:r>
                        <a:rPr lang="en-US" sz="1200" u="none" strike="noStrike" dirty="0">
                          <a:effectLst/>
                        </a:rPr>
                        <a:t>636</a:t>
                      </a:r>
                      <a:endParaRPr lang="en-US" sz="1200" b="0" i="0" u="none" strike="noStrike" dirty="0">
                        <a:solidFill>
                          <a:srgbClr val="000000"/>
                        </a:solidFill>
                        <a:effectLst/>
                        <a:latin typeface="Calibri" panose="020F0502020204030204" pitchFamily="34" charset="0"/>
                      </a:endParaRPr>
                    </a:p>
                  </a:txBody>
                  <a:tcPr marL="9465" marR="9465" marT="9465" marB="0" anchor="b"/>
                </a:tc>
                <a:tc>
                  <a:txBody>
                    <a:bodyPr/>
                    <a:lstStyle/>
                    <a:p>
                      <a:pPr algn="r" fontAlgn="b"/>
                      <a:r>
                        <a:rPr lang="en-US" sz="1200" u="none" strike="noStrike">
                          <a:effectLst/>
                        </a:rPr>
                        <a:t>632</a:t>
                      </a:r>
                      <a:endParaRPr lang="en-US" sz="1200" b="0" i="0" u="none" strike="noStrike">
                        <a:solidFill>
                          <a:srgbClr val="000000"/>
                        </a:solidFill>
                        <a:effectLst/>
                        <a:latin typeface="Calibri" panose="020F0502020204030204" pitchFamily="34" charset="0"/>
                      </a:endParaRPr>
                    </a:p>
                  </a:txBody>
                  <a:tcPr marL="9465" marR="9465" marT="9465" marB="0" anchor="b"/>
                </a:tc>
                <a:tc>
                  <a:txBody>
                    <a:bodyPr/>
                    <a:lstStyle/>
                    <a:p>
                      <a:pPr algn="r" fontAlgn="b"/>
                      <a:r>
                        <a:rPr lang="en-US" sz="1200" u="none" strike="noStrike" dirty="0">
                          <a:effectLst/>
                        </a:rPr>
                        <a:t>$6,065.00</a:t>
                      </a:r>
                      <a:endParaRPr lang="en-US" sz="1200" b="0" i="0" u="none" strike="noStrike" dirty="0">
                        <a:solidFill>
                          <a:srgbClr val="000000"/>
                        </a:solidFill>
                        <a:effectLst/>
                        <a:latin typeface="Calibri" panose="020F0502020204030204" pitchFamily="34" charset="0"/>
                      </a:endParaRPr>
                    </a:p>
                  </a:txBody>
                  <a:tcPr marL="9465" marR="9465" marT="9465" marB="0" anchor="b"/>
                </a:tc>
                <a:tc>
                  <a:txBody>
                    <a:bodyPr/>
                    <a:lstStyle/>
                    <a:p>
                      <a:pPr algn="r" fontAlgn="b"/>
                      <a:r>
                        <a:rPr lang="en-US" sz="1200" u="none" strike="noStrike" dirty="0">
                          <a:effectLst/>
                        </a:rPr>
                        <a:t>1872</a:t>
                      </a:r>
                      <a:endParaRPr lang="en-US" sz="1200" b="0" i="0" u="none" strike="noStrike" dirty="0">
                        <a:solidFill>
                          <a:srgbClr val="000000"/>
                        </a:solidFill>
                        <a:effectLst/>
                        <a:latin typeface="Calibri" panose="020F0502020204030204" pitchFamily="34" charset="0"/>
                      </a:endParaRPr>
                    </a:p>
                  </a:txBody>
                  <a:tcPr marL="9465" marR="9465" marT="9465" marB="0" anchor="b"/>
                </a:tc>
              </a:tr>
              <a:tr h="304868">
                <a:tc>
                  <a:txBody>
                    <a:bodyPr/>
                    <a:lstStyle/>
                    <a:p>
                      <a:pPr algn="l" fontAlgn="b"/>
                      <a:r>
                        <a:rPr lang="en-US" sz="1200" u="none" strike="noStrike">
                          <a:effectLst/>
                        </a:rPr>
                        <a:t>MAR</a:t>
                      </a:r>
                      <a:endParaRPr lang="en-US" sz="1200" b="0" i="0" u="none" strike="noStrike">
                        <a:solidFill>
                          <a:srgbClr val="000000"/>
                        </a:solidFill>
                        <a:effectLst/>
                        <a:latin typeface="Calibri" panose="020F0502020204030204" pitchFamily="34" charset="0"/>
                      </a:endParaRPr>
                    </a:p>
                  </a:txBody>
                  <a:tcPr marL="85187" marR="9465" marT="9465" marB="0" anchor="b"/>
                </a:tc>
                <a:tc>
                  <a:txBody>
                    <a:bodyPr/>
                    <a:lstStyle/>
                    <a:p>
                      <a:pPr algn="r" fontAlgn="b"/>
                      <a:r>
                        <a:rPr lang="en-US" sz="1200" u="none" strike="noStrike" dirty="0">
                          <a:effectLst/>
                        </a:rPr>
                        <a:t>$2,233.00</a:t>
                      </a:r>
                      <a:endParaRPr lang="en-US" sz="1200" b="0" i="0" u="none" strike="noStrike" dirty="0">
                        <a:solidFill>
                          <a:srgbClr val="000000"/>
                        </a:solidFill>
                        <a:effectLst/>
                        <a:latin typeface="Calibri" panose="020F0502020204030204" pitchFamily="34" charset="0"/>
                      </a:endParaRPr>
                    </a:p>
                  </a:txBody>
                  <a:tcPr marL="9465" marR="9465" marT="9465" marB="0" anchor="b"/>
                </a:tc>
                <a:tc>
                  <a:txBody>
                    <a:bodyPr/>
                    <a:lstStyle/>
                    <a:p>
                      <a:pPr algn="r" fontAlgn="b"/>
                      <a:r>
                        <a:rPr lang="en-US" sz="1200" u="none" strike="noStrike">
                          <a:effectLst/>
                        </a:rPr>
                        <a:t>$2,477.00</a:t>
                      </a:r>
                      <a:endParaRPr lang="en-US" sz="1200" b="0" i="0" u="none" strike="noStrike">
                        <a:solidFill>
                          <a:srgbClr val="000000"/>
                        </a:solidFill>
                        <a:effectLst/>
                        <a:latin typeface="Calibri" panose="020F0502020204030204" pitchFamily="34" charset="0"/>
                      </a:endParaRPr>
                    </a:p>
                  </a:txBody>
                  <a:tcPr marL="9465" marR="9465" marT="9465" marB="0" anchor="b"/>
                </a:tc>
                <a:tc>
                  <a:txBody>
                    <a:bodyPr/>
                    <a:lstStyle/>
                    <a:p>
                      <a:pPr algn="r" fontAlgn="b"/>
                      <a:r>
                        <a:rPr lang="en-US" sz="1200" u="none" strike="noStrike">
                          <a:effectLst/>
                        </a:rPr>
                        <a:t>$2,221.00</a:t>
                      </a:r>
                      <a:endParaRPr lang="en-US" sz="1200" b="0" i="0" u="none" strike="noStrike">
                        <a:solidFill>
                          <a:srgbClr val="000000"/>
                        </a:solidFill>
                        <a:effectLst/>
                        <a:latin typeface="Calibri" panose="020F0502020204030204" pitchFamily="34" charset="0"/>
                      </a:endParaRPr>
                    </a:p>
                  </a:txBody>
                  <a:tcPr marL="9465" marR="9465" marT="9465" marB="0" anchor="b"/>
                </a:tc>
                <a:tc>
                  <a:txBody>
                    <a:bodyPr/>
                    <a:lstStyle/>
                    <a:p>
                      <a:pPr algn="r" fontAlgn="b"/>
                      <a:r>
                        <a:rPr lang="en-US" sz="1200" u="none" strike="noStrike" dirty="0">
                          <a:effectLst/>
                        </a:rPr>
                        <a:t>720</a:t>
                      </a:r>
                      <a:endParaRPr lang="en-US" sz="1200" b="0" i="0" u="none" strike="noStrike" dirty="0">
                        <a:solidFill>
                          <a:srgbClr val="000000"/>
                        </a:solidFill>
                        <a:effectLst/>
                        <a:latin typeface="Calibri" panose="020F0502020204030204" pitchFamily="34" charset="0"/>
                      </a:endParaRPr>
                    </a:p>
                  </a:txBody>
                  <a:tcPr marL="9465" marR="9465" marT="9465" marB="0" anchor="b"/>
                </a:tc>
                <a:tc>
                  <a:txBody>
                    <a:bodyPr/>
                    <a:lstStyle/>
                    <a:p>
                      <a:pPr algn="r" fontAlgn="b"/>
                      <a:r>
                        <a:rPr lang="en-US" sz="1200" u="none" strike="noStrike">
                          <a:effectLst/>
                        </a:rPr>
                        <a:t>780</a:t>
                      </a:r>
                      <a:endParaRPr lang="en-US" sz="1200" b="0" i="0" u="none" strike="noStrike">
                        <a:solidFill>
                          <a:srgbClr val="000000"/>
                        </a:solidFill>
                        <a:effectLst/>
                        <a:latin typeface="Calibri" panose="020F0502020204030204" pitchFamily="34" charset="0"/>
                      </a:endParaRPr>
                    </a:p>
                  </a:txBody>
                  <a:tcPr marL="9465" marR="9465" marT="9465" marB="0" anchor="b"/>
                </a:tc>
                <a:tc>
                  <a:txBody>
                    <a:bodyPr/>
                    <a:lstStyle/>
                    <a:p>
                      <a:pPr algn="r" fontAlgn="b"/>
                      <a:r>
                        <a:rPr lang="en-US" sz="1200" u="none" strike="noStrike">
                          <a:effectLst/>
                        </a:rPr>
                        <a:t>682</a:t>
                      </a:r>
                      <a:endParaRPr lang="en-US" sz="1200" b="0" i="0" u="none" strike="noStrike">
                        <a:solidFill>
                          <a:srgbClr val="000000"/>
                        </a:solidFill>
                        <a:effectLst/>
                        <a:latin typeface="Calibri" panose="020F0502020204030204" pitchFamily="34" charset="0"/>
                      </a:endParaRPr>
                    </a:p>
                  </a:txBody>
                  <a:tcPr marL="9465" marR="9465" marT="9465" marB="0" anchor="b"/>
                </a:tc>
                <a:tc>
                  <a:txBody>
                    <a:bodyPr/>
                    <a:lstStyle/>
                    <a:p>
                      <a:pPr algn="r" fontAlgn="b"/>
                      <a:r>
                        <a:rPr lang="en-US" sz="1200" u="none" strike="noStrike" dirty="0">
                          <a:effectLst/>
                        </a:rPr>
                        <a:t>$6,931.00</a:t>
                      </a:r>
                      <a:endParaRPr lang="en-US" sz="1200" b="0" i="0" u="none" strike="noStrike" dirty="0">
                        <a:solidFill>
                          <a:srgbClr val="000000"/>
                        </a:solidFill>
                        <a:effectLst/>
                        <a:latin typeface="Calibri" panose="020F0502020204030204" pitchFamily="34" charset="0"/>
                      </a:endParaRPr>
                    </a:p>
                  </a:txBody>
                  <a:tcPr marL="9465" marR="9465" marT="9465" marB="0" anchor="b"/>
                </a:tc>
                <a:tc>
                  <a:txBody>
                    <a:bodyPr/>
                    <a:lstStyle/>
                    <a:p>
                      <a:pPr algn="r" fontAlgn="b"/>
                      <a:r>
                        <a:rPr lang="en-US" sz="1200" u="none" strike="noStrike" dirty="0">
                          <a:effectLst/>
                        </a:rPr>
                        <a:t>2182</a:t>
                      </a:r>
                      <a:endParaRPr lang="en-US" sz="1200" b="0" i="0" u="none" strike="noStrike" dirty="0">
                        <a:solidFill>
                          <a:srgbClr val="000000"/>
                        </a:solidFill>
                        <a:effectLst/>
                        <a:latin typeface="Calibri" panose="020F0502020204030204" pitchFamily="34" charset="0"/>
                      </a:endParaRPr>
                    </a:p>
                  </a:txBody>
                  <a:tcPr marL="9465" marR="9465" marT="9465" marB="0" anchor="b"/>
                </a:tc>
              </a:tr>
              <a:tr h="304868">
                <a:tc>
                  <a:txBody>
                    <a:bodyPr/>
                    <a:lstStyle/>
                    <a:p>
                      <a:pPr algn="l" fontAlgn="b"/>
                      <a:r>
                        <a:rPr lang="en-US" sz="1200" b="1" u="none" strike="noStrike" dirty="0">
                          <a:solidFill>
                            <a:schemeClr val="tx1"/>
                          </a:solidFill>
                          <a:effectLst/>
                        </a:rPr>
                        <a:t>Portsmouth</a:t>
                      </a:r>
                      <a:endParaRPr lang="en-US" sz="1200" b="1"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solidFill>
                            <a:schemeClr val="tx1"/>
                          </a:solidFill>
                          <a:effectLst/>
                        </a:rPr>
                        <a:t>$4,489.50</a:t>
                      </a:r>
                      <a:endParaRPr lang="en-US" sz="1200" b="1"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solidFill>
                            <a:schemeClr val="tx1"/>
                          </a:solidFill>
                          <a:effectLst/>
                        </a:rPr>
                        <a:t>$4,101.75</a:t>
                      </a:r>
                      <a:endParaRPr lang="en-US" sz="1200" b="1"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a:solidFill>
                            <a:schemeClr val="tx1"/>
                          </a:solidFill>
                          <a:effectLst/>
                        </a:rPr>
                        <a:t>$4,655.25</a:t>
                      </a:r>
                      <a:endParaRPr lang="en-US" sz="1200" b="1"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solidFill>
                            <a:schemeClr val="tx1"/>
                          </a:solidFill>
                          <a:effectLst/>
                        </a:rPr>
                        <a:t>1371</a:t>
                      </a:r>
                      <a:endParaRPr lang="en-US" sz="1200" b="1"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solidFill>
                            <a:schemeClr val="tx1"/>
                          </a:solidFill>
                          <a:effectLst/>
                        </a:rPr>
                        <a:t>1231.5</a:t>
                      </a:r>
                      <a:endParaRPr lang="en-US" sz="1200" b="1"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solidFill>
                            <a:schemeClr val="tx1"/>
                          </a:solidFill>
                          <a:effectLst/>
                        </a:rPr>
                        <a:t>1453.5</a:t>
                      </a:r>
                      <a:endParaRPr lang="en-US" sz="1200" b="1"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solidFill>
                            <a:schemeClr val="tx1"/>
                          </a:solidFill>
                          <a:effectLst/>
                        </a:rPr>
                        <a:t>$13,246.50</a:t>
                      </a:r>
                      <a:endParaRPr lang="en-US" sz="1200" b="1"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solidFill>
                            <a:schemeClr val="tx1"/>
                          </a:solidFill>
                          <a:effectLst/>
                        </a:rPr>
                        <a:t>4056</a:t>
                      </a:r>
                      <a:endParaRPr lang="en-US" sz="1200" b="1" i="0" u="none" strike="noStrike" dirty="0">
                        <a:solidFill>
                          <a:schemeClr val="tx1"/>
                        </a:solidFill>
                        <a:effectLst/>
                        <a:latin typeface="Calibri" panose="020F0502020204030204" pitchFamily="34" charset="0"/>
                      </a:endParaRPr>
                    </a:p>
                  </a:txBody>
                  <a:tcPr marL="9465" marR="9465" marT="9465" marB="0" anchor="b"/>
                </a:tc>
              </a:tr>
              <a:tr h="304868">
                <a:tc>
                  <a:txBody>
                    <a:bodyPr/>
                    <a:lstStyle/>
                    <a:p>
                      <a:pPr algn="l" fontAlgn="b"/>
                      <a:r>
                        <a:rPr lang="en-US" sz="1200" u="none" strike="noStrike">
                          <a:solidFill>
                            <a:schemeClr val="tx1"/>
                          </a:solidFill>
                          <a:effectLst/>
                        </a:rPr>
                        <a:t>JAN</a:t>
                      </a:r>
                      <a:endParaRPr lang="en-US" sz="1200" b="0" i="0" u="none" strike="noStrike">
                        <a:solidFill>
                          <a:schemeClr val="tx1"/>
                        </a:solidFill>
                        <a:effectLst/>
                        <a:latin typeface="Calibri" panose="020F0502020204030204" pitchFamily="34" charset="0"/>
                      </a:endParaRPr>
                    </a:p>
                  </a:txBody>
                  <a:tcPr marL="85187" marR="9465" marT="9465" marB="0" anchor="b"/>
                </a:tc>
                <a:tc>
                  <a:txBody>
                    <a:bodyPr/>
                    <a:lstStyle/>
                    <a:p>
                      <a:pPr algn="r" fontAlgn="b"/>
                      <a:r>
                        <a:rPr lang="en-US" sz="1200" u="none" strike="noStrike" dirty="0">
                          <a:solidFill>
                            <a:schemeClr val="tx1"/>
                          </a:solidFill>
                          <a:effectLst/>
                        </a:rPr>
                        <a:t>$1,361.25</a:t>
                      </a:r>
                      <a:endParaRPr lang="en-US" sz="1200" b="0"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$1,367.25</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dirty="0">
                          <a:solidFill>
                            <a:schemeClr val="tx1"/>
                          </a:solidFill>
                          <a:effectLst/>
                        </a:rPr>
                        <a:t>$1,275.75</a:t>
                      </a:r>
                      <a:endParaRPr lang="en-US" sz="1200" b="0"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dirty="0">
                          <a:solidFill>
                            <a:schemeClr val="tx1"/>
                          </a:solidFill>
                          <a:effectLst/>
                        </a:rPr>
                        <a:t>412.5</a:t>
                      </a:r>
                      <a:endParaRPr lang="en-US" sz="1200" b="0"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dirty="0">
                          <a:solidFill>
                            <a:schemeClr val="tx1"/>
                          </a:solidFill>
                          <a:effectLst/>
                        </a:rPr>
                        <a:t>411</a:t>
                      </a:r>
                      <a:endParaRPr lang="en-US" sz="1200" b="0"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405</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dirty="0">
                          <a:solidFill>
                            <a:schemeClr val="tx1"/>
                          </a:solidFill>
                          <a:effectLst/>
                        </a:rPr>
                        <a:t>$4,004.25</a:t>
                      </a:r>
                      <a:endParaRPr lang="en-US" sz="1200" b="0"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1228.5</a:t>
                      </a:r>
                      <a:endParaRPr lang="en-US" sz="1200" b="0" i="0" u="none" strike="noStrike">
                        <a:solidFill>
                          <a:schemeClr val="tx1"/>
                        </a:solidFill>
                        <a:effectLst/>
                        <a:latin typeface="Calibri" panose="020F0502020204030204" pitchFamily="34" charset="0"/>
                      </a:endParaRPr>
                    </a:p>
                  </a:txBody>
                  <a:tcPr marL="9465" marR="9465" marT="9465" marB="0" anchor="b"/>
                </a:tc>
              </a:tr>
              <a:tr h="304868">
                <a:tc>
                  <a:txBody>
                    <a:bodyPr/>
                    <a:lstStyle/>
                    <a:p>
                      <a:pPr algn="l" fontAlgn="b"/>
                      <a:r>
                        <a:rPr lang="en-US" sz="1200" u="none" strike="noStrike">
                          <a:solidFill>
                            <a:schemeClr val="tx1"/>
                          </a:solidFill>
                          <a:effectLst/>
                        </a:rPr>
                        <a:t>FEB</a:t>
                      </a:r>
                      <a:endParaRPr lang="en-US" sz="1200" b="0" i="0" u="none" strike="noStrike">
                        <a:solidFill>
                          <a:schemeClr val="tx1"/>
                        </a:solidFill>
                        <a:effectLst/>
                        <a:latin typeface="Calibri" panose="020F0502020204030204" pitchFamily="34" charset="0"/>
                      </a:endParaRPr>
                    </a:p>
                  </a:txBody>
                  <a:tcPr marL="85187" marR="9465" marT="9465" marB="0" anchor="b"/>
                </a:tc>
                <a:tc>
                  <a:txBody>
                    <a:bodyPr/>
                    <a:lstStyle/>
                    <a:p>
                      <a:pPr algn="r" fontAlgn="b"/>
                      <a:r>
                        <a:rPr lang="en-US" sz="1200" u="none" strike="noStrike">
                          <a:solidFill>
                            <a:schemeClr val="tx1"/>
                          </a:solidFill>
                          <a:effectLst/>
                        </a:rPr>
                        <a:t>$1,503.00</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$1,368.75</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$1,601.25</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463.5</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430.5</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495</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$4,473.00</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1389</a:t>
                      </a:r>
                      <a:endParaRPr lang="en-US" sz="1200" b="0" i="0" u="none" strike="noStrike">
                        <a:solidFill>
                          <a:schemeClr val="tx1"/>
                        </a:solidFill>
                        <a:effectLst/>
                        <a:latin typeface="Calibri" panose="020F0502020204030204" pitchFamily="34" charset="0"/>
                      </a:endParaRPr>
                    </a:p>
                  </a:txBody>
                  <a:tcPr marL="9465" marR="9465" marT="9465" marB="0" anchor="b"/>
                </a:tc>
              </a:tr>
              <a:tr h="304868">
                <a:tc>
                  <a:txBody>
                    <a:bodyPr/>
                    <a:lstStyle/>
                    <a:p>
                      <a:pPr algn="l" fontAlgn="b"/>
                      <a:r>
                        <a:rPr lang="en-US" sz="1200" u="none" strike="noStrike">
                          <a:solidFill>
                            <a:schemeClr val="tx1"/>
                          </a:solidFill>
                          <a:effectLst/>
                        </a:rPr>
                        <a:t>MAR</a:t>
                      </a:r>
                      <a:endParaRPr lang="en-US" sz="1200" b="0" i="0" u="none" strike="noStrike">
                        <a:solidFill>
                          <a:schemeClr val="tx1"/>
                        </a:solidFill>
                        <a:effectLst/>
                        <a:latin typeface="Calibri" panose="020F0502020204030204" pitchFamily="34" charset="0"/>
                      </a:endParaRPr>
                    </a:p>
                  </a:txBody>
                  <a:tcPr marL="85187" marR="9465" marT="9465" marB="0" anchor="b"/>
                </a:tc>
                <a:tc>
                  <a:txBody>
                    <a:bodyPr/>
                    <a:lstStyle/>
                    <a:p>
                      <a:pPr algn="r" fontAlgn="b"/>
                      <a:r>
                        <a:rPr lang="en-US" sz="1200" u="none" strike="noStrike">
                          <a:solidFill>
                            <a:schemeClr val="tx1"/>
                          </a:solidFill>
                          <a:effectLst/>
                        </a:rPr>
                        <a:t>$1,625.25</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$1,365.75</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$1,778.25</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dirty="0">
                          <a:solidFill>
                            <a:schemeClr val="tx1"/>
                          </a:solidFill>
                          <a:effectLst/>
                        </a:rPr>
                        <a:t>495</a:t>
                      </a:r>
                      <a:endParaRPr lang="en-US" sz="1200" b="0"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390</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553.5</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dirty="0">
                          <a:solidFill>
                            <a:schemeClr val="tx1"/>
                          </a:solidFill>
                          <a:effectLst/>
                        </a:rPr>
                        <a:t>$4,769.25</a:t>
                      </a:r>
                      <a:endParaRPr lang="en-US" sz="1200" b="0"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1438.5</a:t>
                      </a:r>
                      <a:endParaRPr lang="en-US" sz="1200" b="0" i="0" u="none" strike="noStrike">
                        <a:solidFill>
                          <a:schemeClr val="tx1"/>
                        </a:solidFill>
                        <a:effectLst/>
                        <a:latin typeface="Calibri" panose="020F0502020204030204" pitchFamily="34" charset="0"/>
                      </a:endParaRPr>
                    </a:p>
                  </a:txBody>
                  <a:tcPr marL="9465" marR="9465" marT="9465" marB="0" anchor="b"/>
                </a:tc>
              </a:tr>
              <a:tr h="304868">
                <a:tc>
                  <a:txBody>
                    <a:bodyPr/>
                    <a:lstStyle/>
                    <a:p>
                      <a:pPr algn="l" fontAlgn="b"/>
                      <a:r>
                        <a:rPr lang="en-US" sz="1200" b="1" u="none" strike="noStrike" dirty="0">
                          <a:solidFill>
                            <a:schemeClr val="tx1"/>
                          </a:solidFill>
                          <a:effectLst/>
                        </a:rPr>
                        <a:t>Southampton</a:t>
                      </a:r>
                      <a:endParaRPr lang="en-US" sz="1200" b="1"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solidFill>
                            <a:schemeClr val="tx1"/>
                          </a:solidFill>
                          <a:effectLst/>
                        </a:rPr>
                        <a:t>$2,871.00</a:t>
                      </a:r>
                      <a:endParaRPr lang="en-US" sz="1200" b="1"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solidFill>
                            <a:schemeClr val="tx1"/>
                          </a:solidFill>
                          <a:effectLst/>
                        </a:rPr>
                        <a:t>$3,191.00</a:t>
                      </a:r>
                      <a:endParaRPr lang="en-US" sz="1200" b="1"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solidFill>
                            <a:schemeClr val="tx1"/>
                          </a:solidFill>
                          <a:effectLst/>
                        </a:rPr>
                        <a:t>$3,354.50</a:t>
                      </a:r>
                      <a:endParaRPr lang="en-US" sz="1200" b="1"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solidFill>
                            <a:schemeClr val="tx1"/>
                          </a:solidFill>
                          <a:effectLst/>
                        </a:rPr>
                        <a:t>875</a:t>
                      </a:r>
                      <a:endParaRPr lang="en-US" sz="1200" b="1"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solidFill>
                            <a:schemeClr val="tx1"/>
                          </a:solidFill>
                          <a:effectLst/>
                        </a:rPr>
                        <a:t>998</a:t>
                      </a:r>
                      <a:endParaRPr lang="en-US" sz="1200" b="1"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solidFill>
                            <a:schemeClr val="tx1"/>
                          </a:solidFill>
                          <a:effectLst/>
                        </a:rPr>
                        <a:t>1042</a:t>
                      </a:r>
                      <a:endParaRPr lang="en-US" sz="1200" b="1"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solidFill>
                            <a:schemeClr val="tx1"/>
                          </a:solidFill>
                          <a:effectLst/>
                        </a:rPr>
                        <a:t>$9,416.50</a:t>
                      </a:r>
                      <a:endParaRPr lang="en-US" sz="1200" b="1"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solidFill>
                            <a:schemeClr val="tx1"/>
                          </a:solidFill>
                          <a:effectLst/>
                        </a:rPr>
                        <a:t>2915</a:t>
                      </a:r>
                      <a:endParaRPr lang="en-US" sz="1200" b="1" i="0" u="none" strike="noStrike" dirty="0">
                        <a:solidFill>
                          <a:schemeClr val="tx1"/>
                        </a:solidFill>
                        <a:effectLst/>
                        <a:latin typeface="Calibri" panose="020F0502020204030204" pitchFamily="34" charset="0"/>
                      </a:endParaRPr>
                    </a:p>
                  </a:txBody>
                  <a:tcPr marL="9465" marR="9465" marT="9465" marB="0" anchor="b"/>
                </a:tc>
              </a:tr>
              <a:tr h="304868">
                <a:tc>
                  <a:txBody>
                    <a:bodyPr/>
                    <a:lstStyle/>
                    <a:p>
                      <a:pPr algn="l" fontAlgn="b"/>
                      <a:r>
                        <a:rPr lang="en-US" sz="1200" u="none" strike="noStrike">
                          <a:solidFill>
                            <a:schemeClr val="tx1"/>
                          </a:solidFill>
                          <a:effectLst/>
                        </a:rPr>
                        <a:t>JAN</a:t>
                      </a:r>
                      <a:endParaRPr lang="en-US" sz="1200" b="0" i="0" u="none" strike="noStrike">
                        <a:solidFill>
                          <a:schemeClr val="tx1"/>
                        </a:solidFill>
                        <a:effectLst/>
                        <a:latin typeface="Calibri" panose="020F0502020204030204" pitchFamily="34" charset="0"/>
                      </a:endParaRPr>
                    </a:p>
                  </a:txBody>
                  <a:tcPr marL="85187" marR="9465" marT="9465" marB="0" anchor="b"/>
                </a:tc>
                <a:tc>
                  <a:txBody>
                    <a:bodyPr/>
                    <a:lstStyle/>
                    <a:p>
                      <a:pPr algn="r" fontAlgn="b"/>
                      <a:r>
                        <a:rPr lang="en-US" sz="1200" u="none" strike="noStrike" dirty="0">
                          <a:solidFill>
                            <a:schemeClr val="tx1"/>
                          </a:solidFill>
                          <a:effectLst/>
                        </a:rPr>
                        <a:t>$951.00</a:t>
                      </a:r>
                      <a:endParaRPr lang="en-US" sz="1200" b="0"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dirty="0">
                          <a:solidFill>
                            <a:schemeClr val="tx1"/>
                          </a:solidFill>
                          <a:effectLst/>
                        </a:rPr>
                        <a:t>$950.00</a:t>
                      </a:r>
                      <a:endParaRPr lang="en-US" sz="1200" b="0"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dirty="0">
                          <a:solidFill>
                            <a:schemeClr val="tx1"/>
                          </a:solidFill>
                          <a:effectLst/>
                        </a:rPr>
                        <a:t>$1,020.00</a:t>
                      </a:r>
                      <a:endParaRPr lang="en-US" sz="1200" b="0"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dirty="0">
                          <a:solidFill>
                            <a:schemeClr val="tx1"/>
                          </a:solidFill>
                          <a:effectLst/>
                        </a:rPr>
                        <a:t>297</a:t>
                      </a:r>
                      <a:endParaRPr lang="en-US" sz="1200" b="0"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298</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319</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$2,921.00</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dirty="0">
                          <a:solidFill>
                            <a:schemeClr val="tx1"/>
                          </a:solidFill>
                          <a:effectLst/>
                        </a:rPr>
                        <a:t>914</a:t>
                      </a:r>
                      <a:endParaRPr lang="en-US" sz="1200" b="0" i="0" u="none" strike="noStrike" dirty="0">
                        <a:solidFill>
                          <a:schemeClr val="tx1"/>
                        </a:solidFill>
                        <a:effectLst/>
                        <a:latin typeface="Calibri" panose="020F0502020204030204" pitchFamily="34" charset="0"/>
                      </a:endParaRPr>
                    </a:p>
                  </a:txBody>
                  <a:tcPr marL="9465" marR="9465" marT="9465" marB="0" anchor="b"/>
                </a:tc>
              </a:tr>
              <a:tr h="304868">
                <a:tc>
                  <a:txBody>
                    <a:bodyPr/>
                    <a:lstStyle/>
                    <a:p>
                      <a:pPr algn="l" fontAlgn="b"/>
                      <a:r>
                        <a:rPr lang="en-US" sz="1200" u="none" strike="noStrike">
                          <a:solidFill>
                            <a:schemeClr val="tx1"/>
                          </a:solidFill>
                          <a:effectLst/>
                        </a:rPr>
                        <a:t>FEB</a:t>
                      </a:r>
                      <a:endParaRPr lang="en-US" sz="1200" b="0" i="0" u="none" strike="noStrike">
                        <a:solidFill>
                          <a:schemeClr val="tx1"/>
                        </a:solidFill>
                        <a:effectLst/>
                        <a:latin typeface="Calibri" panose="020F0502020204030204" pitchFamily="34" charset="0"/>
                      </a:endParaRPr>
                    </a:p>
                  </a:txBody>
                  <a:tcPr marL="85187" marR="9465" marT="9465" marB="0" anchor="b"/>
                </a:tc>
                <a:tc>
                  <a:txBody>
                    <a:bodyPr/>
                    <a:lstStyle/>
                    <a:p>
                      <a:pPr algn="r" fontAlgn="b"/>
                      <a:r>
                        <a:rPr lang="en-US" sz="1200" u="none" strike="noStrike">
                          <a:solidFill>
                            <a:schemeClr val="tx1"/>
                          </a:solidFill>
                          <a:effectLst/>
                        </a:rPr>
                        <a:t>$900.50</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$1,068.50</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$1,040.00</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263</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329</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dirty="0">
                          <a:solidFill>
                            <a:schemeClr val="tx1"/>
                          </a:solidFill>
                          <a:effectLst/>
                        </a:rPr>
                        <a:t>329</a:t>
                      </a:r>
                      <a:endParaRPr lang="en-US" sz="1200" b="0"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dirty="0">
                          <a:solidFill>
                            <a:schemeClr val="tx1"/>
                          </a:solidFill>
                          <a:effectLst/>
                        </a:rPr>
                        <a:t>$3,009.00</a:t>
                      </a:r>
                      <a:endParaRPr lang="en-US" sz="1200" b="0" i="0" u="none" strike="noStrike" dirty="0">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dirty="0">
                          <a:solidFill>
                            <a:schemeClr val="tx1"/>
                          </a:solidFill>
                          <a:effectLst/>
                        </a:rPr>
                        <a:t>921</a:t>
                      </a:r>
                      <a:endParaRPr lang="en-US" sz="1200" b="0" i="0" u="none" strike="noStrike" dirty="0">
                        <a:solidFill>
                          <a:schemeClr val="tx1"/>
                        </a:solidFill>
                        <a:effectLst/>
                        <a:latin typeface="Calibri" panose="020F0502020204030204" pitchFamily="34" charset="0"/>
                      </a:endParaRPr>
                    </a:p>
                  </a:txBody>
                  <a:tcPr marL="9465" marR="9465" marT="9465" marB="0" anchor="b"/>
                </a:tc>
              </a:tr>
              <a:tr h="304868">
                <a:tc>
                  <a:txBody>
                    <a:bodyPr/>
                    <a:lstStyle/>
                    <a:p>
                      <a:pPr algn="l" fontAlgn="b"/>
                      <a:r>
                        <a:rPr lang="en-US" sz="1200" u="none" strike="noStrike">
                          <a:solidFill>
                            <a:schemeClr val="tx1"/>
                          </a:solidFill>
                          <a:effectLst/>
                        </a:rPr>
                        <a:t>MAR</a:t>
                      </a:r>
                      <a:endParaRPr lang="en-US" sz="1200" b="0" i="0" u="none" strike="noStrike">
                        <a:solidFill>
                          <a:schemeClr val="tx1"/>
                        </a:solidFill>
                        <a:effectLst/>
                        <a:latin typeface="Calibri" panose="020F0502020204030204" pitchFamily="34" charset="0"/>
                      </a:endParaRPr>
                    </a:p>
                  </a:txBody>
                  <a:tcPr marL="85187" marR="9465" marT="9465" marB="0" anchor="b"/>
                </a:tc>
                <a:tc>
                  <a:txBody>
                    <a:bodyPr/>
                    <a:lstStyle/>
                    <a:p>
                      <a:pPr algn="r" fontAlgn="b"/>
                      <a:r>
                        <a:rPr lang="en-US" sz="1200" u="none" strike="noStrike">
                          <a:solidFill>
                            <a:schemeClr val="tx1"/>
                          </a:solidFill>
                          <a:effectLst/>
                        </a:rPr>
                        <a:t>$1,019.50</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$1,172.50</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$1,294.50</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315</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371</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394</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a:solidFill>
                            <a:schemeClr val="tx1"/>
                          </a:solidFill>
                          <a:effectLst/>
                        </a:rPr>
                        <a:t>$3,486.50</a:t>
                      </a:r>
                      <a:endParaRPr lang="en-US" sz="1200" b="0" i="0" u="none" strike="noStrike">
                        <a:solidFill>
                          <a:schemeClr val="tx1"/>
                        </a:solidFill>
                        <a:effectLst/>
                        <a:latin typeface="Calibri" panose="020F0502020204030204" pitchFamily="34" charset="0"/>
                      </a:endParaRPr>
                    </a:p>
                  </a:txBody>
                  <a:tcPr marL="9465" marR="9465" marT="9465" marB="0" anchor="b"/>
                </a:tc>
                <a:tc>
                  <a:txBody>
                    <a:bodyPr/>
                    <a:lstStyle/>
                    <a:p>
                      <a:pPr algn="r" fontAlgn="b"/>
                      <a:r>
                        <a:rPr lang="en-US" sz="1200" u="none" strike="noStrike" dirty="0">
                          <a:solidFill>
                            <a:schemeClr val="tx1"/>
                          </a:solidFill>
                          <a:effectLst/>
                        </a:rPr>
                        <a:t>1080</a:t>
                      </a:r>
                      <a:endParaRPr lang="en-US" sz="1200" b="0" i="0" u="none" strike="noStrike" dirty="0">
                        <a:solidFill>
                          <a:schemeClr val="tx1"/>
                        </a:solidFill>
                        <a:effectLst/>
                        <a:latin typeface="Calibri" panose="020F0502020204030204" pitchFamily="34" charset="0"/>
                      </a:endParaRPr>
                    </a:p>
                  </a:txBody>
                  <a:tcPr marL="9465" marR="9465" marT="9465" marB="0" anchor="b"/>
                </a:tc>
              </a:tr>
              <a:tr h="304868">
                <a:tc>
                  <a:txBody>
                    <a:bodyPr/>
                    <a:lstStyle/>
                    <a:p>
                      <a:pPr algn="l" fontAlgn="b"/>
                      <a:r>
                        <a:rPr lang="en-US" sz="1200" b="1" u="none" strike="noStrike" dirty="0">
                          <a:effectLst/>
                        </a:rPr>
                        <a:t>Grand Total</a:t>
                      </a:r>
                      <a:endParaRPr lang="en-US" sz="1200" b="1" i="0" u="none" strike="noStrike" dirty="0">
                        <a:solidFill>
                          <a:srgbClr val="000000"/>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effectLst/>
                        </a:rPr>
                        <a:t>$13,243.50</a:t>
                      </a:r>
                      <a:endParaRPr lang="en-US" sz="1200" b="1" i="0" u="none" strike="noStrike" dirty="0">
                        <a:solidFill>
                          <a:srgbClr val="000000"/>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effectLst/>
                        </a:rPr>
                        <a:t>$13,720.75</a:t>
                      </a:r>
                      <a:endParaRPr lang="en-US" sz="1200" b="1" i="0" u="none" strike="noStrike" dirty="0">
                        <a:solidFill>
                          <a:srgbClr val="000000"/>
                        </a:solidFill>
                        <a:effectLst/>
                        <a:latin typeface="Calibri" panose="020F0502020204030204" pitchFamily="34" charset="0"/>
                      </a:endParaRPr>
                    </a:p>
                  </a:txBody>
                  <a:tcPr marL="9465" marR="9465" marT="9465" marB="0" anchor="b"/>
                </a:tc>
                <a:tc>
                  <a:txBody>
                    <a:bodyPr/>
                    <a:lstStyle/>
                    <a:p>
                      <a:pPr algn="r" fontAlgn="b"/>
                      <a:r>
                        <a:rPr lang="en-US" sz="1200" b="1" u="none" strike="noStrike">
                          <a:effectLst/>
                        </a:rPr>
                        <a:t>$14,200.75</a:t>
                      </a:r>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effectLst/>
                        </a:rPr>
                        <a:t>4090</a:t>
                      </a:r>
                      <a:endParaRPr lang="en-US" sz="1200" b="1" i="0" u="none" strike="noStrike" dirty="0">
                        <a:solidFill>
                          <a:srgbClr val="000000"/>
                        </a:solidFill>
                        <a:effectLst/>
                        <a:latin typeface="Calibri" panose="020F0502020204030204" pitchFamily="34" charset="0"/>
                      </a:endParaRPr>
                    </a:p>
                  </a:txBody>
                  <a:tcPr marL="9465" marR="9465" marT="9465" marB="0" anchor="b"/>
                </a:tc>
                <a:tc>
                  <a:txBody>
                    <a:bodyPr/>
                    <a:lstStyle/>
                    <a:p>
                      <a:pPr algn="r" fontAlgn="b"/>
                      <a:r>
                        <a:rPr lang="en-US" sz="1200" b="1" u="none" strike="noStrike">
                          <a:effectLst/>
                        </a:rPr>
                        <a:t>4243.5</a:t>
                      </a:r>
                      <a:endParaRPr lang="en-US" sz="1200" b="1" i="0" u="none" strike="noStrike">
                        <a:solidFill>
                          <a:srgbClr val="000000"/>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effectLst/>
                        </a:rPr>
                        <a:t>4385.5</a:t>
                      </a:r>
                      <a:endParaRPr lang="en-US" sz="1200" b="1" i="0" u="none" strike="noStrike" dirty="0">
                        <a:solidFill>
                          <a:srgbClr val="000000"/>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effectLst/>
                        </a:rPr>
                        <a:t>$41,165.00</a:t>
                      </a:r>
                      <a:endParaRPr lang="en-US" sz="1200" b="1" i="0" u="none" strike="noStrike" dirty="0">
                        <a:solidFill>
                          <a:srgbClr val="000000"/>
                        </a:solidFill>
                        <a:effectLst/>
                        <a:latin typeface="Calibri" panose="020F0502020204030204" pitchFamily="34" charset="0"/>
                      </a:endParaRPr>
                    </a:p>
                  </a:txBody>
                  <a:tcPr marL="9465" marR="9465" marT="9465" marB="0" anchor="b"/>
                </a:tc>
                <a:tc>
                  <a:txBody>
                    <a:bodyPr/>
                    <a:lstStyle/>
                    <a:p>
                      <a:pPr algn="r" fontAlgn="b"/>
                      <a:r>
                        <a:rPr lang="en-US" sz="1200" b="1" u="none" strike="noStrike" dirty="0">
                          <a:effectLst/>
                        </a:rPr>
                        <a:t>12719</a:t>
                      </a:r>
                      <a:endParaRPr lang="en-US" sz="1200" b="1" i="0" u="none" strike="noStrike" dirty="0">
                        <a:solidFill>
                          <a:srgbClr val="000000"/>
                        </a:solidFill>
                        <a:effectLst/>
                        <a:latin typeface="Calibri" panose="020F0502020204030204" pitchFamily="34" charset="0"/>
                      </a:endParaRPr>
                    </a:p>
                  </a:txBody>
                  <a:tcPr marL="9465" marR="9465" marT="9465" marB="0" anchor="b"/>
                </a:tc>
              </a:tr>
            </a:tbl>
          </a:graphicData>
        </a:graphic>
      </p:graphicFrame>
      <p:sp>
        <p:nvSpPr>
          <p:cNvPr id="7" name="TextBox 6"/>
          <p:cNvSpPr txBox="1"/>
          <p:nvPr/>
        </p:nvSpPr>
        <p:spPr>
          <a:xfrm>
            <a:off x="4269442" y="68913"/>
            <a:ext cx="7645998" cy="1600438"/>
          </a:xfrm>
          <a:prstGeom prst="rect">
            <a:avLst/>
          </a:prstGeom>
          <a:noFill/>
        </p:spPr>
        <p:txBody>
          <a:bodyPr wrap="square" rtlCol="0">
            <a:spAutoFit/>
          </a:bodyPr>
          <a:lstStyle/>
          <a:p>
            <a:pPr marL="285750" indent="-285750" fontAlgn="b">
              <a:buFont typeface="Wingdings" panose="05000000000000000000" pitchFamily="2" charset="2"/>
              <a:buChar char="ü"/>
            </a:pPr>
            <a:r>
              <a:rPr lang="en-US" sz="1400" dirty="0" smtClean="0"/>
              <a:t>From the table below, at first quarter, </a:t>
            </a:r>
            <a:r>
              <a:rPr lang="en-US" sz="1400" dirty="0" err="1" smtClean="0"/>
              <a:t>blackpool</a:t>
            </a:r>
            <a:r>
              <a:rPr lang="en-US" sz="1400" dirty="0" smtClean="0"/>
              <a:t> shop has the highest sales value </a:t>
            </a:r>
            <a:r>
              <a:rPr lang="en-US" sz="1400" b="1" dirty="0" smtClean="0"/>
              <a:t>in 2021, 2022 &amp; 2020 </a:t>
            </a:r>
            <a:r>
              <a:rPr lang="en-US" sz="1400" dirty="0" smtClean="0"/>
              <a:t>with </a:t>
            </a:r>
            <a:r>
              <a:rPr lang="en-US" sz="1400" b="1" dirty="0" smtClean="0">
                <a:solidFill>
                  <a:schemeClr val="tx2"/>
                </a:solidFill>
              </a:rPr>
              <a:t>$6,428.00</a:t>
            </a:r>
            <a:r>
              <a:rPr lang="en-US" sz="1400" b="1" dirty="0" smtClean="0"/>
              <a:t>, </a:t>
            </a:r>
            <a:r>
              <a:rPr lang="en-US" sz="1400" b="1" dirty="0">
                <a:solidFill>
                  <a:schemeClr val="tx2"/>
                </a:solidFill>
              </a:rPr>
              <a:t>$</a:t>
            </a:r>
            <a:r>
              <a:rPr lang="en-US" sz="1400" b="1" dirty="0" smtClean="0">
                <a:solidFill>
                  <a:schemeClr val="tx2"/>
                </a:solidFill>
              </a:rPr>
              <a:t>6,191.00</a:t>
            </a:r>
            <a:r>
              <a:rPr lang="en-US" sz="1400" b="1" dirty="0" smtClean="0">
                <a:solidFill>
                  <a:schemeClr val="tx2"/>
                </a:solidFill>
                <a:latin typeface="Calibri" panose="020F0502020204030204" pitchFamily="34" charset="0"/>
              </a:rPr>
              <a:t> </a:t>
            </a:r>
            <a:r>
              <a:rPr lang="en-US" sz="1400" b="1" dirty="0" smtClean="0"/>
              <a:t>&amp; </a:t>
            </a:r>
            <a:r>
              <a:rPr lang="en-US" sz="1400" b="1" dirty="0">
                <a:solidFill>
                  <a:schemeClr val="tx2"/>
                </a:solidFill>
              </a:rPr>
              <a:t>$</a:t>
            </a:r>
            <a:r>
              <a:rPr lang="en-US" sz="1400" b="1" dirty="0" smtClean="0">
                <a:solidFill>
                  <a:schemeClr val="tx2"/>
                </a:solidFill>
              </a:rPr>
              <a:t>5,883.00</a:t>
            </a:r>
            <a:r>
              <a:rPr lang="en-US" sz="1400" b="1" dirty="0" smtClean="0">
                <a:solidFill>
                  <a:schemeClr val="tx2"/>
                </a:solidFill>
                <a:latin typeface="Calibri" panose="020F0502020204030204" pitchFamily="34" charset="0"/>
              </a:rPr>
              <a:t> </a:t>
            </a:r>
            <a:r>
              <a:rPr lang="en-US" sz="1400" dirty="0" smtClean="0"/>
              <a:t>respectively and volume of </a:t>
            </a:r>
            <a:r>
              <a:rPr lang="en-US" sz="1400" b="1" dirty="0" smtClean="0">
                <a:solidFill>
                  <a:schemeClr val="tx2"/>
                </a:solidFill>
              </a:rPr>
              <a:t>2014</a:t>
            </a:r>
            <a:r>
              <a:rPr lang="en-US" sz="1400" dirty="0" smtClean="0">
                <a:solidFill>
                  <a:schemeClr val="tx2"/>
                </a:solidFill>
              </a:rPr>
              <a:t>, </a:t>
            </a:r>
            <a:r>
              <a:rPr lang="en-US" sz="1400" b="1" dirty="0" smtClean="0">
                <a:solidFill>
                  <a:schemeClr val="tx2"/>
                </a:solidFill>
              </a:rPr>
              <a:t>1890</a:t>
            </a:r>
            <a:r>
              <a:rPr lang="en-US" sz="1400" b="1" dirty="0" smtClean="0">
                <a:solidFill>
                  <a:schemeClr val="tx2"/>
                </a:solidFill>
                <a:latin typeface="Calibri" panose="020F0502020204030204" pitchFamily="34" charset="0"/>
              </a:rPr>
              <a:t> </a:t>
            </a:r>
            <a:r>
              <a:rPr lang="en-US" sz="1400" dirty="0" smtClean="0"/>
              <a:t>&amp; </a:t>
            </a:r>
            <a:r>
              <a:rPr lang="en-US" sz="1400" b="1" dirty="0" smtClean="0">
                <a:solidFill>
                  <a:schemeClr val="tx2"/>
                </a:solidFill>
              </a:rPr>
              <a:t>1844</a:t>
            </a:r>
            <a:r>
              <a:rPr lang="en-US" sz="1400" dirty="0" smtClean="0"/>
              <a:t>. This implies that, in </a:t>
            </a:r>
            <a:r>
              <a:rPr lang="en-US" sz="1400" b="1" dirty="0" smtClean="0"/>
              <a:t>2021</a:t>
            </a:r>
            <a:r>
              <a:rPr lang="en-US" sz="1400" dirty="0" smtClean="0"/>
              <a:t>, </a:t>
            </a:r>
            <a:r>
              <a:rPr lang="en-US" sz="1400" dirty="0" err="1" smtClean="0"/>
              <a:t>blackpool</a:t>
            </a:r>
            <a:r>
              <a:rPr lang="en-US" sz="1400" dirty="0" smtClean="0"/>
              <a:t> shop has highest sales value and volume.</a:t>
            </a:r>
          </a:p>
          <a:p>
            <a:pPr marL="285750" indent="-285750" fontAlgn="b">
              <a:buFont typeface="Wingdings" panose="05000000000000000000" pitchFamily="2" charset="2"/>
              <a:buChar char="ü"/>
            </a:pPr>
            <a:r>
              <a:rPr lang="en-US" sz="1400" dirty="0" smtClean="0"/>
              <a:t>Then comparing the sales and volume by quarter across the three years, </a:t>
            </a:r>
            <a:r>
              <a:rPr lang="en-US" sz="1400" dirty="0" err="1"/>
              <a:t>blackpool</a:t>
            </a:r>
            <a:r>
              <a:rPr lang="en-US" sz="1400" dirty="0"/>
              <a:t> shop </a:t>
            </a:r>
            <a:r>
              <a:rPr lang="en-US" sz="1400" dirty="0" smtClean="0"/>
              <a:t>still has the highest sales with </a:t>
            </a:r>
            <a:r>
              <a:rPr lang="en-US" sz="1400" b="1" dirty="0">
                <a:solidFill>
                  <a:schemeClr val="tx2"/>
                </a:solidFill>
              </a:rPr>
              <a:t>$</a:t>
            </a:r>
            <a:r>
              <a:rPr lang="en-US" sz="1400" b="1" dirty="0" smtClean="0">
                <a:solidFill>
                  <a:schemeClr val="tx2"/>
                </a:solidFill>
              </a:rPr>
              <a:t>15,694.00 and </a:t>
            </a:r>
            <a:r>
              <a:rPr lang="en-US" sz="1400" b="1" dirty="0" smtClean="0">
                <a:solidFill>
                  <a:schemeClr val="tx2"/>
                </a:solidFill>
                <a:latin typeface="Calibri" panose="020F0502020204030204" pitchFamily="34" charset="0"/>
              </a:rPr>
              <a:t>3924</a:t>
            </a:r>
            <a:r>
              <a:rPr lang="en-US" sz="1400" b="1" dirty="0">
                <a:solidFill>
                  <a:srgbClr val="C00000"/>
                </a:solidFill>
                <a:latin typeface="Calibri" panose="020F0502020204030204" pitchFamily="34" charset="0"/>
              </a:rPr>
              <a:t> </a:t>
            </a:r>
            <a:r>
              <a:rPr lang="en-US" sz="1400" dirty="0" smtClean="0"/>
              <a:t>throughout </a:t>
            </a:r>
            <a:r>
              <a:rPr lang="en-US" sz="1400" dirty="0"/>
              <a:t>the years</a:t>
            </a:r>
            <a:endParaRPr lang="en-US" sz="1400" dirty="0" smtClean="0">
              <a:solidFill>
                <a:srgbClr val="C00000"/>
              </a:solidFill>
              <a:latin typeface="Calibri" panose="020F0502020204030204" pitchFamily="34" charset="0"/>
            </a:endParaRPr>
          </a:p>
          <a:p>
            <a:pPr marL="285750" indent="-285750" fontAlgn="b">
              <a:buFont typeface="Wingdings" panose="05000000000000000000" pitchFamily="2" charset="2"/>
              <a:buChar char="ü"/>
            </a:pPr>
            <a:r>
              <a:rPr lang="en-US" sz="1400" b="1" dirty="0">
                <a:solidFill>
                  <a:srgbClr val="C00000"/>
                </a:solidFill>
                <a:latin typeface="Calibri" panose="020F0502020204030204" pitchFamily="34" charset="0"/>
              </a:rPr>
              <a:t>S</a:t>
            </a:r>
            <a:r>
              <a:rPr lang="en-US" sz="1400" b="1" dirty="0" smtClean="0">
                <a:solidFill>
                  <a:srgbClr val="C00000"/>
                </a:solidFill>
                <a:latin typeface="Calibri" panose="020F0502020204030204" pitchFamily="34" charset="0"/>
              </a:rPr>
              <a:t>ince we are working with first quarter, no record made in 2023 in this table</a:t>
            </a:r>
            <a:endParaRPr lang="en-US" sz="1400" b="1" dirty="0">
              <a:solidFill>
                <a:srgbClr val="C00000"/>
              </a:solidFill>
              <a:latin typeface="Calibri" panose="020F0502020204030204" pitchFamily="34" charset="0"/>
            </a:endParaRPr>
          </a:p>
          <a:p>
            <a:pPr marL="285750" indent="-285750" fontAlgn="b">
              <a:buFont typeface="Wingdings" panose="05000000000000000000" pitchFamily="2" charset="2"/>
              <a:buChar char="ü"/>
            </a:pPr>
            <a:endParaRPr lang="en-US" sz="1400" b="1" dirty="0">
              <a:solidFill>
                <a:srgbClr val="C00000"/>
              </a:solidFill>
              <a:latin typeface="Calibri" panose="020F0502020204030204" pitchFamily="34" charset="0"/>
            </a:endParaRPr>
          </a:p>
        </p:txBody>
      </p:sp>
      <p:cxnSp>
        <p:nvCxnSpPr>
          <p:cNvPr id="9" name="Straight Arrow Connector 8"/>
          <p:cNvCxnSpPr/>
          <p:nvPr/>
        </p:nvCxnSpPr>
        <p:spPr>
          <a:xfrm flipH="1">
            <a:off x="3644153" y="336176"/>
            <a:ext cx="954741" cy="2205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51729" y="2312894"/>
            <a:ext cx="1627095" cy="363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822576" y="995082"/>
            <a:ext cx="2931459" cy="1667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735671" y="2635624"/>
            <a:ext cx="1075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294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1741090"/>
              </p:ext>
            </p:extLst>
          </p:nvPr>
        </p:nvGraphicFramePr>
        <p:xfrm>
          <a:off x="1097280" y="655935"/>
          <a:ext cx="9779986" cy="3808571"/>
        </p:xfrm>
        <a:graphic>
          <a:graphicData uri="http://schemas.openxmlformats.org/drawingml/2006/table">
            <a:tbl>
              <a:tblPr>
                <a:tableStyleId>{5C22544A-7EE6-4342-B048-85BDC9FD1C3A}</a:tableStyleId>
              </a:tblPr>
              <a:tblGrid>
                <a:gridCol w="1425271"/>
                <a:gridCol w="2006631"/>
                <a:gridCol w="1744082"/>
                <a:gridCol w="1392453"/>
                <a:gridCol w="1819096"/>
                <a:gridCol w="1392453"/>
              </a:tblGrid>
              <a:tr h="1012266">
                <a:tc>
                  <a:txBody>
                    <a:bodyPr/>
                    <a:lstStyle/>
                    <a:p>
                      <a:pPr algn="l" fontAlgn="b"/>
                      <a:r>
                        <a:rPr lang="en-US" sz="1600" b="1" u="none" strike="noStrike" dirty="0">
                          <a:effectLst/>
                        </a:rPr>
                        <a:t>Sum of Sales Value</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b="1" u="none" strike="noStrike" dirty="0" smtClean="0">
                          <a:effectLst/>
                        </a:rPr>
                        <a:t> Column </a:t>
                      </a:r>
                      <a:r>
                        <a:rPr lang="en-US" sz="1600" b="1" u="none" strike="noStrike" dirty="0">
                          <a:effectLst/>
                        </a:rPr>
                        <a:t>Labels</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1" i="0" u="none" strike="noStrike">
                        <a:solidFill>
                          <a:srgbClr val="000000"/>
                        </a:solidFill>
                        <a:effectLst/>
                        <a:latin typeface="Calibri" panose="020F0502020204030204" pitchFamily="34" charset="0"/>
                      </a:endParaRPr>
                    </a:p>
                  </a:txBody>
                  <a:tcPr marL="9525" marR="9525" marT="9525" marB="0" anchor="b"/>
                </a:tc>
              </a:tr>
              <a:tr h="559261">
                <a:tc>
                  <a:txBody>
                    <a:bodyPr/>
                    <a:lstStyle/>
                    <a:p>
                      <a:pPr algn="l" fontAlgn="b"/>
                      <a:r>
                        <a:rPr lang="en-US" sz="1600" b="1" u="none" strike="noStrike">
                          <a:effectLst/>
                        </a:rPr>
                        <a:t>Row Labels</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b="1" u="none" strike="noStrike">
                          <a:effectLst/>
                        </a:rPr>
                        <a:t>2020</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b="1" u="none" strike="noStrike">
                          <a:effectLst/>
                        </a:rPr>
                        <a:t>2021</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b="1" u="none" strike="noStrike">
                          <a:effectLst/>
                        </a:rPr>
                        <a:t>2022</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b="1" u="none" strike="noStrike">
                          <a:effectLst/>
                        </a:rPr>
                        <a:t>2023</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b="1" u="none" strike="noStrike" dirty="0" smtClean="0">
                          <a:effectLst/>
                        </a:rPr>
                        <a:t>     Grand </a:t>
                      </a:r>
                      <a:r>
                        <a:rPr lang="en-US" sz="1600" b="1" u="none" strike="noStrike" dirty="0">
                          <a:effectLst/>
                        </a:rPr>
                        <a:t>Total</a:t>
                      </a:r>
                      <a:endParaRPr lang="en-US" sz="1600" b="1" i="0" u="none" strike="noStrike" dirty="0">
                        <a:solidFill>
                          <a:srgbClr val="000000"/>
                        </a:solidFill>
                        <a:effectLst/>
                        <a:latin typeface="Calibri" panose="020F0502020204030204" pitchFamily="34" charset="0"/>
                      </a:endParaRPr>
                    </a:p>
                  </a:txBody>
                  <a:tcPr marL="9525" marR="9525" marT="9525" marB="0" anchor="b"/>
                </a:tc>
              </a:tr>
              <a:tr h="559261">
                <a:tc>
                  <a:txBody>
                    <a:bodyPr/>
                    <a:lstStyle/>
                    <a:p>
                      <a:pPr algn="l" fontAlgn="b"/>
                      <a:r>
                        <a:rPr lang="en-US" sz="1600" u="none" strike="noStrike">
                          <a:effectLst/>
                        </a:rPr>
                        <a:t>Blackpool</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$27,252.00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$28,601.00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$33,385.36</a:t>
                      </a:r>
                      <a:endParaRPr lang="en-US" sz="1600" b="0" i="0" u="none" strike="noStrike" dirty="0">
                        <a:solidFill>
                          <a:srgbClr val="000000"/>
                        </a:solidFill>
                        <a:effectLst/>
                        <a:latin typeface="Calibri" panose="020F0502020204030204" pitchFamily="34" charset="0"/>
                      </a:endParaRPr>
                    </a:p>
                  </a:txBody>
                  <a:tcPr marL="9525" marR="9525" marT="9525"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path path="circle">
                        <a:fillToRect l="100000" t="100000"/>
                      </a:path>
                      <a:tileRect r="-100000" b="-100000"/>
                    </a:gra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$89,238.36</a:t>
                      </a:r>
                      <a:endParaRPr lang="en-US" sz="1600" b="0" i="0" u="none" strike="noStrike">
                        <a:solidFill>
                          <a:srgbClr val="000000"/>
                        </a:solidFill>
                        <a:effectLst/>
                        <a:latin typeface="Calibri" panose="020F0502020204030204" pitchFamily="34" charset="0"/>
                      </a:endParaRPr>
                    </a:p>
                  </a:txBody>
                  <a:tcPr marL="9525" marR="9525" marT="9525" marB="0" anchor="b"/>
                </a:tc>
              </a:tr>
              <a:tr h="559261">
                <a:tc>
                  <a:txBody>
                    <a:bodyPr/>
                    <a:lstStyle/>
                    <a:p>
                      <a:pPr algn="l" fontAlgn="b"/>
                      <a:r>
                        <a:rPr lang="en-US" sz="1600" u="none" strike="noStrike">
                          <a:effectLst/>
                        </a:rPr>
                        <a:t>Portsmouth</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$19,563.75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$20,831.25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$21,876.75</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5">
                        <a:lumMod val="20000"/>
                        <a:lumOff val="80000"/>
                      </a:schemeClr>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$62,271.75</a:t>
                      </a:r>
                      <a:endParaRPr lang="en-US" sz="1600" b="0" i="0" u="none" strike="noStrike">
                        <a:solidFill>
                          <a:srgbClr val="000000"/>
                        </a:solidFill>
                        <a:effectLst/>
                        <a:latin typeface="Calibri" panose="020F0502020204030204" pitchFamily="34" charset="0"/>
                      </a:endParaRPr>
                    </a:p>
                  </a:txBody>
                  <a:tcPr marL="9525" marR="9525" marT="9525" marB="0" anchor="b"/>
                </a:tc>
              </a:tr>
              <a:tr h="559261">
                <a:tc>
                  <a:txBody>
                    <a:bodyPr/>
                    <a:lstStyle/>
                    <a:p>
                      <a:pPr algn="l" fontAlgn="b"/>
                      <a:r>
                        <a:rPr lang="en-US" sz="1600" u="none" strike="noStrike" dirty="0">
                          <a:effectLst/>
                        </a:rPr>
                        <a:t>Southampton</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$13,694.50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$14,372.50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$13,705.00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$1,180.50</a:t>
                      </a:r>
                      <a:endParaRPr lang="en-US" sz="1600" b="0" i="0" u="none" strike="noStrike" dirty="0">
                        <a:solidFill>
                          <a:srgbClr val="000000"/>
                        </a:solidFill>
                        <a:effectLst/>
                        <a:latin typeface="Calibri" panose="020F0502020204030204" pitchFamily="34" charset="0"/>
                      </a:endParaRPr>
                    </a:p>
                  </a:txBody>
                  <a:tcPr marL="9525" marR="9525" marT="9525"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path path="circle">
                        <a:fillToRect l="50000" t="50000" r="50000" b="50000"/>
                      </a:path>
                      <a:tileRect/>
                    </a:gradFill>
                  </a:tcPr>
                </a:tc>
                <a:tc>
                  <a:txBody>
                    <a:bodyPr/>
                    <a:lstStyle/>
                    <a:p>
                      <a:pPr algn="r" fontAlgn="b"/>
                      <a:r>
                        <a:rPr lang="en-US" sz="1600" u="none" strike="noStrike">
                          <a:effectLst/>
                        </a:rPr>
                        <a:t>$42,952.50</a:t>
                      </a:r>
                      <a:endParaRPr lang="en-US" sz="1600" b="0" i="0" u="none" strike="noStrike">
                        <a:solidFill>
                          <a:srgbClr val="000000"/>
                        </a:solidFill>
                        <a:effectLst/>
                        <a:latin typeface="Calibri" panose="020F0502020204030204" pitchFamily="34" charset="0"/>
                      </a:endParaRPr>
                    </a:p>
                  </a:txBody>
                  <a:tcPr marL="9525" marR="9525" marT="9525" marB="0" anchor="b"/>
                </a:tc>
              </a:tr>
              <a:tr h="559261">
                <a:tc>
                  <a:txBody>
                    <a:bodyPr/>
                    <a:lstStyle/>
                    <a:p>
                      <a:pPr algn="l" fontAlgn="b"/>
                      <a:r>
                        <a:rPr lang="en-US" sz="1600" b="1" u="none" strike="noStrike" dirty="0">
                          <a:effectLst/>
                        </a:rPr>
                        <a:t>Grand Total</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1" u="none" strike="noStrike" dirty="0">
                          <a:effectLst/>
                        </a:rPr>
                        <a:t>$60,510.25</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1" u="none" strike="noStrike" dirty="0">
                          <a:effectLst/>
                        </a:rPr>
                        <a:t>$63,804.75</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1" u="none" strike="noStrike" dirty="0">
                          <a:effectLst/>
                        </a:rPr>
                        <a:t>$68,967.11</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1" u="none" strike="noStrike" dirty="0">
                          <a:effectLst/>
                        </a:rPr>
                        <a:t>$1,180.50</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1" u="none" strike="noStrike" dirty="0">
                          <a:effectLst/>
                        </a:rPr>
                        <a:t>$194,462.61</a:t>
                      </a:r>
                      <a:endParaRPr lang="en-US" sz="16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5" name="Rectangle 4"/>
          <p:cNvSpPr/>
          <p:nvPr/>
        </p:nvSpPr>
        <p:spPr>
          <a:xfrm>
            <a:off x="969950" y="286603"/>
            <a:ext cx="1666675" cy="369332"/>
          </a:xfrm>
          <a:prstGeom prst="rect">
            <a:avLst/>
          </a:prstGeom>
        </p:spPr>
        <p:txBody>
          <a:bodyPr wrap="none">
            <a:spAutoFit/>
          </a:bodyPr>
          <a:lstStyle/>
          <a:p>
            <a:r>
              <a:rPr lang="en-US" dirty="0"/>
              <a:t>TASK </a:t>
            </a:r>
            <a:r>
              <a:rPr lang="en-US" dirty="0" smtClean="0"/>
              <a:t>4. TABLE A</a:t>
            </a:r>
            <a:endParaRPr lang="en-US" dirty="0"/>
          </a:p>
        </p:txBody>
      </p:sp>
      <p:sp>
        <p:nvSpPr>
          <p:cNvPr id="6" name="Content Placeholder 5"/>
          <p:cNvSpPr txBox="1">
            <a:spLocks noGrp="1"/>
          </p:cNvSpPr>
          <p:nvPr>
            <p:ph idx="1"/>
          </p:nvPr>
        </p:nvSpPr>
        <p:spPr>
          <a:xfrm>
            <a:off x="969950" y="5107549"/>
            <a:ext cx="10058400" cy="93840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285750" indent="-285750">
              <a:buFont typeface="Wingdings" panose="05000000000000000000" pitchFamily="2" charset="2"/>
              <a:buChar char="Ø"/>
            </a:pPr>
            <a:r>
              <a:rPr lang="en-US" sz="1600" dirty="0"/>
              <a:t>From the calculation and chart </a:t>
            </a:r>
            <a:r>
              <a:rPr lang="en-US" sz="1600" dirty="0" smtClean="0"/>
              <a:t>shown,</a:t>
            </a:r>
            <a:r>
              <a:rPr lang="en-US" sz="1600" baseline="0" dirty="0" smtClean="0"/>
              <a:t> </a:t>
            </a:r>
            <a:r>
              <a:rPr lang="en-US" sz="1600" baseline="0" dirty="0"/>
              <a:t>it clearly shows that even though </a:t>
            </a:r>
            <a:r>
              <a:rPr lang="en-US" sz="1600" baseline="0" dirty="0" err="1" smtClean="0"/>
              <a:t>blackpool</a:t>
            </a:r>
            <a:r>
              <a:rPr lang="en-US" sz="1600" baseline="0" dirty="0" smtClean="0"/>
              <a:t> and </a:t>
            </a:r>
            <a:r>
              <a:rPr lang="en-US" sz="1600" baseline="0" dirty="0" err="1" smtClean="0"/>
              <a:t>portsmouth</a:t>
            </a:r>
            <a:r>
              <a:rPr lang="en-US" sz="1600" baseline="0" dirty="0" smtClean="0"/>
              <a:t> coffee </a:t>
            </a:r>
            <a:r>
              <a:rPr lang="en-US" sz="1600" baseline="0" dirty="0"/>
              <a:t>shop top on </a:t>
            </a:r>
            <a:r>
              <a:rPr lang="en-US" sz="1600" baseline="0" dirty="0" smtClean="0"/>
              <a:t>sales with </a:t>
            </a:r>
            <a:r>
              <a:rPr lang="en-US" sz="1600" dirty="0"/>
              <a:t>$</a:t>
            </a:r>
            <a:r>
              <a:rPr lang="en-US" sz="1600" dirty="0" smtClean="0"/>
              <a:t>33,385.36</a:t>
            </a:r>
            <a:r>
              <a:rPr lang="en-US" sz="1600" dirty="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and </a:t>
            </a:r>
            <a:r>
              <a:rPr lang="en-US" sz="1600" dirty="0"/>
              <a:t>$</a:t>
            </a:r>
            <a:r>
              <a:rPr lang="en-US" sz="1600" dirty="0" smtClean="0"/>
              <a:t>21,876.75</a:t>
            </a:r>
            <a:r>
              <a:rPr lang="en-US" sz="1600" dirty="0" smtClean="0">
                <a:solidFill>
                  <a:srgbClr val="000000"/>
                </a:solidFill>
                <a:latin typeface="Calibri" panose="020F0502020204030204" pitchFamily="34" charset="0"/>
              </a:rPr>
              <a:t> respectively</a:t>
            </a:r>
            <a:r>
              <a:rPr lang="en-US" sz="1600" baseline="0" dirty="0" smtClean="0"/>
              <a:t>, they</a:t>
            </a:r>
            <a:r>
              <a:rPr lang="en-US" sz="1600" dirty="0" smtClean="0"/>
              <a:t> had</a:t>
            </a:r>
            <a:r>
              <a:rPr lang="en-US" sz="1600" baseline="0" dirty="0" smtClean="0"/>
              <a:t> no </a:t>
            </a:r>
            <a:r>
              <a:rPr lang="en-US" sz="1600" baseline="0" dirty="0"/>
              <a:t>sales made </a:t>
            </a:r>
            <a:r>
              <a:rPr lang="en-US" sz="1600" baseline="0" dirty="0" smtClean="0"/>
              <a:t>in 2023 </a:t>
            </a:r>
            <a:r>
              <a:rPr lang="en-US" sz="1600" baseline="0" dirty="0"/>
              <a:t>over </a:t>
            </a:r>
            <a:r>
              <a:rPr lang="en-US" sz="1600" baseline="0" dirty="0" smtClean="0"/>
              <a:t>time</a:t>
            </a:r>
            <a:r>
              <a:rPr lang="en-US" sz="1600" dirty="0" smtClean="0"/>
              <a:t>. But Southampton coffee shop has sales </a:t>
            </a:r>
            <a:r>
              <a:rPr lang="en-US" sz="1600" dirty="0"/>
              <a:t>$1,180.50</a:t>
            </a:r>
            <a:endParaRPr lang="en-US" sz="1600" dirty="0">
              <a:solidFill>
                <a:srgbClr val="000000"/>
              </a:solidFill>
              <a:latin typeface="Calibri" panose="020F0502020204030204" pitchFamily="34" charset="0"/>
            </a:endParaRPr>
          </a:p>
          <a:p>
            <a:pPr marL="285750" indent="-285750">
              <a:buFont typeface="Wingdings" panose="05000000000000000000" pitchFamily="2" charset="2"/>
              <a:buChar char="Ø"/>
            </a:pPr>
            <a:endParaRPr lang="en-US" sz="1600" baseline="0" dirty="0" smtClean="0"/>
          </a:p>
          <a:p>
            <a:endParaRPr lang="en-US" sz="1600" dirty="0"/>
          </a:p>
          <a:p>
            <a:endParaRPr lang="en-US" sz="1600" dirty="0"/>
          </a:p>
        </p:txBody>
      </p:sp>
    </p:spTree>
    <p:extLst>
      <p:ext uri="{BB962C8B-B14F-4D97-AF65-F5344CB8AC3E}">
        <p14:creationId xmlns:p14="http://schemas.microsoft.com/office/powerpoint/2010/main" val="3373833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3157"/>
            <a:ext cx="10058400" cy="587456"/>
          </a:xfrm>
        </p:spPr>
        <p:txBody>
          <a:bodyPr>
            <a:normAutofit fontScale="90000"/>
          </a:bodyPr>
          <a:lstStyle/>
          <a:p>
            <a:r>
              <a:rPr lang="en-US" dirty="0"/>
              <a:t>APPENDIX CONT...</a:t>
            </a:r>
          </a:p>
        </p:txBody>
      </p:sp>
      <p:sp>
        <p:nvSpPr>
          <p:cNvPr id="4" name="Content Placeholder 3"/>
          <p:cNvSpPr>
            <a:spLocks noGrp="1"/>
          </p:cNvSpPr>
          <p:nvPr>
            <p:ph idx="1"/>
          </p:nvPr>
        </p:nvSpPr>
        <p:spPr>
          <a:xfrm>
            <a:off x="1096963" y="1008063"/>
            <a:ext cx="1684885" cy="369332"/>
          </a:xfrm>
          <a:prstGeom prst="rect">
            <a:avLst/>
          </a:prstGeom>
        </p:spPr>
        <p:txBody>
          <a:bodyPr wrap="none">
            <a:spAutoFit/>
          </a:bodyPr>
          <a:lstStyle/>
          <a:p>
            <a:r>
              <a:rPr lang="en-US" dirty="0"/>
              <a:t>TASK 4</a:t>
            </a:r>
            <a:r>
              <a:rPr lang="en-US" dirty="0" smtClean="0"/>
              <a:t>. Chart A</a:t>
            </a:r>
            <a:endParaRPr lang="en-US" dirty="0"/>
          </a:p>
        </p:txBody>
      </p:sp>
      <p:sp>
        <p:nvSpPr>
          <p:cNvPr id="9" name="Down Arrow 8"/>
          <p:cNvSpPr/>
          <p:nvPr/>
        </p:nvSpPr>
        <p:spPr>
          <a:xfrm rot="1119628">
            <a:off x="10067284" y="862570"/>
            <a:ext cx="1555373" cy="23913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N:B</a:t>
            </a:r>
            <a:r>
              <a:rPr lang="en-US" dirty="0" smtClean="0"/>
              <a:t>: Time used here is the year  </a:t>
            </a:r>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602398786"/>
              </p:ext>
            </p:extLst>
          </p:nvPr>
        </p:nvGraphicFramePr>
        <p:xfrm>
          <a:off x="317733" y="1910687"/>
          <a:ext cx="10737669" cy="36166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0108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338" y="161366"/>
            <a:ext cx="5203972" cy="437448"/>
          </a:xfrm>
        </p:spPr>
        <p:txBody>
          <a:bodyPr>
            <a:noAutofit/>
          </a:bodyPr>
          <a:lstStyle/>
          <a:p>
            <a:r>
              <a:rPr lang="en-US" sz="3600" dirty="0"/>
              <a:t>APPENDIX CONT...</a:t>
            </a:r>
          </a:p>
        </p:txBody>
      </p:sp>
      <p:sp>
        <p:nvSpPr>
          <p:cNvPr id="4" name="Content Placeholder 3"/>
          <p:cNvSpPr>
            <a:spLocks noGrp="1"/>
          </p:cNvSpPr>
          <p:nvPr>
            <p:ph idx="1"/>
          </p:nvPr>
        </p:nvSpPr>
        <p:spPr>
          <a:xfrm>
            <a:off x="974133" y="598814"/>
            <a:ext cx="1730538" cy="369332"/>
          </a:xfrm>
          <a:prstGeom prst="rect">
            <a:avLst/>
          </a:prstGeom>
        </p:spPr>
        <p:txBody>
          <a:bodyPr wrap="none">
            <a:spAutoFit/>
          </a:bodyPr>
          <a:lstStyle/>
          <a:p>
            <a:r>
              <a:rPr lang="en-US" dirty="0"/>
              <a:t>TASK 4</a:t>
            </a:r>
            <a:r>
              <a:rPr lang="en-US" dirty="0" smtClean="0"/>
              <a:t>. TABLE B</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757590347"/>
              </p:ext>
            </p:extLst>
          </p:nvPr>
        </p:nvGraphicFramePr>
        <p:xfrm>
          <a:off x="941696" y="968152"/>
          <a:ext cx="4410233" cy="5321297"/>
        </p:xfrm>
        <a:graphic>
          <a:graphicData uri="http://schemas.openxmlformats.org/drawingml/2006/table">
            <a:tbl>
              <a:tblPr>
                <a:tableStyleId>{5C22544A-7EE6-4342-B048-85BDC9FD1C3A}</a:tableStyleId>
              </a:tblPr>
              <a:tblGrid>
                <a:gridCol w="2359474"/>
                <a:gridCol w="2050759"/>
              </a:tblGrid>
              <a:tr h="200472">
                <a:tc>
                  <a:txBody>
                    <a:bodyPr/>
                    <a:lstStyle/>
                    <a:p>
                      <a:pPr algn="l" fontAlgn="b"/>
                      <a:r>
                        <a:rPr lang="en-US" sz="1200" b="1" u="none" strike="noStrike" dirty="0">
                          <a:effectLst/>
                        </a:rPr>
                        <a:t>Row Labels</a:t>
                      </a:r>
                      <a:endParaRPr lang="en-US" sz="1200" b="1" i="0" u="none" strike="noStrike" dirty="0">
                        <a:solidFill>
                          <a:srgbClr val="000000"/>
                        </a:solidFill>
                        <a:effectLst/>
                        <a:latin typeface="Calibri" panose="020F0502020204030204" pitchFamily="34" charset="0"/>
                      </a:endParaRPr>
                    </a:p>
                  </a:txBody>
                  <a:tcPr marL="7736" marR="7736" marT="7736" marB="0" anchor="b"/>
                </a:tc>
                <a:tc>
                  <a:txBody>
                    <a:bodyPr/>
                    <a:lstStyle/>
                    <a:p>
                      <a:pPr algn="l" fontAlgn="b"/>
                      <a:r>
                        <a:rPr lang="en-US" sz="1200" b="1" u="none" strike="noStrike" dirty="0">
                          <a:effectLst/>
                        </a:rPr>
                        <a:t>Sum of Sales Value</a:t>
                      </a:r>
                      <a:endParaRPr lang="en-US" sz="1200" b="1" i="0" u="none" strike="noStrike" dirty="0">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b="1" u="none" strike="noStrike" dirty="0">
                          <a:effectLst/>
                        </a:rPr>
                        <a:t>Cakes</a:t>
                      </a:r>
                      <a:endParaRPr lang="en-US" sz="1200" b="1" i="0" u="none" strike="noStrike" dirty="0">
                        <a:solidFill>
                          <a:srgbClr val="000000"/>
                        </a:solidFill>
                        <a:effectLst/>
                        <a:latin typeface="Calibri" panose="020F0502020204030204" pitchFamily="34" charset="0"/>
                      </a:endParaRPr>
                    </a:p>
                  </a:txBody>
                  <a:tcPr marL="7736" marR="7736" marT="7736" marB="0" anchor="b"/>
                </a:tc>
                <a:tc>
                  <a:txBody>
                    <a:bodyPr/>
                    <a:lstStyle/>
                    <a:p>
                      <a:pPr algn="r" fontAlgn="b"/>
                      <a:r>
                        <a:rPr lang="en-US" sz="1200" b="1" u="none" strike="noStrike" dirty="0">
                          <a:effectLst/>
                        </a:rPr>
                        <a:t>$27,252.45</a:t>
                      </a:r>
                      <a:endParaRPr lang="en-US" sz="1200" b="1" i="0" u="none" strike="noStrike" dirty="0">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u="none" strike="noStrike">
                          <a:effectLst/>
                        </a:rPr>
                        <a:t>Blackpool</a:t>
                      </a:r>
                      <a:endParaRPr lang="en-US" sz="1200" b="0" i="0" u="none" strike="noStrike">
                        <a:solidFill>
                          <a:srgbClr val="000000"/>
                        </a:solidFill>
                        <a:effectLst/>
                        <a:latin typeface="Calibri" panose="020F0502020204030204" pitchFamily="34" charset="0"/>
                      </a:endParaRPr>
                    </a:p>
                  </a:txBody>
                  <a:tcPr marL="69624" marR="7736" marT="7736" marB="0" anchor="b"/>
                </a:tc>
                <a:tc>
                  <a:txBody>
                    <a:bodyPr/>
                    <a:lstStyle/>
                    <a:p>
                      <a:pPr algn="r" fontAlgn="b"/>
                      <a:r>
                        <a:rPr lang="en-US" sz="1200" u="none" strike="noStrike" dirty="0">
                          <a:effectLst/>
                        </a:rPr>
                        <a:t>$12,614.95</a:t>
                      </a:r>
                      <a:endParaRPr lang="en-US" sz="1200" b="0" i="0" u="none" strike="noStrike" dirty="0">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u="none" strike="noStrike">
                          <a:effectLst/>
                        </a:rPr>
                        <a:t>Portsmouth</a:t>
                      </a:r>
                      <a:endParaRPr lang="en-US" sz="1200" b="0" i="0" u="none" strike="noStrike">
                        <a:solidFill>
                          <a:srgbClr val="000000"/>
                        </a:solidFill>
                        <a:effectLst/>
                        <a:latin typeface="Calibri" panose="020F0502020204030204" pitchFamily="34" charset="0"/>
                      </a:endParaRPr>
                    </a:p>
                  </a:txBody>
                  <a:tcPr marL="69624" marR="7736" marT="7736" marB="0" anchor="b"/>
                </a:tc>
                <a:tc>
                  <a:txBody>
                    <a:bodyPr/>
                    <a:lstStyle/>
                    <a:p>
                      <a:pPr algn="r" fontAlgn="b"/>
                      <a:r>
                        <a:rPr lang="en-US" sz="1200" u="none" strike="noStrike" dirty="0">
                          <a:effectLst/>
                        </a:rPr>
                        <a:t>$8,677.50</a:t>
                      </a:r>
                      <a:endParaRPr lang="en-US" sz="1200" b="0" i="0" u="none" strike="noStrike" dirty="0">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u="none" strike="noStrike">
                          <a:effectLst/>
                        </a:rPr>
                        <a:t>Southampton</a:t>
                      </a:r>
                      <a:endParaRPr lang="en-US" sz="1200" b="0" i="0" u="none" strike="noStrike">
                        <a:solidFill>
                          <a:srgbClr val="000000"/>
                        </a:solidFill>
                        <a:effectLst/>
                        <a:latin typeface="Calibri" panose="020F0502020204030204" pitchFamily="34" charset="0"/>
                      </a:endParaRPr>
                    </a:p>
                  </a:txBody>
                  <a:tcPr marL="69624" marR="7736" marT="7736" marB="0" anchor="b"/>
                </a:tc>
                <a:tc>
                  <a:txBody>
                    <a:bodyPr/>
                    <a:lstStyle/>
                    <a:p>
                      <a:pPr algn="r" fontAlgn="b"/>
                      <a:r>
                        <a:rPr lang="en-US" sz="1200" u="none" strike="noStrike">
                          <a:effectLst/>
                        </a:rPr>
                        <a:t>$5,960.00</a:t>
                      </a:r>
                      <a:endParaRPr lang="en-US" sz="1200" b="0" i="0" u="none" strike="noStrike">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b="1" u="none" strike="noStrike" dirty="0">
                          <a:effectLst/>
                        </a:rPr>
                        <a:t>Coffee</a:t>
                      </a:r>
                      <a:endParaRPr lang="en-US" sz="1200" b="1" i="0" u="none" strike="noStrike" dirty="0">
                        <a:solidFill>
                          <a:srgbClr val="000000"/>
                        </a:solidFill>
                        <a:effectLst/>
                        <a:latin typeface="Calibri" panose="020F0502020204030204" pitchFamily="34" charset="0"/>
                      </a:endParaRPr>
                    </a:p>
                  </a:txBody>
                  <a:tcPr marL="7736" marR="7736" marT="7736" marB="0" anchor="b"/>
                </a:tc>
                <a:tc>
                  <a:txBody>
                    <a:bodyPr/>
                    <a:lstStyle/>
                    <a:p>
                      <a:pPr algn="r" fontAlgn="b"/>
                      <a:r>
                        <a:rPr lang="en-US" sz="1200" b="1" u="none" strike="noStrike" dirty="0">
                          <a:effectLst/>
                        </a:rPr>
                        <a:t>$73,050.77</a:t>
                      </a:r>
                      <a:endParaRPr lang="en-US" sz="1200" b="1" i="0" u="none" strike="noStrike" dirty="0">
                        <a:solidFill>
                          <a:srgbClr val="000000"/>
                        </a:solidFill>
                        <a:effectLst/>
                        <a:latin typeface="Calibri" panose="020F0502020204030204" pitchFamily="34" charset="0"/>
                      </a:endParaRPr>
                    </a:p>
                  </a:txBody>
                  <a:tcPr marL="7736" marR="7736" marT="7736"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path path="circle">
                        <a:fillToRect l="100000" b="100000"/>
                      </a:path>
                      <a:tileRect t="-100000" r="-100000"/>
                    </a:gradFill>
                  </a:tcPr>
                </a:tc>
              </a:tr>
              <a:tr h="204833">
                <a:tc>
                  <a:txBody>
                    <a:bodyPr/>
                    <a:lstStyle/>
                    <a:p>
                      <a:pPr algn="l" fontAlgn="b"/>
                      <a:r>
                        <a:rPr lang="en-US" sz="1200" u="none" strike="noStrike">
                          <a:effectLst/>
                        </a:rPr>
                        <a:t>Blackpool</a:t>
                      </a:r>
                      <a:endParaRPr lang="en-US" sz="1200" b="0" i="0" u="none" strike="noStrike">
                        <a:solidFill>
                          <a:srgbClr val="000000"/>
                        </a:solidFill>
                        <a:effectLst/>
                        <a:latin typeface="Calibri" panose="020F0502020204030204" pitchFamily="34" charset="0"/>
                      </a:endParaRPr>
                    </a:p>
                  </a:txBody>
                  <a:tcPr marL="69624" marR="7736" marT="7736" marB="0" anchor="b"/>
                </a:tc>
                <a:tc>
                  <a:txBody>
                    <a:bodyPr/>
                    <a:lstStyle/>
                    <a:p>
                      <a:pPr algn="r" fontAlgn="b"/>
                      <a:r>
                        <a:rPr lang="en-US" sz="1200" u="none" strike="noStrike" dirty="0">
                          <a:effectLst/>
                        </a:rPr>
                        <a:t>$33,284.77</a:t>
                      </a:r>
                      <a:endParaRPr lang="en-US" sz="1200" b="0" i="0" u="none" strike="noStrike" dirty="0">
                        <a:solidFill>
                          <a:srgbClr val="000000"/>
                        </a:solidFill>
                        <a:effectLst/>
                        <a:latin typeface="Calibri" panose="020F0502020204030204" pitchFamily="34" charset="0"/>
                      </a:endParaRPr>
                    </a:p>
                  </a:txBody>
                  <a:tcPr marL="7736" marR="7736" marT="7736"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r>
              <a:tr h="204833">
                <a:tc>
                  <a:txBody>
                    <a:bodyPr/>
                    <a:lstStyle/>
                    <a:p>
                      <a:pPr algn="l" fontAlgn="b"/>
                      <a:r>
                        <a:rPr lang="en-US" sz="1200" u="none" strike="noStrike">
                          <a:effectLst/>
                        </a:rPr>
                        <a:t>Portsmouth</a:t>
                      </a:r>
                      <a:endParaRPr lang="en-US" sz="1200" b="0" i="0" u="none" strike="noStrike">
                        <a:solidFill>
                          <a:srgbClr val="000000"/>
                        </a:solidFill>
                        <a:effectLst/>
                        <a:latin typeface="Calibri" panose="020F0502020204030204" pitchFamily="34" charset="0"/>
                      </a:endParaRPr>
                    </a:p>
                  </a:txBody>
                  <a:tcPr marL="69624" marR="7736" marT="7736" marB="0" anchor="b"/>
                </a:tc>
                <a:tc>
                  <a:txBody>
                    <a:bodyPr/>
                    <a:lstStyle/>
                    <a:p>
                      <a:pPr algn="r" fontAlgn="b"/>
                      <a:r>
                        <a:rPr lang="en-US" sz="1200" u="none" strike="noStrike" dirty="0">
                          <a:effectLst/>
                        </a:rPr>
                        <a:t>$23,226.00</a:t>
                      </a:r>
                      <a:endParaRPr lang="en-US" sz="1200" b="0" i="0" u="none" strike="noStrike" dirty="0">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u="none" strike="noStrike" dirty="0">
                          <a:effectLst/>
                        </a:rPr>
                        <a:t>Southampton</a:t>
                      </a:r>
                      <a:endParaRPr lang="en-US" sz="1200" b="0" i="0" u="none" strike="noStrike" dirty="0">
                        <a:solidFill>
                          <a:srgbClr val="000000"/>
                        </a:solidFill>
                        <a:effectLst/>
                        <a:latin typeface="Calibri" panose="020F0502020204030204" pitchFamily="34" charset="0"/>
                      </a:endParaRPr>
                    </a:p>
                  </a:txBody>
                  <a:tcPr marL="69624" marR="7736" marT="7736" marB="0" anchor="b"/>
                </a:tc>
                <a:tc>
                  <a:txBody>
                    <a:bodyPr/>
                    <a:lstStyle/>
                    <a:p>
                      <a:pPr algn="r" fontAlgn="b"/>
                      <a:r>
                        <a:rPr lang="en-US" sz="1200" u="none" strike="noStrike">
                          <a:effectLst/>
                        </a:rPr>
                        <a:t>$16,540.00</a:t>
                      </a:r>
                      <a:endParaRPr lang="en-US" sz="1200" b="0" i="0" u="none" strike="noStrike">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b="1" u="none" strike="noStrike" dirty="0">
                          <a:effectLst/>
                        </a:rPr>
                        <a:t>Cold drinks</a:t>
                      </a:r>
                      <a:endParaRPr lang="en-US" sz="1200" b="1" i="0" u="none" strike="noStrike" dirty="0">
                        <a:solidFill>
                          <a:srgbClr val="000000"/>
                        </a:solidFill>
                        <a:effectLst/>
                        <a:latin typeface="Calibri" panose="020F0502020204030204" pitchFamily="34" charset="0"/>
                      </a:endParaRPr>
                    </a:p>
                  </a:txBody>
                  <a:tcPr marL="7736" marR="7736" marT="7736" marB="0" anchor="b"/>
                </a:tc>
                <a:tc>
                  <a:txBody>
                    <a:bodyPr/>
                    <a:lstStyle/>
                    <a:p>
                      <a:pPr algn="r" fontAlgn="b"/>
                      <a:r>
                        <a:rPr lang="en-US" sz="1200" b="1" u="none" strike="noStrike" dirty="0">
                          <a:effectLst/>
                        </a:rPr>
                        <a:t>$30,413.98</a:t>
                      </a:r>
                      <a:endParaRPr lang="en-US" sz="1200" b="1" i="0" u="none" strike="noStrike" dirty="0">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u="none" strike="noStrike">
                          <a:effectLst/>
                        </a:rPr>
                        <a:t>Blackpool</a:t>
                      </a:r>
                      <a:endParaRPr lang="en-US" sz="1200" b="0" i="0" u="none" strike="noStrike">
                        <a:solidFill>
                          <a:srgbClr val="000000"/>
                        </a:solidFill>
                        <a:effectLst/>
                        <a:latin typeface="Calibri" panose="020F0502020204030204" pitchFamily="34" charset="0"/>
                      </a:endParaRPr>
                    </a:p>
                  </a:txBody>
                  <a:tcPr marL="69624" marR="7736" marT="7736" marB="0" anchor="b"/>
                </a:tc>
                <a:tc>
                  <a:txBody>
                    <a:bodyPr/>
                    <a:lstStyle/>
                    <a:p>
                      <a:pPr algn="r" fontAlgn="b"/>
                      <a:r>
                        <a:rPr lang="en-US" sz="1200" u="none" strike="noStrike" dirty="0">
                          <a:effectLst/>
                        </a:rPr>
                        <a:t>$14,105.23</a:t>
                      </a:r>
                      <a:endParaRPr lang="en-US" sz="1200" b="0" i="0" u="none" strike="noStrike" dirty="0">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u="none" strike="noStrike">
                          <a:effectLst/>
                        </a:rPr>
                        <a:t>Portsmouth</a:t>
                      </a:r>
                      <a:endParaRPr lang="en-US" sz="1200" b="0" i="0" u="none" strike="noStrike">
                        <a:solidFill>
                          <a:srgbClr val="000000"/>
                        </a:solidFill>
                        <a:effectLst/>
                        <a:latin typeface="Calibri" panose="020F0502020204030204" pitchFamily="34" charset="0"/>
                      </a:endParaRPr>
                    </a:p>
                  </a:txBody>
                  <a:tcPr marL="69624" marR="7736" marT="7736" marB="0" anchor="b"/>
                </a:tc>
                <a:tc>
                  <a:txBody>
                    <a:bodyPr/>
                    <a:lstStyle/>
                    <a:p>
                      <a:pPr algn="r" fontAlgn="b"/>
                      <a:r>
                        <a:rPr lang="en-US" sz="1200" u="none" strike="noStrike">
                          <a:effectLst/>
                        </a:rPr>
                        <a:t>$9,656.25</a:t>
                      </a:r>
                      <a:endParaRPr lang="en-US" sz="1200" b="0" i="0" u="none" strike="noStrike">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u="none" strike="noStrike">
                          <a:effectLst/>
                        </a:rPr>
                        <a:t>Southampton</a:t>
                      </a:r>
                      <a:endParaRPr lang="en-US" sz="1200" b="0" i="0" u="none" strike="noStrike">
                        <a:solidFill>
                          <a:srgbClr val="000000"/>
                        </a:solidFill>
                        <a:effectLst/>
                        <a:latin typeface="Calibri" panose="020F0502020204030204" pitchFamily="34" charset="0"/>
                      </a:endParaRPr>
                    </a:p>
                  </a:txBody>
                  <a:tcPr marL="69624" marR="7736" marT="7736" marB="0" anchor="b"/>
                </a:tc>
                <a:tc>
                  <a:txBody>
                    <a:bodyPr/>
                    <a:lstStyle/>
                    <a:p>
                      <a:pPr algn="r" fontAlgn="b"/>
                      <a:r>
                        <a:rPr lang="en-US" sz="1200" u="none" strike="noStrike">
                          <a:effectLst/>
                        </a:rPr>
                        <a:t>$6,652.50</a:t>
                      </a:r>
                      <a:endParaRPr lang="en-US" sz="1200" b="0" i="0" u="none" strike="noStrike">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b="1" u="none" strike="noStrike" dirty="0">
                          <a:effectLst/>
                        </a:rPr>
                        <a:t>Hot drinks</a:t>
                      </a:r>
                      <a:endParaRPr lang="en-US" sz="1200" b="1" i="0" u="none" strike="noStrike" dirty="0">
                        <a:solidFill>
                          <a:srgbClr val="000000"/>
                        </a:solidFill>
                        <a:effectLst/>
                        <a:latin typeface="Calibri" panose="020F0502020204030204" pitchFamily="34" charset="0"/>
                      </a:endParaRPr>
                    </a:p>
                  </a:txBody>
                  <a:tcPr marL="7736" marR="7736" marT="7736" marB="0" anchor="b"/>
                </a:tc>
                <a:tc>
                  <a:txBody>
                    <a:bodyPr/>
                    <a:lstStyle/>
                    <a:p>
                      <a:pPr algn="r" fontAlgn="b"/>
                      <a:r>
                        <a:rPr lang="en-US" sz="1200" b="1" u="none" strike="noStrike" dirty="0">
                          <a:effectLst/>
                        </a:rPr>
                        <a:t>$17,743.82</a:t>
                      </a:r>
                      <a:endParaRPr lang="en-US" sz="1200" b="1" i="0" u="none" strike="noStrike" dirty="0">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u="none" strike="noStrike">
                          <a:effectLst/>
                        </a:rPr>
                        <a:t>Blackpool</a:t>
                      </a:r>
                      <a:endParaRPr lang="en-US" sz="1200" b="0" i="0" u="none" strike="noStrike">
                        <a:solidFill>
                          <a:srgbClr val="000000"/>
                        </a:solidFill>
                        <a:effectLst/>
                        <a:latin typeface="Calibri" panose="020F0502020204030204" pitchFamily="34" charset="0"/>
                      </a:endParaRPr>
                    </a:p>
                  </a:txBody>
                  <a:tcPr marL="69624" marR="7736" marT="7736" marB="0" anchor="b"/>
                </a:tc>
                <a:tc>
                  <a:txBody>
                    <a:bodyPr/>
                    <a:lstStyle/>
                    <a:p>
                      <a:pPr algn="r" fontAlgn="b"/>
                      <a:r>
                        <a:rPr lang="en-US" sz="1200" u="none" strike="noStrike">
                          <a:effectLst/>
                        </a:rPr>
                        <a:t>$8,189.82</a:t>
                      </a:r>
                      <a:endParaRPr lang="en-US" sz="1200" b="0" i="0" u="none" strike="noStrike">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u="none" strike="noStrike">
                          <a:effectLst/>
                        </a:rPr>
                        <a:t>Portsmouth</a:t>
                      </a:r>
                      <a:endParaRPr lang="en-US" sz="1200" b="0" i="0" u="none" strike="noStrike">
                        <a:solidFill>
                          <a:srgbClr val="000000"/>
                        </a:solidFill>
                        <a:effectLst/>
                        <a:latin typeface="Calibri" panose="020F0502020204030204" pitchFamily="34" charset="0"/>
                      </a:endParaRPr>
                    </a:p>
                  </a:txBody>
                  <a:tcPr marL="69624" marR="7736" marT="7736" marB="0" anchor="b"/>
                </a:tc>
                <a:tc>
                  <a:txBody>
                    <a:bodyPr/>
                    <a:lstStyle/>
                    <a:p>
                      <a:pPr algn="r" fontAlgn="b"/>
                      <a:r>
                        <a:rPr lang="en-US" sz="1200" u="none" strike="noStrike">
                          <a:effectLst/>
                        </a:rPr>
                        <a:t>$5,862.00</a:t>
                      </a:r>
                      <a:endParaRPr lang="en-US" sz="1200" b="0" i="0" u="none" strike="noStrike">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u="none" strike="noStrike" dirty="0">
                          <a:effectLst/>
                        </a:rPr>
                        <a:t>Southampton</a:t>
                      </a:r>
                      <a:endParaRPr lang="en-US" sz="1200" b="0" i="0" u="none" strike="noStrike" dirty="0">
                        <a:solidFill>
                          <a:srgbClr val="000000"/>
                        </a:solidFill>
                        <a:effectLst/>
                        <a:latin typeface="Calibri" panose="020F0502020204030204" pitchFamily="34" charset="0"/>
                      </a:endParaRPr>
                    </a:p>
                  </a:txBody>
                  <a:tcPr marL="69624" marR="7736" marT="7736" marB="0" anchor="b"/>
                </a:tc>
                <a:tc>
                  <a:txBody>
                    <a:bodyPr/>
                    <a:lstStyle/>
                    <a:p>
                      <a:pPr algn="r" fontAlgn="b"/>
                      <a:r>
                        <a:rPr lang="en-US" sz="1200" u="none" strike="noStrike" dirty="0">
                          <a:effectLst/>
                        </a:rPr>
                        <a:t>$3,692.00</a:t>
                      </a:r>
                      <a:endParaRPr lang="en-US" sz="1200" b="0" i="0" u="none" strike="noStrike" dirty="0">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b="1" u="none" strike="noStrike" dirty="0">
                          <a:effectLst/>
                        </a:rPr>
                        <a:t>Pastry</a:t>
                      </a:r>
                      <a:endParaRPr lang="en-US" sz="1200" b="1" i="0" u="none" strike="noStrike" dirty="0">
                        <a:solidFill>
                          <a:srgbClr val="000000"/>
                        </a:solidFill>
                        <a:effectLst/>
                        <a:latin typeface="Calibri" panose="020F0502020204030204" pitchFamily="34" charset="0"/>
                      </a:endParaRPr>
                    </a:p>
                  </a:txBody>
                  <a:tcPr marL="7736" marR="7736" marT="7736" marB="0" anchor="b"/>
                </a:tc>
                <a:tc>
                  <a:txBody>
                    <a:bodyPr/>
                    <a:lstStyle/>
                    <a:p>
                      <a:pPr algn="r" fontAlgn="b"/>
                      <a:r>
                        <a:rPr lang="en-US" sz="1200" b="1" u="none" strike="noStrike" dirty="0">
                          <a:effectLst/>
                        </a:rPr>
                        <a:t>$24,559.72</a:t>
                      </a:r>
                      <a:endParaRPr lang="en-US" sz="1200" b="1" i="0" u="none" strike="noStrike" dirty="0">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u="none" strike="noStrike">
                          <a:effectLst/>
                        </a:rPr>
                        <a:t>Blackpool</a:t>
                      </a:r>
                      <a:endParaRPr lang="en-US" sz="1200" b="0" i="0" u="none" strike="noStrike">
                        <a:solidFill>
                          <a:srgbClr val="000000"/>
                        </a:solidFill>
                        <a:effectLst/>
                        <a:latin typeface="Calibri" panose="020F0502020204030204" pitchFamily="34" charset="0"/>
                      </a:endParaRPr>
                    </a:p>
                  </a:txBody>
                  <a:tcPr marL="69624" marR="7736" marT="7736" marB="0" anchor="b"/>
                </a:tc>
                <a:tc>
                  <a:txBody>
                    <a:bodyPr/>
                    <a:lstStyle/>
                    <a:p>
                      <a:pPr algn="r" fontAlgn="b"/>
                      <a:r>
                        <a:rPr lang="en-US" sz="1200" u="none" strike="noStrike" dirty="0">
                          <a:effectLst/>
                        </a:rPr>
                        <a:t>$11,253.72</a:t>
                      </a:r>
                      <a:endParaRPr lang="en-US" sz="1200" b="0" i="0" u="none" strike="noStrike" dirty="0">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u="none" strike="noStrike">
                          <a:effectLst/>
                        </a:rPr>
                        <a:t>Portsmouth</a:t>
                      </a:r>
                      <a:endParaRPr lang="en-US" sz="1200" b="0" i="0" u="none" strike="noStrike">
                        <a:solidFill>
                          <a:srgbClr val="000000"/>
                        </a:solidFill>
                        <a:effectLst/>
                        <a:latin typeface="Calibri" panose="020F0502020204030204" pitchFamily="34" charset="0"/>
                      </a:endParaRPr>
                    </a:p>
                  </a:txBody>
                  <a:tcPr marL="69624" marR="7736" marT="7736" marB="0" anchor="b"/>
                </a:tc>
                <a:tc>
                  <a:txBody>
                    <a:bodyPr/>
                    <a:lstStyle/>
                    <a:p>
                      <a:pPr algn="r" fontAlgn="b"/>
                      <a:r>
                        <a:rPr lang="en-US" sz="1200" u="none" strike="noStrike">
                          <a:effectLst/>
                        </a:rPr>
                        <a:t>$7,848.00</a:t>
                      </a:r>
                      <a:endParaRPr lang="en-US" sz="1200" b="0" i="0" u="none" strike="noStrike">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u="none" strike="noStrike">
                          <a:effectLst/>
                        </a:rPr>
                        <a:t>Southampton</a:t>
                      </a:r>
                      <a:endParaRPr lang="en-US" sz="1200" b="0" i="0" u="none" strike="noStrike">
                        <a:solidFill>
                          <a:srgbClr val="000000"/>
                        </a:solidFill>
                        <a:effectLst/>
                        <a:latin typeface="Calibri" panose="020F0502020204030204" pitchFamily="34" charset="0"/>
                      </a:endParaRPr>
                    </a:p>
                  </a:txBody>
                  <a:tcPr marL="69624" marR="7736" marT="7736" marB="0" anchor="b"/>
                </a:tc>
                <a:tc>
                  <a:txBody>
                    <a:bodyPr/>
                    <a:lstStyle/>
                    <a:p>
                      <a:pPr algn="r" fontAlgn="b"/>
                      <a:r>
                        <a:rPr lang="en-US" sz="1200" u="none" strike="noStrike">
                          <a:effectLst/>
                        </a:rPr>
                        <a:t>$5,458.00</a:t>
                      </a:r>
                      <a:endParaRPr lang="en-US" sz="1200" b="0" i="0" u="none" strike="noStrike">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b="1" u="none" strike="noStrike" dirty="0">
                          <a:effectLst/>
                        </a:rPr>
                        <a:t>Sandwiches</a:t>
                      </a:r>
                      <a:endParaRPr lang="en-US" sz="1200" b="1" i="0" u="none" strike="noStrike" dirty="0">
                        <a:solidFill>
                          <a:srgbClr val="000000"/>
                        </a:solidFill>
                        <a:effectLst/>
                        <a:latin typeface="Calibri" panose="020F0502020204030204" pitchFamily="34" charset="0"/>
                      </a:endParaRPr>
                    </a:p>
                  </a:txBody>
                  <a:tcPr marL="7736" marR="7736" marT="7736" marB="0" anchor="b"/>
                </a:tc>
                <a:tc>
                  <a:txBody>
                    <a:bodyPr/>
                    <a:lstStyle/>
                    <a:p>
                      <a:pPr algn="r" fontAlgn="b"/>
                      <a:r>
                        <a:rPr lang="en-US" sz="1200" b="1" u="none" strike="noStrike" dirty="0">
                          <a:effectLst/>
                        </a:rPr>
                        <a:t>$21,441.86</a:t>
                      </a:r>
                      <a:endParaRPr lang="en-US" sz="1200" b="1" i="0" u="none" strike="noStrike" dirty="0">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u="none" strike="noStrike">
                          <a:effectLst/>
                        </a:rPr>
                        <a:t>Blackpool</a:t>
                      </a:r>
                      <a:endParaRPr lang="en-US" sz="1200" b="0" i="0" u="none" strike="noStrike">
                        <a:solidFill>
                          <a:srgbClr val="000000"/>
                        </a:solidFill>
                        <a:effectLst/>
                        <a:latin typeface="Calibri" panose="020F0502020204030204" pitchFamily="34" charset="0"/>
                      </a:endParaRPr>
                    </a:p>
                  </a:txBody>
                  <a:tcPr marL="69624" marR="7736" marT="7736" marB="0" anchor="b"/>
                </a:tc>
                <a:tc>
                  <a:txBody>
                    <a:bodyPr/>
                    <a:lstStyle/>
                    <a:p>
                      <a:pPr algn="r" fontAlgn="b"/>
                      <a:r>
                        <a:rPr lang="en-US" sz="1200" u="none" strike="noStrike">
                          <a:effectLst/>
                        </a:rPr>
                        <a:t>$9,789.86</a:t>
                      </a:r>
                      <a:endParaRPr lang="en-US" sz="1200" b="0" i="0" u="none" strike="noStrike">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u="none" strike="noStrike">
                          <a:effectLst/>
                        </a:rPr>
                        <a:t>Portsmouth</a:t>
                      </a:r>
                      <a:endParaRPr lang="en-US" sz="1200" b="0" i="0" u="none" strike="noStrike">
                        <a:solidFill>
                          <a:srgbClr val="000000"/>
                        </a:solidFill>
                        <a:effectLst/>
                        <a:latin typeface="Calibri" panose="020F0502020204030204" pitchFamily="34" charset="0"/>
                      </a:endParaRPr>
                    </a:p>
                  </a:txBody>
                  <a:tcPr marL="69624" marR="7736" marT="7736" marB="0" anchor="b"/>
                </a:tc>
                <a:tc>
                  <a:txBody>
                    <a:bodyPr/>
                    <a:lstStyle/>
                    <a:p>
                      <a:pPr algn="r" fontAlgn="b"/>
                      <a:r>
                        <a:rPr lang="en-US" sz="1200" u="none" strike="noStrike">
                          <a:effectLst/>
                        </a:rPr>
                        <a:t>$7,002.00</a:t>
                      </a:r>
                      <a:endParaRPr lang="en-US" sz="1200" b="0" i="0" u="none" strike="noStrike">
                        <a:solidFill>
                          <a:srgbClr val="000000"/>
                        </a:solidFill>
                        <a:effectLst/>
                        <a:latin typeface="Calibri" panose="020F0502020204030204" pitchFamily="34" charset="0"/>
                      </a:endParaRPr>
                    </a:p>
                  </a:txBody>
                  <a:tcPr marL="7736" marR="7736" marT="7736" marB="0" anchor="b"/>
                </a:tc>
              </a:tr>
              <a:tr h="204833">
                <a:tc>
                  <a:txBody>
                    <a:bodyPr/>
                    <a:lstStyle/>
                    <a:p>
                      <a:pPr algn="l" fontAlgn="b"/>
                      <a:r>
                        <a:rPr lang="en-US" sz="1200" u="none" strike="noStrike" dirty="0">
                          <a:effectLst/>
                        </a:rPr>
                        <a:t>Southampton</a:t>
                      </a:r>
                      <a:endParaRPr lang="en-US" sz="1200" b="0" i="0" u="none" strike="noStrike" dirty="0">
                        <a:solidFill>
                          <a:srgbClr val="000000"/>
                        </a:solidFill>
                        <a:effectLst/>
                        <a:latin typeface="Calibri" panose="020F0502020204030204" pitchFamily="34" charset="0"/>
                      </a:endParaRPr>
                    </a:p>
                  </a:txBody>
                  <a:tcPr marL="69624" marR="7736" marT="7736" marB="0" anchor="b"/>
                </a:tc>
                <a:tc>
                  <a:txBody>
                    <a:bodyPr/>
                    <a:lstStyle/>
                    <a:p>
                      <a:pPr algn="r" fontAlgn="b"/>
                      <a:r>
                        <a:rPr lang="en-US" sz="1200" u="none" strike="noStrike" dirty="0">
                          <a:effectLst/>
                        </a:rPr>
                        <a:t>$4,650.00</a:t>
                      </a:r>
                      <a:endParaRPr lang="en-US" sz="1200" b="0" i="0" u="none" strike="noStrike" dirty="0">
                        <a:solidFill>
                          <a:srgbClr val="000000"/>
                        </a:solidFill>
                        <a:effectLst/>
                        <a:latin typeface="Calibri" panose="020F0502020204030204" pitchFamily="34" charset="0"/>
                      </a:endParaRPr>
                    </a:p>
                  </a:txBody>
                  <a:tcPr marL="7736" marR="7736" marT="7736"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3500000" scaled="1"/>
                      <a:tileRect/>
                    </a:gradFill>
                  </a:tcPr>
                </a:tc>
              </a:tr>
              <a:tr h="204833">
                <a:tc>
                  <a:txBody>
                    <a:bodyPr/>
                    <a:lstStyle/>
                    <a:p>
                      <a:pPr algn="l" fontAlgn="b"/>
                      <a:r>
                        <a:rPr lang="en-US" sz="1200" b="1" u="none" strike="noStrike" dirty="0">
                          <a:effectLst/>
                        </a:rPr>
                        <a:t>Grand Total</a:t>
                      </a:r>
                      <a:endParaRPr lang="en-US" sz="1200" b="1" i="0" u="none" strike="noStrike" dirty="0">
                        <a:solidFill>
                          <a:srgbClr val="000000"/>
                        </a:solidFill>
                        <a:effectLst/>
                        <a:latin typeface="Calibri" panose="020F0502020204030204" pitchFamily="34" charset="0"/>
                      </a:endParaRPr>
                    </a:p>
                  </a:txBody>
                  <a:tcPr marL="7736" marR="7736" marT="7736" marB="0" anchor="b"/>
                </a:tc>
                <a:tc>
                  <a:txBody>
                    <a:bodyPr/>
                    <a:lstStyle/>
                    <a:p>
                      <a:pPr algn="r" fontAlgn="b"/>
                      <a:r>
                        <a:rPr lang="en-US" sz="1200" b="1" u="none" strike="noStrike" dirty="0">
                          <a:effectLst/>
                        </a:rPr>
                        <a:t>$194,462.61</a:t>
                      </a:r>
                      <a:endParaRPr lang="en-US" sz="1200" b="1" i="0" u="none" strike="noStrike" dirty="0">
                        <a:solidFill>
                          <a:srgbClr val="000000"/>
                        </a:solidFill>
                        <a:effectLst/>
                        <a:latin typeface="Calibri" panose="020F0502020204030204" pitchFamily="34" charset="0"/>
                      </a:endParaRPr>
                    </a:p>
                  </a:txBody>
                  <a:tcPr marL="7736" marR="7736" marT="7736" marB="0" anchor="b"/>
                </a:tc>
              </a:tr>
            </a:tbl>
          </a:graphicData>
        </a:graphic>
      </p:graphicFrame>
      <p:sp>
        <p:nvSpPr>
          <p:cNvPr id="6" name="TextBox 5"/>
          <p:cNvSpPr txBox="1"/>
          <p:nvPr/>
        </p:nvSpPr>
        <p:spPr>
          <a:xfrm>
            <a:off x="5857537" y="598814"/>
            <a:ext cx="5935533" cy="954107"/>
          </a:xfrm>
          <a:prstGeom prst="rect">
            <a:avLst/>
          </a:prstGeom>
          <a:noFill/>
        </p:spPr>
        <p:txBody>
          <a:bodyPr wrap="square" rtlCol="0">
            <a:spAutoFit/>
          </a:bodyPr>
          <a:lstStyle/>
          <a:p>
            <a:r>
              <a:rPr lang="en-US" sz="1400" dirty="0" smtClean="0"/>
              <a:t>From the calculation and chart shown, Coffee product sold more in </a:t>
            </a:r>
            <a:r>
              <a:rPr lang="en-US" sz="1400" dirty="0" err="1" smtClean="0"/>
              <a:t>blackpool</a:t>
            </a:r>
            <a:r>
              <a:rPr lang="en-US" sz="1400" dirty="0" smtClean="0"/>
              <a:t> with the highest value  </a:t>
            </a:r>
            <a:r>
              <a:rPr lang="en-US" sz="1400" dirty="0"/>
              <a:t>$</a:t>
            </a:r>
            <a:r>
              <a:rPr lang="en-US" sz="1400" dirty="0" smtClean="0"/>
              <a:t>33,284.77 and coffee product still has the highest sales compare to other products and </a:t>
            </a:r>
            <a:r>
              <a:rPr lang="en-US" sz="1400" dirty="0"/>
              <a:t>Sandwiches</a:t>
            </a:r>
            <a:r>
              <a:rPr lang="en-US" sz="1400" dirty="0" smtClean="0"/>
              <a:t> has list  sales value in Southampton ($4,650.00</a:t>
            </a:r>
            <a:r>
              <a:rPr lang="en-US" sz="1400" dirty="0" smtClean="0">
                <a:solidFill>
                  <a:srgbClr val="000000"/>
                </a:solidFill>
                <a:latin typeface="Calibri" panose="020F0502020204030204" pitchFamily="34" charset="0"/>
              </a:rPr>
              <a:t>) </a:t>
            </a:r>
            <a:r>
              <a:rPr lang="en-US" sz="1400" dirty="0" smtClean="0"/>
              <a:t> </a:t>
            </a:r>
            <a:endParaRPr lang="en-US" sz="1400" dirty="0">
              <a:solidFill>
                <a:srgbClr val="000000"/>
              </a:solidFill>
              <a:latin typeface="Calibri" panose="020F0502020204030204" pitchFamily="34" charset="0"/>
            </a:endParaRPr>
          </a:p>
        </p:txBody>
      </p:sp>
      <p:sp>
        <p:nvSpPr>
          <p:cNvPr id="11" name="Right Arrow 10"/>
          <p:cNvSpPr/>
          <p:nvPr/>
        </p:nvSpPr>
        <p:spPr>
          <a:xfrm rot="5400000">
            <a:off x="8477853" y="4201477"/>
            <a:ext cx="1241236" cy="1014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cxnSp>
        <p:nvCxnSpPr>
          <p:cNvPr id="13" name="Straight Arrow Connector 12"/>
          <p:cNvCxnSpPr/>
          <p:nvPr/>
        </p:nvCxnSpPr>
        <p:spPr>
          <a:xfrm flipH="1">
            <a:off x="5445457" y="1036262"/>
            <a:ext cx="2456597" cy="1174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954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13283"/>
          </a:xfrm>
        </p:spPr>
        <p:txBody>
          <a:bodyPr>
            <a:normAutofit fontScale="90000"/>
          </a:bodyPr>
          <a:lstStyle/>
          <a:p>
            <a:r>
              <a:rPr lang="en-US" dirty="0"/>
              <a:t>APPENDIX CONT...</a:t>
            </a:r>
          </a:p>
        </p:txBody>
      </p:sp>
      <p:sp>
        <p:nvSpPr>
          <p:cNvPr id="7" name="Content Placeholder 3"/>
          <p:cNvSpPr txBox="1">
            <a:spLocks/>
          </p:cNvSpPr>
          <p:nvPr/>
        </p:nvSpPr>
        <p:spPr>
          <a:xfrm>
            <a:off x="1096963" y="860425"/>
            <a:ext cx="1675267" cy="369332"/>
          </a:xfrm>
          <a:prstGeom prst="rect">
            <a:avLst/>
          </a:prstGeom>
        </p:spPr>
        <p:txBody>
          <a:bodyPr vert="horz" wrap="none" lIns="0" tIns="45720" rIns="0" bIns="45720" rtlCol="0">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TASK 4. Chart B</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3700483150"/>
              </p:ext>
            </p:extLst>
          </p:nvPr>
        </p:nvGraphicFramePr>
        <p:xfrm>
          <a:off x="121024" y="1803579"/>
          <a:ext cx="11331507" cy="4262717"/>
        </p:xfrm>
        <a:graphic>
          <a:graphicData uri="http://schemas.openxmlformats.org/drawingml/2006/chart">
            <c:chart xmlns:c="http://schemas.openxmlformats.org/drawingml/2006/chart" xmlns:r="http://schemas.openxmlformats.org/officeDocument/2006/relationships" r:id="rId2"/>
          </a:graphicData>
        </a:graphic>
      </p:graphicFrame>
      <p:sp>
        <p:nvSpPr>
          <p:cNvPr id="3" name="Right Arrow 2"/>
          <p:cNvSpPr/>
          <p:nvPr/>
        </p:nvSpPr>
        <p:spPr>
          <a:xfrm rot="8861832" flipV="1">
            <a:off x="3316071" y="691700"/>
            <a:ext cx="2810435" cy="7655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Coffee product sold more in </a:t>
            </a:r>
            <a:r>
              <a:rPr lang="en-US" sz="1600" dirty="0" err="1" smtClean="0"/>
              <a:t>blackpool</a:t>
            </a:r>
            <a:r>
              <a:rPr lang="en-US" sz="1600" dirty="0" smtClean="0"/>
              <a:t> </a:t>
            </a:r>
            <a:endParaRPr lang="en-US" sz="1600" dirty="0"/>
          </a:p>
        </p:txBody>
      </p:sp>
    </p:spTree>
    <p:extLst>
      <p:ext uri="{BB962C8B-B14F-4D97-AF65-F5344CB8AC3E}">
        <p14:creationId xmlns:p14="http://schemas.microsoft.com/office/powerpoint/2010/main" val="1595797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32205383"/>
              </p:ext>
            </p:extLst>
          </p:nvPr>
        </p:nvGraphicFramePr>
        <p:xfrm>
          <a:off x="1970737" y="1912146"/>
          <a:ext cx="6709239" cy="2864571"/>
        </p:xfrm>
        <a:graphic>
          <a:graphicData uri="http://schemas.openxmlformats.org/drawingml/2006/table">
            <a:tbl>
              <a:tblPr>
                <a:tableStyleId>{5C22544A-7EE6-4342-B048-85BDC9FD1C3A}</a:tableStyleId>
              </a:tblPr>
              <a:tblGrid>
                <a:gridCol w="1616195"/>
                <a:gridCol w="2381808"/>
                <a:gridCol w="2711236"/>
              </a:tblGrid>
              <a:tr h="794008">
                <a:tc>
                  <a:txBody>
                    <a:bodyPr/>
                    <a:lstStyle/>
                    <a:p>
                      <a:pPr algn="l" fontAlgn="b"/>
                      <a:r>
                        <a:rPr lang="en-US" sz="1600" b="1" u="none" strike="noStrike" dirty="0">
                          <a:effectLst/>
                        </a:rPr>
                        <a:t>Row </a:t>
                      </a:r>
                      <a:r>
                        <a:rPr lang="en-US" sz="1400" b="1" u="none" strike="noStrike" dirty="0">
                          <a:effectLst/>
                        </a:rPr>
                        <a:t>Labels</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1" u="none" strike="noStrike" dirty="0">
                          <a:effectLst/>
                        </a:rPr>
                        <a:t>Sum of Sales Volume</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1" u="none" strike="noStrike" dirty="0">
                          <a:effectLst/>
                        </a:rPr>
                        <a:t>Sum of Sales Value</a:t>
                      </a:r>
                      <a:endParaRPr lang="en-US" sz="1800" b="1" i="0" u="none" strike="noStrike" dirty="0">
                        <a:solidFill>
                          <a:srgbClr val="000000"/>
                        </a:solidFill>
                        <a:effectLst/>
                        <a:latin typeface="Calibri" panose="020F0502020204030204" pitchFamily="34" charset="0"/>
                      </a:endParaRPr>
                    </a:p>
                  </a:txBody>
                  <a:tcPr marL="9525" marR="9525" marT="9525" marB="0" anchor="b"/>
                </a:tc>
              </a:tr>
              <a:tr h="569309">
                <a:tc>
                  <a:txBody>
                    <a:bodyPr/>
                    <a:lstStyle/>
                    <a:p>
                      <a:pPr algn="l" fontAlgn="b"/>
                      <a:r>
                        <a:rPr lang="en-US" sz="1600" u="none" strike="noStrike">
                          <a:effectLst/>
                        </a:rPr>
                        <a:t>Blackpool</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smtClean="0">
                          <a:effectLst/>
                        </a:rPr>
                        <a:t>27516</a:t>
                      </a:r>
                      <a:endParaRPr lang="en-US" sz="1800" b="0" i="0" u="none" strike="noStrike" dirty="0">
                        <a:solidFill>
                          <a:srgbClr val="000000"/>
                        </a:solidFill>
                        <a:effectLst/>
                        <a:latin typeface="Calibri" panose="020F0502020204030204" pitchFamily="34" charset="0"/>
                      </a:endParaRPr>
                    </a:p>
                  </a:txBody>
                  <a:tcPr marL="9525" marR="9525" marT="9525"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0" scaled="1"/>
                      <a:tileRect/>
                    </a:gradFill>
                  </a:tcPr>
                </a:tc>
                <a:tc>
                  <a:txBody>
                    <a:bodyPr/>
                    <a:lstStyle/>
                    <a:p>
                      <a:pPr algn="r" fontAlgn="b"/>
                      <a:r>
                        <a:rPr lang="en-US" sz="1800" b="0" u="none" strike="noStrike" dirty="0" smtClean="0">
                          <a:effectLst/>
                        </a:rPr>
                        <a:t>$8</a:t>
                      </a:r>
                      <a:r>
                        <a:rPr lang="en-US" sz="1800" u="none" strike="noStrike" dirty="0" smtClean="0">
                          <a:effectLst/>
                        </a:rPr>
                        <a:t>9238.36</a:t>
                      </a:r>
                      <a:endParaRPr lang="en-US" sz="1800" b="0" i="0" u="none" strike="noStrike" dirty="0">
                        <a:solidFill>
                          <a:srgbClr val="000000"/>
                        </a:solidFill>
                        <a:effectLst/>
                        <a:latin typeface="Calibri" panose="020F0502020204030204" pitchFamily="34" charset="0"/>
                      </a:endParaRPr>
                    </a:p>
                  </a:txBody>
                  <a:tcPr marL="9525" marR="9525" marT="9525"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0800000" scaled="1"/>
                      <a:tileRect/>
                    </a:gradFill>
                  </a:tcPr>
                </a:tc>
              </a:tr>
              <a:tr h="573206">
                <a:tc>
                  <a:txBody>
                    <a:bodyPr/>
                    <a:lstStyle/>
                    <a:p>
                      <a:pPr algn="l" fontAlgn="b"/>
                      <a:r>
                        <a:rPr lang="en-US" sz="1600" u="none" strike="noStrike">
                          <a:effectLst/>
                        </a:rPr>
                        <a:t>Portsmouth</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smtClean="0">
                          <a:effectLst/>
                        </a:rPr>
                        <a:t>19427</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smtClean="0">
                          <a:effectLst/>
                        </a:rPr>
                        <a:t>$</a:t>
                      </a:r>
                      <a:r>
                        <a:rPr lang="en-US" sz="1800" u="none" strike="noStrike" dirty="0" smtClean="0">
                          <a:effectLst/>
                        </a:rPr>
                        <a:t>62271.75</a:t>
                      </a:r>
                      <a:endParaRPr lang="en-US" sz="1800" b="0" i="0" u="none" strike="noStrike" dirty="0">
                        <a:solidFill>
                          <a:srgbClr val="000000"/>
                        </a:solidFill>
                        <a:effectLst/>
                        <a:latin typeface="Calibri" panose="020F0502020204030204" pitchFamily="34" charset="0"/>
                      </a:endParaRPr>
                    </a:p>
                  </a:txBody>
                  <a:tcPr marL="9525" marR="9525" marT="9525" marB="0" anchor="b"/>
                </a:tc>
              </a:tr>
              <a:tr h="491319">
                <a:tc>
                  <a:txBody>
                    <a:bodyPr/>
                    <a:lstStyle/>
                    <a:p>
                      <a:pPr algn="l" fontAlgn="b"/>
                      <a:r>
                        <a:rPr lang="en-US" sz="1600" u="none" strike="noStrike">
                          <a:effectLst/>
                        </a:rPr>
                        <a:t>Southampton</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13338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smtClean="0">
                          <a:effectLst/>
                        </a:rPr>
                        <a:t>$</a:t>
                      </a:r>
                      <a:r>
                        <a:rPr lang="en-US" sz="1800" u="none" strike="noStrike" dirty="0" smtClean="0">
                          <a:effectLst/>
                        </a:rPr>
                        <a:t>42952.5</a:t>
                      </a:r>
                      <a:endParaRPr lang="en-US" sz="1800" b="0" i="0" u="none" strike="noStrike" dirty="0">
                        <a:solidFill>
                          <a:srgbClr val="000000"/>
                        </a:solidFill>
                        <a:effectLst/>
                        <a:latin typeface="Calibri" panose="020F0502020204030204" pitchFamily="34" charset="0"/>
                      </a:endParaRPr>
                    </a:p>
                  </a:txBody>
                  <a:tcPr marL="9525" marR="9525" marT="9525" marB="0" anchor="b"/>
                </a:tc>
              </a:tr>
              <a:tr h="436729">
                <a:tc>
                  <a:txBody>
                    <a:bodyPr/>
                    <a:lstStyle/>
                    <a:p>
                      <a:pPr algn="l" fontAlgn="b"/>
                      <a:r>
                        <a:rPr lang="en-US" sz="1600" b="1" u="none" strike="noStrike" dirty="0">
                          <a:effectLst/>
                        </a:rPr>
                        <a:t>Grand Total</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dirty="0" smtClean="0">
                          <a:effectLst/>
                        </a:rPr>
                        <a:t>60280</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dirty="0" smtClean="0">
                          <a:effectLst/>
                        </a:rPr>
                        <a:t>$194462.61</a:t>
                      </a:r>
                      <a:endParaRPr lang="en-US" sz="18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5" name="Content Placeholder 3"/>
          <p:cNvSpPr txBox="1">
            <a:spLocks/>
          </p:cNvSpPr>
          <p:nvPr/>
        </p:nvSpPr>
        <p:spPr>
          <a:xfrm>
            <a:off x="1097280" y="450993"/>
            <a:ext cx="1878249" cy="369332"/>
          </a:xfrm>
          <a:prstGeom prst="rect">
            <a:avLst/>
          </a:prstGeom>
        </p:spPr>
        <p:txBody>
          <a:bodyPr vert="horz" wrap="square" lIns="0" tIns="45720" rIns="0" bIns="45720" rtlCol="0">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TASK 4. TABLEC</a:t>
            </a:r>
            <a:endParaRPr lang="en-US" dirty="0"/>
          </a:p>
        </p:txBody>
      </p:sp>
      <p:sp>
        <p:nvSpPr>
          <p:cNvPr id="6" name="TextBox 10"/>
          <p:cNvSpPr txBox="1"/>
          <p:nvPr/>
        </p:nvSpPr>
        <p:spPr>
          <a:xfrm>
            <a:off x="3074742" y="635659"/>
            <a:ext cx="8498559" cy="901073"/>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dirty="0" smtClean="0"/>
              <a:t>N.B:</a:t>
            </a:r>
            <a:r>
              <a:rPr lang="en-US" sz="1400" dirty="0"/>
              <a:t> </a:t>
            </a:r>
            <a:r>
              <a:rPr lang="en-US" sz="1400" dirty="0" smtClean="0"/>
              <a:t>T</a:t>
            </a:r>
            <a:r>
              <a:rPr lang="en-US" sz="1400" dirty="0"/>
              <a:t>h</a:t>
            </a:r>
            <a:r>
              <a:rPr lang="en-US" sz="1400" baseline="0" dirty="0" smtClean="0"/>
              <a:t>ere is great impact on home delivering</a:t>
            </a:r>
            <a:r>
              <a:rPr lang="en-US" sz="1400" dirty="0" smtClean="0"/>
              <a:t> made in </a:t>
            </a:r>
            <a:r>
              <a:rPr lang="en-US" sz="1400" dirty="0" err="1" smtClean="0"/>
              <a:t>blackpool</a:t>
            </a:r>
            <a:r>
              <a:rPr lang="en-US" sz="1400" dirty="0" smtClean="0"/>
              <a:t> compare to the other two cities because the volume of product sold in </a:t>
            </a:r>
            <a:r>
              <a:rPr lang="en-US" sz="1400" dirty="0" err="1" smtClean="0"/>
              <a:t>blackpool</a:t>
            </a:r>
            <a:r>
              <a:rPr lang="en-US" sz="1400" dirty="0" smtClean="0"/>
              <a:t> compare to the </a:t>
            </a:r>
            <a:r>
              <a:rPr lang="en-US" sz="1400" dirty="0" err="1" smtClean="0"/>
              <a:t>porthmouth</a:t>
            </a:r>
            <a:r>
              <a:rPr lang="en-US" sz="1400" dirty="0" smtClean="0"/>
              <a:t> and </a:t>
            </a:r>
            <a:r>
              <a:rPr lang="en-US" sz="1400" dirty="0" err="1" smtClean="0"/>
              <a:t>southamton</a:t>
            </a:r>
            <a:r>
              <a:rPr lang="en-US" sz="1400" dirty="0" smtClean="0"/>
              <a:t> is higher. As such, the higher the volume, the higher the sales( volume = 27,516, value = </a:t>
            </a:r>
            <a:r>
              <a:rPr lang="en-US" sz="1400" dirty="0"/>
              <a:t>$</a:t>
            </a:r>
            <a:r>
              <a:rPr lang="en-US" sz="1400" dirty="0" smtClean="0"/>
              <a:t>89,238.36)</a:t>
            </a:r>
            <a:endParaRPr lang="en-US" sz="1400" dirty="0"/>
          </a:p>
        </p:txBody>
      </p:sp>
    </p:spTree>
    <p:extLst>
      <p:ext uri="{BB962C8B-B14F-4D97-AF65-F5344CB8AC3E}">
        <p14:creationId xmlns:p14="http://schemas.microsoft.com/office/powerpoint/2010/main" val="984625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88"/>
            <a:ext cx="10515600" cy="4625787"/>
          </a:xfrm>
        </p:spPr>
        <p:txBody>
          <a:bodyPr>
            <a:normAutofit/>
          </a:bodyPr>
          <a:lstStyle/>
          <a:p>
            <a:pPr marL="53975" indent="-53975"/>
            <a:r>
              <a:rPr lang="en-US" sz="2400" dirty="0" smtClean="0"/>
              <a:t> </a:t>
            </a:r>
            <a:r>
              <a:rPr lang="en-US" sz="2400" b="1" dirty="0" smtClean="0"/>
              <a:t>Introduction: </a:t>
            </a:r>
            <a:r>
              <a:rPr lang="en-US" sz="2000" dirty="0"/>
              <a:t>T</a:t>
            </a:r>
            <a:r>
              <a:rPr lang="en-US" sz="2000" dirty="0" smtClean="0"/>
              <a:t>he corporate strategy manager is interested in understanding the options available for 	local expansion strategy including increase the  size of the shops. </a:t>
            </a:r>
            <a:r>
              <a:rPr lang="en-US" sz="2000" dirty="0"/>
              <a:t/>
            </a:r>
            <a:br>
              <a:rPr lang="en-US" sz="2000" dirty="0"/>
            </a:br>
            <a:r>
              <a:rPr lang="en-US" sz="2400" dirty="0" smtClean="0"/>
              <a:t/>
            </a:r>
            <a:br>
              <a:rPr lang="en-US" sz="2400" dirty="0" smtClean="0"/>
            </a:br>
            <a:r>
              <a:rPr lang="en-US" sz="2000" b="1" dirty="0" smtClean="0"/>
              <a:t>Data collection and preprocessing:</a:t>
            </a:r>
            <a:r>
              <a:rPr lang="en-US" sz="2000" dirty="0" smtClean="0"/>
              <a:t> data collected from strategy manager (cots dataset cw2, contains 649 	rows and 32kb) excel 2013 was used to pull the data and filtering, data consistency, data duplicate 	procedures was used for data cleaning</a:t>
            </a:r>
            <a:br>
              <a:rPr lang="en-US" sz="2000" dirty="0" smtClean="0"/>
            </a:br>
            <a:r>
              <a:rPr lang="en-US" sz="2000" dirty="0"/>
              <a:t>	</a:t>
            </a:r>
            <a:r>
              <a:rPr lang="en-US" sz="2000" dirty="0" smtClean="0"/>
              <a:t> </a:t>
            </a:r>
            <a:br>
              <a:rPr lang="en-US" sz="2000" dirty="0" smtClean="0"/>
            </a:br>
            <a:r>
              <a:rPr lang="en-US" sz="2000" dirty="0" smtClean="0"/>
              <a:t/>
            </a:r>
            <a:br>
              <a:rPr lang="en-US" sz="2000" dirty="0" smtClean="0"/>
            </a:br>
            <a:r>
              <a:rPr lang="en-US" sz="2000" dirty="0"/>
              <a:t>	</a:t>
            </a:r>
            <a:r>
              <a:rPr lang="en-US" sz="2400" dirty="0" smtClean="0"/>
              <a:t/>
            </a:r>
            <a:br>
              <a:rPr lang="en-US" sz="2400" dirty="0" smtClean="0"/>
            </a:br>
            <a:r>
              <a:rPr lang="en-US" sz="2400" dirty="0"/>
              <a:t/>
            </a:r>
            <a:br>
              <a:rPr lang="en-US" sz="2400" dirty="0"/>
            </a:br>
            <a:r>
              <a:rPr lang="en-US" sz="2400" dirty="0" smtClean="0"/>
              <a:t/>
            </a:r>
            <a:br>
              <a:rPr lang="en-US" sz="2400" dirty="0" smtClean="0"/>
            </a:br>
            <a:endParaRPr lang="en-US" sz="2400" dirty="0"/>
          </a:p>
        </p:txBody>
      </p:sp>
    </p:spTree>
    <p:extLst>
      <p:ext uri="{BB962C8B-B14F-4D97-AF65-F5344CB8AC3E}">
        <p14:creationId xmlns:p14="http://schemas.microsoft.com/office/powerpoint/2010/main" val="3908923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13283"/>
          </a:xfrm>
        </p:spPr>
        <p:txBody>
          <a:bodyPr>
            <a:normAutofit fontScale="90000"/>
          </a:bodyPr>
          <a:lstStyle/>
          <a:p>
            <a:r>
              <a:rPr lang="en-US" dirty="0"/>
              <a:t>APPENDIX CONT...</a:t>
            </a:r>
          </a:p>
        </p:txBody>
      </p:sp>
      <p:sp>
        <p:nvSpPr>
          <p:cNvPr id="7" name="Content Placeholder 3"/>
          <p:cNvSpPr txBox="1">
            <a:spLocks/>
          </p:cNvSpPr>
          <p:nvPr/>
        </p:nvSpPr>
        <p:spPr>
          <a:xfrm>
            <a:off x="1096963" y="860425"/>
            <a:ext cx="1672061" cy="369332"/>
          </a:xfrm>
          <a:prstGeom prst="rect">
            <a:avLst/>
          </a:prstGeom>
        </p:spPr>
        <p:txBody>
          <a:bodyPr vert="horz" wrap="none" lIns="0" tIns="45720" rIns="0" bIns="45720" rtlCol="0">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TASK 4. Chart C</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val="1945945691"/>
              </p:ext>
            </p:extLst>
          </p:nvPr>
        </p:nvGraphicFramePr>
        <p:xfrm>
          <a:off x="1818590" y="1229757"/>
          <a:ext cx="8389935" cy="49390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5834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8882" y="1738888"/>
            <a:ext cx="3890682" cy="1450757"/>
          </a:xfrm>
        </p:spPr>
        <p:txBody>
          <a:bodyPr/>
          <a:lstStyle/>
          <a:p>
            <a:r>
              <a:rPr lang="en-US" b="1" dirty="0" smtClean="0">
                <a:solidFill>
                  <a:schemeClr val="accent1"/>
                </a:solidFill>
              </a:rPr>
              <a:t>THE END</a:t>
            </a:r>
            <a:endParaRPr lang="en-US" b="1" dirty="0">
              <a:solidFill>
                <a:schemeClr val="accent1"/>
              </a:solidFill>
            </a:endParaRPr>
          </a:p>
        </p:txBody>
      </p:sp>
    </p:spTree>
    <p:extLst>
      <p:ext uri="{BB962C8B-B14F-4D97-AF65-F5344CB8AC3E}">
        <p14:creationId xmlns:p14="http://schemas.microsoft.com/office/powerpoint/2010/main" val="378987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744" y="107576"/>
            <a:ext cx="4796691" cy="470648"/>
          </a:xfrm>
        </p:spPr>
        <p:txBody>
          <a:bodyPr>
            <a:noAutofit/>
          </a:bodyPr>
          <a:lstStyle/>
          <a:p>
            <a:r>
              <a:rPr lang="en-US" sz="4000" b="1" dirty="0" smtClean="0">
                <a:solidFill>
                  <a:srgbClr val="FF0000"/>
                </a:solidFill>
                <a:latin typeface="Times New Roman" panose="02020603050405020304" pitchFamily="18" charset="0"/>
                <a:cs typeface="Times New Roman" panose="02020603050405020304" pitchFamily="18" charset="0"/>
              </a:rPr>
              <a:t>This slide is optional</a:t>
            </a:r>
            <a:endParaRPr lang="en-US" sz="4000" b="1"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011" y="578224"/>
            <a:ext cx="11385749" cy="5876363"/>
          </a:xfrm>
        </p:spPr>
      </p:pic>
    </p:spTree>
    <p:extLst>
      <p:ext uri="{BB962C8B-B14F-4D97-AF65-F5344CB8AC3E}">
        <p14:creationId xmlns:p14="http://schemas.microsoft.com/office/powerpoint/2010/main" val="3842260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44164800"/>
              </p:ext>
            </p:extLst>
          </p:nvPr>
        </p:nvGraphicFramePr>
        <p:xfrm>
          <a:off x="838199" y="875663"/>
          <a:ext cx="7563295" cy="3358753"/>
        </p:xfrm>
        <a:graphic>
          <a:graphicData uri="http://schemas.openxmlformats.org/drawingml/2006/table">
            <a:tbl>
              <a:tblPr>
                <a:tableStyleId>{5C22544A-7EE6-4342-B048-85BDC9FD1C3A}</a:tableStyleId>
              </a:tblPr>
              <a:tblGrid>
                <a:gridCol w="2219345"/>
                <a:gridCol w="2219345"/>
                <a:gridCol w="3124605"/>
              </a:tblGrid>
              <a:tr h="734773">
                <a:tc>
                  <a:txBody>
                    <a:bodyPr/>
                    <a:lstStyle/>
                    <a:p>
                      <a:pPr algn="l" fontAlgn="b"/>
                      <a:r>
                        <a:rPr lang="en-US" sz="1400" b="1" u="none" strike="noStrike" dirty="0">
                          <a:effectLst/>
                        </a:rPr>
                        <a:t>Row Labels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Sum of Sales Volume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Sum of Sales Value</a:t>
                      </a:r>
                      <a:endParaRPr lang="en-US" sz="1400" b="1" i="0" u="none" strike="noStrike" dirty="0">
                        <a:solidFill>
                          <a:srgbClr val="000000"/>
                        </a:solidFill>
                        <a:effectLst/>
                        <a:latin typeface="Calibri" panose="020F0502020204030204" pitchFamily="34" charset="0"/>
                      </a:endParaRPr>
                    </a:p>
                  </a:txBody>
                  <a:tcPr marL="9525" marR="9525" marT="9525" marB="0" anchor="b"/>
                </a:tc>
              </a:tr>
              <a:tr h="655995">
                <a:tc>
                  <a:txBody>
                    <a:bodyPr/>
                    <a:lstStyle/>
                    <a:p>
                      <a:pPr algn="l" fontAlgn="b"/>
                      <a:r>
                        <a:rPr lang="en-US" sz="1400" u="none" strike="noStrike">
                          <a:effectLst/>
                        </a:rPr>
                        <a:t>Blackpool</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27516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outerShdw blurRad="50800" dist="38100" dir="2700000" algn="tl" rotWithShape="0">
                              <a:prstClr val="black">
                                <a:alpha val="40000"/>
                              </a:prstClr>
                            </a:outerShdw>
                          </a:effectLst>
                        </a:rPr>
                        <a:t>$</a:t>
                      </a:r>
                      <a:r>
                        <a:rPr lang="en-US" sz="1400" u="none" strike="noStrike" kern="1200" dirty="0">
                          <a:solidFill>
                            <a:schemeClr val="dk1"/>
                          </a:solidFill>
                          <a:effectLst>
                            <a:outerShdw blurRad="50800" dist="38100" dir="2700000" algn="tl" rotWithShape="0">
                              <a:prstClr val="black">
                                <a:alpha val="40000"/>
                              </a:prstClr>
                            </a:outerShdw>
                          </a:effectLst>
                          <a:latin typeface="+mn-lt"/>
                          <a:ea typeface="+mn-ea"/>
                          <a:cs typeface="+mn-cs"/>
                        </a:rPr>
                        <a:t>89,238</a:t>
                      </a:r>
                      <a:r>
                        <a:rPr lang="en-US" sz="1400" u="none" strike="noStrike" dirty="0">
                          <a:effectLst>
                            <a:outerShdw blurRad="50800" dist="38100" dir="2700000" algn="tl" rotWithShape="0">
                              <a:prstClr val="black">
                                <a:alpha val="40000"/>
                              </a:prstClr>
                            </a:outerShdw>
                          </a:effectLst>
                        </a:rPr>
                        <a:t>.36</a:t>
                      </a:r>
                      <a:endParaRPr lang="en-US" sz="1400" b="0" i="0" u="none" strike="noStrike" dirty="0">
                        <a:solidFill>
                          <a:srgbClr val="000000"/>
                        </a:solidFill>
                        <a:effectLst>
                          <a:outerShdw blurRad="50800" dist="38100" dir="2700000" algn="tl" rotWithShape="0">
                            <a:prstClr val="black">
                              <a:alpha val="40000"/>
                            </a:prstClr>
                          </a:outerShdw>
                        </a:effectLst>
                        <a:latin typeface="Calibri" panose="020F0502020204030204" pitchFamily="34" charset="0"/>
                      </a:endParaRPr>
                    </a:p>
                  </a:txBody>
                  <a:tcPr marL="9525" marR="9525" marT="9525"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r>
              <a:tr h="655995">
                <a:tc>
                  <a:txBody>
                    <a:bodyPr/>
                    <a:lstStyle/>
                    <a:p>
                      <a:pPr algn="l" fontAlgn="b"/>
                      <a:r>
                        <a:rPr lang="en-US" sz="1400" u="none" strike="noStrike">
                          <a:effectLst/>
                        </a:rPr>
                        <a:t>Portsmouth</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19427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$62,271.75</a:t>
                      </a:r>
                      <a:endParaRPr lang="en-US" sz="1400" b="0" i="0" u="none" strike="noStrike" dirty="0">
                        <a:solidFill>
                          <a:srgbClr val="000000"/>
                        </a:solidFill>
                        <a:effectLst/>
                        <a:latin typeface="Calibri" panose="020F0502020204030204" pitchFamily="34" charset="0"/>
                      </a:endParaRPr>
                    </a:p>
                  </a:txBody>
                  <a:tcPr marL="9525" marR="9525" marT="9525" marB="0" anchor="b"/>
                </a:tc>
              </a:tr>
              <a:tr h="655995">
                <a:tc>
                  <a:txBody>
                    <a:bodyPr/>
                    <a:lstStyle/>
                    <a:p>
                      <a:pPr algn="l" fontAlgn="b"/>
                      <a:r>
                        <a:rPr lang="en-US" sz="1400" u="none" strike="noStrike" dirty="0">
                          <a:effectLst/>
                        </a:rPr>
                        <a:t>Southampton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13338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$42,952.50</a:t>
                      </a:r>
                      <a:endParaRPr lang="en-US" sz="1400" b="0" i="0" u="none" strike="noStrike" dirty="0">
                        <a:solidFill>
                          <a:srgbClr val="000000"/>
                        </a:solidFill>
                        <a:effectLst/>
                        <a:latin typeface="Calibri" panose="020F0502020204030204" pitchFamily="34" charset="0"/>
                      </a:endParaRPr>
                    </a:p>
                  </a:txBody>
                  <a:tcPr marL="9525" marR="9525" marT="9525"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3500000" scaled="1"/>
                      <a:tileRect/>
                    </a:gradFill>
                  </a:tcPr>
                </a:tc>
              </a:tr>
              <a:tr h="655995">
                <a:tc>
                  <a:txBody>
                    <a:bodyPr/>
                    <a:lstStyle/>
                    <a:p>
                      <a:pPr algn="l" fontAlgn="b"/>
                      <a:r>
                        <a:rPr lang="en-US" sz="1400" b="1" u="none" strike="noStrike" dirty="0">
                          <a:effectLst/>
                        </a:rPr>
                        <a:t>Grand Total</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1" u="none" strike="noStrike" dirty="0">
                          <a:effectLst/>
                        </a:rPr>
                        <a:t>60280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1" u="none" strike="noStrike" dirty="0">
                          <a:effectLst/>
                        </a:rPr>
                        <a:t>$194,462.61</a:t>
                      </a:r>
                      <a:endParaRPr lang="en-US" sz="14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cxnSp>
        <p:nvCxnSpPr>
          <p:cNvPr id="5" name="Straight Arrow Connector 4"/>
          <p:cNvCxnSpPr/>
          <p:nvPr/>
        </p:nvCxnSpPr>
        <p:spPr>
          <a:xfrm flipH="1" flipV="1">
            <a:off x="5800299" y="2169994"/>
            <a:ext cx="668741" cy="3084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5540991" y="3357349"/>
            <a:ext cx="457036" cy="2442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199" y="5071590"/>
            <a:ext cx="10319657"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 table and chart shown show’s that; coffee shops has the highest sales value in </a:t>
            </a:r>
            <a:r>
              <a:rPr lang="en-US" sz="2000" dirty="0" err="1" smtClean="0"/>
              <a:t>blackpool</a:t>
            </a:r>
            <a:r>
              <a:rPr lang="en-US" sz="2000" dirty="0" smtClean="0"/>
              <a:t> with a sales value of $89,238.36</a:t>
            </a:r>
            <a:r>
              <a:rPr lang="en-US" sz="2000" dirty="0" smtClean="0">
                <a:solidFill>
                  <a:srgbClr val="000000"/>
                </a:solidFill>
                <a:latin typeface="Calibri" panose="020F0502020204030204" pitchFamily="34" charset="0"/>
              </a:rPr>
              <a:t> </a:t>
            </a:r>
            <a:r>
              <a:rPr lang="en-US" sz="2000" dirty="0" smtClean="0"/>
              <a:t>and sales volume 27516.</a:t>
            </a:r>
          </a:p>
          <a:p>
            <a:pPr marL="285750" indent="-285750">
              <a:buFont typeface="Arial" panose="020B0604020202020204" pitchFamily="34" charset="0"/>
              <a:buChar char="•"/>
            </a:pPr>
            <a:r>
              <a:rPr lang="en-US" sz="2000" dirty="0" err="1" smtClean="0"/>
              <a:t>Southamton</a:t>
            </a:r>
            <a:r>
              <a:rPr lang="en-US" sz="2000" dirty="0" smtClean="0"/>
              <a:t> has a list sales value </a:t>
            </a:r>
            <a:r>
              <a:rPr lang="en-US" sz="2000" dirty="0"/>
              <a:t>$</a:t>
            </a:r>
            <a:r>
              <a:rPr lang="en-US" sz="2000" dirty="0" smtClean="0"/>
              <a:t>42,952.50</a:t>
            </a:r>
            <a:r>
              <a:rPr lang="en-US" sz="2000" dirty="0">
                <a:solidFill>
                  <a:srgbClr val="000000"/>
                </a:solidFill>
                <a:latin typeface="Calibri" panose="020F0502020204030204" pitchFamily="34" charset="0"/>
              </a:rPr>
              <a:t> </a:t>
            </a:r>
            <a:r>
              <a:rPr lang="en-US" sz="2000" dirty="0" smtClean="0">
                <a:solidFill>
                  <a:srgbClr val="000000"/>
                </a:solidFill>
                <a:latin typeface="Calibri" panose="020F0502020204030204" pitchFamily="34" charset="0"/>
              </a:rPr>
              <a:t>and</a:t>
            </a:r>
            <a:r>
              <a:rPr lang="en-US" sz="2000" dirty="0" smtClean="0"/>
              <a:t> sales volume as </a:t>
            </a:r>
            <a:r>
              <a:rPr lang="en-US" sz="2000" dirty="0"/>
              <a:t>13338</a:t>
            </a:r>
          </a:p>
        </p:txBody>
      </p:sp>
      <p:sp>
        <p:nvSpPr>
          <p:cNvPr id="10" name="TextBox 9"/>
          <p:cNvSpPr txBox="1"/>
          <p:nvPr/>
        </p:nvSpPr>
        <p:spPr>
          <a:xfrm>
            <a:off x="614149" y="641444"/>
            <a:ext cx="2593074" cy="369332"/>
          </a:xfrm>
          <a:prstGeom prst="rect">
            <a:avLst/>
          </a:prstGeom>
          <a:noFill/>
        </p:spPr>
        <p:txBody>
          <a:bodyPr wrap="square" rtlCol="0">
            <a:spAutoFit/>
          </a:bodyPr>
          <a:lstStyle/>
          <a:p>
            <a:r>
              <a:rPr lang="en-US" dirty="0" smtClean="0"/>
              <a:t>Issue 1. Table1</a:t>
            </a:r>
            <a:endParaRPr lang="en-US" dirty="0"/>
          </a:p>
        </p:txBody>
      </p:sp>
      <p:sp>
        <p:nvSpPr>
          <p:cNvPr id="13" name="Rectangle 12"/>
          <p:cNvSpPr/>
          <p:nvPr/>
        </p:nvSpPr>
        <p:spPr>
          <a:xfrm>
            <a:off x="514105" y="12805"/>
            <a:ext cx="1583062" cy="369332"/>
          </a:xfrm>
          <a:prstGeom prst="rect">
            <a:avLst/>
          </a:prstGeom>
        </p:spPr>
        <p:txBody>
          <a:bodyPr wrap="none">
            <a:spAutoFit/>
          </a:bodyPr>
          <a:lstStyle/>
          <a:p>
            <a:r>
              <a:rPr lang="en-US" b="1" dirty="0"/>
              <a:t>Data Analysis: </a:t>
            </a:r>
            <a:endParaRPr lang="en-US" dirty="0"/>
          </a:p>
        </p:txBody>
      </p:sp>
    </p:spTree>
    <p:extLst>
      <p:ext uri="{BB962C8B-B14F-4D97-AF65-F5344CB8AC3E}">
        <p14:creationId xmlns:p14="http://schemas.microsoft.com/office/powerpoint/2010/main" val="3382256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a:graphicFrameLocks/>
          </p:cNvGraphicFramePr>
          <p:nvPr>
            <p:extLst>
              <p:ext uri="{D42A27DB-BD31-4B8C-83A1-F6EECF244321}">
                <p14:modId xmlns:p14="http://schemas.microsoft.com/office/powerpoint/2010/main" val="2179134354"/>
              </p:ext>
            </p:extLst>
          </p:nvPr>
        </p:nvGraphicFramePr>
        <p:xfrm>
          <a:off x="1216129" y="1000381"/>
          <a:ext cx="8756177" cy="4900550"/>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a:xfrm>
            <a:off x="565018" y="259308"/>
            <a:ext cx="10058400" cy="741073"/>
          </a:xfrm>
        </p:spPr>
        <p:txBody>
          <a:bodyPr>
            <a:normAutofit/>
          </a:bodyPr>
          <a:lstStyle/>
          <a:p>
            <a:r>
              <a:rPr lang="en-US" sz="2000" dirty="0"/>
              <a:t>ISSUE 1. chart 1</a:t>
            </a:r>
          </a:p>
        </p:txBody>
      </p:sp>
    </p:spTree>
    <p:extLst>
      <p:ext uri="{BB962C8B-B14F-4D97-AF65-F5344CB8AC3E}">
        <p14:creationId xmlns:p14="http://schemas.microsoft.com/office/powerpoint/2010/main" val="706179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129" y="484094"/>
            <a:ext cx="10515600" cy="558053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10" name="TextBox 9"/>
          <p:cNvSpPr txBox="1"/>
          <p:nvPr/>
        </p:nvSpPr>
        <p:spPr>
          <a:xfrm>
            <a:off x="856129" y="4125632"/>
            <a:ext cx="10319657"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smtClean="0"/>
              <a:t>From the table and chart shown, it can be deduced that; coffee has the highest sales performance of $73050.77.</a:t>
            </a:r>
          </a:p>
          <a:p>
            <a:pPr marL="457200" indent="-457200">
              <a:buFont typeface="Wingdings" panose="05000000000000000000" pitchFamily="2" charset="2"/>
              <a:buChar char="Ø"/>
            </a:pPr>
            <a:r>
              <a:rPr lang="en-US" sz="2000" dirty="0" smtClean="0"/>
              <a:t>Hot drinks has the least sales performance of $17,743.82</a:t>
            </a:r>
            <a:r>
              <a:rPr lang="en-US" sz="2000" dirty="0"/>
              <a:t> </a:t>
            </a:r>
            <a:r>
              <a:rPr lang="en-US" sz="2000" dirty="0" smtClean="0"/>
              <a:t>followed by sandwiches $21,441.86. This implies that hot drinks should be taken out of the shelf.</a:t>
            </a:r>
            <a:br>
              <a:rPr lang="en-US" sz="2000" dirty="0" smtClean="0"/>
            </a:b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3566388037"/>
              </p:ext>
            </p:extLst>
          </p:nvPr>
        </p:nvGraphicFramePr>
        <p:xfrm>
          <a:off x="2414650" y="965983"/>
          <a:ext cx="5610234" cy="2982232"/>
        </p:xfrm>
        <a:graphic>
          <a:graphicData uri="http://schemas.openxmlformats.org/drawingml/2006/table">
            <a:tbl>
              <a:tblPr>
                <a:tableStyleId>{5C22544A-7EE6-4342-B048-85BDC9FD1C3A}</a:tableStyleId>
              </a:tblPr>
              <a:tblGrid>
                <a:gridCol w="2329932"/>
                <a:gridCol w="3280302"/>
              </a:tblGrid>
              <a:tr h="372779">
                <a:tc>
                  <a:txBody>
                    <a:bodyPr/>
                    <a:lstStyle/>
                    <a:p>
                      <a:pPr algn="l" fontAlgn="b"/>
                      <a:r>
                        <a:rPr lang="en-US" sz="1400" b="1" u="none" strike="noStrike" dirty="0">
                          <a:effectLst/>
                        </a:rPr>
                        <a:t>Row Labels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Sum of Sales Value</a:t>
                      </a:r>
                      <a:endParaRPr lang="en-US" sz="1400" b="1" i="0" u="none" strike="noStrike" dirty="0">
                        <a:solidFill>
                          <a:srgbClr val="000000"/>
                        </a:solidFill>
                        <a:effectLst/>
                        <a:latin typeface="Calibri" panose="020F0502020204030204" pitchFamily="34" charset="0"/>
                      </a:endParaRPr>
                    </a:p>
                  </a:txBody>
                  <a:tcPr marL="9525" marR="9525" marT="9525" marB="0" anchor="b"/>
                </a:tc>
              </a:tr>
              <a:tr h="372779">
                <a:tc>
                  <a:txBody>
                    <a:bodyPr/>
                    <a:lstStyle/>
                    <a:p>
                      <a:pPr algn="l" fontAlgn="b"/>
                      <a:r>
                        <a:rPr lang="en-US" sz="1400" u="none" strike="noStrike">
                          <a:effectLst/>
                        </a:rPr>
                        <a:t>Cakes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$27,252.45</a:t>
                      </a:r>
                      <a:endParaRPr lang="en-US" sz="1400" b="0" i="0" u="none" strike="noStrike">
                        <a:solidFill>
                          <a:srgbClr val="000000"/>
                        </a:solidFill>
                        <a:effectLst/>
                        <a:latin typeface="Calibri" panose="020F0502020204030204" pitchFamily="34" charset="0"/>
                      </a:endParaRPr>
                    </a:p>
                  </a:txBody>
                  <a:tcPr marL="9525" marR="9525" marT="9525" marB="0" anchor="b"/>
                </a:tc>
              </a:tr>
              <a:tr h="372779">
                <a:tc>
                  <a:txBody>
                    <a:bodyPr/>
                    <a:lstStyle/>
                    <a:p>
                      <a:pPr algn="l" fontAlgn="b"/>
                      <a:r>
                        <a:rPr lang="en-US" sz="1400" u="none" strike="noStrike">
                          <a:effectLst/>
                        </a:rPr>
                        <a:t>Coffee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outerShdw blurRad="50800" dist="38100" dir="10800000" algn="r" rotWithShape="0">
                              <a:prstClr val="black">
                                <a:alpha val="40000"/>
                              </a:prstClr>
                            </a:outerShdw>
                          </a:effectLst>
                        </a:rPr>
                        <a:t>$73,050.77</a:t>
                      </a:r>
                      <a:endParaRPr lang="en-US" sz="1400" b="0" i="0" u="none" strike="noStrike" dirty="0">
                        <a:solidFill>
                          <a:srgbClr val="000000"/>
                        </a:solidFill>
                        <a:effectLst>
                          <a:outerShdw blurRad="50800" dist="38100" dir="10800000" algn="r" rotWithShape="0">
                            <a:prstClr val="black">
                              <a:alpha val="40000"/>
                            </a:prstClr>
                          </a:outerShdw>
                        </a:effectLst>
                        <a:latin typeface="Calibri" panose="020F0502020204030204" pitchFamily="34" charset="0"/>
                      </a:endParaRPr>
                    </a:p>
                  </a:txBody>
                  <a:tcPr marL="9525" marR="9525" marT="9525"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r>
              <a:tr h="372779">
                <a:tc>
                  <a:txBody>
                    <a:bodyPr/>
                    <a:lstStyle/>
                    <a:p>
                      <a:pPr algn="l" fontAlgn="b"/>
                      <a:r>
                        <a:rPr lang="en-US" sz="1400" u="none" strike="noStrike">
                          <a:effectLst/>
                        </a:rPr>
                        <a:t>Cold drinks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$30,413.98</a:t>
                      </a:r>
                      <a:endParaRPr lang="en-US" sz="1400" b="0" i="0" u="none" strike="noStrike" dirty="0">
                        <a:solidFill>
                          <a:srgbClr val="000000"/>
                        </a:solidFill>
                        <a:effectLst/>
                        <a:latin typeface="Calibri" panose="020F0502020204030204" pitchFamily="34" charset="0"/>
                      </a:endParaRPr>
                    </a:p>
                  </a:txBody>
                  <a:tcPr marL="9525" marR="9525" marT="9525" marB="0" anchor="b"/>
                </a:tc>
              </a:tr>
              <a:tr h="372779">
                <a:tc>
                  <a:txBody>
                    <a:bodyPr/>
                    <a:lstStyle/>
                    <a:p>
                      <a:pPr algn="l" fontAlgn="b"/>
                      <a:r>
                        <a:rPr lang="en-US" sz="1400" u="none" strike="noStrike">
                          <a:effectLst/>
                        </a:rPr>
                        <a:t>Hot drinks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$17,743.82</a:t>
                      </a:r>
                      <a:endParaRPr lang="en-US" sz="1400" b="0" i="0" u="none" strike="noStrike">
                        <a:solidFill>
                          <a:srgbClr val="000000"/>
                        </a:solidFill>
                        <a:effectLst/>
                        <a:latin typeface="Calibri" panose="020F0502020204030204" pitchFamily="34" charset="0"/>
                      </a:endParaRPr>
                    </a:p>
                  </a:txBody>
                  <a:tcPr marL="9525" marR="9525" marT="9525" marB="0" anchor="b"/>
                </a:tc>
              </a:tr>
              <a:tr h="372779">
                <a:tc>
                  <a:txBody>
                    <a:bodyPr/>
                    <a:lstStyle/>
                    <a:p>
                      <a:pPr algn="l" fontAlgn="b"/>
                      <a:r>
                        <a:rPr lang="en-US" sz="1400" u="none" strike="noStrike" dirty="0">
                          <a:effectLst/>
                        </a:rPr>
                        <a:t>Pastry</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$24,559.72</a:t>
                      </a:r>
                      <a:endParaRPr lang="en-US" sz="1400" b="0" i="0" u="none" strike="noStrike">
                        <a:solidFill>
                          <a:srgbClr val="000000"/>
                        </a:solidFill>
                        <a:effectLst/>
                        <a:latin typeface="Calibri" panose="020F0502020204030204" pitchFamily="34" charset="0"/>
                      </a:endParaRPr>
                    </a:p>
                  </a:txBody>
                  <a:tcPr marL="9525" marR="9525" marT="9525" marB="0" anchor="b"/>
                </a:tc>
              </a:tr>
              <a:tr h="372779">
                <a:tc>
                  <a:txBody>
                    <a:bodyPr/>
                    <a:lstStyle/>
                    <a:p>
                      <a:pPr algn="l" fontAlgn="b"/>
                      <a:r>
                        <a:rPr lang="en-US" sz="1400" u="none" strike="noStrike">
                          <a:effectLst/>
                        </a:rPr>
                        <a:t>Sandwiches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$21,441.86</a:t>
                      </a:r>
                      <a:endParaRPr lang="en-US" sz="1400" b="0" i="0" u="none" strike="noStrike" dirty="0">
                        <a:solidFill>
                          <a:srgbClr val="000000"/>
                        </a:solidFill>
                        <a:effectLst/>
                        <a:latin typeface="Calibri" panose="020F0502020204030204" pitchFamily="34" charset="0"/>
                      </a:endParaRPr>
                    </a:p>
                  </a:txBody>
                  <a:tcPr marL="9525" marR="9525" marT="9525"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path path="circle">
                        <a:fillToRect l="50000" t="50000" r="50000" b="50000"/>
                      </a:path>
                      <a:tileRect/>
                    </a:gradFill>
                  </a:tcPr>
                </a:tc>
              </a:tr>
              <a:tr h="372779">
                <a:tc>
                  <a:txBody>
                    <a:bodyPr/>
                    <a:lstStyle/>
                    <a:p>
                      <a:pPr algn="l" fontAlgn="b"/>
                      <a:r>
                        <a:rPr lang="en-US" sz="1400" b="1" u="none" strike="noStrike" dirty="0">
                          <a:effectLst/>
                        </a:rPr>
                        <a:t>Grand Total</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1" u="none" strike="noStrike" dirty="0">
                          <a:effectLst/>
                        </a:rPr>
                        <a:t>$194,462.61</a:t>
                      </a:r>
                      <a:endParaRPr lang="en-US" sz="14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4" name="Rectangle 3"/>
          <p:cNvSpPr/>
          <p:nvPr/>
        </p:nvSpPr>
        <p:spPr>
          <a:xfrm>
            <a:off x="1041779" y="208466"/>
            <a:ext cx="6096000" cy="1200329"/>
          </a:xfrm>
          <a:prstGeom prst="rect">
            <a:avLst/>
          </a:prstGeom>
        </p:spPr>
        <p:txBody>
          <a:bodyPr>
            <a:spAutoFit/>
          </a:bodyPr>
          <a:lstStyle/>
          <a:p>
            <a:r>
              <a:rPr lang="en-US" b="1" dirty="0"/>
              <a:t/>
            </a:r>
            <a:br>
              <a:rPr lang="en-US" b="1" dirty="0"/>
            </a:br>
            <a:r>
              <a:rPr lang="en-US" dirty="0"/>
              <a:t>ISSUE </a:t>
            </a:r>
            <a:r>
              <a:rPr lang="en-US" dirty="0" smtClean="0"/>
              <a:t>2. Table 2</a:t>
            </a:r>
            <a:r>
              <a:rPr lang="en-US" b="1" dirty="0"/>
              <a:t/>
            </a:r>
            <a:br>
              <a:rPr lang="en-US" b="1" dirty="0"/>
            </a:br>
            <a:r>
              <a:rPr lang="en-US" b="1" dirty="0"/>
              <a:t/>
            </a:r>
            <a:br>
              <a:rPr lang="en-US" b="1" dirty="0"/>
            </a:br>
            <a:endParaRPr lang="en-US" dirty="0"/>
          </a:p>
        </p:txBody>
      </p:sp>
    </p:spTree>
    <p:extLst>
      <p:ext uri="{BB962C8B-B14F-4D97-AF65-F5344CB8AC3E}">
        <p14:creationId xmlns:p14="http://schemas.microsoft.com/office/powerpoint/2010/main" val="1365274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711955952"/>
              </p:ext>
            </p:extLst>
          </p:nvPr>
        </p:nvGraphicFramePr>
        <p:xfrm>
          <a:off x="1485100" y="696036"/>
          <a:ext cx="9842542" cy="4653887"/>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830955" y="405599"/>
            <a:ext cx="1651414" cy="369332"/>
          </a:xfrm>
          <a:prstGeom prst="rect">
            <a:avLst/>
          </a:prstGeom>
        </p:spPr>
        <p:txBody>
          <a:bodyPr wrap="none">
            <a:spAutoFit/>
          </a:bodyPr>
          <a:lstStyle/>
          <a:p>
            <a:r>
              <a:rPr lang="en-US" dirty="0"/>
              <a:t>ISSUE 2. </a:t>
            </a:r>
            <a:r>
              <a:rPr lang="en-US" dirty="0" smtClean="0"/>
              <a:t>chart 2</a:t>
            </a:r>
            <a:endParaRPr lang="en-US" dirty="0"/>
          </a:p>
        </p:txBody>
      </p:sp>
    </p:spTree>
    <p:extLst>
      <p:ext uri="{BB962C8B-B14F-4D97-AF65-F5344CB8AC3E}">
        <p14:creationId xmlns:p14="http://schemas.microsoft.com/office/powerpoint/2010/main" val="2913998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93994122"/>
              </p:ext>
            </p:extLst>
          </p:nvPr>
        </p:nvGraphicFramePr>
        <p:xfrm>
          <a:off x="2546405" y="955342"/>
          <a:ext cx="5806025" cy="3166280"/>
        </p:xfrm>
        <a:graphic>
          <a:graphicData uri="http://schemas.openxmlformats.org/drawingml/2006/table">
            <a:tbl>
              <a:tblPr>
                <a:tableStyleId>{5C22544A-7EE6-4342-B048-85BDC9FD1C3A}</a:tableStyleId>
              </a:tblPr>
              <a:tblGrid>
                <a:gridCol w="2411245"/>
                <a:gridCol w="3394780"/>
              </a:tblGrid>
              <a:tr h="633256">
                <a:tc>
                  <a:txBody>
                    <a:bodyPr/>
                    <a:lstStyle/>
                    <a:p>
                      <a:pPr algn="l" fontAlgn="b"/>
                      <a:r>
                        <a:rPr lang="en-US" sz="1400" b="1" u="none" strike="noStrike" dirty="0">
                          <a:effectLst/>
                        </a:rPr>
                        <a:t>Row Labels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Sum of Sales Value</a:t>
                      </a:r>
                      <a:endParaRPr lang="en-US" sz="1400" b="1" i="0" u="none" strike="noStrike" dirty="0">
                        <a:solidFill>
                          <a:srgbClr val="000000"/>
                        </a:solidFill>
                        <a:effectLst/>
                        <a:latin typeface="Calibri" panose="020F0502020204030204" pitchFamily="34" charset="0"/>
                      </a:endParaRPr>
                    </a:p>
                  </a:txBody>
                  <a:tcPr marL="9525" marR="9525" marT="9525" marB="0" anchor="b"/>
                </a:tc>
              </a:tr>
              <a:tr h="633256">
                <a:tc>
                  <a:txBody>
                    <a:bodyPr/>
                    <a:lstStyle/>
                    <a:p>
                      <a:pPr algn="l" fontAlgn="b"/>
                      <a:r>
                        <a:rPr lang="en-US" sz="1400" u="none" strike="noStrike" dirty="0" err="1">
                          <a:effectLst/>
                        </a:rPr>
                        <a:t>Blackpool</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$89,238.36</a:t>
                      </a:r>
                      <a:endParaRPr lang="en-US" sz="1400" b="0" i="0" u="none" strike="noStrike" dirty="0">
                        <a:solidFill>
                          <a:srgbClr val="000000"/>
                        </a:solidFill>
                        <a:effectLst/>
                        <a:latin typeface="Calibri" panose="020F0502020204030204" pitchFamily="34" charset="0"/>
                      </a:endParaRPr>
                    </a:p>
                  </a:txBody>
                  <a:tcPr marL="9525" marR="9525" marT="9525"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r>
              <a:tr h="633256">
                <a:tc>
                  <a:txBody>
                    <a:bodyPr/>
                    <a:lstStyle/>
                    <a:p>
                      <a:pPr algn="l" fontAlgn="b"/>
                      <a:r>
                        <a:rPr lang="en-US" sz="1400" u="none" strike="noStrike" dirty="0">
                          <a:effectLst/>
                        </a:rPr>
                        <a:t>Portsmouth</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$62,271.75</a:t>
                      </a:r>
                      <a:endParaRPr lang="en-US" sz="1400" b="0" i="0" u="none" strike="noStrike" dirty="0">
                        <a:solidFill>
                          <a:srgbClr val="000000"/>
                        </a:solidFill>
                        <a:effectLst/>
                        <a:latin typeface="Calibri" panose="020F0502020204030204" pitchFamily="34" charset="0"/>
                      </a:endParaRPr>
                    </a:p>
                  </a:txBody>
                  <a:tcPr marL="9525" marR="9525" marT="9525" marB="0" anchor="b"/>
                </a:tc>
              </a:tr>
              <a:tr h="633256">
                <a:tc>
                  <a:txBody>
                    <a:bodyPr/>
                    <a:lstStyle/>
                    <a:p>
                      <a:pPr algn="l" fontAlgn="b"/>
                      <a:r>
                        <a:rPr lang="en-US" sz="1400" u="none" strike="noStrike" dirty="0">
                          <a:effectLst/>
                        </a:rPr>
                        <a:t>Southampton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$42,952.50</a:t>
                      </a:r>
                      <a:endParaRPr lang="en-US" sz="1400" b="0" i="0" u="none" strike="noStrike" dirty="0">
                        <a:solidFill>
                          <a:srgbClr val="000000"/>
                        </a:solidFill>
                        <a:effectLst/>
                        <a:latin typeface="Calibri" panose="020F0502020204030204" pitchFamily="34" charset="0"/>
                      </a:endParaRPr>
                    </a:p>
                  </a:txBody>
                  <a:tcPr marL="9525" marR="9525" marT="9525" marB="0" anchor="b"/>
                </a:tc>
              </a:tr>
              <a:tr h="633256">
                <a:tc>
                  <a:txBody>
                    <a:bodyPr/>
                    <a:lstStyle/>
                    <a:p>
                      <a:pPr algn="l" fontAlgn="b"/>
                      <a:r>
                        <a:rPr lang="en-US" sz="1400" b="1" u="none" strike="noStrike" dirty="0">
                          <a:effectLst/>
                        </a:rPr>
                        <a:t>Grand Total</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1" u="none" strike="noStrike" dirty="0">
                          <a:effectLst/>
                        </a:rPr>
                        <a:t>$194,462.61</a:t>
                      </a:r>
                      <a:endParaRPr lang="en-US" sz="14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6" name="Rectangle 5"/>
          <p:cNvSpPr/>
          <p:nvPr/>
        </p:nvSpPr>
        <p:spPr>
          <a:xfrm>
            <a:off x="830955" y="405599"/>
            <a:ext cx="1659044" cy="369332"/>
          </a:xfrm>
          <a:prstGeom prst="rect">
            <a:avLst/>
          </a:prstGeom>
        </p:spPr>
        <p:txBody>
          <a:bodyPr wrap="none">
            <a:spAutoFit/>
          </a:bodyPr>
          <a:lstStyle/>
          <a:p>
            <a:r>
              <a:rPr lang="en-US" dirty="0"/>
              <a:t>ISSUE </a:t>
            </a:r>
            <a:r>
              <a:rPr lang="en-US" dirty="0" smtClean="0"/>
              <a:t>3. </a:t>
            </a:r>
            <a:r>
              <a:rPr lang="en-US" dirty="0"/>
              <a:t>T</a:t>
            </a:r>
            <a:r>
              <a:rPr lang="en-US" dirty="0" smtClean="0"/>
              <a:t>able </a:t>
            </a:r>
            <a:r>
              <a:rPr lang="en-US" dirty="0"/>
              <a:t>3</a:t>
            </a:r>
          </a:p>
        </p:txBody>
      </p:sp>
      <p:sp>
        <p:nvSpPr>
          <p:cNvPr id="7" name="Rectangle 6"/>
          <p:cNvSpPr/>
          <p:nvPr/>
        </p:nvSpPr>
        <p:spPr>
          <a:xfrm>
            <a:off x="967431" y="4639944"/>
            <a:ext cx="10633165" cy="1477328"/>
          </a:xfrm>
          <a:prstGeom prst="rect">
            <a:avLst/>
          </a:prstGeom>
        </p:spPr>
        <p:txBody>
          <a:bodyPr wrap="square">
            <a:spAutoFit/>
          </a:bodyPr>
          <a:lstStyle/>
          <a:p>
            <a:pPr>
              <a:buFont typeface="Wingdings" panose="05000000000000000000" pitchFamily="2" charset="2"/>
              <a:buChar char="Ø"/>
            </a:pPr>
            <a:r>
              <a:rPr lang="en-US" dirty="0"/>
              <a:t>The highest sales value of $89238.36 shows that home delivery have a positive impact on sales in </a:t>
            </a:r>
            <a:r>
              <a:rPr lang="en-US" dirty="0" err="1"/>
              <a:t>blackpool</a:t>
            </a:r>
            <a:r>
              <a:rPr lang="en-US" dirty="0" smtClean="0"/>
              <a:t>.</a:t>
            </a:r>
          </a:p>
          <a:p>
            <a:endParaRPr lang="en-US" dirty="0"/>
          </a:p>
          <a:p>
            <a:pPr>
              <a:buFont typeface="Wingdings" panose="05000000000000000000" pitchFamily="2" charset="2"/>
              <a:buChar char="Ø"/>
            </a:pPr>
            <a:r>
              <a:rPr lang="en-US" dirty="0"/>
              <a:t>The chart also infer that introduction of home delivery service in Portsmouth and Southampton would have a great impact on sales</a:t>
            </a:r>
          </a:p>
          <a:p>
            <a:endParaRPr lang="en-US" dirty="0"/>
          </a:p>
        </p:txBody>
      </p:sp>
    </p:spTree>
    <p:extLst>
      <p:ext uri="{BB962C8B-B14F-4D97-AF65-F5344CB8AC3E}">
        <p14:creationId xmlns:p14="http://schemas.microsoft.com/office/powerpoint/2010/main" val="3571992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416859"/>
            <a:ext cx="10515600" cy="5760104"/>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p:txBody>
      </p:sp>
      <p:graphicFrame>
        <p:nvGraphicFramePr>
          <p:cNvPr id="6" name="Chart 5"/>
          <p:cNvGraphicFramePr>
            <a:graphicFrameLocks/>
          </p:cNvGraphicFramePr>
          <p:nvPr>
            <p:extLst>
              <p:ext uri="{D42A27DB-BD31-4B8C-83A1-F6EECF244321}">
                <p14:modId xmlns:p14="http://schemas.microsoft.com/office/powerpoint/2010/main" val="3280833331"/>
              </p:ext>
            </p:extLst>
          </p:nvPr>
        </p:nvGraphicFramePr>
        <p:xfrm>
          <a:off x="2250274" y="1119117"/>
          <a:ext cx="7112089" cy="4476465"/>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1041779" y="208466"/>
            <a:ext cx="6096000" cy="1200329"/>
          </a:xfrm>
          <a:prstGeom prst="rect">
            <a:avLst/>
          </a:prstGeom>
        </p:spPr>
        <p:txBody>
          <a:bodyPr>
            <a:spAutoFit/>
          </a:bodyPr>
          <a:lstStyle/>
          <a:p>
            <a:r>
              <a:rPr lang="en-US" dirty="0"/>
              <a:t/>
            </a:r>
            <a:br>
              <a:rPr lang="en-US" dirty="0"/>
            </a:br>
            <a:r>
              <a:rPr lang="en-US" dirty="0"/>
              <a:t>ISSUE </a:t>
            </a:r>
            <a:r>
              <a:rPr lang="en-US" dirty="0" smtClean="0"/>
              <a:t>3 table 3</a:t>
            </a:r>
            <a:r>
              <a:rPr lang="en-US" dirty="0"/>
              <a:t/>
            </a:r>
            <a:br>
              <a:rPr lang="en-US" dirty="0"/>
            </a:br>
            <a:r>
              <a:rPr lang="en-US" dirty="0"/>
              <a:t/>
            </a:r>
            <a:br>
              <a:rPr lang="en-US" dirty="0"/>
            </a:br>
            <a:endParaRPr lang="en-US" dirty="0"/>
          </a:p>
        </p:txBody>
      </p:sp>
      <p:cxnSp>
        <p:nvCxnSpPr>
          <p:cNvPr id="4" name="Straight Arrow Connector 3"/>
          <p:cNvCxnSpPr/>
          <p:nvPr/>
        </p:nvCxnSpPr>
        <p:spPr>
          <a:xfrm flipH="1">
            <a:off x="6919415" y="1269242"/>
            <a:ext cx="1037230" cy="1064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561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1519</TotalTime>
  <Words>1897</Words>
  <Application>Microsoft Office PowerPoint</Application>
  <PresentationFormat>Widescreen</PresentationFormat>
  <Paragraphs>714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Retrospect</vt:lpstr>
      <vt:lpstr>Data Analysis Report  </vt:lpstr>
      <vt:lpstr> Introduction: The corporate strategy manager is interested in understanding the options available for  local expansion strategy including increase the  size of the shops.   Data collection and preprocessing: data collected from strategy manager (cots dataset cw2, contains 649  rows and 32kb) excel 2013 was used to pull the data and filtering, data consistency, data duplicate  procedures was used for data cleaning         </vt:lpstr>
      <vt:lpstr>This slide is optional</vt:lpstr>
      <vt:lpstr>PowerPoint Presentation</vt:lpstr>
      <vt:lpstr>ISSUE 1. chart 1</vt:lpstr>
      <vt:lpstr>                   </vt:lpstr>
      <vt:lpstr>PowerPoint Presentation</vt:lpstr>
      <vt:lpstr>PowerPoint Presentation</vt:lpstr>
      <vt:lpstr>PowerPoint Presentation</vt:lpstr>
      <vt:lpstr>Key findings;</vt:lpstr>
      <vt:lpstr>Recommendation </vt:lpstr>
      <vt:lpstr>APPENDIX CONT...</vt:lpstr>
      <vt:lpstr>APPENDIX CONT...</vt:lpstr>
      <vt:lpstr>APPENDIX CONT...</vt:lpstr>
      <vt:lpstr>PowerPoint Presentation</vt:lpstr>
      <vt:lpstr>APPENDIX CONT...</vt:lpstr>
      <vt:lpstr>APPENDIX CONT...</vt:lpstr>
      <vt:lpstr>APPENDIX CONT...</vt:lpstr>
      <vt:lpstr>PowerPoint Presentation</vt:lpstr>
      <vt:lpstr>APPENDIX CONT...</vt:lpstr>
      <vt:lpstr>THE END</vt:lpstr>
    </vt:vector>
  </TitlesOfParts>
  <Company>Deloitte Touche Tohmatsu Services,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Report</dc:title>
  <dc:creator>USER</dc:creator>
  <cp:lastModifiedBy>USER</cp:lastModifiedBy>
  <cp:revision>97</cp:revision>
  <dcterms:created xsi:type="dcterms:W3CDTF">2023-08-20T17:36:05Z</dcterms:created>
  <dcterms:modified xsi:type="dcterms:W3CDTF">2023-09-02T10:06:23Z</dcterms:modified>
</cp:coreProperties>
</file>