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hMv011/Xr7e0qoV9hAQU6rDnPT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d8257ea5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cd8257ea5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cd8257ea5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cd8257ea5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d8257ea5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d8257ea5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d8257ea5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d8257ea5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d8257ea5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d8257ea5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0" y="744575"/>
            <a:ext cx="85206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2000" u="sng">
                <a:solidFill>
                  <a:srgbClr val="E69138"/>
                </a:solidFill>
              </a:rPr>
              <a:t>PSEUDO CODE  TO FIND THE ROOT OF A QUADRATIC EQUATION</a:t>
            </a:r>
            <a:r>
              <a:rPr b="1" lang="en-GB" sz="2400" u="sng">
                <a:solidFill>
                  <a:srgbClr val="E69138"/>
                </a:solidFill>
              </a:rPr>
              <a:t> </a:t>
            </a:r>
            <a:endParaRPr b="1" sz="2400" u="sng">
              <a:solidFill>
                <a:srgbClr val="E69138"/>
              </a:solidFill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48425" y="1560950"/>
            <a:ext cx="8520600" cy="23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550">
                <a:solidFill>
                  <a:schemeClr val="dk1"/>
                </a:solidFill>
              </a:rPr>
              <a:t>BEGIN</a:t>
            </a:r>
            <a:endParaRPr sz="15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550">
                <a:solidFill>
                  <a:schemeClr val="dk1"/>
                </a:solidFill>
              </a:rPr>
              <a:t>//:ax^2+bx+c</a:t>
            </a:r>
            <a:endParaRPr sz="15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550">
                <a:solidFill>
                  <a:schemeClr val="dk1"/>
                </a:solidFill>
              </a:rPr>
              <a:t>INPUT A</a:t>
            </a:r>
            <a:endParaRPr sz="15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550">
                <a:solidFill>
                  <a:schemeClr val="dk1"/>
                </a:solidFill>
              </a:rPr>
              <a:t>INPUT B </a:t>
            </a:r>
            <a:endParaRPr sz="15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550">
                <a:solidFill>
                  <a:schemeClr val="dk1"/>
                </a:solidFill>
              </a:rPr>
              <a:t>INPUT C </a:t>
            </a:r>
            <a:endParaRPr sz="15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550">
                <a:solidFill>
                  <a:schemeClr val="dk1"/>
                </a:solidFill>
              </a:rPr>
              <a:t>COMPUTE x1=(-B+(SQRT(B^2 -4*A*C)))/2*A</a:t>
            </a:r>
            <a:endParaRPr sz="15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550">
                <a:solidFill>
                  <a:schemeClr val="dk1"/>
                </a:solidFill>
              </a:rPr>
              <a:t>COMPUTE x2=(-B-(SQRT(B^2 -4*A*C)))/2*A</a:t>
            </a:r>
            <a:endParaRPr sz="15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550">
                <a:solidFill>
                  <a:schemeClr val="dk1"/>
                </a:solidFill>
              </a:rPr>
              <a:t>PRINT x1</a:t>
            </a:r>
            <a:endParaRPr sz="15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550">
                <a:solidFill>
                  <a:schemeClr val="dk1"/>
                </a:solidFill>
              </a:rPr>
              <a:t>PRINT x2</a:t>
            </a:r>
            <a:endParaRPr sz="15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1550">
                <a:solidFill>
                  <a:schemeClr val="dk1"/>
                </a:solidFill>
              </a:rPr>
              <a:t>END</a:t>
            </a:r>
            <a:endParaRPr sz="15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d8257ea51_0_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120"/>
              <a:t>FLOWCHART FOR LCM</a:t>
            </a:r>
            <a:endParaRPr sz="2120"/>
          </a:p>
        </p:txBody>
      </p:sp>
      <p:sp>
        <p:nvSpPr>
          <p:cNvPr id="209" name="Google Shape;209;gcd8257ea51_0_82"/>
          <p:cNvSpPr txBox="1"/>
          <p:nvPr>
            <p:ph idx="1" type="body"/>
          </p:nvPr>
        </p:nvSpPr>
        <p:spPr>
          <a:xfrm>
            <a:off x="88150" y="1017725"/>
            <a:ext cx="8520600" cy="39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cd8257ea51_0_82"/>
          <p:cNvSpPr/>
          <p:nvPr/>
        </p:nvSpPr>
        <p:spPr>
          <a:xfrm>
            <a:off x="88150" y="1220875"/>
            <a:ext cx="13413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</a:t>
            </a:r>
            <a:endParaRPr/>
          </a:p>
        </p:txBody>
      </p:sp>
      <p:cxnSp>
        <p:nvCxnSpPr>
          <p:cNvPr id="211" name="Google Shape;211;gcd8257ea51_0_82"/>
          <p:cNvCxnSpPr/>
          <p:nvPr/>
        </p:nvCxnSpPr>
        <p:spPr>
          <a:xfrm>
            <a:off x="1439375" y="1555575"/>
            <a:ext cx="5004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gcd8257ea51_0_82"/>
          <p:cNvSpPr/>
          <p:nvPr/>
        </p:nvSpPr>
        <p:spPr>
          <a:xfrm>
            <a:off x="6314750" y="1338375"/>
            <a:ext cx="1527600" cy="51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C= MIN(A,B)</a:t>
            </a:r>
            <a:endParaRPr/>
          </a:p>
        </p:txBody>
      </p:sp>
      <p:sp>
        <p:nvSpPr>
          <p:cNvPr id="213" name="Google Shape;213;gcd8257ea51_0_82"/>
          <p:cNvSpPr/>
          <p:nvPr/>
        </p:nvSpPr>
        <p:spPr>
          <a:xfrm>
            <a:off x="6389225" y="3839250"/>
            <a:ext cx="1341300" cy="51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DECREMENT </a:t>
            </a:r>
            <a:r>
              <a:rPr lang="en-GB">
                <a:solidFill>
                  <a:schemeClr val="dk2"/>
                </a:solidFill>
              </a:rPr>
              <a:t>C by1</a:t>
            </a:r>
            <a:endParaRPr sz="1000"/>
          </a:p>
        </p:txBody>
      </p:sp>
      <p:cxnSp>
        <p:nvCxnSpPr>
          <p:cNvPr id="214" name="Google Shape;214;gcd8257ea51_0_82"/>
          <p:cNvCxnSpPr/>
          <p:nvPr/>
        </p:nvCxnSpPr>
        <p:spPr>
          <a:xfrm flipH="1" rot="10800000">
            <a:off x="3451250" y="1503125"/>
            <a:ext cx="7452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gcd8257ea51_0_82"/>
          <p:cNvSpPr/>
          <p:nvPr/>
        </p:nvSpPr>
        <p:spPr>
          <a:xfrm>
            <a:off x="3877750" y="1338375"/>
            <a:ext cx="1937375" cy="435900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 B</a:t>
            </a:r>
            <a:endParaRPr/>
          </a:p>
        </p:txBody>
      </p:sp>
      <p:sp>
        <p:nvSpPr>
          <p:cNvPr id="216" name="Google Shape;216;gcd8257ea51_0_82"/>
          <p:cNvSpPr/>
          <p:nvPr/>
        </p:nvSpPr>
        <p:spPr>
          <a:xfrm>
            <a:off x="1763988" y="1289275"/>
            <a:ext cx="1937375" cy="435900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 A</a:t>
            </a:r>
            <a:endParaRPr/>
          </a:p>
        </p:txBody>
      </p:sp>
      <p:cxnSp>
        <p:nvCxnSpPr>
          <p:cNvPr id="217" name="Google Shape;217;gcd8257ea51_0_82"/>
          <p:cNvCxnSpPr/>
          <p:nvPr/>
        </p:nvCxnSpPr>
        <p:spPr>
          <a:xfrm flipH="1" rot="10800000">
            <a:off x="5590875" y="1566975"/>
            <a:ext cx="713100" cy="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gcd8257ea51_0_82"/>
          <p:cNvSpPr/>
          <p:nvPr/>
        </p:nvSpPr>
        <p:spPr>
          <a:xfrm flipH="1">
            <a:off x="5995388" y="2535575"/>
            <a:ext cx="2128975" cy="61737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A mod C==0 &amp; Bmod C==0</a:t>
            </a:r>
            <a:endParaRPr sz="1200"/>
          </a:p>
        </p:txBody>
      </p:sp>
      <p:cxnSp>
        <p:nvCxnSpPr>
          <p:cNvPr id="219" name="Google Shape;219;gcd8257ea51_0_82"/>
          <p:cNvCxnSpPr/>
          <p:nvPr/>
        </p:nvCxnSpPr>
        <p:spPr>
          <a:xfrm>
            <a:off x="7059875" y="1811675"/>
            <a:ext cx="0" cy="7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gcd8257ea51_0_82"/>
          <p:cNvCxnSpPr/>
          <p:nvPr/>
        </p:nvCxnSpPr>
        <p:spPr>
          <a:xfrm flipH="1">
            <a:off x="4845800" y="2822963"/>
            <a:ext cx="11496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gcd8257ea51_0_82"/>
          <p:cNvSpPr/>
          <p:nvPr/>
        </p:nvSpPr>
        <p:spPr>
          <a:xfrm>
            <a:off x="3248975" y="2482325"/>
            <a:ext cx="1681800" cy="6918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PRINT THE LCM IS C</a:t>
            </a:r>
            <a:endParaRPr/>
          </a:p>
        </p:txBody>
      </p:sp>
      <p:cxnSp>
        <p:nvCxnSpPr>
          <p:cNvPr id="222" name="Google Shape;222;gcd8257ea51_0_82"/>
          <p:cNvCxnSpPr/>
          <p:nvPr/>
        </p:nvCxnSpPr>
        <p:spPr>
          <a:xfrm>
            <a:off x="7049225" y="3174225"/>
            <a:ext cx="10800" cy="67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gcd8257ea51_0_82"/>
          <p:cNvCxnSpPr/>
          <p:nvPr/>
        </p:nvCxnSpPr>
        <p:spPr>
          <a:xfrm flipH="1">
            <a:off x="2493250" y="2817575"/>
            <a:ext cx="819600" cy="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gcd8257ea51_0_82"/>
          <p:cNvSpPr/>
          <p:nvPr/>
        </p:nvSpPr>
        <p:spPr>
          <a:xfrm>
            <a:off x="1194550" y="2509025"/>
            <a:ext cx="1341300" cy="67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END</a:t>
            </a:r>
            <a:endParaRPr/>
          </a:p>
        </p:txBody>
      </p:sp>
      <p:sp>
        <p:nvSpPr>
          <p:cNvPr id="225" name="Google Shape;225;gcd8257ea51_0_82"/>
          <p:cNvSpPr txBox="1"/>
          <p:nvPr/>
        </p:nvSpPr>
        <p:spPr>
          <a:xfrm>
            <a:off x="6389225" y="3376400"/>
            <a:ext cx="55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</a:t>
            </a:r>
            <a:endParaRPr/>
          </a:p>
        </p:txBody>
      </p:sp>
      <p:sp>
        <p:nvSpPr>
          <p:cNvPr id="226" name="Google Shape;226;gcd8257ea51_0_82"/>
          <p:cNvSpPr txBox="1"/>
          <p:nvPr/>
        </p:nvSpPr>
        <p:spPr>
          <a:xfrm>
            <a:off x="5260900" y="2353650"/>
            <a:ext cx="6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YES</a:t>
            </a:r>
            <a:endParaRPr/>
          </a:p>
        </p:txBody>
      </p:sp>
      <p:cxnSp>
        <p:nvCxnSpPr>
          <p:cNvPr id="227" name="Google Shape;227;gcd8257ea51_0_82"/>
          <p:cNvCxnSpPr/>
          <p:nvPr/>
        </p:nvCxnSpPr>
        <p:spPr>
          <a:xfrm rot="10800000">
            <a:off x="8401125" y="1460400"/>
            <a:ext cx="42600" cy="28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gcd8257ea51_0_82"/>
          <p:cNvCxnSpPr/>
          <p:nvPr/>
        </p:nvCxnSpPr>
        <p:spPr>
          <a:xfrm>
            <a:off x="7709225" y="4260000"/>
            <a:ext cx="745200" cy="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gcd8257ea51_0_82"/>
          <p:cNvCxnSpPr/>
          <p:nvPr/>
        </p:nvCxnSpPr>
        <p:spPr>
          <a:xfrm rot="10800000">
            <a:off x="7858325" y="1417725"/>
            <a:ext cx="5961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"/>
          <p:cNvSpPr txBox="1"/>
          <p:nvPr>
            <p:ph type="title"/>
          </p:nvPr>
        </p:nvSpPr>
        <p:spPr>
          <a:xfrm>
            <a:off x="311700" y="143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 u="sng">
                <a:solidFill>
                  <a:srgbClr val="E69138"/>
                </a:solidFill>
              </a:rPr>
              <a:t>Pseudo code  to find factorial of a num</a:t>
            </a:r>
            <a:endParaRPr b="1" u="sng">
              <a:solidFill>
                <a:srgbClr val="E69138"/>
              </a:solidFill>
            </a:endParaRPr>
          </a:p>
        </p:txBody>
      </p:sp>
      <p:sp>
        <p:nvSpPr>
          <p:cNvPr id="235" name="Google Shape;235;p7"/>
          <p:cNvSpPr txBox="1"/>
          <p:nvPr>
            <p:ph idx="1" type="body"/>
          </p:nvPr>
        </p:nvSpPr>
        <p:spPr>
          <a:xfrm>
            <a:off x="176625" y="598725"/>
            <a:ext cx="8428800" cy="73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89"/>
              <a:buNone/>
            </a:pPr>
            <a:r>
              <a:rPr lang="en-GB" sz="1500">
                <a:solidFill>
                  <a:schemeClr val="dk1"/>
                </a:solidFill>
              </a:rPr>
              <a:t>BEGIN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789"/>
              <a:buNone/>
            </a:pPr>
            <a:r>
              <a:rPr lang="en-GB" sz="1500">
                <a:solidFill>
                  <a:schemeClr val="dk1"/>
                </a:solidFill>
              </a:rPr>
              <a:t>INPUT A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789"/>
              <a:buNone/>
            </a:pPr>
            <a:r>
              <a:rPr lang="en-GB" sz="1500">
                <a:solidFill>
                  <a:schemeClr val="dk1"/>
                </a:solidFill>
              </a:rPr>
              <a:t>COMPUTE factorial=1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789"/>
              <a:buNone/>
            </a:pPr>
            <a:r>
              <a:rPr lang="en-GB" sz="1500">
                <a:solidFill>
                  <a:schemeClr val="dk1"/>
                </a:solidFill>
              </a:rPr>
              <a:t>COMPUTE if num&lt;0</a:t>
            </a:r>
            <a:endParaRPr sz="15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789"/>
              <a:buNone/>
            </a:pPr>
            <a:r>
              <a:rPr lang="en-GB" sz="1500">
                <a:solidFill>
                  <a:schemeClr val="dk1"/>
                </a:solidFill>
              </a:rPr>
              <a:t>PRINT (negative numbers do not have factorials)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789"/>
              <a:buNone/>
            </a:pPr>
            <a:r>
              <a:rPr lang="en-GB" sz="1500">
                <a:solidFill>
                  <a:schemeClr val="dk1"/>
                </a:solidFill>
              </a:rPr>
              <a:t>COMPUTE if NUM=0</a:t>
            </a:r>
            <a:endParaRPr sz="15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789"/>
              <a:buNone/>
            </a:pPr>
            <a:r>
              <a:rPr lang="en-GB" sz="1500">
                <a:solidFill>
                  <a:schemeClr val="dk1"/>
                </a:solidFill>
              </a:rPr>
              <a:t>PRINT(“the factorial of 0 is 1”)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789"/>
              <a:buNone/>
            </a:pPr>
            <a:r>
              <a:rPr lang="en-GB" sz="1500">
                <a:solidFill>
                  <a:schemeClr val="dk1"/>
                </a:solidFill>
              </a:rPr>
              <a:t>ELSE</a:t>
            </a:r>
            <a:endParaRPr sz="15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789"/>
              <a:buNone/>
            </a:pPr>
            <a:r>
              <a:rPr lang="en-GB" sz="1500">
                <a:solidFill>
                  <a:schemeClr val="dk1"/>
                </a:solidFill>
              </a:rPr>
              <a:t>COMPUTE for i in range(1,num+1)</a:t>
            </a:r>
            <a:endParaRPr sz="15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789"/>
              <a:buNone/>
            </a:pPr>
            <a:r>
              <a:rPr lang="en-GB" sz="1500">
                <a:solidFill>
                  <a:schemeClr val="dk1"/>
                </a:solidFill>
              </a:rPr>
              <a:t>COMPUTE factorial=factorial*i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789"/>
              <a:buNone/>
            </a:pPr>
            <a:r>
              <a:rPr lang="en-GB" sz="1500">
                <a:solidFill>
                  <a:schemeClr val="dk1"/>
                </a:solidFill>
              </a:rPr>
              <a:t>PRINT(“the factorial of”,num,”is”,factorial)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789"/>
              <a:buNone/>
            </a:pPr>
            <a:r>
              <a:rPr lang="en-GB" sz="1500">
                <a:solidFill>
                  <a:schemeClr val="dk1"/>
                </a:solidFill>
              </a:rPr>
              <a:t>END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3789"/>
              <a:buNone/>
            </a:pPr>
            <a:r>
              <a:rPr lang="en-GB" sz="1500">
                <a:solidFill>
                  <a:schemeClr val="dk1"/>
                </a:solidFill>
              </a:rPr>
              <a:t>h0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d8257ea51_0_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120"/>
              <a:t>FLOWCHART FOR LCM</a:t>
            </a:r>
            <a:endParaRPr sz="2120"/>
          </a:p>
        </p:txBody>
      </p:sp>
      <p:sp>
        <p:nvSpPr>
          <p:cNvPr id="241" name="Google Shape;241;gcd8257ea51_0_112"/>
          <p:cNvSpPr txBox="1"/>
          <p:nvPr>
            <p:ph idx="1" type="body"/>
          </p:nvPr>
        </p:nvSpPr>
        <p:spPr>
          <a:xfrm>
            <a:off x="88150" y="1017725"/>
            <a:ext cx="8520600" cy="39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cd8257ea51_0_112"/>
          <p:cNvSpPr/>
          <p:nvPr/>
        </p:nvSpPr>
        <p:spPr>
          <a:xfrm>
            <a:off x="88150" y="1220875"/>
            <a:ext cx="13413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</a:t>
            </a:r>
            <a:endParaRPr/>
          </a:p>
        </p:txBody>
      </p:sp>
      <p:cxnSp>
        <p:nvCxnSpPr>
          <p:cNvPr id="243" name="Google Shape;243;gcd8257ea51_0_112"/>
          <p:cNvCxnSpPr/>
          <p:nvPr/>
        </p:nvCxnSpPr>
        <p:spPr>
          <a:xfrm>
            <a:off x="1439375" y="1555575"/>
            <a:ext cx="5004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gcd8257ea51_0_112"/>
          <p:cNvSpPr/>
          <p:nvPr/>
        </p:nvSpPr>
        <p:spPr>
          <a:xfrm>
            <a:off x="4196450" y="1252925"/>
            <a:ext cx="1527600" cy="51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factorial=1</a:t>
            </a:r>
            <a:endParaRPr/>
          </a:p>
        </p:txBody>
      </p:sp>
      <p:sp>
        <p:nvSpPr>
          <p:cNvPr id="245" name="Google Shape;245;gcd8257ea51_0_112"/>
          <p:cNvSpPr/>
          <p:nvPr/>
        </p:nvSpPr>
        <p:spPr>
          <a:xfrm>
            <a:off x="6634175" y="3760200"/>
            <a:ext cx="1341300" cy="51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789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 for i in range(1,num+1)</a:t>
            </a:r>
            <a:endParaRPr sz="600"/>
          </a:p>
        </p:txBody>
      </p:sp>
      <p:cxnSp>
        <p:nvCxnSpPr>
          <p:cNvPr id="246" name="Google Shape;246;gcd8257ea51_0_112"/>
          <p:cNvCxnSpPr/>
          <p:nvPr/>
        </p:nvCxnSpPr>
        <p:spPr>
          <a:xfrm flipH="1" rot="10800000">
            <a:off x="3451250" y="1503125"/>
            <a:ext cx="7452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gcd8257ea51_0_112"/>
          <p:cNvSpPr/>
          <p:nvPr/>
        </p:nvSpPr>
        <p:spPr>
          <a:xfrm>
            <a:off x="1763988" y="1289275"/>
            <a:ext cx="1937375" cy="435900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 A</a:t>
            </a:r>
            <a:endParaRPr/>
          </a:p>
        </p:txBody>
      </p:sp>
      <p:sp>
        <p:nvSpPr>
          <p:cNvPr id="248" name="Google Shape;248;gcd8257ea51_0_112"/>
          <p:cNvSpPr/>
          <p:nvPr/>
        </p:nvSpPr>
        <p:spPr>
          <a:xfrm flipH="1">
            <a:off x="3991550" y="2403075"/>
            <a:ext cx="1937375" cy="61737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If num&lt;0</a:t>
            </a:r>
            <a:endParaRPr sz="1200"/>
          </a:p>
        </p:txBody>
      </p:sp>
      <p:cxnSp>
        <p:nvCxnSpPr>
          <p:cNvPr id="249" name="Google Shape;249;gcd8257ea51_0_112"/>
          <p:cNvCxnSpPr/>
          <p:nvPr/>
        </p:nvCxnSpPr>
        <p:spPr>
          <a:xfrm flipH="1">
            <a:off x="4968375" y="1737150"/>
            <a:ext cx="5100" cy="68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gcd8257ea51_0_112"/>
          <p:cNvCxnSpPr>
            <a:stCxn id="245" idx="0"/>
          </p:cNvCxnSpPr>
          <p:nvPr/>
        </p:nvCxnSpPr>
        <p:spPr>
          <a:xfrm flipH="1" rot="10800000">
            <a:off x="7304825" y="3163500"/>
            <a:ext cx="5400" cy="59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gcd8257ea51_0_112"/>
          <p:cNvSpPr/>
          <p:nvPr/>
        </p:nvSpPr>
        <p:spPr>
          <a:xfrm>
            <a:off x="1609850" y="2403076"/>
            <a:ext cx="1585800" cy="5109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PRINT negative numbers do not have factorials</a:t>
            </a:r>
            <a:endParaRPr sz="1100"/>
          </a:p>
        </p:txBody>
      </p:sp>
      <p:cxnSp>
        <p:nvCxnSpPr>
          <p:cNvPr id="252" name="Google Shape;252;gcd8257ea51_0_112"/>
          <p:cNvCxnSpPr/>
          <p:nvPr/>
        </p:nvCxnSpPr>
        <p:spPr>
          <a:xfrm flipH="1">
            <a:off x="4936225" y="3035850"/>
            <a:ext cx="1080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gcd8257ea51_0_112"/>
          <p:cNvCxnSpPr/>
          <p:nvPr/>
        </p:nvCxnSpPr>
        <p:spPr>
          <a:xfrm flipH="1">
            <a:off x="3121350" y="2705850"/>
            <a:ext cx="9102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gcd8257ea51_0_112"/>
          <p:cNvSpPr/>
          <p:nvPr/>
        </p:nvSpPr>
        <p:spPr>
          <a:xfrm>
            <a:off x="78975" y="2434425"/>
            <a:ext cx="1179300" cy="554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END</a:t>
            </a:r>
            <a:endParaRPr/>
          </a:p>
        </p:txBody>
      </p:sp>
      <p:sp>
        <p:nvSpPr>
          <p:cNvPr id="255" name="Google Shape;255;gcd8257ea51_0_112"/>
          <p:cNvSpPr txBox="1"/>
          <p:nvPr/>
        </p:nvSpPr>
        <p:spPr>
          <a:xfrm>
            <a:off x="4973475" y="3191627"/>
            <a:ext cx="55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</a:t>
            </a:r>
            <a:endParaRPr/>
          </a:p>
        </p:txBody>
      </p:sp>
      <p:sp>
        <p:nvSpPr>
          <p:cNvPr id="256" name="Google Shape;256;gcd8257ea51_0_112"/>
          <p:cNvSpPr txBox="1"/>
          <p:nvPr/>
        </p:nvSpPr>
        <p:spPr>
          <a:xfrm>
            <a:off x="3632225" y="3357700"/>
            <a:ext cx="6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YES</a:t>
            </a:r>
            <a:endParaRPr/>
          </a:p>
        </p:txBody>
      </p:sp>
      <p:cxnSp>
        <p:nvCxnSpPr>
          <p:cNvPr id="257" name="Google Shape;257;gcd8257ea51_0_112"/>
          <p:cNvCxnSpPr/>
          <p:nvPr/>
        </p:nvCxnSpPr>
        <p:spPr>
          <a:xfrm rot="10800000">
            <a:off x="3312775" y="4006200"/>
            <a:ext cx="723900" cy="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gcd8257ea51_0_112"/>
          <p:cNvCxnSpPr/>
          <p:nvPr/>
        </p:nvCxnSpPr>
        <p:spPr>
          <a:xfrm>
            <a:off x="5825075" y="4013250"/>
            <a:ext cx="8091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gcd8257ea51_0_112"/>
          <p:cNvCxnSpPr>
            <a:stCxn id="260" idx="0"/>
          </p:cNvCxnSpPr>
          <p:nvPr/>
        </p:nvCxnSpPr>
        <p:spPr>
          <a:xfrm flipH="1" rot="10800000">
            <a:off x="7307525" y="2248125"/>
            <a:ext cx="2700" cy="34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" name="Google Shape;261;gcd8257ea51_0_112"/>
          <p:cNvSpPr txBox="1"/>
          <p:nvPr/>
        </p:nvSpPr>
        <p:spPr>
          <a:xfrm>
            <a:off x="3222313" y="2322200"/>
            <a:ext cx="6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yes</a:t>
            </a:r>
            <a:endParaRPr/>
          </a:p>
        </p:txBody>
      </p:sp>
      <p:sp>
        <p:nvSpPr>
          <p:cNvPr id="262" name="Google Shape;262;gcd8257ea51_0_112"/>
          <p:cNvSpPr/>
          <p:nvPr/>
        </p:nvSpPr>
        <p:spPr>
          <a:xfrm>
            <a:off x="4036663" y="3659700"/>
            <a:ext cx="1788475" cy="7119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num==0</a:t>
            </a:r>
            <a:endParaRPr/>
          </a:p>
        </p:txBody>
      </p:sp>
      <p:cxnSp>
        <p:nvCxnSpPr>
          <p:cNvPr id="263" name="Google Shape;263;gcd8257ea51_0_112"/>
          <p:cNvCxnSpPr/>
          <p:nvPr/>
        </p:nvCxnSpPr>
        <p:spPr>
          <a:xfrm flipH="1">
            <a:off x="1258275" y="2706350"/>
            <a:ext cx="4896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gcd8257ea51_0_112"/>
          <p:cNvSpPr/>
          <p:nvPr/>
        </p:nvSpPr>
        <p:spPr>
          <a:xfrm>
            <a:off x="1609850" y="3759975"/>
            <a:ext cx="1766700" cy="5109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</a:t>
            </a:r>
            <a:r>
              <a:rPr lang="en-GB"/>
              <a:t>rint the factorial of 0 is 1</a:t>
            </a:r>
            <a:endParaRPr/>
          </a:p>
        </p:txBody>
      </p:sp>
      <p:sp>
        <p:nvSpPr>
          <p:cNvPr id="260" name="Google Shape;260;gcd8257ea51_0_112"/>
          <p:cNvSpPr/>
          <p:nvPr/>
        </p:nvSpPr>
        <p:spPr>
          <a:xfrm>
            <a:off x="6658175" y="2594925"/>
            <a:ext cx="1298700" cy="59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789"/>
              <a:buFont typeface="Arial"/>
              <a:buNone/>
            </a:pPr>
            <a:r>
              <a:rPr lang="en-GB" sz="1500">
                <a:solidFill>
                  <a:schemeClr val="dk1"/>
                </a:solidFill>
              </a:rPr>
              <a:t>factorial=factorial*i</a:t>
            </a:r>
            <a:endParaRPr/>
          </a:p>
        </p:txBody>
      </p:sp>
      <p:sp>
        <p:nvSpPr>
          <p:cNvPr id="265" name="Google Shape;265;gcd8257ea51_0_112"/>
          <p:cNvSpPr/>
          <p:nvPr/>
        </p:nvSpPr>
        <p:spPr>
          <a:xfrm>
            <a:off x="6394750" y="1872663"/>
            <a:ext cx="1926750" cy="435900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Print </a:t>
            </a:r>
            <a:r>
              <a:rPr lang="en-GB" sz="1100">
                <a:solidFill>
                  <a:schemeClr val="dk1"/>
                </a:solidFill>
              </a:rPr>
              <a:t>factorial=factorial*i</a:t>
            </a:r>
            <a:endParaRPr sz="1000"/>
          </a:p>
        </p:txBody>
      </p:sp>
      <p:cxnSp>
        <p:nvCxnSpPr>
          <p:cNvPr id="266" name="Google Shape;266;gcd8257ea51_0_112"/>
          <p:cNvCxnSpPr/>
          <p:nvPr/>
        </p:nvCxnSpPr>
        <p:spPr>
          <a:xfrm flipH="1" rot="10800000">
            <a:off x="7314125" y="1460475"/>
            <a:ext cx="6600" cy="4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" name="Google Shape;267;gcd8257ea51_0_112"/>
          <p:cNvSpPr/>
          <p:nvPr/>
        </p:nvSpPr>
        <p:spPr>
          <a:xfrm>
            <a:off x="6612925" y="1102925"/>
            <a:ext cx="12987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020" u="sng">
                <a:solidFill>
                  <a:srgbClr val="FF9900"/>
                </a:solidFill>
              </a:rPr>
              <a:t>FLOWCHART TO FIND  QUADRATIC EQUATION</a:t>
            </a:r>
            <a:endParaRPr b="1" sz="2020" u="sng">
              <a:solidFill>
                <a:srgbClr val="FF9900"/>
              </a:solidFill>
            </a:endParaRPr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176850" y="10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783400" y="1348475"/>
            <a:ext cx="1168800" cy="45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p2"/>
          <p:cNvCxnSpPr>
            <a:stCxn id="62" idx="4"/>
          </p:cNvCxnSpPr>
          <p:nvPr/>
        </p:nvCxnSpPr>
        <p:spPr>
          <a:xfrm>
            <a:off x="1367800" y="1804475"/>
            <a:ext cx="0" cy="3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4" name="Google Shape;64;p2"/>
          <p:cNvSpPr/>
          <p:nvPr/>
        </p:nvSpPr>
        <p:spPr>
          <a:xfrm>
            <a:off x="638975" y="2849175"/>
            <a:ext cx="1621350" cy="314775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683925" y="2195975"/>
            <a:ext cx="1621350" cy="314775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611713" y="3502375"/>
            <a:ext cx="1675875" cy="314775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Google Shape;67;p2"/>
          <p:cNvCxnSpPr/>
          <p:nvPr/>
        </p:nvCxnSpPr>
        <p:spPr>
          <a:xfrm>
            <a:off x="1367800" y="2510750"/>
            <a:ext cx="0" cy="3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" name="Google Shape;68;p2"/>
          <p:cNvCxnSpPr/>
          <p:nvPr/>
        </p:nvCxnSpPr>
        <p:spPr>
          <a:xfrm>
            <a:off x="1367800" y="3130275"/>
            <a:ext cx="0" cy="3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9" name="Google Shape;69;p2"/>
          <p:cNvSpPr/>
          <p:nvPr/>
        </p:nvSpPr>
        <p:spPr>
          <a:xfrm>
            <a:off x="2953700" y="3502400"/>
            <a:ext cx="1374300" cy="35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X1=</a:t>
            </a:r>
            <a:r>
              <a:rPr b="0" i="0" lang="en-GB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(-B+(SQRT(B^2 -4*A*C)))/2*A</a:t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Google Shape;70;p2"/>
          <p:cNvCxnSpPr/>
          <p:nvPr/>
        </p:nvCxnSpPr>
        <p:spPr>
          <a:xfrm>
            <a:off x="2120000" y="3643550"/>
            <a:ext cx="833700" cy="3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" name="Google Shape;71;p2"/>
          <p:cNvCxnSpPr>
            <a:stCxn id="69" idx="3"/>
          </p:cNvCxnSpPr>
          <p:nvPr/>
        </p:nvCxnSpPr>
        <p:spPr>
          <a:xfrm>
            <a:off x="4328000" y="3677600"/>
            <a:ext cx="5394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2" name="Google Shape;72;p2"/>
          <p:cNvSpPr/>
          <p:nvPr/>
        </p:nvSpPr>
        <p:spPr>
          <a:xfrm>
            <a:off x="4848125" y="3493350"/>
            <a:ext cx="1444800" cy="3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x2=(</a:t>
            </a:r>
            <a:r>
              <a:rPr b="0" i="0" lang="en-GB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-B-(SQRT(B^2 -4*A*C)))/2*A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" name="Google Shape;73;p2"/>
          <p:cNvCxnSpPr>
            <a:stCxn id="72" idx="0"/>
          </p:cNvCxnSpPr>
          <p:nvPr/>
        </p:nvCxnSpPr>
        <p:spPr>
          <a:xfrm flipH="1" rot="10800000">
            <a:off x="5570525" y="3082350"/>
            <a:ext cx="3300" cy="41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4" name="Google Shape;74;p2"/>
          <p:cNvSpPr/>
          <p:nvPr/>
        </p:nvSpPr>
        <p:spPr>
          <a:xfrm>
            <a:off x="4807200" y="2767575"/>
            <a:ext cx="1529950" cy="314775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 X1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4807200" y="2044775"/>
            <a:ext cx="1592500" cy="350400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 X2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6;p2"/>
          <p:cNvCxnSpPr/>
          <p:nvPr/>
        </p:nvCxnSpPr>
        <p:spPr>
          <a:xfrm rot="10800000">
            <a:off x="5595045" y="2393550"/>
            <a:ext cx="16800" cy="3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7" name="Google Shape;77;p2"/>
          <p:cNvSpPr/>
          <p:nvPr/>
        </p:nvSpPr>
        <p:spPr>
          <a:xfrm>
            <a:off x="4954900" y="1335500"/>
            <a:ext cx="1444800" cy="39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END</a:t>
            </a:r>
            <a:endParaRPr/>
          </a:p>
        </p:txBody>
      </p:sp>
      <p:cxnSp>
        <p:nvCxnSpPr>
          <p:cNvPr id="78" name="Google Shape;78;p2"/>
          <p:cNvCxnSpPr/>
          <p:nvPr/>
        </p:nvCxnSpPr>
        <p:spPr>
          <a:xfrm rot="10800000">
            <a:off x="5673700" y="1712200"/>
            <a:ext cx="7200" cy="3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/>
          <p:nvPr>
            <p:ph type="title"/>
          </p:nvPr>
        </p:nvSpPr>
        <p:spPr>
          <a:xfrm>
            <a:off x="157600" y="464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594"/>
              <a:buFont typeface="Arial"/>
              <a:buNone/>
            </a:pPr>
            <a:r>
              <a:rPr b="1" lang="en-GB" sz="2220" u="sng">
                <a:solidFill>
                  <a:srgbClr val="E69138"/>
                </a:solidFill>
              </a:rPr>
              <a:t>PSEDO CODE TO FIND ROOTS OF A CUBIC EQUATION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b="1" sz="2220" u="sng">
              <a:solidFill>
                <a:srgbClr val="E6913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84" name="Google Shape;84;p3"/>
          <p:cNvSpPr txBox="1"/>
          <p:nvPr>
            <p:ph idx="1" type="body"/>
          </p:nvPr>
        </p:nvSpPr>
        <p:spPr>
          <a:xfrm>
            <a:off x="157600" y="1120350"/>
            <a:ext cx="3380700" cy="39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1000">
                <a:solidFill>
                  <a:schemeClr val="dk1"/>
                </a:solidFill>
              </a:rPr>
              <a:t>BEGIN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000">
                <a:solidFill>
                  <a:schemeClr val="dk1"/>
                </a:solidFill>
              </a:rPr>
              <a:t>//:Ax^3+Bx^2+Cx+D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000">
                <a:solidFill>
                  <a:schemeClr val="dk1"/>
                </a:solidFill>
              </a:rPr>
              <a:t>INPUT A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000">
                <a:solidFill>
                  <a:schemeClr val="dk1"/>
                </a:solidFill>
              </a:rPr>
              <a:t>INPUT B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000">
                <a:solidFill>
                  <a:schemeClr val="dk1"/>
                </a:solidFill>
              </a:rPr>
              <a:t>INPUT C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000">
                <a:solidFill>
                  <a:schemeClr val="dk1"/>
                </a:solidFill>
              </a:rPr>
              <a:t>INPUT D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000">
                <a:solidFill>
                  <a:schemeClr val="dk1"/>
                </a:solidFill>
              </a:rPr>
              <a:t>IF A&gt;1: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000">
                <a:solidFill>
                  <a:schemeClr val="dk1"/>
                </a:solidFill>
              </a:rPr>
              <a:t>a1=B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000">
                <a:solidFill>
                  <a:schemeClr val="dk1"/>
                </a:solidFill>
              </a:rPr>
              <a:t>a2=C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000">
                <a:solidFill>
                  <a:schemeClr val="dk1"/>
                </a:solidFill>
              </a:rPr>
              <a:t>a3=D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000">
                <a:solidFill>
                  <a:schemeClr val="dk1"/>
                </a:solidFill>
              </a:rPr>
              <a:t>ELSE: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000">
                <a:solidFill>
                  <a:schemeClr val="dk1"/>
                </a:solidFill>
              </a:rPr>
              <a:t>a1=B/A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000">
                <a:solidFill>
                  <a:schemeClr val="dk1"/>
                </a:solidFill>
              </a:rPr>
              <a:t>a2=C/A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000">
                <a:solidFill>
                  <a:schemeClr val="dk1"/>
                </a:solidFill>
              </a:rPr>
              <a:t>a3=D/A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000">
                <a:solidFill>
                  <a:schemeClr val="dk1"/>
                </a:solidFill>
              </a:rPr>
              <a:t>COMPUTE Q=((3*a2)-(a1^2))/9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000">
                <a:solidFill>
                  <a:schemeClr val="dk1"/>
                </a:solidFill>
              </a:rPr>
              <a:t>COMPUTE R=((9*a1*a2)-(27*a3)-(2*a1^3)))/54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000">
                <a:solidFill>
                  <a:schemeClr val="dk1"/>
                </a:solidFill>
              </a:rPr>
              <a:t>COMPUTE S=-(-R+((Q^3)+(R^2))^(½))^(⅓)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000">
                <a:solidFill>
                  <a:schemeClr val="dk1"/>
                </a:solidFill>
              </a:rPr>
              <a:t>COMPUTE T=-(-R+((Q^3)-(R^2))^(½))^(⅓)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3788600" y="1181525"/>
            <a:ext cx="4995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 x1=(S+T)-((⅓)*a1)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 x2=((-½)*(S+T))-((⅓)*a1)+((½)*(1j)*3^(½)*(S-T)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x3=((-½)*(S+T))-((⅓)*a1)-((½)*(1j)*3^(½)*(S-T)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x1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x2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x3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020" u="sng">
                <a:solidFill>
                  <a:srgbClr val="FF9900"/>
                </a:solidFill>
              </a:rPr>
              <a:t>FLOWCHART TO FIND  CUBIC EQUATION</a:t>
            </a:r>
            <a:endParaRPr b="1" sz="2020" u="sng">
              <a:solidFill>
                <a:srgbClr val="FF9900"/>
              </a:solidFill>
            </a:endParaRPr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176850" y="1069000"/>
            <a:ext cx="8520600" cy="3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92" name="Google Shape;92;p4"/>
          <p:cNvSpPr/>
          <p:nvPr/>
        </p:nvSpPr>
        <p:spPr>
          <a:xfrm>
            <a:off x="783400" y="1348475"/>
            <a:ext cx="1168800" cy="45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4"/>
          <p:cNvCxnSpPr>
            <a:stCxn id="92" idx="4"/>
          </p:cNvCxnSpPr>
          <p:nvPr/>
        </p:nvCxnSpPr>
        <p:spPr>
          <a:xfrm>
            <a:off x="1367800" y="1804475"/>
            <a:ext cx="0" cy="3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4" name="Google Shape;94;p4"/>
          <p:cNvSpPr/>
          <p:nvPr/>
        </p:nvSpPr>
        <p:spPr>
          <a:xfrm>
            <a:off x="638975" y="2849175"/>
            <a:ext cx="1621350" cy="314775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/>
          <p:nvPr/>
        </p:nvSpPr>
        <p:spPr>
          <a:xfrm>
            <a:off x="638988" y="2195975"/>
            <a:ext cx="1621350" cy="314775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/>
          <p:nvPr/>
        </p:nvSpPr>
        <p:spPr>
          <a:xfrm>
            <a:off x="611725" y="3502375"/>
            <a:ext cx="1675875" cy="314775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4"/>
          <p:cNvCxnSpPr/>
          <p:nvPr/>
        </p:nvCxnSpPr>
        <p:spPr>
          <a:xfrm>
            <a:off x="1367800" y="2510750"/>
            <a:ext cx="0" cy="3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8" name="Google Shape;98;p4"/>
          <p:cNvCxnSpPr/>
          <p:nvPr/>
        </p:nvCxnSpPr>
        <p:spPr>
          <a:xfrm>
            <a:off x="1367800" y="3130275"/>
            <a:ext cx="0" cy="3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9" name="Google Shape;99;p4"/>
          <p:cNvSpPr/>
          <p:nvPr/>
        </p:nvSpPr>
        <p:spPr>
          <a:xfrm>
            <a:off x="4206775" y="4133725"/>
            <a:ext cx="982500" cy="35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a1=B ,a2=C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a3=D</a:t>
            </a:r>
            <a:endParaRPr sz="500">
              <a:solidFill>
                <a:schemeClr val="dk1"/>
              </a:solidFill>
            </a:endParaRPr>
          </a:p>
        </p:txBody>
      </p:sp>
      <p:cxnSp>
        <p:nvCxnSpPr>
          <p:cNvPr id="100" name="Google Shape;100;p4"/>
          <p:cNvCxnSpPr>
            <a:endCxn id="101" idx="1"/>
          </p:cNvCxnSpPr>
          <p:nvPr/>
        </p:nvCxnSpPr>
        <p:spPr>
          <a:xfrm>
            <a:off x="2076963" y="4304863"/>
            <a:ext cx="6255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2" name="Google Shape;102;p4"/>
          <p:cNvCxnSpPr/>
          <p:nvPr/>
        </p:nvCxnSpPr>
        <p:spPr>
          <a:xfrm>
            <a:off x="3667387" y="4312050"/>
            <a:ext cx="5394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3" name="Google Shape;103;p4"/>
          <p:cNvSpPr/>
          <p:nvPr/>
        </p:nvSpPr>
        <p:spPr>
          <a:xfrm>
            <a:off x="2518925" y="3395475"/>
            <a:ext cx="1444800" cy="39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a1=B/A ,a2=C/A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a3=D/A</a:t>
            </a:r>
            <a:endParaRPr sz="900"/>
          </a:p>
        </p:txBody>
      </p:sp>
      <p:cxnSp>
        <p:nvCxnSpPr>
          <p:cNvPr id="104" name="Google Shape;104;p4"/>
          <p:cNvCxnSpPr/>
          <p:nvPr/>
        </p:nvCxnSpPr>
        <p:spPr>
          <a:xfrm rot="10800000">
            <a:off x="3191750" y="3786975"/>
            <a:ext cx="300" cy="27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5" name="Google Shape;105;p4"/>
          <p:cNvCxnSpPr/>
          <p:nvPr/>
        </p:nvCxnSpPr>
        <p:spPr>
          <a:xfrm rot="10800000">
            <a:off x="3183495" y="3039075"/>
            <a:ext cx="16800" cy="3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1" name="Google Shape;101;p4"/>
          <p:cNvSpPr/>
          <p:nvPr/>
        </p:nvSpPr>
        <p:spPr>
          <a:xfrm>
            <a:off x="2702463" y="4060875"/>
            <a:ext cx="982450" cy="50417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A&gt;1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611725" y="4155575"/>
            <a:ext cx="1592500" cy="314775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4"/>
          <p:cNvCxnSpPr>
            <a:stCxn id="96" idx="4"/>
          </p:cNvCxnSpPr>
          <p:nvPr/>
        </p:nvCxnSpPr>
        <p:spPr>
          <a:xfrm flipH="1">
            <a:off x="1431963" y="3817150"/>
            <a:ext cx="17700" cy="35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8" name="Google Shape;108;p4"/>
          <p:cNvSpPr txBox="1"/>
          <p:nvPr/>
        </p:nvSpPr>
        <p:spPr>
          <a:xfrm>
            <a:off x="3704125" y="4002650"/>
            <a:ext cx="4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</a:t>
            </a:r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2518925" y="3821500"/>
            <a:ext cx="6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YES</a:t>
            </a:r>
            <a:endParaRPr/>
          </a:p>
        </p:txBody>
      </p:sp>
      <p:sp>
        <p:nvSpPr>
          <p:cNvPr id="110" name="Google Shape;110;p4"/>
          <p:cNvSpPr/>
          <p:nvPr/>
        </p:nvSpPr>
        <p:spPr>
          <a:xfrm>
            <a:off x="2471300" y="2767613"/>
            <a:ext cx="1444800" cy="31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Q=((3*a2)-(a1^2))/9</a:t>
            </a:r>
            <a:endParaRPr/>
          </a:p>
        </p:txBody>
      </p:sp>
      <p:sp>
        <p:nvSpPr>
          <p:cNvPr id="111" name="Google Shape;111;p4"/>
          <p:cNvSpPr/>
          <p:nvPr/>
        </p:nvSpPr>
        <p:spPr>
          <a:xfrm>
            <a:off x="5214075" y="1333625"/>
            <a:ext cx="1302900" cy="45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T=</a:t>
            </a:r>
            <a:r>
              <a:rPr lang="en-GB" sz="800">
                <a:solidFill>
                  <a:schemeClr val="dk1"/>
                </a:solidFill>
              </a:rPr>
              <a:t>-(-R+((Q^3)-(R^2))^(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800">
                <a:solidFill>
                  <a:schemeClr val="dk1"/>
                </a:solidFill>
              </a:rPr>
              <a:t>½))^(⅓</a:t>
            </a:r>
            <a:endParaRPr sz="1200"/>
          </a:p>
        </p:txBody>
      </p:sp>
      <p:sp>
        <p:nvSpPr>
          <p:cNvPr id="112" name="Google Shape;112;p4"/>
          <p:cNvSpPr/>
          <p:nvPr/>
        </p:nvSpPr>
        <p:spPr>
          <a:xfrm>
            <a:off x="2506550" y="2050625"/>
            <a:ext cx="1374300" cy="45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R=((9*a1*a2)-(27*a3)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-(2*a1^3)))/54</a:t>
            </a:r>
            <a:endParaRPr/>
          </a:p>
        </p:txBody>
      </p:sp>
      <p:sp>
        <p:nvSpPr>
          <p:cNvPr id="113" name="Google Shape;113;p4"/>
          <p:cNvSpPr/>
          <p:nvPr/>
        </p:nvSpPr>
        <p:spPr>
          <a:xfrm>
            <a:off x="2471375" y="1333625"/>
            <a:ext cx="1374300" cy="45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S=-(-R+((Q^3)+(R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^2))^(½))^(⅓)</a:t>
            </a:r>
            <a:endParaRPr/>
          </a:p>
        </p:txBody>
      </p:sp>
      <p:cxnSp>
        <p:nvCxnSpPr>
          <p:cNvPr id="114" name="Google Shape;114;p4"/>
          <p:cNvCxnSpPr/>
          <p:nvPr/>
        </p:nvCxnSpPr>
        <p:spPr>
          <a:xfrm flipH="1" rot="10800000">
            <a:off x="3180200" y="2477975"/>
            <a:ext cx="17400" cy="29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4"/>
          <p:cNvCxnSpPr/>
          <p:nvPr/>
        </p:nvCxnSpPr>
        <p:spPr>
          <a:xfrm flipH="1" rot="10800000">
            <a:off x="5066850" y="2886725"/>
            <a:ext cx="300" cy="129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4"/>
          <p:cNvCxnSpPr/>
          <p:nvPr/>
        </p:nvCxnSpPr>
        <p:spPr>
          <a:xfrm flipH="1" rot="10800000">
            <a:off x="3184250" y="1745075"/>
            <a:ext cx="18900" cy="2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4"/>
          <p:cNvCxnSpPr>
            <a:endCxn id="110" idx="3"/>
          </p:cNvCxnSpPr>
          <p:nvPr/>
        </p:nvCxnSpPr>
        <p:spPr>
          <a:xfrm rot="10800000">
            <a:off x="3916100" y="2924963"/>
            <a:ext cx="11829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4"/>
          <p:cNvCxnSpPr>
            <a:stCxn id="113" idx="3"/>
            <a:endCxn id="111" idx="1"/>
          </p:cNvCxnSpPr>
          <p:nvPr/>
        </p:nvCxnSpPr>
        <p:spPr>
          <a:xfrm>
            <a:off x="3845675" y="1561625"/>
            <a:ext cx="136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4"/>
          <p:cNvCxnSpPr/>
          <p:nvPr/>
        </p:nvCxnSpPr>
        <p:spPr>
          <a:xfrm flipH="1">
            <a:off x="5859225" y="1771325"/>
            <a:ext cx="4200" cy="4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4"/>
          <p:cNvSpPr/>
          <p:nvPr/>
        </p:nvSpPr>
        <p:spPr>
          <a:xfrm>
            <a:off x="5179275" y="2229125"/>
            <a:ext cx="1364100" cy="35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x1=(S+T)-((⅓)*a1)</a:t>
            </a:r>
            <a:endParaRPr/>
          </a:p>
        </p:txBody>
      </p:sp>
      <p:sp>
        <p:nvSpPr>
          <p:cNvPr id="121" name="Google Shape;121;p4"/>
          <p:cNvSpPr/>
          <p:nvPr/>
        </p:nvSpPr>
        <p:spPr>
          <a:xfrm>
            <a:off x="7236625" y="3973854"/>
            <a:ext cx="1364100" cy="45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Print x1,x2,x3</a:t>
            </a:r>
            <a:endParaRPr/>
          </a:p>
        </p:txBody>
      </p:sp>
      <p:sp>
        <p:nvSpPr>
          <p:cNvPr id="122" name="Google Shape;122;p4"/>
          <p:cNvSpPr/>
          <p:nvPr/>
        </p:nvSpPr>
        <p:spPr>
          <a:xfrm>
            <a:off x="5226025" y="3950600"/>
            <a:ext cx="1444800" cy="50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x3=((-½)*(S+T))-((⅓)*a1)-((½)*(1j)*3^(½)*(S-T)</a:t>
            </a:r>
            <a:endParaRPr sz="1300"/>
          </a:p>
        </p:txBody>
      </p:sp>
      <p:sp>
        <p:nvSpPr>
          <p:cNvPr id="123" name="Google Shape;123;p4"/>
          <p:cNvSpPr/>
          <p:nvPr/>
        </p:nvSpPr>
        <p:spPr>
          <a:xfrm>
            <a:off x="5179275" y="2982725"/>
            <a:ext cx="1364100" cy="50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x2=((-½)*(S+T))-((⅓)*a1)+((½)*(1j)*3^(½)*(S-T)</a:t>
            </a:r>
            <a:endParaRPr sz="1100"/>
          </a:p>
        </p:txBody>
      </p:sp>
      <p:cxnSp>
        <p:nvCxnSpPr>
          <p:cNvPr id="124" name="Google Shape;124;p4"/>
          <p:cNvCxnSpPr/>
          <p:nvPr/>
        </p:nvCxnSpPr>
        <p:spPr>
          <a:xfrm flipH="1">
            <a:off x="5863425" y="2528575"/>
            <a:ext cx="4200" cy="4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4"/>
          <p:cNvCxnSpPr/>
          <p:nvPr/>
        </p:nvCxnSpPr>
        <p:spPr>
          <a:xfrm flipH="1">
            <a:off x="5862225" y="3384963"/>
            <a:ext cx="6600" cy="5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4"/>
          <p:cNvCxnSpPr>
            <a:stCxn id="122" idx="3"/>
            <a:endCxn id="121" idx="1"/>
          </p:cNvCxnSpPr>
          <p:nvPr/>
        </p:nvCxnSpPr>
        <p:spPr>
          <a:xfrm>
            <a:off x="6670825" y="4202750"/>
            <a:ext cx="56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4"/>
          <p:cNvCxnSpPr>
            <a:stCxn id="121" idx="0"/>
          </p:cNvCxnSpPr>
          <p:nvPr/>
        </p:nvCxnSpPr>
        <p:spPr>
          <a:xfrm rot="10800000">
            <a:off x="7898575" y="3555354"/>
            <a:ext cx="20100" cy="41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4"/>
          <p:cNvSpPr/>
          <p:nvPr/>
        </p:nvSpPr>
        <p:spPr>
          <a:xfrm>
            <a:off x="7462100" y="3101600"/>
            <a:ext cx="982500" cy="504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 u="sng">
                <a:solidFill>
                  <a:srgbClr val="E69138"/>
                </a:solidFill>
              </a:rPr>
              <a:t>Pseudo code to find the greatest of three numbers</a:t>
            </a:r>
            <a:endParaRPr b="1" u="sng">
              <a:solidFill>
                <a:srgbClr val="E69138"/>
              </a:solidFill>
            </a:endParaRPr>
          </a:p>
        </p:txBody>
      </p:sp>
      <p:sp>
        <p:nvSpPr>
          <p:cNvPr id="134" name="Google Shape;134;p5"/>
          <p:cNvSpPr txBox="1"/>
          <p:nvPr>
            <p:ph idx="1" type="body"/>
          </p:nvPr>
        </p:nvSpPr>
        <p:spPr>
          <a:xfrm>
            <a:off x="260350" y="1229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10526"/>
              <a:buNone/>
            </a:pPr>
            <a:r>
              <a:rPr lang="en-GB">
                <a:solidFill>
                  <a:schemeClr val="dk1"/>
                </a:solidFill>
              </a:rPr>
              <a:t>BEGIN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210526"/>
              <a:buNone/>
            </a:pPr>
            <a:r>
              <a:rPr lang="en-GB">
                <a:solidFill>
                  <a:schemeClr val="dk1"/>
                </a:solidFill>
              </a:rPr>
              <a:t>INPUT 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210526"/>
              <a:buNone/>
            </a:pPr>
            <a:r>
              <a:rPr lang="en-GB">
                <a:solidFill>
                  <a:schemeClr val="dk1"/>
                </a:solidFill>
              </a:rPr>
              <a:t>INPUT 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210526"/>
              <a:buNone/>
            </a:pPr>
            <a:r>
              <a:rPr lang="en-GB">
                <a:solidFill>
                  <a:schemeClr val="dk1"/>
                </a:solidFill>
              </a:rPr>
              <a:t>INPUT 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210526"/>
              <a:buNone/>
            </a:pPr>
            <a:r>
              <a:rPr lang="en-GB">
                <a:solidFill>
                  <a:schemeClr val="dk1"/>
                </a:solidFill>
              </a:rPr>
              <a:t>IF A&gt;B and A&gt;C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210526"/>
              <a:buNone/>
            </a:pPr>
            <a:r>
              <a:rPr lang="en-GB">
                <a:solidFill>
                  <a:schemeClr val="dk1"/>
                </a:solidFill>
              </a:rPr>
              <a:t>PRINT “A is the greatest of the three numbers”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210526"/>
              <a:buNone/>
            </a:pPr>
            <a:r>
              <a:rPr lang="en-GB">
                <a:solidFill>
                  <a:schemeClr val="dk1"/>
                </a:solidFill>
              </a:rPr>
              <a:t>IF B&gt;A and B&gt;C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210526"/>
              <a:buNone/>
            </a:pPr>
            <a:r>
              <a:rPr lang="en-GB">
                <a:solidFill>
                  <a:schemeClr val="dk1"/>
                </a:solidFill>
              </a:rPr>
              <a:t>PRINT “B is the greatest of the three numbers”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210526"/>
              <a:buNone/>
            </a:pPr>
            <a:r>
              <a:rPr lang="en-GB">
                <a:solidFill>
                  <a:schemeClr val="dk1"/>
                </a:solidFill>
              </a:rPr>
              <a:t>IF C&gt;A and C&gt;B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210526"/>
              <a:buNone/>
            </a:pPr>
            <a:r>
              <a:rPr lang="en-GB">
                <a:solidFill>
                  <a:schemeClr val="dk1"/>
                </a:solidFill>
              </a:rPr>
              <a:t>PRINT “C  is the greatest of the three numbers”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END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210526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020" u="sng">
                <a:solidFill>
                  <a:srgbClr val="FF9900"/>
                </a:solidFill>
              </a:rPr>
              <a:t>FLOWCHART TO FIND GREATEST OF THREE NUMBERS</a:t>
            </a:r>
            <a:endParaRPr b="1" sz="2020" u="sng">
              <a:solidFill>
                <a:srgbClr val="FF9900"/>
              </a:solidFill>
            </a:endParaRPr>
          </a:p>
        </p:txBody>
      </p:sp>
      <p:sp>
        <p:nvSpPr>
          <p:cNvPr id="140" name="Google Shape;140;p6"/>
          <p:cNvSpPr txBox="1"/>
          <p:nvPr>
            <p:ph idx="1" type="body"/>
          </p:nvPr>
        </p:nvSpPr>
        <p:spPr>
          <a:xfrm>
            <a:off x="176850" y="1069000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783400" y="1348475"/>
            <a:ext cx="1168800" cy="45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p6"/>
          <p:cNvCxnSpPr>
            <a:stCxn id="141" idx="4"/>
          </p:cNvCxnSpPr>
          <p:nvPr/>
        </p:nvCxnSpPr>
        <p:spPr>
          <a:xfrm>
            <a:off x="1367800" y="1804475"/>
            <a:ext cx="0" cy="3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3" name="Google Shape;143;p6"/>
          <p:cNvSpPr/>
          <p:nvPr/>
        </p:nvSpPr>
        <p:spPr>
          <a:xfrm>
            <a:off x="638975" y="2849175"/>
            <a:ext cx="1621350" cy="314775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683925" y="2195975"/>
            <a:ext cx="1621350" cy="314775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611713" y="3502375"/>
            <a:ext cx="1675875" cy="314775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p6"/>
          <p:cNvCxnSpPr/>
          <p:nvPr/>
        </p:nvCxnSpPr>
        <p:spPr>
          <a:xfrm>
            <a:off x="1367800" y="2510750"/>
            <a:ext cx="0" cy="3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7" name="Google Shape;147;p6"/>
          <p:cNvCxnSpPr/>
          <p:nvPr/>
        </p:nvCxnSpPr>
        <p:spPr>
          <a:xfrm>
            <a:off x="1367800" y="3130275"/>
            <a:ext cx="0" cy="3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8" name="Google Shape;148;p6"/>
          <p:cNvCxnSpPr/>
          <p:nvPr/>
        </p:nvCxnSpPr>
        <p:spPr>
          <a:xfrm>
            <a:off x="4058150" y="2976625"/>
            <a:ext cx="5394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9" name="Google Shape;149;p6"/>
          <p:cNvCxnSpPr>
            <a:stCxn id="150" idx="2"/>
          </p:cNvCxnSpPr>
          <p:nvPr/>
        </p:nvCxnSpPr>
        <p:spPr>
          <a:xfrm flipH="1">
            <a:off x="3512626" y="3305000"/>
            <a:ext cx="900" cy="43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1" name="Google Shape;151;p6"/>
          <p:cNvCxnSpPr>
            <a:endCxn id="152" idx="0"/>
          </p:cNvCxnSpPr>
          <p:nvPr/>
        </p:nvCxnSpPr>
        <p:spPr>
          <a:xfrm flipH="1">
            <a:off x="5085675" y="3293000"/>
            <a:ext cx="28500" cy="45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0" name="Google Shape;150;p6"/>
          <p:cNvSpPr/>
          <p:nvPr/>
        </p:nvSpPr>
        <p:spPr>
          <a:xfrm>
            <a:off x="2968913" y="2650025"/>
            <a:ext cx="1089225" cy="65497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A&gt;B and A&gt;C</a:t>
            </a: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6"/>
          <p:cNvCxnSpPr>
            <a:stCxn id="145" idx="5"/>
          </p:cNvCxnSpPr>
          <p:nvPr/>
        </p:nvCxnSpPr>
        <p:spPr>
          <a:xfrm flipH="1" rot="10800000">
            <a:off x="2120000" y="2985062"/>
            <a:ext cx="828600" cy="6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4" name="Google Shape;154;p6"/>
          <p:cNvSpPr/>
          <p:nvPr/>
        </p:nvSpPr>
        <p:spPr>
          <a:xfrm>
            <a:off x="2742825" y="3743600"/>
            <a:ext cx="1540525" cy="572700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“A is the greatest of the three numbers”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/>
          <p:nvPr/>
        </p:nvSpPr>
        <p:spPr>
          <a:xfrm>
            <a:off x="4515525" y="2636425"/>
            <a:ext cx="1231500" cy="6822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B&gt;A and B&gt;C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4424325" y="3743600"/>
            <a:ext cx="1322700" cy="5727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“B is the greatest of the three numbers”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6"/>
          <p:cNvCxnSpPr>
            <a:stCxn id="155" idx="3"/>
          </p:cNvCxnSpPr>
          <p:nvPr/>
        </p:nvCxnSpPr>
        <p:spPr>
          <a:xfrm>
            <a:off x="5747025" y="2977525"/>
            <a:ext cx="5331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7" name="Google Shape;157;p6"/>
          <p:cNvSpPr/>
          <p:nvPr/>
        </p:nvSpPr>
        <p:spPr>
          <a:xfrm>
            <a:off x="6280125" y="2668700"/>
            <a:ext cx="956725" cy="6243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C&gt;A and C&gt;B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" name="Google Shape;158;p6"/>
          <p:cNvCxnSpPr>
            <a:stCxn id="157" idx="2"/>
            <a:endCxn id="159" idx="1"/>
          </p:cNvCxnSpPr>
          <p:nvPr/>
        </p:nvCxnSpPr>
        <p:spPr>
          <a:xfrm flipH="1">
            <a:off x="6750688" y="3293000"/>
            <a:ext cx="7800" cy="4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9" name="Google Shape;159;p6"/>
          <p:cNvSpPr/>
          <p:nvPr/>
        </p:nvSpPr>
        <p:spPr>
          <a:xfrm>
            <a:off x="5980288" y="3764475"/>
            <a:ext cx="1540525" cy="530950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“C  is the greatest of the threE numbers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2865538" y="4612500"/>
            <a:ext cx="1168800" cy="53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END</a:t>
            </a:r>
            <a:endParaRPr/>
          </a:p>
        </p:txBody>
      </p:sp>
      <p:sp>
        <p:nvSpPr>
          <p:cNvPr id="161" name="Google Shape;161;p6"/>
          <p:cNvSpPr/>
          <p:nvPr/>
        </p:nvSpPr>
        <p:spPr>
          <a:xfrm>
            <a:off x="4546875" y="4612500"/>
            <a:ext cx="1168800" cy="53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END</a:t>
            </a:r>
            <a:endParaRPr/>
          </a:p>
        </p:txBody>
      </p:sp>
      <p:sp>
        <p:nvSpPr>
          <p:cNvPr id="162" name="Google Shape;162;p6"/>
          <p:cNvSpPr/>
          <p:nvPr/>
        </p:nvSpPr>
        <p:spPr>
          <a:xfrm>
            <a:off x="6228200" y="4612500"/>
            <a:ext cx="1168800" cy="53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END</a:t>
            </a:r>
            <a:endParaRPr/>
          </a:p>
        </p:txBody>
      </p:sp>
      <p:cxnSp>
        <p:nvCxnSpPr>
          <p:cNvPr id="163" name="Google Shape;163;p6"/>
          <p:cNvCxnSpPr/>
          <p:nvPr/>
        </p:nvCxnSpPr>
        <p:spPr>
          <a:xfrm>
            <a:off x="3447625" y="4289625"/>
            <a:ext cx="1800" cy="3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4" name="Google Shape;164;p6"/>
          <p:cNvCxnSpPr/>
          <p:nvPr/>
        </p:nvCxnSpPr>
        <p:spPr>
          <a:xfrm>
            <a:off x="5084775" y="4289625"/>
            <a:ext cx="1800" cy="3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5" name="Google Shape;165;p6"/>
          <p:cNvCxnSpPr/>
          <p:nvPr/>
        </p:nvCxnSpPr>
        <p:spPr>
          <a:xfrm>
            <a:off x="6811700" y="4289625"/>
            <a:ext cx="1800" cy="3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d8257ea51_0_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accent4"/>
                </a:solidFill>
              </a:rPr>
              <a:t>PSEUDO CODE TO FIND LCM</a:t>
            </a:r>
            <a:endParaRPr b="1" u="sng">
              <a:solidFill>
                <a:schemeClr val="accent4"/>
              </a:solidFill>
            </a:endParaRPr>
          </a:p>
        </p:txBody>
      </p:sp>
      <p:sp>
        <p:nvSpPr>
          <p:cNvPr id="171" name="Google Shape;171;gcd8257ea51_0_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BEGIN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 B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COMPUTE C= MAX(A,C)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WHILE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A mod C==0 &amp; Bmod C==0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PRINT C”is the lcm”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INCREMENT C by1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CONTINUE WHILE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d8257ea51_0_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120"/>
              <a:t>FLOWCHART FOR LCM</a:t>
            </a:r>
            <a:endParaRPr sz="2120"/>
          </a:p>
        </p:txBody>
      </p:sp>
      <p:sp>
        <p:nvSpPr>
          <p:cNvPr id="177" name="Google Shape;177;gcd8257ea51_0_43"/>
          <p:cNvSpPr txBox="1"/>
          <p:nvPr>
            <p:ph idx="1" type="body"/>
          </p:nvPr>
        </p:nvSpPr>
        <p:spPr>
          <a:xfrm>
            <a:off x="88150" y="1017725"/>
            <a:ext cx="8520600" cy="39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cd8257ea51_0_43"/>
          <p:cNvSpPr/>
          <p:nvPr/>
        </p:nvSpPr>
        <p:spPr>
          <a:xfrm>
            <a:off x="88150" y="1220875"/>
            <a:ext cx="13413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</a:t>
            </a:r>
            <a:endParaRPr/>
          </a:p>
        </p:txBody>
      </p:sp>
      <p:cxnSp>
        <p:nvCxnSpPr>
          <p:cNvPr id="179" name="Google Shape;179;gcd8257ea51_0_43"/>
          <p:cNvCxnSpPr/>
          <p:nvPr/>
        </p:nvCxnSpPr>
        <p:spPr>
          <a:xfrm>
            <a:off x="1439375" y="1555575"/>
            <a:ext cx="5004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gcd8257ea51_0_43"/>
          <p:cNvSpPr/>
          <p:nvPr/>
        </p:nvSpPr>
        <p:spPr>
          <a:xfrm>
            <a:off x="6314750" y="1338375"/>
            <a:ext cx="1527600" cy="51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C= MAX(A,B)</a:t>
            </a:r>
            <a:endParaRPr/>
          </a:p>
        </p:txBody>
      </p:sp>
      <p:sp>
        <p:nvSpPr>
          <p:cNvPr id="181" name="Google Shape;181;gcd8257ea51_0_43"/>
          <p:cNvSpPr/>
          <p:nvPr/>
        </p:nvSpPr>
        <p:spPr>
          <a:xfrm>
            <a:off x="6389225" y="3839250"/>
            <a:ext cx="1341300" cy="51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INCREMENT C by1</a:t>
            </a:r>
            <a:endParaRPr/>
          </a:p>
        </p:txBody>
      </p:sp>
      <p:cxnSp>
        <p:nvCxnSpPr>
          <p:cNvPr id="182" name="Google Shape;182;gcd8257ea51_0_43"/>
          <p:cNvCxnSpPr/>
          <p:nvPr/>
        </p:nvCxnSpPr>
        <p:spPr>
          <a:xfrm flipH="1" rot="10800000">
            <a:off x="3451250" y="1503125"/>
            <a:ext cx="7452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gcd8257ea51_0_43"/>
          <p:cNvSpPr/>
          <p:nvPr/>
        </p:nvSpPr>
        <p:spPr>
          <a:xfrm>
            <a:off x="3877750" y="1338375"/>
            <a:ext cx="1937375" cy="435900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 B</a:t>
            </a:r>
            <a:endParaRPr/>
          </a:p>
        </p:txBody>
      </p:sp>
      <p:sp>
        <p:nvSpPr>
          <p:cNvPr id="184" name="Google Shape;184;gcd8257ea51_0_43"/>
          <p:cNvSpPr/>
          <p:nvPr/>
        </p:nvSpPr>
        <p:spPr>
          <a:xfrm>
            <a:off x="1763988" y="1289275"/>
            <a:ext cx="1937375" cy="435900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 A</a:t>
            </a:r>
            <a:endParaRPr/>
          </a:p>
        </p:txBody>
      </p:sp>
      <p:cxnSp>
        <p:nvCxnSpPr>
          <p:cNvPr id="185" name="Google Shape;185;gcd8257ea51_0_43"/>
          <p:cNvCxnSpPr/>
          <p:nvPr/>
        </p:nvCxnSpPr>
        <p:spPr>
          <a:xfrm flipH="1" rot="10800000">
            <a:off x="5590875" y="1566975"/>
            <a:ext cx="713100" cy="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gcd8257ea51_0_43"/>
          <p:cNvSpPr/>
          <p:nvPr/>
        </p:nvSpPr>
        <p:spPr>
          <a:xfrm flipH="1">
            <a:off x="5995388" y="2535575"/>
            <a:ext cx="2128975" cy="61737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2"/>
                </a:solidFill>
              </a:rPr>
              <a:t>A mod C==0 &amp; Bmod C==0</a:t>
            </a:r>
            <a:endParaRPr sz="1200"/>
          </a:p>
        </p:txBody>
      </p:sp>
      <p:cxnSp>
        <p:nvCxnSpPr>
          <p:cNvPr id="187" name="Google Shape;187;gcd8257ea51_0_43"/>
          <p:cNvCxnSpPr/>
          <p:nvPr/>
        </p:nvCxnSpPr>
        <p:spPr>
          <a:xfrm>
            <a:off x="7059875" y="1811675"/>
            <a:ext cx="0" cy="7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gcd8257ea51_0_43"/>
          <p:cNvCxnSpPr/>
          <p:nvPr/>
        </p:nvCxnSpPr>
        <p:spPr>
          <a:xfrm flipH="1">
            <a:off x="4845800" y="2822963"/>
            <a:ext cx="11496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gcd8257ea51_0_43"/>
          <p:cNvSpPr/>
          <p:nvPr/>
        </p:nvSpPr>
        <p:spPr>
          <a:xfrm>
            <a:off x="3248975" y="2482325"/>
            <a:ext cx="1681800" cy="6918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PRINT THE LCM IS C</a:t>
            </a:r>
            <a:endParaRPr/>
          </a:p>
        </p:txBody>
      </p:sp>
      <p:cxnSp>
        <p:nvCxnSpPr>
          <p:cNvPr id="190" name="Google Shape;190;gcd8257ea51_0_43"/>
          <p:cNvCxnSpPr/>
          <p:nvPr/>
        </p:nvCxnSpPr>
        <p:spPr>
          <a:xfrm>
            <a:off x="7049225" y="3174225"/>
            <a:ext cx="10800" cy="67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gcd8257ea51_0_43"/>
          <p:cNvCxnSpPr/>
          <p:nvPr/>
        </p:nvCxnSpPr>
        <p:spPr>
          <a:xfrm flipH="1">
            <a:off x="2493250" y="2817575"/>
            <a:ext cx="819600" cy="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gcd8257ea51_0_43"/>
          <p:cNvSpPr/>
          <p:nvPr/>
        </p:nvSpPr>
        <p:spPr>
          <a:xfrm>
            <a:off x="1194550" y="2509025"/>
            <a:ext cx="1341300" cy="67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END</a:t>
            </a:r>
            <a:endParaRPr/>
          </a:p>
        </p:txBody>
      </p:sp>
      <p:sp>
        <p:nvSpPr>
          <p:cNvPr id="193" name="Google Shape;193;gcd8257ea51_0_43"/>
          <p:cNvSpPr txBox="1"/>
          <p:nvPr/>
        </p:nvSpPr>
        <p:spPr>
          <a:xfrm>
            <a:off x="6389225" y="3376400"/>
            <a:ext cx="55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</a:t>
            </a:r>
            <a:endParaRPr/>
          </a:p>
        </p:txBody>
      </p:sp>
      <p:sp>
        <p:nvSpPr>
          <p:cNvPr id="194" name="Google Shape;194;gcd8257ea51_0_43"/>
          <p:cNvSpPr txBox="1"/>
          <p:nvPr/>
        </p:nvSpPr>
        <p:spPr>
          <a:xfrm>
            <a:off x="5260900" y="2353650"/>
            <a:ext cx="6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YES</a:t>
            </a:r>
            <a:endParaRPr/>
          </a:p>
        </p:txBody>
      </p:sp>
      <p:cxnSp>
        <p:nvCxnSpPr>
          <p:cNvPr id="195" name="Google Shape;195;gcd8257ea51_0_43"/>
          <p:cNvCxnSpPr/>
          <p:nvPr/>
        </p:nvCxnSpPr>
        <p:spPr>
          <a:xfrm rot="10800000">
            <a:off x="8401125" y="1460400"/>
            <a:ext cx="42600" cy="28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gcd8257ea51_0_43"/>
          <p:cNvCxnSpPr/>
          <p:nvPr/>
        </p:nvCxnSpPr>
        <p:spPr>
          <a:xfrm>
            <a:off x="7709225" y="4260000"/>
            <a:ext cx="745200" cy="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gcd8257ea51_0_43"/>
          <p:cNvCxnSpPr/>
          <p:nvPr/>
        </p:nvCxnSpPr>
        <p:spPr>
          <a:xfrm rot="10800000">
            <a:off x="7858325" y="1417725"/>
            <a:ext cx="5961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d8257ea51_0_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PSEUDO CODE FOR GCD</a:t>
            </a:r>
            <a:endParaRPr/>
          </a:p>
        </p:txBody>
      </p:sp>
      <p:sp>
        <p:nvSpPr>
          <p:cNvPr id="203" name="Google Shape;203;gcd8257ea51_0_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BEGIN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INPUT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INPUT B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COMPUTE C= MIN(A,C)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WHILE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IF A mod C==0 &amp; Bmod C==0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	PRINT C”is the lcm”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	DECREMENT C by1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	CONTINUE WHILE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