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3"/>
  </p:notesMasterIdLst>
  <p:handoutMasterIdLst>
    <p:handoutMasterId r:id="rId24"/>
  </p:handoutMasterIdLst>
  <p:sldIdLst>
    <p:sldId id="714" r:id="rId2"/>
    <p:sldId id="710" r:id="rId3"/>
    <p:sldId id="711" r:id="rId4"/>
    <p:sldId id="712" r:id="rId5"/>
    <p:sldId id="752" r:id="rId6"/>
    <p:sldId id="715" r:id="rId7"/>
    <p:sldId id="728" r:id="rId8"/>
    <p:sldId id="732" r:id="rId9"/>
    <p:sldId id="740" r:id="rId10"/>
    <p:sldId id="741" r:id="rId11"/>
    <p:sldId id="742" r:id="rId12"/>
    <p:sldId id="743" r:id="rId13"/>
    <p:sldId id="744" r:id="rId14"/>
    <p:sldId id="745" r:id="rId15"/>
    <p:sldId id="749" r:id="rId16"/>
    <p:sldId id="750" r:id="rId17"/>
    <p:sldId id="754" r:id="rId18"/>
    <p:sldId id="755" r:id="rId19"/>
    <p:sldId id="733" r:id="rId20"/>
    <p:sldId id="734" r:id="rId21"/>
    <p:sldId id="616"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8" autoAdjust="0"/>
    <p:restoredTop sz="84291" autoAdjust="0"/>
  </p:normalViewPr>
  <p:slideViewPr>
    <p:cSldViewPr>
      <p:cViewPr varScale="1">
        <p:scale>
          <a:sx n="64" d="100"/>
          <a:sy n="64" d="100"/>
        </p:scale>
        <p:origin x="1818" y="66"/>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2/25/2019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2/25/2019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258504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093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661896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694685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2/25/2019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spin.atomicobject.com/2014/10/20/javascript-scope-closure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971800"/>
            <a:ext cx="8229600" cy="8718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a:t>JS and jQuery Jubilee</a:t>
            </a:r>
            <a:endParaRPr lang="en-US" dirty="0"/>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JavaScript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517" y="962392"/>
            <a:ext cx="5358965" cy="4398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13-ScopeOne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14-ScopeTwo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15-ScopeThree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17-ScopeQuiz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584775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Arial" panose="020B0604020202020204" pitchFamily="34" charset="0"/>
                <a:ea typeface="Roboto" pitchFamily="2" charset="0"/>
                <a:cs typeface="Arial" panose="020B0604020202020204" pitchFamily="34" charset="0"/>
              </a:rPr>
              <a:t>Spend a few moments studying the </a:t>
            </a:r>
            <a:r>
              <a:rPr lang="en-US" sz="2200" dirty="0" err="1">
                <a:latin typeface="Arial" panose="020B0604020202020204" pitchFamily="34" charset="0"/>
                <a:ea typeface="Roboto" pitchFamily="2" charset="0"/>
                <a:cs typeface="Arial" panose="020B0604020202020204" pitchFamily="34" charset="0"/>
              </a:rPr>
              <a:t>codefile</a:t>
            </a:r>
            <a:r>
              <a:rPr lang="en-US" sz="2200" dirty="0">
                <a:latin typeface="Arial" panose="020B0604020202020204" pitchFamily="34" charset="0"/>
                <a:ea typeface="Roboto" pitchFamily="2" charset="0"/>
                <a:cs typeface="Arial" panose="020B0604020202020204" pitchFamily="34" charset="0"/>
              </a:rPr>
              <a:t> with the person sitting next to you. </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ea typeface="Roboto" pitchFamily="2" charset="0"/>
                <a:cs typeface="Arial" panose="020B0604020202020204" pitchFamily="34" charset="0"/>
              </a:rPr>
              <a:t>Then run the program in the browser.</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a:t>Once you run the program, you'll find that Code Block 1 leads to different alerts than Code Block 2.</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Ask your partner which Code Block is behaving the way you would expect.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Then work with your partner to try and identify the specific difference that is causing the issue with the faulty block.</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Once you spot the issue, try to explain to your partner why JavaScript is handling these Code Blocks differently.</a:t>
            </a:r>
            <a:endParaRPr lang="en-US" sz="22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743782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18-ThisExample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4031873"/>
          </a:xfrm>
          <a:prstGeom prst="rect">
            <a:avLst/>
          </a:prstGeom>
          <a:noFill/>
        </p:spPr>
        <p:txBody>
          <a:bodyPr wrap="square" rtlCol="0">
            <a:spAutoFit/>
          </a:bodyPr>
          <a:lstStyle/>
          <a:p>
            <a:pPr marL="342900" indent="-342900">
              <a:buFont typeface="Arial" panose="020B0604020202020204" pitchFamily="34" charset="0"/>
              <a:buChar char="•"/>
            </a:pPr>
            <a:r>
              <a:rPr lang="en-US" sz="2400" dirty="0"/>
              <a:t>Using the comments in the guide answer each of the questions asked in the file.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Focus your attention on trying to wrap your mind around the concept of "this" and the unique role it can play in code.</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ea typeface="Roboto" pitchFamily="2" charset="0"/>
                <a:cs typeface="Arial" panose="020B0604020202020204" pitchFamily="34" charset="0"/>
              </a:rPr>
              <a:t>Then run the program in the browser.</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t>Then try to explain to your partner how "this" works, focus on the first three examples.</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04008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hlinkClick r:id="rId3"/>
              </a:rPr>
              <a:t>Helpful Article </a:t>
            </a:r>
            <a:r>
              <a:rPr lang="en-US" sz="2400" dirty="0">
                <a:latin typeface="Arial" panose="020B0604020202020204" pitchFamily="34" charset="0"/>
                <a:cs typeface="Arial" panose="020B0604020202020204" pitchFamily="34" charset="0"/>
                <a:hlinkClick r:id="rId3"/>
              </a:rPr>
              <a:t>(If you’d like to learn more…)</a:t>
            </a:r>
            <a:endParaRPr lang="en-US" sz="2400" dirty="0">
              <a:latin typeface="Arial" panose="020B0604020202020204" pitchFamily="34" charset="0"/>
              <a:cs typeface="Arial" panose="020B0604020202020204" pitchFamily="34" charset="0"/>
            </a:endParaRPr>
          </a:p>
        </p:txBody>
      </p:sp>
      <p:pic>
        <p:nvPicPr>
          <p:cNvPr id="5" name="Picture 4">
            <a:hlinkClick r:id="rId3"/>
          </p:cNvPr>
          <p:cNvPicPr>
            <a:picLocks noChangeAspect="1"/>
          </p:cNvPicPr>
          <p:nvPr/>
        </p:nvPicPr>
        <p:blipFill rotWithShape="1">
          <a:blip r:embed="rId4"/>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021666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371600"/>
            <a:ext cx="8686800" cy="1754326"/>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a:t>
            </a:r>
            <a:r>
              <a:rPr lang="en-US" sz="3600" b="1">
                <a:latin typeface="Arial" panose="020B0604020202020204" pitchFamily="34" charset="0"/>
                <a:ea typeface="Roboto" pitchFamily="2" charset="0"/>
                <a:cs typeface="Arial" panose="020B0604020202020204" pitchFamily="34" charset="0"/>
              </a:rPr>
              <a:t>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Build a jQuery Calculator</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sp>
        <p:nvSpPr>
          <p:cNvPr id="12" name="TextBox 11"/>
          <p:cNvSpPr txBox="1"/>
          <p:nvPr/>
        </p:nvSpPr>
        <p:spPr>
          <a:xfrm>
            <a:off x="304800" y="1295400"/>
            <a:ext cx="8813009" cy="1938992"/>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11655</TotalTime>
  <Words>735</Words>
  <Application>Microsoft Office PowerPoint</Application>
  <PresentationFormat>On-screen Show (4:3)</PresentationFormat>
  <Paragraphs>120</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Unbranded</vt:lpstr>
      <vt:lpstr>PowerPoint Presentation</vt:lpstr>
      <vt:lpstr>This shouldn’t be you…</vt:lpstr>
      <vt:lpstr>Remember this!</vt:lpstr>
      <vt:lpstr>PowerPoint Presentation</vt:lpstr>
      <vt:lpstr>Today’s Class</vt:lpstr>
      <vt:lpstr>Objectives</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Travis Thompson</cp:lastModifiedBy>
  <cp:revision>1545</cp:revision>
  <cp:lastPrinted>2016-01-30T16:23:56Z</cp:lastPrinted>
  <dcterms:created xsi:type="dcterms:W3CDTF">2015-01-20T17:19:00Z</dcterms:created>
  <dcterms:modified xsi:type="dcterms:W3CDTF">2019-02-25T15:43:03Z</dcterms:modified>
</cp:coreProperties>
</file>