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8" r:id="rId6"/>
    <p:sldId id="286" r:id="rId7"/>
    <p:sldId id="261" r:id="rId8"/>
    <p:sldId id="287" r:id="rId9"/>
    <p:sldId id="262" r:id="rId10"/>
    <p:sldId id="264" r:id="rId11"/>
    <p:sldId id="284" r:id="rId12"/>
    <p:sldId id="289" r:id="rId13"/>
    <p:sldId id="290" r:id="rId14"/>
    <p:sldId id="266"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cious Ochiobi" initials="PO" lastIdx="1" clrIdx="0">
    <p:extLst>
      <p:ext uri="{19B8F6BF-5375-455C-9EA6-DF929625EA0E}">
        <p15:presenceInfo xmlns:p15="http://schemas.microsoft.com/office/powerpoint/2012/main" userId="c451b4d56bafba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00" d="100"/>
          <a:sy n="100" d="100"/>
        </p:scale>
        <p:origin x="84" y="12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6/14/2025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323463" y="2271902"/>
            <a:ext cx="7077456" cy="2071497"/>
          </a:xfrm>
        </p:spPr>
        <p:txBody>
          <a:bodyPr/>
          <a:lstStyle/>
          <a:p>
            <a:r>
              <a:rPr lang="en-US" sz="8000" dirty="0"/>
              <a:t>MONGODB     EDUHUB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923413" y="4759833"/>
            <a:ext cx="7077456" cy="868680"/>
          </a:xfrm>
        </p:spPr>
        <p:txBody>
          <a:bodyPr/>
          <a:lstStyle/>
          <a:p>
            <a:pPr marL="0" indent="0">
              <a:buNone/>
            </a:pPr>
            <a:r>
              <a:rPr lang="en-US" dirty="0"/>
              <a:t>Empowering </a:t>
            </a:r>
            <a:r>
              <a:rPr lang="en-US" dirty="0" err="1"/>
              <a:t>EduHub</a:t>
            </a:r>
            <a:r>
              <a:rPr lang="en-US" dirty="0"/>
              <a:t> with Scalable, Intelligent Backend Data Infrastructure</a:t>
            </a:r>
            <a:endParaRPr lang="en-US" b="1"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Data Pipeline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4" name="Picture 3">
            <a:extLst>
              <a:ext uri="{FF2B5EF4-FFF2-40B4-BE49-F238E27FC236}">
                <a16:creationId xmlns:a16="http://schemas.microsoft.com/office/drawing/2014/main" id="{73D25EA0-D61B-476C-A0B1-2C00FEB1EB32}"/>
              </a:ext>
            </a:extLst>
          </p:cNvPr>
          <p:cNvPicPr>
            <a:picLocks noChangeAspect="1"/>
          </p:cNvPicPr>
          <p:nvPr/>
        </p:nvPicPr>
        <p:blipFill>
          <a:blip r:embed="rId2"/>
          <a:stretch>
            <a:fillRect/>
          </a:stretch>
        </p:blipFill>
        <p:spPr>
          <a:xfrm>
            <a:off x="6353175" y="810690"/>
            <a:ext cx="3886742" cy="5325218"/>
          </a:xfrm>
          <a:prstGeom prst="rect">
            <a:avLst/>
          </a:prstGeom>
        </p:spPr>
      </p:pic>
      <p:sp>
        <p:nvSpPr>
          <p:cNvPr id="9" name="TextBox 8">
            <a:extLst>
              <a:ext uri="{FF2B5EF4-FFF2-40B4-BE49-F238E27FC236}">
                <a16:creationId xmlns:a16="http://schemas.microsoft.com/office/drawing/2014/main" id="{255012B8-8764-4399-82A3-CBDF5EDDB9F1}"/>
              </a:ext>
            </a:extLst>
          </p:cNvPr>
          <p:cNvSpPr txBox="1"/>
          <p:nvPr/>
        </p:nvSpPr>
        <p:spPr>
          <a:xfrm>
            <a:off x="828675" y="1724025"/>
            <a:ext cx="4429125"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By grouping the courses offered based on course category, we have Databases, Data Science, Cloud and Web Dev</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We can get Student Performance analysis, average grade per students and understand the students performance since taking in the course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completion rate for the courses let’s us know how students complete courses.</a:t>
            </a:r>
            <a:endParaRPr lang="en-NG" dirty="0">
              <a:solidFill>
                <a:schemeClr val="bg1"/>
              </a:solidFill>
            </a:endParaRPr>
          </a:p>
        </p:txBody>
      </p:sp>
    </p:spTree>
    <p:extLst>
      <p:ext uri="{BB962C8B-B14F-4D97-AF65-F5344CB8AC3E}">
        <p14:creationId xmlns:p14="http://schemas.microsoft.com/office/powerpoint/2010/main" val="694073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4" name="Picture 3">
            <a:extLst>
              <a:ext uri="{FF2B5EF4-FFF2-40B4-BE49-F238E27FC236}">
                <a16:creationId xmlns:a16="http://schemas.microsoft.com/office/drawing/2014/main" id="{0010F185-6FF8-415F-9658-A2BB2672C94C}"/>
              </a:ext>
            </a:extLst>
          </p:cNvPr>
          <p:cNvPicPr>
            <a:picLocks noChangeAspect="1"/>
          </p:cNvPicPr>
          <p:nvPr/>
        </p:nvPicPr>
        <p:blipFill rotWithShape="1">
          <a:blip r:embed="rId2"/>
          <a:srcRect l="705" t="1604" r="2684" b="1297"/>
          <a:stretch/>
        </p:blipFill>
        <p:spPr>
          <a:xfrm>
            <a:off x="4203699" y="1009650"/>
            <a:ext cx="7543801" cy="4486276"/>
          </a:xfrm>
          <a:prstGeom prst="rect">
            <a:avLst/>
          </a:prstGeom>
        </p:spPr>
      </p:pic>
      <p:sp>
        <p:nvSpPr>
          <p:cNvPr id="7" name="TextBox 6">
            <a:extLst>
              <a:ext uri="{FF2B5EF4-FFF2-40B4-BE49-F238E27FC236}">
                <a16:creationId xmlns:a16="http://schemas.microsoft.com/office/drawing/2014/main" id="{116848CE-3CD2-4187-83DE-4D743C02EF03}"/>
              </a:ext>
            </a:extLst>
          </p:cNvPr>
          <p:cNvSpPr txBox="1"/>
          <p:nvPr/>
        </p:nvSpPr>
        <p:spPr>
          <a:xfrm>
            <a:off x="295275" y="1524000"/>
            <a:ext cx="3362325"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total number of student enrollments in the past 6 months can help us know the course category with the most enrollments. With Tech courses leading with the highest number of new students enrollment.</a:t>
            </a:r>
            <a:endParaRPr lang="en-NG" dirty="0">
              <a:solidFill>
                <a:schemeClr val="bg1"/>
              </a:solidFill>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normAutofit fontScale="90000"/>
          </a:bodyPr>
          <a:lstStyle/>
          <a:p>
            <a:r>
              <a:rPr lang="en-US" b="1" dirty="0"/>
              <a:t>Conclusion</a:t>
            </a:r>
            <a:br>
              <a:rPr lang="en-US" b="1" dirty="0"/>
            </a:br>
            <a:r>
              <a:rPr lang="en-US" sz="2200" dirty="0"/>
              <a:t>MongoDB proved ideal for flexible data modeling and rapid iteration.</a:t>
            </a:r>
            <a:br>
              <a:rPr lang="en-US" sz="2200" dirty="0"/>
            </a:br>
            <a:r>
              <a:rPr lang="en-US" sz="2200" dirty="0"/>
              <a:t>The platform can now </a:t>
            </a:r>
            <a:r>
              <a:rPr lang="en-US" sz="2200" b="1" dirty="0"/>
              <a:t>track performance</a:t>
            </a:r>
            <a:r>
              <a:rPr lang="en-US" sz="2200" dirty="0"/>
              <a:t>, </a:t>
            </a:r>
            <a:r>
              <a:rPr lang="en-US" sz="2200" b="1" dirty="0"/>
              <a:t>scale user activity</a:t>
            </a:r>
            <a:r>
              <a:rPr lang="en-US" sz="2200" dirty="0"/>
              <a:t>, and </a:t>
            </a:r>
            <a:r>
              <a:rPr lang="en-US" sz="2200" b="1" dirty="0"/>
              <a:t>drive business decisions</a:t>
            </a:r>
            <a:r>
              <a:rPr lang="en-US" sz="2200" dirty="0"/>
              <a:t>.</a:t>
            </a:r>
            <a:br>
              <a:rPr lang="en-US" sz="2200" dirty="0"/>
            </a:br>
            <a:r>
              <a:rPr lang="en-US" sz="2200" dirty="0"/>
              <a:t>Clear pathways for </a:t>
            </a:r>
            <a:r>
              <a:rPr lang="en-US" sz="2200" b="1" dirty="0"/>
              <a:t>student personalization</a:t>
            </a:r>
            <a:r>
              <a:rPr lang="en-US" sz="2200" dirty="0"/>
              <a:t> and </a:t>
            </a:r>
            <a:r>
              <a:rPr lang="en-US" sz="2200" b="1" dirty="0"/>
              <a:t>educator incentivization</a:t>
            </a:r>
            <a:r>
              <a:rPr lang="en-US" sz="2200" dirty="0"/>
              <a:t> have been uncovered.</a:t>
            </a:r>
            <a:br>
              <a:rPr lang="en-US" sz="2200" dirty="0"/>
            </a:br>
            <a:endParaRPr lang="en-US" sz="2200"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a:t>Project Objective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6"/>
            <a:ext cx="6718300" cy="1622640"/>
          </a:xfrm>
        </p:spPr>
        <p:txBody>
          <a:bodyPr/>
          <a:lstStyle/>
          <a:p>
            <a:r>
              <a:rPr lang="en-US" dirty="0"/>
              <a:t>End-to-end backend system using MongoDB + </a:t>
            </a:r>
            <a:r>
              <a:rPr lang="en-US" dirty="0" err="1"/>
              <a:t>PyMongo</a:t>
            </a:r>
            <a:endParaRPr lang="en-US" dirty="0"/>
          </a:p>
          <a:p>
            <a:r>
              <a:rPr lang="en-US" dirty="0"/>
              <a:t>Manages users, courses, lessons, enrollments, and assignments</a:t>
            </a:r>
          </a:p>
          <a:p>
            <a:r>
              <a:rPr lang="en-US" dirty="0"/>
              <a:t>Provides analytics and personalization features</a:t>
            </a:r>
          </a:p>
          <a:p>
            <a:r>
              <a:rPr lang="en-US" dirty="0"/>
              <a:t>Validates data and handles errors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Rectangle 1">
            <a:extLst>
              <a:ext uri="{FF2B5EF4-FFF2-40B4-BE49-F238E27FC236}">
                <a16:creationId xmlns:a16="http://schemas.microsoft.com/office/drawing/2014/main" id="{ED8C58B8-436F-47C3-8899-16D88B03D036}"/>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398194E-BB72-4F67-A2AB-8F630E3EEFD5}"/>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9584F65D-4F7B-42B4-9D00-719B5EC5F446}"/>
              </a:ext>
            </a:extLst>
          </p:cNvPr>
          <p:cNvSpPr>
            <a:spLocks noChangeArrowheads="1"/>
          </p:cNvSpPr>
          <p:nvPr/>
        </p:nvSpPr>
        <p:spPr bwMode="auto">
          <a:xfrm>
            <a:off x="304800" y="120134"/>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NG" altLang="en-N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a:t>Project 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br>
              <a:rPr lang="en-US" dirty="0"/>
            </a:br>
            <a:r>
              <a:rPr lang="en-US" dirty="0"/>
              <a:t>A portfolio project for Mac-Edu-Hub, a fictional e-learning platform.</a:t>
            </a:r>
          </a:p>
          <a:p>
            <a:pPr>
              <a:buFont typeface="Arial" panose="020B0604020202020204" pitchFamily="34" charset="0"/>
              <a:buChar char="•"/>
            </a:pPr>
            <a:r>
              <a:rPr lang="en-US" dirty="0"/>
              <a:t>Built with </a:t>
            </a:r>
            <a:r>
              <a:rPr lang="en-US" b="1" dirty="0"/>
              <a:t>MongoDB + </a:t>
            </a:r>
            <a:r>
              <a:rPr lang="en-US" b="1" dirty="0" err="1"/>
              <a:t>PyMongo</a:t>
            </a:r>
            <a:endParaRPr lang="en-US" dirty="0"/>
          </a:p>
          <a:p>
            <a:pPr>
              <a:buFont typeface="Arial" panose="020B0604020202020204" pitchFamily="34" charset="0"/>
              <a:buChar char="•"/>
            </a:pPr>
            <a:r>
              <a:rPr lang="en-US" dirty="0"/>
              <a:t>Manages users, courses, enrollments, lessons, and assessments</a:t>
            </a:r>
          </a:p>
          <a:p>
            <a:pPr>
              <a:buFont typeface="Arial" panose="020B0604020202020204" pitchFamily="34" charset="0"/>
              <a:buChar char="•"/>
            </a:pPr>
            <a:r>
              <a:rPr lang="en-US" dirty="0"/>
              <a:t>Enables personalized learning and real-time tracking</a:t>
            </a:r>
          </a:p>
          <a:p>
            <a:pPr>
              <a:buFont typeface="Arial" panose="020B0604020202020204" pitchFamily="34" charset="0"/>
              <a:buChar char="•"/>
            </a:pPr>
            <a:r>
              <a:rPr lang="en-US" dirty="0"/>
              <a:t>Supports advanced queries, validation, indexing, and analytics</a:t>
            </a:r>
          </a:p>
          <a:p>
            <a:pPr>
              <a:buFont typeface="Arial" panose="020B0604020202020204" pitchFamily="34" charset="0"/>
              <a:buChar char="•"/>
            </a:pPr>
            <a:r>
              <a:rPr lang="en-US" dirty="0"/>
              <a:t>Powered by clean architecture and modular Python scripts</a:t>
            </a:r>
          </a:p>
          <a:p>
            <a:endParaRPr lang="en-US" dirty="0"/>
          </a:p>
          <a:p>
            <a:pPr marL="0" indent="0">
              <a:buNone/>
            </a:pPr>
            <a:r>
              <a:rPr lang="en-US" sz="4000" b="1" dirty="0"/>
              <a:t>Project Goal</a:t>
            </a:r>
            <a:r>
              <a:rPr lang="en-US" sz="2800" b="1" dirty="0"/>
              <a:t>:</a:t>
            </a:r>
            <a:br>
              <a:rPr lang="en-US" dirty="0"/>
            </a:br>
            <a:r>
              <a:rPr lang="en-US" dirty="0"/>
              <a:t>To create a scalable, insight-driven backend system for online education.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07426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646331"/>
          </a:xfrm>
        </p:spPr>
        <p:txBody>
          <a:bodyPr/>
          <a:lstStyle/>
          <a:p>
            <a:r>
              <a:rPr lang="en-US" sz="4000" b="1" dirty="0"/>
              <a:t>Problem Statement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b="1" dirty="0"/>
              <a:t>Challenges in E-Learning Platforms:</a:t>
            </a:r>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 </a:t>
            </a:r>
            <a:r>
              <a:rPr lang="en-US" b="1" dirty="0" err="1"/>
              <a:t>EduHub</a:t>
            </a:r>
            <a:r>
              <a:rPr lang="en-US" b="1" dirty="0"/>
              <a:t> Solves This By:</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a:bodyPr>
          <a:lstStyle/>
          <a:p>
            <a:pPr>
              <a:buFont typeface="Arial" panose="020B0604020202020204" pitchFamily="34" charset="0"/>
              <a:buChar char="•"/>
            </a:pPr>
            <a:r>
              <a:rPr lang="en-US" dirty="0"/>
              <a:t>Poor data structure for scaling content &amp; users</a:t>
            </a:r>
          </a:p>
          <a:p>
            <a:pPr>
              <a:buFont typeface="Arial" panose="020B0604020202020204" pitchFamily="34" charset="0"/>
              <a:buChar char="•"/>
            </a:pPr>
            <a:r>
              <a:rPr lang="en-US" dirty="0"/>
              <a:t>Lack of deep analytics to drive decisions</a:t>
            </a:r>
          </a:p>
          <a:p>
            <a:pPr>
              <a:buFont typeface="Arial" panose="020B0604020202020204" pitchFamily="34" charset="0"/>
              <a:buChar char="•"/>
            </a:pPr>
            <a:r>
              <a:rPr lang="en-US" dirty="0"/>
              <a:t>Inability to personalize learning effectively</a:t>
            </a:r>
          </a:p>
          <a:p>
            <a:pPr>
              <a:buFont typeface="Arial" panose="020B0604020202020204" pitchFamily="34" charset="0"/>
              <a:buChar char="•"/>
            </a:pPr>
            <a:r>
              <a:rPr lang="en-US" dirty="0"/>
              <a:t>Performance bottlenecks from unoptimized queries</a:t>
            </a:r>
          </a:p>
          <a:p>
            <a:pPr>
              <a:buFont typeface="Arial" panose="020B0604020202020204" pitchFamily="34" charset="0"/>
              <a:buChar char="•"/>
            </a:pPr>
            <a:r>
              <a:rPr lang="en-US" dirty="0"/>
              <a:t>Risk of bad data from poor validation</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pPr>
              <a:buFont typeface="Arial" panose="020B0604020202020204" pitchFamily="34" charset="0"/>
              <a:buChar char="•"/>
            </a:pPr>
            <a:r>
              <a:rPr lang="en-US" dirty="0"/>
              <a:t>Using MongoDB’s flexibility and power</a:t>
            </a:r>
          </a:p>
          <a:p>
            <a:pPr>
              <a:buFont typeface="Arial" panose="020B0604020202020204" pitchFamily="34" charset="0"/>
              <a:buChar char="•"/>
            </a:pPr>
            <a:r>
              <a:rPr lang="en-US" dirty="0"/>
              <a:t>Enforcing validation and clean data practices</a:t>
            </a:r>
          </a:p>
          <a:p>
            <a:pPr>
              <a:buFont typeface="Arial" panose="020B0604020202020204" pitchFamily="34" charset="0"/>
              <a:buChar char="•"/>
            </a:pPr>
            <a:r>
              <a:rPr lang="en-US" dirty="0"/>
              <a:t>Implementing efficient queries and indexing</a:t>
            </a:r>
          </a:p>
          <a:p>
            <a:pPr>
              <a:buFont typeface="Arial" panose="020B0604020202020204" pitchFamily="34" charset="0"/>
              <a:buChar char="•"/>
            </a:pPr>
            <a:r>
              <a:rPr lang="en-US" dirty="0"/>
              <a:t>Generating actionable insights via aggregation</a:t>
            </a:r>
          </a:p>
          <a:p>
            <a:pPr marL="0" indent="0">
              <a:buNone/>
            </a:pPr>
            <a:endParaRPr lang="en-US" dirty="0"/>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F649-A5C5-4776-B61D-3E2D2C3025B3}"/>
              </a:ext>
            </a:extLst>
          </p:cNvPr>
          <p:cNvSpPr>
            <a:spLocks noGrp="1"/>
          </p:cNvSpPr>
          <p:nvPr>
            <p:ph type="title"/>
          </p:nvPr>
        </p:nvSpPr>
        <p:spPr>
          <a:xfrm>
            <a:off x="444500" y="542925"/>
            <a:ext cx="11214100" cy="646331"/>
          </a:xfrm>
        </p:spPr>
        <p:txBody>
          <a:bodyPr/>
          <a:lstStyle/>
          <a:p>
            <a:r>
              <a:rPr lang="en-US" sz="4000" dirty="0"/>
              <a:t>Design Goals</a:t>
            </a:r>
            <a:endParaRPr lang="en-NG" sz="4000" dirty="0"/>
          </a:p>
        </p:txBody>
      </p:sp>
      <p:pic>
        <p:nvPicPr>
          <p:cNvPr id="21" name="Picture Placeholder 20">
            <a:extLst>
              <a:ext uri="{FF2B5EF4-FFF2-40B4-BE49-F238E27FC236}">
                <a16:creationId xmlns:a16="http://schemas.microsoft.com/office/drawing/2014/main" id="{88BBE453-091D-4380-B96F-BC773529A863}"/>
              </a:ext>
            </a:extLst>
          </p:cNvPr>
          <p:cNvPicPr>
            <a:picLocks noGrp="1" noChangeAspect="1"/>
          </p:cNvPicPr>
          <p:nvPr>
            <p:ph type="pic" sz="quarter" idx="14"/>
          </p:nvPr>
        </p:nvPicPr>
        <p:blipFill rotWithShape="1">
          <a:blip r:embed="rId2"/>
          <a:srcRect/>
          <a:stretch/>
        </p:blipFill>
        <p:spPr>
          <a:xfrm>
            <a:off x="3222230" y="2096716"/>
            <a:ext cx="1259505" cy="1259505"/>
          </a:xfrm>
        </p:spPr>
      </p:pic>
      <p:pic>
        <p:nvPicPr>
          <p:cNvPr id="23" name="Picture Placeholder 22">
            <a:extLst>
              <a:ext uri="{FF2B5EF4-FFF2-40B4-BE49-F238E27FC236}">
                <a16:creationId xmlns:a16="http://schemas.microsoft.com/office/drawing/2014/main" id="{85681EF3-588F-477E-BC2B-DC5373454F61}"/>
              </a:ext>
            </a:extLst>
          </p:cNvPr>
          <p:cNvPicPr>
            <a:picLocks noGrp="1" noChangeAspect="1"/>
          </p:cNvPicPr>
          <p:nvPr>
            <p:ph type="pic" sz="quarter" idx="15"/>
          </p:nvPr>
        </p:nvPicPr>
        <p:blipFill rotWithShape="1">
          <a:blip r:embed="rId3"/>
          <a:srcRect t="63" b="63"/>
          <a:stretch/>
        </p:blipFill>
        <p:spPr/>
      </p:pic>
      <p:pic>
        <p:nvPicPr>
          <p:cNvPr id="25" name="Picture Placeholder 24">
            <a:extLst>
              <a:ext uri="{FF2B5EF4-FFF2-40B4-BE49-F238E27FC236}">
                <a16:creationId xmlns:a16="http://schemas.microsoft.com/office/drawing/2014/main" id="{D137C586-A73B-4D75-AD8F-3CBE500A32A0}"/>
              </a:ext>
            </a:extLst>
          </p:cNvPr>
          <p:cNvPicPr>
            <a:picLocks noGrp="1" noChangeAspect="1"/>
          </p:cNvPicPr>
          <p:nvPr>
            <p:ph type="pic" sz="quarter" idx="16"/>
          </p:nvPr>
        </p:nvPicPr>
        <p:blipFill rotWithShape="1">
          <a:blip r:embed="rId4"/>
          <a:srcRect/>
          <a:stretch/>
        </p:blipFill>
        <p:spPr/>
      </p:pic>
      <p:sp>
        <p:nvSpPr>
          <p:cNvPr id="8" name="Text Placeholder 7">
            <a:extLst>
              <a:ext uri="{FF2B5EF4-FFF2-40B4-BE49-F238E27FC236}">
                <a16:creationId xmlns:a16="http://schemas.microsoft.com/office/drawing/2014/main" id="{0E78EB69-0F5F-41F1-9B7E-4CE3F0A37638}"/>
              </a:ext>
            </a:extLst>
          </p:cNvPr>
          <p:cNvSpPr>
            <a:spLocks noGrp="1"/>
          </p:cNvSpPr>
          <p:nvPr>
            <p:ph type="body" sz="quarter" idx="18"/>
          </p:nvPr>
        </p:nvSpPr>
        <p:spPr>
          <a:xfrm>
            <a:off x="719894" y="4240093"/>
            <a:ext cx="1776140" cy="2074982"/>
          </a:xfrm>
        </p:spPr>
        <p:txBody>
          <a:bodyPr/>
          <a:lstStyle/>
          <a:p>
            <a:r>
              <a:rPr lang="en-US" sz="1800" dirty="0"/>
              <a:t>Scalability : </a:t>
            </a:r>
          </a:p>
          <a:p>
            <a:r>
              <a:rPr lang="en-US" sz="1800" dirty="0"/>
              <a:t>Built with a flexible schema design to grow with users, courses, and analytics needs.</a:t>
            </a:r>
            <a:endParaRPr lang="en-NG" sz="1800" dirty="0"/>
          </a:p>
        </p:txBody>
      </p:sp>
      <p:sp>
        <p:nvSpPr>
          <p:cNvPr id="9" name="Text Placeholder 8">
            <a:extLst>
              <a:ext uri="{FF2B5EF4-FFF2-40B4-BE49-F238E27FC236}">
                <a16:creationId xmlns:a16="http://schemas.microsoft.com/office/drawing/2014/main" id="{6686EFD7-C596-4D46-8B5E-1485D123FF28}"/>
              </a:ext>
            </a:extLst>
          </p:cNvPr>
          <p:cNvSpPr>
            <a:spLocks noGrp="1"/>
          </p:cNvSpPr>
          <p:nvPr>
            <p:ph type="body" sz="quarter" idx="19"/>
          </p:nvPr>
        </p:nvSpPr>
        <p:spPr/>
        <p:txBody>
          <a:bodyPr/>
          <a:lstStyle/>
          <a:p>
            <a:r>
              <a:rPr lang="en-US" sz="1800" dirty="0"/>
              <a:t>Maintainability : </a:t>
            </a:r>
          </a:p>
          <a:p>
            <a:r>
              <a:rPr lang="en-US" sz="1800" dirty="0"/>
              <a:t>Modular Python scripts (seed, queries, analytics, etc.) to separate concerns</a:t>
            </a:r>
          </a:p>
        </p:txBody>
      </p:sp>
      <p:sp>
        <p:nvSpPr>
          <p:cNvPr id="10" name="Text Placeholder 9">
            <a:extLst>
              <a:ext uri="{FF2B5EF4-FFF2-40B4-BE49-F238E27FC236}">
                <a16:creationId xmlns:a16="http://schemas.microsoft.com/office/drawing/2014/main" id="{46D863FF-5033-45BD-A232-185CCF9EDD41}"/>
              </a:ext>
            </a:extLst>
          </p:cNvPr>
          <p:cNvSpPr>
            <a:spLocks noGrp="1"/>
          </p:cNvSpPr>
          <p:nvPr>
            <p:ph type="body" sz="quarter" idx="20"/>
          </p:nvPr>
        </p:nvSpPr>
        <p:spPr/>
        <p:txBody>
          <a:bodyPr/>
          <a:lstStyle/>
          <a:p>
            <a:r>
              <a:rPr lang="en-US" sz="1800" dirty="0"/>
              <a:t>Performance :</a:t>
            </a:r>
          </a:p>
          <a:p>
            <a:r>
              <a:rPr lang="en-US" sz="1800" dirty="0"/>
              <a:t>Indexed key fields (email, course title) for slow query optimization</a:t>
            </a:r>
            <a:r>
              <a:rPr lang="en-US" dirty="0"/>
              <a:t>.</a:t>
            </a:r>
            <a:endParaRPr lang="en-NG" dirty="0"/>
          </a:p>
        </p:txBody>
      </p:sp>
      <p:sp>
        <p:nvSpPr>
          <p:cNvPr id="11" name="Text Placeholder 10">
            <a:extLst>
              <a:ext uri="{FF2B5EF4-FFF2-40B4-BE49-F238E27FC236}">
                <a16:creationId xmlns:a16="http://schemas.microsoft.com/office/drawing/2014/main" id="{3A3F9B55-3610-4C42-B55D-C5F79D1857F3}"/>
              </a:ext>
            </a:extLst>
          </p:cNvPr>
          <p:cNvSpPr>
            <a:spLocks noGrp="1"/>
          </p:cNvSpPr>
          <p:nvPr>
            <p:ph type="body" sz="quarter" idx="21"/>
          </p:nvPr>
        </p:nvSpPr>
        <p:spPr/>
        <p:txBody>
          <a:bodyPr/>
          <a:lstStyle/>
          <a:p>
            <a:r>
              <a:rPr lang="en-US" sz="1600" dirty="0"/>
              <a:t>Insight generation :</a:t>
            </a:r>
          </a:p>
          <a:p>
            <a:r>
              <a:rPr lang="en-US" sz="1600" dirty="0"/>
              <a:t>Aggregation pipelines added for instructor, student, and course performance.</a:t>
            </a:r>
          </a:p>
          <a:p>
            <a:endParaRPr lang="en-NG" dirty="0"/>
          </a:p>
        </p:txBody>
      </p:sp>
      <p:sp>
        <p:nvSpPr>
          <p:cNvPr id="12" name="Text Placeholder 11">
            <a:extLst>
              <a:ext uri="{FF2B5EF4-FFF2-40B4-BE49-F238E27FC236}">
                <a16:creationId xmlns:a16="http://schemas.microsoft.com/office/drawing/2014/main" id="{101FA462-49A1-4BA3-92C0-71C58AACEC5B}"/>
              </a:ext>
            </a:extLst>
          </p:cNvPr>
          <p:cNvSpPr>
            <a:spLocks noGrp="1"/>
          </p:cNvSpPr>
          <p:nvPr>
            <p:ph type="body" sz="quarter" idx="22"/>
          </p:nvPr>
        </p:nvSpPr>
        <p:spPr>
          <a:xfrm flipV="1">
            <a:off x="10567330" y="6497637"/>
            <a:ext cx="1776140" cy="45719"/>
          </a:xfrm>
        </p:spPr>
        <p:txBody>
          <a:bodyPr/>
          <a:lstStyle/>
          <a:p>
            <a:endParaRPr lang="en-NG" dirty="0"/>
          </a:p>
        </p:txBody>
      </p:sp>
      <p:sp>
        <p:nvSpPr>
          <p:cNvPr id="13" name="Slide Number Placeholder 12">
            <a:extLst>
              <a:ext uri="{FF2B5EF4-FFF2-40B4-BE49-F238E27FC236}">
                <a16:creationId xmlns:a16="http://schemas.microsoft.com/office/drawing/2014/main" id="{E75AAE30-2D80-41CF-9EEE-5BDEE9831EC0}"/>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26" name="Picture Placeholder 25">
            <a:extLst>
              <a:ext uri="{FF2B5EF4-FFF2-40B4-BE49-F238E27FC236}">
                <a16:creationId xmlns:a16="http://schemas.microsoft.com/office/drawing/2014/main" id="{3484CACD-2D6C-44E6-9271-D27C4B5E9906}"/>
              </a:ext>
            </a:extLst>
          </p:cNvPr>
          <p:cNvPicPr>
            <a:picLocks noGrp="1" noChangeAspect="1"/>
          </p:cNvPicPr>
          <p:nvPr>
            <p:ph type="pic" sz="quarter" idx="13"/>
          </p:nvPr>
        </p:nvPicPr>
        <p:blipFill>
          <a:blip r:embed="rId5"/>
          <a:srcRect t="63" b="63"/>
          <a:stretch>
            <a:fillRect/>
          </a:stretch>
        </p:blipFill>
        <p:spPr>
          <a:xfrm>
            <a:off x="977900" y="2097088"/>
            <a:ext cx="1260475" cy="1258887"/>
          </a:xfrm>
          <a:prstGeom prst="rect">
            <a:avLst/>
          </a:prstGeom>
        </p:spPr>
      </p:pic>
    </p:spTree>
    <p:extLst>
      <p:ext uri="{BB962C8B-B14F-4D97-AF65-F5344CB8AC3E}">
        <p14:creationId xmlns:p14="http://schemas.microsoft.com/office/powerpoint/2010/main" val="18459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646331"/>
          </a:xfrm>
        </p:spPr>
        <p:txBody>
          <a:bodyPr/>
          <a:lstStyle/>
          <a:p>
            <a:r>
              <a:rPr lang="en-US" dirty="0"/>
              <a:t>	</a:t>
            </a:r>
            <a:r>
              <a:rPr lang="en-US" sz="4000" dirty="0"/>
              <a:t>Database Design Schema</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sz="1600" b="1" dirty="0"/>
              <a:t>Users Collection:</a:t>
            </a:r>
            <a:br>
              <a:rPr lang="en-US" sz="1600" dirty="0"/>
            </a:br>
            <a:r>
              <a:rPr lang="en-US" sz="1600" dirty="0"/>
              <a:t>Tracks roles (student/instructor), personal info, and activity status.</a:t>
            </a: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sz="1600" b="1" dirty="0"/>
              <a:t>Courses Collection:</a:t>
            </a:r>
            <a:br>
              <a:rPr lang="en-US" sz="1600" dirty="0"/>
            </a:br>
            <a:r>
              <a:rPr lang="en-US" sz="1600" dirty="0"/>
              <a:t>Contains course content, tags, categories, and ratings.</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sz="1600" b="1" dirty="0"/>
              <a:t>Enrollments Collection:</a:t>
            </a:r>
            <a:br>
              <a:rPr lang="en-US" sz="1600" dirty="0"/>
            </a:br>
            <a:r>
              <a:rPr lang="en-US" sz="1600" dirty="0"/>
              <a:t>Links students to courses with completion status and timestamps.</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7451948" y="4240093"/>
            <a:ext cx="1776140" cy="1541582"/>
          </a:xfrm>
        </p:spPr>
        <p:txBody>
          <a:bodyPr/>
          <a:lstStyle/>
          <a:p>
            <a:r>
              <a:rPr lang="en-US" sz="1500" b="1" dirty="0"/>
              <a:t>Assignments, Lessons &amp; Submissions:</a:t>
            </a:r>
            <a:br>
              <a:rPr lang="en-US" sz="1500" dirty="0"/>
            </a:br>
            <a:r>
              <a:rPr lang="en-US" sz="1500" dirty="0"/>
              <a:t>Embedded within courses to reduce query joins and improve performance.</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sz="1600" b="1" dirty="0"/>
              <a:t>Schema Validation Rules:</a:t>
            </a:r>
            <a:br>
              <a:rPr lang="en-US" sz="1600" dirty="0"/>
            </a:br>
            <a:r>
              <a:rPr lang="en-US" sz="1600" dirty="0"/>
              <a:t>Ensures data type, required fields, </a:t>
            </a:r>
            <a:r>
              <a:rPr lang="en-US" sz="1600" dirty="0" err="1"/>
              <a:t>enums</a:t>
            </a:r>
            <a:r>
              <a:rPr lang="en-US" sz="1600" dirty="0"/>
              <a:t>, and email format validation</a:t>
            </a:r>
            <a:r>
              <a:rPr lang="en-US" dirty="0"/>
              <a:t>.</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36" name="Picture Placeholder 35">
            <a:extLst>
              <a:ext uri="{FF2B5EF4-FFF2-40B4-BE49-F238E27FC236}">
                <a16:creationId xmlns:a16="http://schemas.microsoft.com/office/drawing/2014/main" id="{012B5F4B-82BD-4B2B-A248-5FC95BD4ED2B}"/>
              </a:ext>
            </a:extLst>
          </p:cNvPr>
          <p:cNvPicPr>
            <a:picLocks noGrp="1" noChangeAspect="1"/>
          </p:cNvPicPr>
          <p:nvPr>
            <p:ph type="pic" sz="quarter" idx="14"/>
          </p:nvPr>
        </p:nvPicPr>
        <p:blipFill rotWithShape="1">
          <a:blip r:embed="rId2"/>
          <a:srcRect/>
          <a:stretch/>
        </p:blipFill>
        <p:spPr/>
      </p:pic>
      <p:pic>
        <p:nvPicPr>
          <p:cNvPr id="38" name="Picture Placeholder 37">
            <a:extLst>
              <a:ext uri="{FF2B5EF4-FFF2-40B4-BE49-F238E27FC236}">
                <a16:creationId xmlns:a16="http://schemas.microsoft.com/office/drawing/2014/main" id="{C330A246-9DDF-437E-B64F-93A4FB55F358}"/>
              </a:ext>
            </a:extLst>
          </p:cNvPr>
          <p:cNvPicPr>
            <a:picLocks noGrp="1" noChangeAspect="1"/>
          </p:cNvPicPr>
          <p:nvPr>
            <p:ph type="pic" sz="quarter" idx="15"/>
          </p:nvPr>
        </p:nvPicPr>
        <p:blipFill rotWithShape="1">
          <a:blip r:embed="rId3"/>
          <a:srcRect t="63" b="63"/>
          <a:stretch/>
        </p:blipFill>
        <p:spPr/>
      </p:pic>
      <p:pic>
        <p:nvPicPr>
          <p:cNvPr id="40" name="Picture Placeholder 39">
            <a:extLst>
              <a:ext uri="{FF2B5EF4-FFF2-40B4-BE49-F238E27FC236}">
                <a16:creationId xmlns:a16="http://schemas.microsoft.com/office/drawing/2014/main" id="{56797248-A1C8-48F8-8568-7642F09F5209}"/>
              </a:ext>
            </a:extLst>
          </p:cNvPr>
          <p:cNvPicPr>
            <a:picLocks noGrp="1" noChangeAspect="1"/>
          </p:cNvPicPr>
          <p:nvPr>
            <p:ph type="pic" sz="quarter" idx="16"/>
          </p:nvPr>
        </p:nvPicPr>
        <p:blipFill rotWithShape="1">
          <a:blip r:embed="rId4"/>
          <a:srcRect/>
          <a:stretch/>
        </p:blipFill>
        <p:spPr/>
      </p:pic>
      <p:pic>
        <p:nvPicPr>
          <p:cNvPr id="35" name="Picture Placeholder 34">
            <a:extLst>
              <a:ext uri="{FF2B5EF4-FFF2-40B4-BE49-F238E27FC236}">
                <a16:creationId xmlns:a16="http://schemas.microsoft.com/office/drawing/2014/main" id="{38799E5E-2D8F-456B-8F28-BF40371AA888}"/>
              </a:ext>
            </a:extLst>
          </p:cNvPr>
          <p:cNvPicPr>
            <a:picLocks noGrp="1" noChangeAspect="1"/>
          </p:cNvPicPr>
          <p:nvPr>
            <p:ph type="pic" sz="quarter" idx="13"/>
          </p:nvPr>
        </p:nvPicPr>
        <p:blipFill>
          <a:blip r:embed="rId5"/>
          <a:srcRect t="63" b="63"/>
          <a:stretch>
            <a:fillRect/>
          </a:stretch>
        </p:blipFill>
        <p:spPr>
          <a:xfrm>
            <a:off x="977900" y="2097088"/>
            <a:ext cx="1260475" cy="1258887"/>
          </a:xfrm>
          <a:prstGeom prst="rect">
            <a:avLst/>
          </a:prstGeom>
        </p:spPr>
      </p:pic>
      <p:pic>
        <p:nvPicPr>
          <p:cNvPr id="41" name="Picture Placeholder 25">
            <a:extLst>
              <a:ext uri="{FF2B5EF4-FFF2-40B4-BE49-F238E27FC236}">
                <a16:creationId xmlns:a16="http://schemas.microsoft.com/office/drawing/2014/main" id="{D819FD09-2DDB-4A30-8522-85B66A302BDA}"/>
              </a:ext>
            </a:extLst>
          </p:cNvPr>
          <p:cNvPicPr>
            <a:picLocks noGrp="1" noChangeAspect="1"/>
          </p:cNvPicPr>
          <p:nvPr>
            <p:ph type="pic" sz="quarter" idx="17"/>
          </p:nvPr>
        </p:nvPicPr>
        <p:blipFill>
          <a:blip r:embed="rId6"/>
          <a:srcRect t="63" b="63"/>
          <a:stretch>
            <a:fillRect/>
          </a:stretch>
        </p:blipFill>
        <p:spPr>
          <a:xfrm>
            <a:off x="9953625" y="2097088"/>
            <a:ext cx="1260475" cy="1258887"/>
          </a:xfrm>
          <a:prstGeom prst="rect">
            <a:avLst/>
          </a:prstGeo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646331"/>
          </a:xfrm>
        </p:spPr>
        <p:txBody>
          <a:bodyPr/>
          <a:lstStyle/>
          <a:p>
            <a:r>
              <a:rPr lang="en-US" sz="4000" dirty="0"/>
              <a:t>CRUD &amp; Modularity Decisions</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3916591"/>
            <a:ext cx="10316406" cy="2398484"/>
          </a:xfrm>
        </p:spPr>
        <p:txBody>
          <a:bodyPr/>
          <a:lstStyle/>
          <a:p>
            <a:pPr marL="285750" indent="-285750">
              <a:buFont typeface="Arial" panose="020B0604020202020204" pitchFamily="34" charset="0"/>
              <a:buChar char="•"/>
            </a:pPr>
            <a:r>
              <a:rPr lang="en-US" sz="2000" dirty="0"/>
              <a:t>💾 Insertions (Seeding): Used Faker-generated synthetic data ensures real-world-like testing.</a:t>
            </a:r>
          </a:p>
          <a:p>
            <a:pPr marL="285750" indent="-285750">
              <a:buFont typeface="Arial" panose="020B0604020202020204" pitchFamily="34" charset="0"/>
              <a:buChar char="•"/>
            </a:pPr>
            <a:r>
              <a:rPr lang="en-US" sz="2000" dirty="0"/>
              <a:t>🔄 CRUD Operations: Modular and reusable functions for all basic actions (Add, Read, Update, Delete).</a:t>
            </a:r>
          </a:p>
          <a:p>
            <a:pPr marL="285750" indent="-285750">
              <a:buFont typeface="Arial" panose="020B0604020202020204" pitchFamily="34" charset="0"/>
              <a:buChar char="•"/>
            </a:pPr>
            <a:r>
              <a:rPr lang="en-US" sz="2000" dirty="0"/>
              <a:t>✏️ Soft Delete Logic: User data isn’t dropped—</a:t>
            </a:r>
            <a:r>
              <a:rPr lang="en-US" sz="2000" dirty="0" err="1"/>
              <a:t>isActive</a:t>
            </a:r>
            <a:r>
              <a:rPr lang="en-US" sz="2000" dirty="0"/>
              <a:t>: false ensures safe deactivation.</a:t>
            </a:r>
          </a:p>
          <a:p>
            <a:pPr marL="285750" indent="-285750">
              <a:buFont typeface="Arial" panose="020B0604020202020204" pitchFamily="34" charset="0"/>
              <a:buChar char="•"/>
            </a:pPr>
            <a:r>
              <a:rPr lang="en-US" sz="2000" dirty="0"/>
              <a:t>🔍 Case-insensitive &amp; Partial Queries: Improves usability for course search and user lookup</a:t>
            </a:r>
            <a:r>
              <a:rPr lang="en-US" sz="1800" dirty="0"/>
              <a:t>.</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a:lstStyle/>
          <a:p>
            <a:r>
              <a:rPr lang="en-US" dirty="0"/>
              <a:t>Data Pipeline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4" name="Picture 3">
            <a:extLst>
              <a:ext uri="{FF2B5EF4-FFF2-40B4-BE49-F238E27FC236}">
                <a16:creationId xmlns:a16="http://schemas.microsoft.com/office/drawing/2014/main" id="{4FC94621-05DF-412A-96EE-9A0A2F70E49F}"/>
              </a:ext>
            </a:extLst>
          </p:cNvPr>
          <p:cNvPicPr>
            <a:picLocks noChangeAspect="1"/>
          </p:cNvPicPr>
          <p:nvPr/>
        </p:nvPicPr>
        <p:blipFill rotWithShape="1">
          <a:blip r:embed="rId2"/>
          <a:srcRect t="-1" r="33923" b="49571"/>
          <a:stretch/>
        </p:blipFill>
        <p:spPr>
          <a:xfrm>
            <a:off x="6378575" y="890164"/>
            <a:ext cx="2857802" cy="3100811"/>
          </a:xfrm>
          <a:prstGeom prst="rect">
            <a:avLst/>
          </a:prstGeom>
        </p:spPr>
      </p:pic>
      <p:pic>
        <p:nvPicPr>
          <p:cNvPr id="12" name="Picture 11">
            <a:extLst>
              <a:ext uri="{FF2B5EF4-FFF2-40B4-BE49-F238E27FC236}">
                <a16:creationId xmlns:a16="http://schemas.microsoft.com/office/drawing/2014/main" id="{746E109A-AA5F-484D-8561-34C6CBBA36D4}"/>
              </a:ext>
            </a:extLst>
          </p:cNvPr>
          <p:cNvPicPr>
            <a:picLocks noChangeAspect="1"/>
          </p:cNvPicPr>
          <p:nvPr/>
        </p:nvPicPr>
        <p:blipFill rotWithShape="1">
          <a:blip r:embed="rId3"/>
          <a:srcRect r="24056" b="66227"/>
          <a:stretch/>
        </p:blipFill>
        <p:spPr>
          <a:xfrm>
            <a:off x="6378575" y="4005280"/>
            <a:ext cx="2857802" cy="1962556"/>
          </a:xfrm>
          <a:prstGeom prst="rect">
            <a:avLst/>
          </a:prstGeom>
        </p:spPr>
      </p:pic>
      <p:sp>
        <p:nvSpPr>
          <p:cNvPr id="13" name="TextBox 12">
            <a:extLst>
              <a:ext uri="{FF2B5EF4-FFF2-40B4-BE49-F238E27FC236}">
                <a16:creationId xmlns:a16="http://schemas.microsoft.com/office/drawing/2014/main" id="{9D859DB5-A618-4DB5-8C4A-DF00EDDB36CB}"/>
              </a:ext>
            </a:extLst>
          </p:cNvPr>
          <p:cNvSpPr txBox="1"/>
          <p:nvPr/>
        </p:nvSpPr>
        <p:spPr>
          <a:xfrm>
            <a:off x="598185" y="1428750"/>
            <a:ext cx="4714875"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We can view the total number of active students currently enrolled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By viewing instructor earnings in the past months, we can make the best paying employee to become “Employee of </a:t>
            </a:r>
            <a:r>
              <a:rPr lang="en-US" dirty="0" err="1">
                <a:solidFill>
                  <a:schemeClr val="bg1"/>
                </a:solidFill>
              </a:rPr>
              <a:t>th</a:t>
            </a:r>
            <a:r>
              <a:rPr lang="en-US" dirty="0">
                <a:solidFill>
                  <a:schemeClr val="bg1"/>
                </a:solidFill>
              </a:rPr>
              <a:t> e Month”.</a:t>
            </a:r>
            <a:endParaRPr lang="en-NG" dirty="0">
              <a:solidFill>
                <a:schemeClr val="bg1"/>
              </a:solidFill>
            </a:endParaRP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Data Pipeline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6" name="Picture 5">
            <a:extLst>
              <a:ext uri="{FF2B5EF4-FFF2-40B4-BE49-F238E27FC236}">
                <a16:creationId xmlns:a16="http://schemas.microsoft.com/office/drawing/2014/main" id="{61116D50-6D1E-462D-8111-B698524D97F0}"/>
              </a:ext>
            </a:extLst>
          </p:cNvPr>
          <p:cNvPicPr>
            <a:picLocks noChangeAspect="1"/>
          </p:cNvPicPr>
          <p:nvPr/>
        </p:nvPicPr>
        <p:blipFill>
          <a:blip r:embed="rId2"/>
          <a:stretch>
            <a:fillRect/>
          </a:stretch>
        </p:blipFill>
        <p:spPr>
          <a:xfrm>
            <a:off x="6051550" y="534155"/>
            <a:ext cx="3562847" cy="5963482"/>
          </a:xfrm>
          <a:prstGeom prst="rect">
            <a:avLst/>
          </a:prstGeom>
        </p:spPr>
      </p:pic>
      <p:sp>
        <p:nvSpPr>
          <p:cNvPr id="9" name="TextBox 8">
            <a:extLst>
              <a:ext uri="{FF2B5EF4-FFF2-40B4-BE49-F238E27FC236}">
                <a16:creationId xmlns:a16="http://schemas.microsoft.com/office/drawing/2014/main" id="{5A1789DE-8DF5-4ADF-B057-739E68B16F78}"/>
              </a:ext>
            </a:extLst>
          </p:cNvPr>
          <p:cNvSpPr txBox="1"/>
          <p:nvPr/>
        </p:nvSpPr>
        <p:spPr>
          <a:xfrm>
            <a:off x="444500" y="1629846"/>
            <a:ext cx="5280025" cy="2031325"/>
          </a:xfrm>
          <a:prstGeom prst="rect">
            <a:avLst/>
          </a:prstGeom>
          <a:noFill/>
        </p:spPr>
        <p:txBody>
          <a:bodyPr wrap="square">
            <a:spAutoFit/>
          </a:bodyPr>
          <a:lstStyle/>
          <a:p>
            <a:r>
              <a:rPr lang="en-US" dirty="0">
                <a:solidFill>
                  <a:schemeClr val="bg1"/>
                </a:solidFill>
              </a:rPr>
              <a:t>By costing the price of courses we can offer to students courses we can identify 8 courses between $50 and $200.</a:t>
            </a:r>
          </a:p>
          <a:p>
            <a:endParaRPr lang="en-US" dirty="0">
              <a:solidFill>
                <a:schemeClr val="bg1"/>
              </a:solidFill>
            </a:endParaRPr>
          </a:p>
          <a:p>
            <a:r>
              <a:rPr lang="en-US" dirty="0">
                <a:solidFill>
                  <a:schemeClr val="bg1"/>
                </a:solidFill>
              </a:rPr>
              <a:t>Retrieving students and instructors who have joined the business in the past 6 months are a total of 31 individuals.</a:t>
            </a:r>
            <a:endParaRPr lang="en-NG" dirty="0"/>
          </a:p>
        </p:txBody>
      </p:sp>
    </p:spTree>
    <p:extLst>
      <p:ext uri="{BB962C8B-B14F-4D97-AF65-F5344CB8AC3E}">
        <p14:creationId xmlns:p14="http://schemas.microsoft.com/office/powerpoint/2010/main" val="3544400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683</TotalTime>
  <Words>642</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Trade Gothic LT Pro</vt:lpstr>
      <vt:lpstr>Trebuchet MS</vt:lpstr>
      <vt:lpstr>Office Theme</vt:lpstr>
      <vt:lpstr>MONGODB     EDUHUB PROJECT</vt:lpstr>
      <vt:lpstr>Project Objective</vt:lpstr>
      <vt:lpstr>Project Overview</vt:lpstr>
      <vt:lpstr>Problem Statement</vt:lpstr>
      <vt:lpstr>Design Goals</vt:lpstr>
      <vt:lpstr> Database Design Schema</vt:lpstr>
      <vt:lpstr>CRUD &amp; Modularity Decisions</vt:lpstr>
      <vt:lpstr>Data Pipeline</vt:lpstr>
      <vt:lpstr>Data Pipeline</vt:lpstr>
      <vt:lpstr>Data Pipeline</vt:lpstr>
      <vt:lpstr>Table</vt:lpstr>
      <vt:lpstr>Conclusion MongoDB proved ideal for flexible data modeling and rapid iteration. The platform can now track performance, scale user activity, and drive business decisions. Clear pathways for student personalization and educator incentivization have been uncovered.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EDUHUB PROJECT</dc:title>
  <dc:creator>Precious Ochiobi</dc:creator>
  <cp:lastModifiedBy>Precious Ochiobi</cp:lastModifiedBy>
  <cp:revision>17</cp:revision>
  <dcterms:created xsi:type="dcterms:W3CDTF">2025-06-13T22:46:41Z</dcterms:created>
  <dcterms:modified xsi:type="dcterms:W3CDTF">2025-06-15T09:10:56Z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