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y="5143500" cx="9144000"/>
  <p:notesSz cx="6858000" cy="9144000"/>
  <p:embeddedFontLst>
    <p:embeddedFont>
      <p:font typeface="Young Serif"/>
      <p:regular r:id="rId25"/>
    </p:embeddedFont>
    <p:embeddedFont>
      <p:font typeface="Rubik ExtraBold"/>
      <p:bold r:id="rId26"/>
      <p:boldItalic r:id="rId27"/>
    </p:embeddedFont>
    <p:embeddedFont>
      <p:font typeface="Rubik"/>
      <p:regular r:id="rId28"/>
      <p:bold r:id="rId29"/>
      <p:italic r:id="rId30"/>
      <p:boldItalic r:id="rId31"/>
    </p:embeddedFont>
    <p:embeddedFont>
      <p:font typeface="Rubik SemiBol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Ogechikanma Anosik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AE57E1-9D8F-4775-B01F-73CA76A4500D}">
  <a:tblStyle styleId="{8CAE57E1-9D8F-4775-B01F-73CA76A450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RubikExtraBold-bold.fntdata"/><Relationship Id="rId25" Type="http://schemas.openxmlformats.org/officeDocument/2006/relationships/font" Target="fonts/YoungSerif-regular.fntdata"/><Relationship Id="rId28" Type="http://schemas.openxmlformats.org/officeDocument/2006/relationships/font" Target="fonts/Rubik-regular.fntdata"/><Relationship Id="rId27" Type="http://schemas.openxmlformats.org/officeDocument/2006/relationships/font" Target="fonts/RubikExtraBold-bold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Rubik-bold.fntdata"/><Relationship Id="rId7" Type="http://schemas.openxmlformats.org/officeDocument/2006/relationships/slideMaster" Target="slideMasters/slideMaster2.xml"/><Relationship Id="rId8" Type="http://schemas.openxmlformats.org/officeDocument/2006/relationships/notesMaster" Target="notesMasters/notesMaster1.xml"/><Relationship Id="rId31" Type="http://schemas.openxmlformats.org/officeDocument/2006/relationships/font" Target="fonts/Rubik-boldItalic.fntdata"/><Relationship Id="rId30" Type="http://schemas.openxmlformats.org/officeDocument/2006/relationships/font" Target="fonts/Rubik-italic.fntdata"/><Relationship Id="rId11" Type="http://schemas.openxmlformats.org/officeDocument/2006/relationships/slide" Target="slides/slide3.xml"/><Relationship Id="rId33" Type="http://schemas.openxmlformats.org/officeDocument/2006/relationships/font" Target="fonts/RubikSemiBold-bold.fntdata"/><Relationship Id="rId10" Type="http://schemas.openxmlformats.org/officeDocument/2006/relationships/slide" Target="slides/slide2.xml"/><Relationship Id="rId32" Type="http://schemas.openxmlformats.org/officeDocument/2006/relationships/font" Target="fonts/RubikSemiBold-regular.fntdata"/><Relationship Id="rId13" Type="http://schemas.openxmlformats.org/officeDocument/2006/relationships/slide" Target="slides/slide5.xml"/><Relationship Id="rId35" Type="http://schemas.openxmlformats.org/officeDocument/2006/relationships/font" Target="fonts/RubikSemiBold-boldItalic.fntdata"/><Relationship Id="rId12" Type="http://schemas.openxmlformats.org/officeDocument/2006/relationships/slide" Target="slides/slide4.xml"/><Relationship Id="rId34" Type="http://schemas.openxmlformats.org/officeDocument/2006/relationships/font" Target="fonts/RubikSemiBold-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1-29T16:46:03.402">
    <p:pos x="2878" y="1123"/>
    <p:text>Replace with sample codes in python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647ce2a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647ce2a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1a5152b23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1a5152b23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1a5152b23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1a5152b23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a5152b23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1a5152b23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overall accuracy is 93.60%, meaning that the model predicts the correct class for a significant majority of the samples.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Misclassification is more frequent in higher categories (e.g., class 6, 7, and 8), where sample sizes are smaller, and predictions are less accurate.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3 has almost perfect predictions, with 916 out of 918 samples classified correctly.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 precision (e.g., class 3 with 1.00) means few false positives.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Lower precision (e.g., class 8 with 1.00 but lower recall) suggests the model predicts this class very selectively, likely missing others.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 recall (e.g., class 2 with 0.98) means most samples of that class are correctly identified.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Low recall (e.g., class 7 with 0.50) suggests the model struggles to detect all samples in that 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 F1-scores for classes 1, 2, and 3 indicate the model performs very well.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Lower F1-scores for smaller classes (e.g., class 6, 7, and 8) indicate poorer performance due to either false positives or false negatives.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Macro average: Treats all classes equally, resulting in lower values due to poor performance on minority classes.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Weighted average: Accounts for class imbalance, favoring more populous classes and aligning closely with overall accuracy.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Imbalanced Data: Classes 6, 7, and 8 have significantly fewer samples, leading to poor recall and F1-scores. This is a common issue in imbalanced datasets.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Dominant Classes: The model performs exceptionally well for dominant classes like 2 and 3, likely due to sufficient training samples and stronger feature patterns.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1a67859a1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1a67859a1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647ce2a62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647ce2a62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647ce2a62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647ce2a62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647ce2a6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1647ce2a6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647ce2a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647ce2a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647ce2a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1647ce2a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a5152b2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1a5152b2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647ce2a6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1647ce2a6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a67859a1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1a67859a1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647ce2a6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1647ce2a6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647ce2a62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647ce2a62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647ce2a6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1647ce2a6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24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06" name="Google Shape;106;p25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1" name="Google Shape;121;p27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28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2" name="Google Shape;132;p28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2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2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2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6" name="Google Shape;146;p3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3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3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3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3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3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5" name="Google Shape;155;p3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3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3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3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68" name="Google Shape;168;p3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 type="tx">
  <p:cSld name="TITLE_AND_BODY"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3"/>
          <p:cNvSpPr/>
          <p:nvPr>
            <p:ph idx="2" type="pic"/>
          </p:nvPr>
        </p:nvSpPr>
        <p:spPr>
          <a:xfrm>
            <a:off x="228600" y="1322475"/>
            <a:ext cx="8686800" cy="35925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3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5" name="Google Shape;175;p33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two columns" type="twoColTx">
  <p:cSld name="TITLE_AND_TWO_COLUMNS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4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9" name="Google Shape;179;p3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0" name="Google Shape;180;p34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1" name="Google Shape;181;p34"/>
          <p:cNvSpPr/>
          <p:nvPr/>
        </p:nvSpPr>
        <p:spPr>
          <a:xfrm>
            <a:off x="227150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3" name="Google Shape;183;p34"/>
          <p:cNvSpPr/>
          <p:nvPr/>
        </p:nvSpPr>
        <p:spPr>
          <a:xfrm>
            <a:off x="4685575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84" name="Google Shape;184;p34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5" name="Google Shape;185;p34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body">
  <p:cSld name="CUSTOM"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8" name="Google Shape;188;p35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9" name="Google Shape;189;p35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90" name="Google Shape;190;p35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1" name="Google Shape;191;p35"/>
          <p:cNvSpPr/>
          <p:nvPr/>
        </p:nvSpPr>
        <p:spPr>
          <a:xfrm>
            <a:off x="228450" y="1762300"/>
            <a:ext cx="86868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2" name="Google Shape;192;p35"/>
          <p:cNvSpPr txBox="1"/>
          <p:nvPr>
            <p:ph idx="2" type="body"/>
          </p:nvPr>
        </p:nvSpPr>
        <p:spPr>
          <a:xfrm>
            <a:off x="456400" y="1983350"/>
            <a:ext cx="81138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one column and image">
  <p:cSld name="CUSTOM_1"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6" name="Google Shape;196;p36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7" name="Google Shape;197;p36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98" name="Google Shape;198;p36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9" name="Google Shape;199;p36"/>
          <p:cNvSpPr/>
          <p:nvPr>
            <p:ph idx="2" type="pic"/>
          </p:nvPr>
        </p:nvSpPr>
        <p:spPr>
          <a:xfrm>
            <a:off x="4685900" y="1762300"/>
            <a:ext cx="4229400" cy="31524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6"/>
          <p:cNvSpPr/>
          <p:nvPr/>
        </p:nvSpPr>
        <p:spPr>
          <a:xfrm>
            <a:off x="228450" y="1762300"/>
            <a:ext cx="42294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1" name="Google Shape;201;p36"/>
          <p:cNvSpPr txBox="1"/>
          <p:nvPr>
            <p:ph idx="3" type="body"/>
          </p:nvPr>
        </p:nvSpPr>
        <p:spPr>
          <a:xfrm>
            <a:off x="456400" y="1983350"/>
            <a:ext cx="37803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2" name="Google Shape;202;p36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1">
  <p:cSld name="CUSTOM_2"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5" name="Google Shape;205;p3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6" name="Google Shape;206;p37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07" name="Google Shape;207;p37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8" name="Google Shape;208;p37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37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0" name="Google Shape;210;p37"/>
          <p:cNvSpPr txBox="1"/>
          <p:nvPr>
            <p:ph idx="3" type="body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1" name="Google Shape;211;p37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12" name="Google Shape;212;p37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13" name="Google Shape;213;p37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2">
  <p:cSld name="CUSTOM_2_1"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6" name="Google Shape;216;p38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7" name="Google Shape;217;p38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38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19" name="Google Shape;219;p38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20" name="Google Shape;220;p38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21" name="Google Shape;221;p38"/>
          <p:cNvSpPr txBox="1"/>
          <p:nvPr>
            <p:ph idx="1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2" name="Google Shape;222;p38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3" name="Google Shape;223;p38"/>
          <p:cNvSpPr txBox="1"/>
          <p:nvPr>
            <p:ph idx="3" type="body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4" name="Google Shape;224;p38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3">
  <p:cSld name="CUSTOM_2_1_1"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7" name="Google Shape;227;p39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8" name="Google Shape;228;p39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39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30" name="Google Shape;230;p39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31" name="Google Shape;231;p39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32" name="Google Shape;232;p39"/>
          <p:cNvSpPr txBox="1"/>
          <p:nvPr>
            <p:ph idx="1" type="subTitle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3" name="Google Shape;233;p39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4" name="Google Shape;234;p39"/>
          <p:cNvSpPr txBox="1"/>
          <p:nvPr>
            <p:ph idx="3" type="body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5" name="Google Shape;235;p39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4">
  <p:cSld name="CUSTOM_2_1_1_1"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8" name="Google Shape;238;p40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9" name="Google Shape;239;p40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40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40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42" name="Google Shape;242;p40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3" name="Google Shape;243;p40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4" name="Google Shape;244;p40"/>
          <p:cNvSpPr txBox="1"/>
          <p:nvPr>
            <p:ph idx="3" type="body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5" name="Google Shape;245;p40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46" name="Google Shape;246;p40"/>
          <p:cNvSpPr txBox="1"/>
          <p:nvPr>
            <p:ph idx="4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7" name="Google Shape;247;p40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8" name="Google Shape;248;p40"/>
          <p:cNvSpPr txBox="1"/>
          <p:nvPr>
            <p:ph idx="5" type="body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9" name="Google Shape;249;p40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50" name="Google Shape;250;p40"/>
          <p:cNvSpPr txBox="1"/>
          <p:nvPr>
            <p:ph idx="6" type="subTitle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1" name="Google Shape;251;p40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2" name="Google Shape;252;p40"/>
          <p:cNvSpPr txBox="1"/>
          <p:nvPr>
            <p:ph idx="7" type="body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CUSTOM_3">
    <p:bg>
      <p:bgPr>
        <a:solidFill>
          <a:schemeClr val="dk2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55" name="Google Shape;255;p41"/>
          <p:cNvSpPr txBox="1"/>
          <p:nvPr>
            <p:ph type="title"/>
          </p:nvPr>
        </p:nvSpPr>
        <p:spPr>
          <a:xfrm>
            <a:off x="1248900" y="17773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6" name="Google Shape;256;p4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4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814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4325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4325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4325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4325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4325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4325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981150" y="1081575"/>
            <a:ext cx="7193400" cy="25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Predicting and Classifying Hurricane Characteristics </a:t>
            </a:r>
            <a:endParaRPr sz="3500"/>
          </a:p>
        </p:txBody>
      </p:sp>
      <p:sp>
        <p:nvSpPr>
          <p:cNvPr id="263" name="Google Shape;263;p43"/>
          <p:cNvSpPr txBox="1"/>
          <p:nvPr>
            <p:ph idx="1" type="subTitle"/>
          </p:nvPr>
        </p:nvSpPr>
        <p:spPr>
          <a:xfrm>
            <a:off x="2138925" y="3688475"/>
            <a:ext cx="52773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800"/>
              <a:t>Ogechikanma Anosike, Sanjitha Bhaskar, Aidan Murphy, Maris Ryan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Results</a:t>
            </a:r>
            <a:endParaRPr/>
          </a:p>
        </p:txBody>
      </p:sp>
      <p:graphicFrame>
        <p:nvGraphicFramePr>
          <p:cNvPr id="348" name="Google Shape;348;p52"/>
          <p:cNvGraphicFramePr/>
          <p:nvPr/>
        </p:nvGraphicFramePr>
        <p:xfrm>
          <a:off x="243900" y="118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{8CAE57E1-9D8F-4775-B01F-73CA76A4500D}</a:tableStyleId>
              </a:tblPr>
              <a:tblGrid>
                <a:gridCol w="774575"/>
                <a:gridCol w="774575"/>
                <a:gridCol w="774575"/>
                <a:gridCol w="774575"/>
              </a:tblGrid>
              <a:tr h="5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MAE</a:t>
                      </a:r>
                      <a:endParaRPr sz="1200">
                        <a:solidFill>
                          <a:schemeClr val="dk1"/>
                        </a:solidFill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MSE</a:t>
                      </a:r>
                      <a:endParaRPr sz="1200">
                        <a:solidFill>
                          <a:schemeClr val="dk1"/>
                        </a:solidFill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R²</a:t>
                      </a:r>
                      <a:endParaRPr sz="1200">
                        <a:solidFill>
                          <a:schemeClr val="dk1"/>
                        </a:solidFill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CV MSE</a:t>
                      </a:r>
                      <a:endParaRPr sz="1200">
                        <a:solidFill>
                          <a:schemeClr val="dk1"/>
                        </a:solidFill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7.00</a:t>
                      </a:r>
                      <a:endParaRPr sz="12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79.45</a:t>
                      </a:r>
                      <a:endParaRPr sz="12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0.88</a:t>
                      </a:r>
                      <a:endParaRPr sz="12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75.96</a:t>
                      </a:r>
                      <a:endParaRPr sz="12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49" name="Google Shape;3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00" y="2513975"/>
            <a:ext cx="3756375" cy="24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2"/>
          <p:cNvSpPr txBox="1"/>
          <p:nvPr/>
        </p:nvSpPr>
        <p:spPr>
          <a:xfrm>
            <a:off x="3715925" y="3322625"/>
            <a:ext cx="5484600" cy="1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ubik"/>
              <a:buChar char="●"/>
            </a:pPr>
            <a:r>
              <a:rPr lang="en" sz="11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MAE: Average prediction error of 7 knots, a small error relative to the wind speed range of 155 knots, indicating good performance.</a:t>
            </a:r>
            <a:endParaRPr sz="11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ubik"/>
              <a:buChar char="●"/>
            </a:pPr>
            <a:r>
              <a:rPr lang="en" sz="11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MSE: Confirms low overall prediction errors, even with amplified larger errors.</a:t>
            </a:r>
            <a:endParaRPr sz="11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ubik"/>
              <a:buChar char="●"/>
            </a:pPr>
            <a:r>
              <a:rPr lang="en" sz="11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R-squared: 88% variance explained, showing a strong relationship between features and wind speeds.</a:t>
            </a:r>
            <a:endParaRPr sz="11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ubik"/>
              <a:buChar char="●"/>
            </a:pPr>
            <a:r>
              <a:rPr lang="en" sz="11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Cross-Validation MSE: Supports model generalizability with consistent performance across data subsets.</a:t>
            </a:r>
            <a:endParaRPr sz="11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51" name="Google Shape;35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851" y="1189025"/>
            <a:ext cx="4326594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Results</a:t>
            </a:r>
            <a:endParaRPr/>
          </a:p>
        </p:txBody>
      </p:sp>
      <p:pic>
        <p:nvPicPr>
          <p:cNvPr id="357" name="Google Shape;35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25" y="1189025"/>
            <a:ext cx="3864300" cy="28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3"/>
          <p:cNvSpPr txBox="1"/>
          <p:nvPr/>
        </p:nvSpPr>
        <p:spPr>
          <a:xfrm>
            <a:off x="6680175" y="1189025"/>
            <a:ext cx="19701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The ROC curve indicates a high level of true positives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The AUC is close to 1, confirming the model’s high performance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59" name="Google Shape;35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100" y="1189025"/>
            <a:ext cx="2512084" cy="188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3"/>
          <p:cNvPicPr preferRelativeResize="0"/>
          <p:nvPr/>
        </p:nvPicPr>
        <p:blipFill rotWithShape="1">
          <a:blip r:embed="rId5">
            <a:alphaModFix/>
          </a:blip>
          <a:srcRect b="0" l="2419" r="0" t="0"/>
          <a:stretch/>
        </p:blipFill>
        <p:spPr>
          <a:xfrm>
            <a:off x="4168100" y="3167725"/>
            <a:ext cx="2718104" cy="19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Results</a:t>
            </a:r>
            <a:endParaRPr/>
          </a:p>
        </p:txBody>
      </p:sp>
      <p:sp>
        <p:nvSpPr>
          <p:cNvPr id="366" name="Google Shape;366;p54"/>
          <p:cNvSpPr txBox="1"/>
          <p:nvPr/>
        </p:nvSpPr>
        <p:spPr>
          <a:xfrm>
            <a:off x="57675" y="3643700"/>
            <a:ext cx="89349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ubik"/>
              <a:buChar char="●"/>
            </a:pPr>
            <a:r>
              <a:rPr lang="en" sz="11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Overall accuracy is 93.60%, with the model predicting correctly for most samples.</a:t>
            </a:r>
            <a:endParaRPr sz="11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ubik"/>
              <a:buChar char="●"/>
            </a:pPr>
            <a:r>
              <a:rPr lang="en" sz="11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Misclassification is more common in higher categories (e.g., class 6, 7, and 8) with smaller sample sizes.</a:t>
            </a:r>
            <a:endParaRPr sz="11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ubik"/>
              <a:buChar char="●"/>
            </a:pPr>
            <a:r>
              <a:rPr lang="en" sz="11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Class 3 has almost perfect predictions (916 out of 918 correct).</a:t>
            </a:r>
            <a:endParaRPr sz="11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ubik"/>
              <a:buChar char="●"/>
            </a:pPr>
            <a:r>
              <a:rPr lang="en" sz="11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High precision in classes like 3 indicates few false positives, while lower precision in class 8 shows selective predictions.</a:t>
            </a:r>
            <a:endParaRPr sz="11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ubik"/>
              <a:buChar char="●"/>
            </a:pPr>
            <a:r>
              <a:rPr lang="en" sz="11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High recall for classes like 2 (0.98) means most samples are identified, while low recall for class 7 (0.50) shows difficulty detecting all samples.</a:t>
            </a:r>
            <a:endParaRPr sz="11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ubik"/>
              <a:buChar char="●"/>
            </a:pPr>
            <a:r>
              <a:rPr lang="en" sz="11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Macro average reflects poor performance on minority classes, while the weighted average aligns more closely with overall accuracy.</a:t>
            </a:r>
            <a:endParaRPr sz="11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67" name="Google Shape;36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5" y="1246800"/>
            <a:ext cx="2825075" cy="23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4"/>
          <p:cNvPicPr preferRelativeResize="0"/>
          <p:nvPr/>
        </p:nvPicPr>
        <p:blipFill rotWithShape="1">
          <a:blip r:embed="rId4">
            <a:alphaModFix/>
          </a:blip>
          <a:srcRect b="0" l="1305" r="4114" t="6716"/>
          <a:stretch/>
        </p:blipFill>
        <p:spPr>
          <a:xfrm>
            <a:off x="5969725" y="1246800"/>
            <a:ext cx="3022725" cy="23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4"/>
          <p:cNvPicPr preferRelativeResize="0"/>
          <p:nvPr/>
        </p:nvPicPr>
        <p:blipFill rotWithShape="1">
          <a:blip r:embed="rId5">
            <a:alphaModFix/>
          </a:blip>
          <a:srcRect b="0" l="2085" r="0" t="0"/>
          <a:stretch/>
        </p:blipFill>
        <p:spPr>
          <a:xfrm>
            <a:off x="2914875" y="1246800"/>
            <a:ext cx="3022724" cy="23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5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Results</a:t>
            </a:r>
            <a:endParaRPr/>
          </a:p>
        </p:txBody>
      </p:sp>
      <p:sp>
        <p:nvSpPr>
          <p:cNvPr id="375" name="Google Shape;375;p55"/>
          <p:cNvSpPr txBox="1"/>
          <p:nvPr/>
        </p:nvSpPr>
        <p:spPr>
          <a:xfrm>
            <a:off x="248775" y="1189025"/>
            <a:ext cx="86472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en"/>
              <a:t>Limitations &amp; Future Work</a:t>
            </a:r>
            <a:endParaRPr/>
          </a:p>
        </p:txBody>
      </p:sp>
      <p:sp>
        <p:nvSpPr>
          <p:cNvPr id="381" name="Google Shape;381;p56"/>
          <p:cNvSpPr txBox="1"/>
          <p:nvPr>
            <p:ph idx="1" type="subTitle"/>
          </p:nvPr>
        </p:nvSpPr>
        <p:spPr>
          <a:xfrm>
            <a:off x="867000" y="10944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							Future Work		</a:t>
            </a:r>
            <a:endParaRPr/>
          </a:p>
        </p:txBody>
      </p:sp>
      <p:sp>
        <p:nvSpPr>
          <p:cNvPr id="382" name="Google Shape;382;p56"/>
          <p:cNvSpPr txBox="1"/>
          <p:nvPr>
            <p:ph idx="3" type="body"/>
          </p:nvPr>
        </p:nvSpPr>
        <p:spPr>
          <a:xfrm>
            <a:off x="456400" y="1983350"/>
            <a:ext cx="37803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146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Classes 6, 7, 8, and 9 have low recall and precision, suggesting </a:t>
            </a:r>
            <a:r>
              <a:rPr lang="en"/>
              <a:t>under representation</a:t>
            </a:r>
            <a:r>
              <a:rPr lang="en"/>
              <a:t> or difficulty in prediction.</a:t>
            </a:r>
            <a:endParaRPr/>
          </a:p>
          <a:p>
            <a:pPr indent="-30146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model may be biased toward majority classes, leading to poor performance on minority ones.</a:t>
            </a:r>
            <a:endParaRPr/>
          </a:p>
          <a:p>
            <a:pPr indent="-30146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Low recall in classes 6, 7, 8, and 9 indicates the model struggles to identify instances from these classes.</a:t>
            </a:r>
            <a:endParaRPr/>
          </a:p>
          <a:p>
            <a:pPr indent="-30146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Black-box models may lack explainability, making it difficult to understand poor predictions for certain classes.</a:t>
            </a:r>
            <a:endParaRPr/>
          </a:p>
          <a:p>
            <a:pPr indent="-30146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trade-off between precision and recall exists, with some classes (e.g., 7 and 8) showing high precision but low recall.</a:t>
            </a:r>
            <a:endParaRPr/>
          </a:p>
        </p:txBody>
      </p:sp>
      <p:sp>
        <p:nvSpPr>
          <p:cNvPr id="383" name="Google Shape;383;p56"/>
          <p:cNvSpPr txBox="1"/>
          <p:nvPr>
            <p:ph idx="3" type="body"/>
          </p:nvPr>
        </p:nvSpPr>
        <p:spPr>
          <a:xfrm>
            <a:off x="4572000" y="1766950"/>
            <a:ext cx="4345500" cy="31578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950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Resampling Techniques: </a:t>
            </a:r>
            <a:r>
              <a:rPr lang="en"/>
              <a:t>Use oversampling (e.g., SMOTE) or undersampling to balance class distribution.</a:t>
            </a:r>
            <a:endParaRPr/>
          </a:p>
          <a:p>
            <a:pPr indent="-2950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Class Weights: </a:t>
            </a:r>
            <a:r>
              <a:rPr lang="en"/>
              <a:t>Adjust the loss function to penalize misclassifications of minority classes more heavily.</a:t>
            </a:r>
            <a:endParaRPr/>
          </a:p>
          <a:p>
            <a:pPr indent="-2950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Tuning Model Hyperparameters:</a:t>
            </a:r>
            <a:r>
              <a:rPr lang="en"/>
              <a:t> Fine-tune hyperparameters to improve recall for lower-performing classes.</a:t>
            </a:r>
            <a:endParaRPr/>
          </a:p>
          <a:p>
            <a:pPr indent="-2950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Feature Engineering: </a:t>
            </a:r>
            <a:r>
              <a:rPr lang="en"/>
              <a:t>Add or refine features to help the model differentiate minority classes.</a:t>
            </a:r>
            <a:endParaRPr/>
          </a:p>
          <a:p>
            <a:pPr indent="-2950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Model Evaluation with Different Metrics:</a:t>
            </a:r>
            <a:r>
              <a:rPr lang="en"/>
              <a:t> Use F1-score, ROC AUC, and Precision-Recall curves for better assessment of imbalanced classes.</a:t>
            </a:r>
            <a:endParaRPr/>
          </a:p>
          <a:p>
            <a:pPr indent="-2950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Cross-validation: </a:t>
            </a:r>
            <a:r>
              <a:rPr lang="en"/>
              <a:t>Use cross-validation to avoid overfitting and get a more robust performance estimate.</a:t>
            </a:r>
            <a:endParaRPr/>
          </a:p>
          <a:p>
            <a:pPr indent="-2950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Ensemble Methods: </a:t>
            </a:r>
            <a:r>
              <a:rPr lang="en"/>
              <a:t>Apply ensemble methods like Random Forests, XGBoost, or LightGBM for better handling of imbalances.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Concluding Remarks</a:t>
            </a:r>
            <a:endParaRPr/>
          </a:p>
        </p:txBody>
      </p:sp>
      <p:sp>
        <p:nvSpPr>
          <p:cNvPr id="389" name="Google Shape;389;p57"/>
          <p:cNvSpPr txBox="1"/>
          <p:nvPr/>
        </p:nvSpPr>
        <p:spPr>
          <a:xfrm>
            <a:off x="235775" y="1189025"/>
            <a:ext cx="86601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This project demonstrates the application of machine learning to predict storm characteristics and classify hurricane categories based on historical data.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</a:pPr>
            <a:r>
              <a:rPr b="1"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Key Outcomes: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Linear Regression accurately predicted wind speed with an R² of 88%.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Logistic Regression achieved 83.5% accuracy in classifying storm categories, effectively capturing patterns in categorical outcomes.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Random Forest delivered 93.6% accuracy, excelling in classifying dominant storm categories while highlighting challenges in rare class predictions.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LSTM successfully modeled temporal dependencies for predicting maximum wind speeds.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</a:pPr>
            <a:r>
              <a:rPr b="1"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Impact:</a:t>
            </a:r>
            <a:endParaRPr b="1"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These models provide actionable insights for early warning systems and disaster preparedness, enabling data-driven decisions in storm risk management.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</a:pPr>
            <a:r>
              <a:rPr b="1"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Future Directions:</a:t>
            </a:r>
            <a:endParaRPr b="1"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Addressing class imbalance and incorporating advanced feature engineering can further enhance model robustness, especially for rare storm events.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8"/>
          <p:cNvSpPr txBox="1"/>
          <p:nvPr>
            <p:ph type="title"/>
          </p:nvPr>
        </p:nvSpPr>
        <p:spPr>
          <a:xfrm>
            <a:off x="1248900" y="17773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69" name="Google Shape;269;p44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cover</a:t>
            </a:r>
            <a:endParaRPr/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Algorithm</a:t>
            </a:r>
            <a:r>
              <a:rPr lang="en" sz="2400"/>
              <a:t> Purpose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Algorithms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Implementation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Demonstration</a:t>
            </a:r>
            <a:r>
              <a:rPr lang="en" sz="2400"/>
              <a:t> </a:t>
            </a:r>
            <a:endParaRPr sz="2400"/>
          </a:p>
        </p:txBody>
      </p:sp>
      <p:sp>
        <p:nvSpPr>
          <p:cNvPr id="271" name="Google Shape;271;p44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Experimental Plan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Results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Limitations &amp; Future Work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Concluding</a:t>
            </a:r>
            <a:r>
              <a:rPr lang="en" sz="2400"/>
              <a:t> Remarks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Purpose</a:t>
            </a:r>
            <a:endParaRPr/>
          </a:p>
        </p:txBody>
      </p:sp>
      <p:sp>
        <p:nvSpPr>
          <p:cNvPr id="277" name="Google Shape;277;p45"/>
          <p:cNvSpPr txBox="1"/>
          <p:nvPr/>
        </p:nvSpPr>
        <p:spPr>
          <a:xfrm>
            <a:off x="235775" y="1189025"/>
            <a:ext cx="86601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</a:pPr>
            <a:r>
              <a:rPr b="1"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Purpose:</a:t>
            </a: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to solve the problem of predicting storm characteristics and classifying storm categories using machine learning algorithms based on historical hurricane data by analyzing the NOAA Atlantic Hurricane Database.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1. Predicting Wind Speed (Linear Regression)</a:t>
            </a:r>
            <a:endParaRPr b="1"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</a:pPr>
            <a:r>
              <a:rPr b="1"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Objective:</a:t>
            </a: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Estimate the maximum sustained wind speed of a storm based on its attributes.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</a:pPr>
            <a:r>
              <a:rPr b="1"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Inputs: </a:t>
            </a:r>
            <a:endParaRPr b="1"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Date and time of report (year, month, day, hour), Storm location (latitude, longitude), Atmospheric pressure at the storm center, Wind force diameters (tropical storm and hurricane), Storm status (numerical encoding)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</a:pPr>
            <a:r>
              <a:rPr b="1"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Output:</a:t>
            </a: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Predicted wind speed (a continuous value).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2. Classifying Storm Category (Logistic Regression &amp; Random Forest &amp; LSTM)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</a:pPr>
            <a:r>
              <a:rPr b="1"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Objective: </a:t>
            </a: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Predict the Saffir-Simpson hurricane category (1–5 or NA) based on storm features.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</a:pPr>
            <a:r>
              <a:rPr b="1"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Inputs: </a:t>
            </a:r>
            <a:endParaRPr b="1"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Date and time of report (year, month, day, hour), Storm location (latitude, longitude), Atmospheric pressure at the storm center, Wind force diameters (tropical storm and hurricane), Wind speed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</a:pPr>
            <a:r>
              <a:rPr b="1"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Output:</a:t>
            </a: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Predicted storm category (a discrete class label)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Purpose</a:t>
            </a:r>
            <a:endParaRPr/>
          </a:p>
        </p:txBody>
      </p:sp>
      <p:sp>
        <p:nvSpPr>
          <p:cNvPr id="283" name="Google Shape;283;p46"/>
          <p:cNvSpPr txBox="1"/>
          <p:nvPr/>
        </p:nvSpPr>
        <p:spPr>
          <a:xfrm>
            <a:off x="235775" y="1189025"/>
            <a:ext cx="86601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</a:pPr>
            <a:r>
              <a:rPr b="1"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Algorithms: </a:t>
            </a: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Linear Regression, Logistic Regression, Random Forest Classifier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</a:pPr>
            <a:r>
              <a:rPr b="1"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Tools:</a:t>
            </a:r>
            <a:endParaRPr b="1"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</a:pPr>
            <a:r>
              <a:rPr b="1"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Programming Language:</a:t>
            </a: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Python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</a:pPr>
            <a:r>
              <a:rPr b="1"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Libraries</a:t>
            </a: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</a:pPr>
            <a:r>
              <a:rPr lang="en" sz="1350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Scikit-learn:</a:t>
            </a: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For implementing and evaluating machine learning models.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</a:pPr>
            <a:r>
              <a:rPr lang="en" sz="1350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Matplotlib &amp; Seaborn:</a:t>
            </a: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For visualizing model predictions and residuals.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</a:pPr>
            <a:r>
              <a:rPr lang="en" sz="1350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Pandas &amp; NumPy:</a:t>
            </a: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For data manipulation and preprocessing.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289" name="Google Shape;289;p47"/>
          <p:cNvSpPr txBox="1"/>
          <p:nvPr>
            <p:ph idx="1" type="subTitle"/>
          </p:nvPr>
        </p:nvSpPr>
        <p:spPr>
          <a:xfrm>
            <a:off x="80175" y="1322450"/>
            <a:ext cx="29172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290" name="Google Shape;290;p47"/>
          <p:cNvSpPr txBox="1"/>
          <p:nvPr>
            <p:ph idx="3" type="body"/>
          </p:nvPr>
        </p:nvSpPr>
        <p:spPr>
          <a:xfrm>
            <a:off x="165600" y="1809225"/>
            <a:ext cx="2831700" cy="3250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/>
              <a:t>The algorithm uses Linear Regression to predict wind speed based on historical hurricane data from the NOAA Atlantic Hurricane Database.</a:t>
            </a:r>
            <a:endParaRPr b="1"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/>
              <a:t>The process begins by preparing the dataset, which involves cleaning missing values, encoding categorical data into numerical form, and selecting relevant features for prediction.</a:t>
            </a:r>
            <a:endParaRPr b="1"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/>
              <a:t>The selected features include attributes like storm status, geographic coordinates, time, and storm diameter measurements.</a:t>
            </a:r>
            <a:endParaRPr b="1"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/>
              <a:t>The model learns a linear relationship between these features (input variables) and wind speed (target variable) using the training data.Once trained, it predicts wind speeds on unseen test data.</a:t>
            </a:r>
            <a:endParaRPr b="1"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/>
              <a:t>The model's accuracy is assessed using performance metrics such as Mean Absolute Error (MAE), Mean Squared Error (MSE), R-squared (R²), and Cross-Validation Mean MSE. Visualizations, such as scatter plots and residual plots, are used to further evaluate the predictions and understand the model’s behavior.</a:t>
            </a:r>
            <a:endParaRPr b="1" sz="800"/>
          </a:p>
        </p:txBody>
      </p:sp>
      <p:sp>
        <p:nvSpPr>
          <p:cNvPr id="291" name="Google Shape;291;p47"/>
          <p:cNvSpPr txBox="1"/>
          <p:nvPr>
            <p:ph idx="4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92" name="Google Shape;292;p47"/>
          <p:cNvSpPr txBox="1"/>
          <p:nvPr>
            <p:ph idx="5" type="body"/>
          </p:nvPr>
        </p:nvSpPr>
        <p:spPr>
          <a:xfrm>
            <a:off x="3187650" y="1809225"/>
            <a:ext cx="2768700" cy="3250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114300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t/>
            </a:r>
            <a:endParaRPr/>
          </a:p>
        </p:txBody>
      </p:sp>
      <p:sp>
        <p:nvSpPr>
          <p:cNvPr id="293" name="Google Shape;293;p47"/>
          <p:cNvSpPr/>
          <p:nvPr/>
        </p:nvSpPr>
        <p:spPr>
          <a:xfrm>
            <a:off x="4275" y="1156925"/>
            <a:ext cx="9144000" cy="3986700"/>
          </a:xfrm>
          <a:prstGeom prst="rect">
            <a:avLst/>
          </a:prstGeom>
          <a:solidFill>
            <a:srgbClr val="C9F0F8"/>
          </a:solidFill>
          <a:ln cap="flat" cmpd="sng" w="9525">
            <a:solidFill>
              <a:srgbClr val="C9F0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4" name="Google Shape;294;p47"/>
          <p:cNvSpPr/>
          <p:nvPr/>
        </p:nvSpPr>
        <p:spPr>
          <a:xfrm>
            <a:off x="232025" y="1322450"/>
            <a:ext cx="4061700" cy="450900"/>
          </a:xfrm>
          <a:prstGeom prst="rect">
            <a:avLst/>
          </a:prstGeom>
          <a:solidFill>
            <a:srgbClr val="03045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5" name="Google Shape;295;p47"/>
          <p:cNvSpPr/>
          <p:nvPr/>
        </p:nvSpPr>
        <p:spPr>
          <a:xfrm>
            <a:off x="4825650" y="1322450"/>
            <a:ext cx="4061700" cy="450900"/>
          </a:xfrm>
          <a:prstGeom prst="rect">
            <a:avLst/>
          </a:prstGeom>
          <a:solidFill>
            <a:srgbClr val="03045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6" name="Google Shape;296;p47"/>
          <p:cNvSpPr/>
          <p:nvPr/>
        </p:nvSpPr>
        <p:spPr>
          <a:xfrm>
            <a:off x="232025" y="1773750"/>
            <a:ext cx="4061700" cy="3250200"/>
          </a:xfrm>
          <a:prstGeom prst="rect">
            <a:avLst/>
          </a:prstGeom>
          <a:solidFill>
            <a:srgbClr val="00508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7" name="Google Shape;297;p47"/>
          <p:cNvSpPr/>
          <p:nvPr/>
        </p:nvSpPr>
        <p:spPr>
          <a:xfrm>
            <a:off x="4825650" y="1773750"/>
            <a:ext cx="4061700" cy="3250200"/>
          </a:xfrm>
          <a:prstGeom prst="rect">
            <a:avLst/>
          </a:prstGeom>
          <a:solidFill>
            <a:srgbClr val="00508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8" name="Google Shape;298;p47"/>
          <p:cNvSpPr txBox="1"/>
          <p:nvPr>
            <p:ph idx="1" type="subTitle"/>
          </p:nvPr>
        </p:nvSpPr>
        <p:spPr>
          <a:xfrm>
            <a:off x="228675" y="1322450"/>
            <a:ext cx="4061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299" name="Google Shape;299;p47"/>
          <p:cNvSpPr txBox="1"/>
          <p:nvPr>
            <p:ph idx="1" type="subTitle"/>
          </p:nvPr>
        </p:nvSpPr>
        <p:spPr>
          <a:xfrm>
            <a:off x="4800675" y="1322450"/>
            <a:ext cx="4061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300" name="Google Shape;300;p47"/>
          <p:cNvSpPr txBox="1"/>
          <p:nvPr>
            <p:ph idx="3" type="body"/>
          </p:nvPr>
        </p:nvSpPr>
        <p:spPr>
          <a:xfrm>
            <a:off x="241800" y="1809225"/>
            <a:ext cx="4061700" cy="3250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The algorithm uses Linear Regression to predict wind speed based on historical hurricane data from the NOAA Atlantic Hurricane Database.</a:t>
            </a:r>
            <a:endParaRPr/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The process begins by preparing the dataset, which involves cleaning missing values, encoding categorical data into numerical form, and selecting relevant features for prediction.</a:t>
            </a:r>
            <a:endParaRPr/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The selected features include attributes like storm status, geographic coordinates, time, and storm diameter measurements.</a:t>
            </a:r>
            <a:endParaRPr/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The model learns a linear relationship between these features (input variables) and wind speed (target variable) using the training data.Once trained, it predicts wind speeds on unseen test data.</a:t>
            </a:r>
            <a:endParaRPr/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The model's accuracy is assessed using performance metrics such as Mean Absolute Error (MAE), Mean Squared Error (MSE), R-squared (R²), and Cross-Validation Mean MSE. Visualizations, such as scatter plots and residual plots, are used to further evaluate the predictions and understand the model’s behavior.</a:t>
            </a:r>
            <a:endParaRPr/>
          </a:p>
        </p:txBody>
      </p:sp>
      <p:sp>
        <p:nvSpPr>
          <p:cNvPr id="301" name="Google Shape;301;p47"/>
          <p:cNvSpPr txBox="1"/>
          <p:nvPr>
            <p:ph idx="5" type="body"/>
          </p:nvPr>
        </p:nvSpPr>
        <p:spPr>
          <a:xfrm>
            <a:off x="4825650" y="1773750"/>
            <a:ext cx="4061700" cy="3250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114300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The algorithm uses </a:t>
            </a:r>
            <a:r>
              <a:rPr lang="en"/>
              <a:t>Logistic</a:t>
            </a:r>
            <a:r>
              <a:rPr lang="en"/>
              <a:t> Regression to predict the </a:t>
            </a:r>
            <a:r>
              <a:rPr lang="en"/>
              <a:t>category</a:t>
            </a:r>
            <a:r>
              <a:rPr lang="en"/>
              <a:t> of a hurricane 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The columns </a:t>
            </a:r>
            <a:r>
              <a:rPr lang="en"/>
              <a:t>containing</a:t>
            </a:r>
            <a:r>
              <a:rPr lang="en"/>
              <a:t> force diameter data </a:t>
            </a:r>
            <a:r>
              <a:rPr lang="en"/>
              <a:t>contained a large amount of null values, these were replaced with the median of the respective columns to maximise available data 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Categorical columns were converted into numerical form using encoding 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Columns excluding category and name are used as features, category is the target variable 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The data is split into training and test sets with 80% for training and 20% for testing 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Accuracy and classification reports are calculated, along with a confusion matrix to evaluate model performance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307" name="Google Shape;307;p48"/>
          <p:cNvSpPr txBox="1"/>
          <p:nvPr>
            <p:ph idx="1" type="subTitle"/>
          </p:nvPr>
        </p:nvSpPr>
        <p:spPr>
          <a:xfrm>
            <a:off x="80175" y="1322450"/>
            <a:ext cx="29172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308" name="Google Shape;308;p48"/>
          <p:cNvSpPr txBox="1"/>
          <p:nvPr>
            <p:ph idx="3" type="body"/>
          </p:nvPr>
        </p:nvSpPr>
        <p:spPr>
          <a:xfrm>
            <a:off x="165600" y="1809225"/>
            <a:ext cx="2831700" cy="3250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/>
              <a:t>The algorithm uses Linear Regression to predict wind speed based on historical hurricane data from the NOAA Atlantic Hurricane Database.</a:t>
            </a:r>
            <a:endParaRPr b="1"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/>
              <a:t>The process begins by preparing the dataset, which involves cleaning missing values, encoding categorical data into numerical form, and selecting relevant features for prediction.</a:t>
            </a:r>
            <a:endParaRPr b="1"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/>
              <a:t>The selected features include attributes like storm status, geographic coordinates, time, and storm diameter measurements.</a:t>
            </a:r>
            <a:endParaRPr b="1"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/>
              <a:t>The model learns a linear relationship between these features (input variables) and wind speed (target variable) using the training data.Once trained, it predicts wind speeds on unseen test data.</a:t>
            </a:r>
            <a:endParaRPr b="1"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/>
              <a:t>The model's accuracy is assessed using performance metrics such as Mean Absolute Error (MAE), Mean Squared Error (MSE), R-squared (R²), and Cross-Validation Mean MSE. Visualizations, such as scatter plots and residual plots, are used to further evaluate the predictions and understand the model’s behavior.</a:t>
            </a:r>
            <a:endParaRPr b="1" sz="800"/>
          </a:p>
        </p:txBody>
      </p:sp>
      <p:sp>
        <p:nvSpPr>
          <p:cNvPr id="309" name="Google Shape;309;p48"/>
          <p:cNvSpPr txBox="1"/>
          <p:nvPr>
            <p:ph idx="4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310" name="Google Shape;310;p48"/>
          <p:cNvSpPr txBox="1"/>
          <p:nvPr>
            <p:ph idx="5" type="body"/>
          </p:nvPr>
        </p:nvSpPr>
        <p:spPr>
          <a:xfrm>
            <a:off x="3187650" y="1809225"/>
            <a:ext cx="2768700" cy="3250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114300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t/>
            </a:r>
            <a:endParaRPr/>
          </a:p>
        </p:txBody>
      </p:sp>
      <p:sp>
        <p:nvSpPr>
          <p:cNvPr id="311" name="Google Shape;311;p48"/>
          <p:cNvSpPr/>
          <p:nvPr/>
        </p:nvSpPr>
        <p:spPr>
          <a:xfrm>
            <a:off x="4275" y="1156925"/>
            <a:ext cx="9144000" cy="3986700"/>
          </a:xfrm>
          <a:prstGeom prst="rect">
            <a:avLst/>
          </a:prstGeom>
          <a:solidFill>
            <a:srgbClr val="C9F0F8"/>
          </a:solidFill>
          <a:ln cap="flat" cmpd="sng" w="9525">
            <a:solidFill>
              <a:srgbClr val="C9F0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2" name="Google Shape;312;p48"/>
          <p:cNvSpPr/>
          <p:nvPr/>
        </p:nvSpPr>
        <p:spPr>
          <a:xfrm>
            <a:off x="232025" y="1322450"/>
            <a:ext cx="4061700" cy="450900"/>
          </a:xfrm>
          <a:prstGeom prst="rect">
            <a:avLst/>
          </a:prstGeom>
          <a:solidFill>
            <a:srgbClr val="03045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3" name="Google Shape;313;p48"/>
          <p:cNvSpPr/>
          <p:nvPr/>
        </p:nvSpPr>
        <p:spPr>
          <a:xfrm>
            <a:off x="4825650" y="1322450"/>
            <a:ext cx="4061700" cy="450900"/>
          </a:xfrm>
          <a:prstGeom prst="rect">
            <a:avLst/>
          </a:prstGeom>
          <a:solidFill>
            <a:srgbClr val="03045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4" name="Google Shape;314;p48"/>
          <p:cNvSpPr/>
          <p:nvPr/>
        </p:nvSpPr>
        <p:spPr>
          <a:xfrm>
            <a:off x="232025" y="1773750"/>
            <a:ext cx="4061700" cy="3250200"/>
          </a:xfrm>
          <a:prstGeom prst="rect">
            <a:avLst/>
          </a:prstGeom>
          <a:solidFill>
            <a:srgbClr val="00508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5" name="Google Shape;315;p48"/>
          <p:cNvSpPr/>
          <p:nvPr/>
        </p:nvSpPr>
        <p:spPr>
          <a:xfrm>
            <a:off x="4825650" y="1773750"/>
            <a:ext cx="4061700" cy="3250200"/>
          </a:xfrm>
          <a:prstGeom prst="rect">
            <a:avLst/>
          </a:prstGeom>
          <a:solidFill>
            <a:srgbClr val="00508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6" name="Google Shape;316;p48"/>
          <p:cNvSpPr txBox="1"/>
          <p:nvPr>
            <p:ph idx="1" type="subTitle"/>
          </p:nvPr>
        </p:nvSpPr>
        <p:spPr>
          <a:xfrm>
            <a:off x="228675" y="1322450"/>
            <a:ext cx="4061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sp>
        <p:nvSpPr>
          <p:cNvPr id="317" name="Google Shape;317;p48"/>
          <p:cNvSpPr txBox="1"/>
          <p:nvPr>
            <p:ph idx="1" type="subTitle"/>
          </p:nvPr>
        </p:nvSpPr>
        <p:spPr>
          <a:xfrm>
            <a:off x="4800675" y="1322450"/>
            <a:ext cx="4061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318" name="Google Shape;318;p48"/>
          <p:cNvSpPr txBox="1"/>
          <p:nvPr>
            <p:ph idx="3" type="body"/>
          </p:nvPr>
        </p:nvSpPr>
        <p:spPr>
          <a:xfrm>
            <a:off x="241800" y="1809225"/>
            <a:ext cx="4061700" cy="3250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The Random Forest Classifier </a:t>
            </a:r>
            <a:r>
              <a:rPr lang="en"/>
              <a:t>predicts hurricane categories based on historical hurricane data from the NOAA Atlantic Hurricane Database.</a:t>
            </a:r>
            <a:endParaRPr/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The selected features are: 'year', 'month', 'day', 'hour', 'pressure', 'lat', 'long' ,'tropicalstorm_force_diameter', 'hurricane_force_diameter', 'wind'.</a:t>
            </a:r>
            <a:endParaRPr/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The Random Forest algorithm builds an ensemble of 100 decision trees. Each tree is trained on a random subset of the data and learns patterns to classify wind speed categories. The final prediction is made by aggregating the outputs of all trees, typically using majority voting.</a:t>
            </a:r>
            <a:endParaRPr/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The model is evaluated using metrics like accuracy, precision, recall, and F1-score. A confusion matrix and a heatmap are used to visually assess the model’s performance. This approach ensures robustness and interpretability, making it effective for complex, non-linear relationships in hurricane data.</a:t>
            </a:r>
            <a:endParaRPr/>
          </a:p>
        </p:txBody>
      </p:sp>
      <p:sp>
        <p:nvSpPr>
          <p:cNvPr id="319" name="Google Shape;319;p48"/>
          <p:cNvSpPr txBox="1"/>
          <p:nvPr>
            <p:ph idx="5" type="body"/>
          </p:nvPr>
        </p:nvSpPr>
        <p:spPr>
          <a:xfrm>
            <a:off x="4825650" y="1773750"/>
            <a:ext cx="4061700" cy="3250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114300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25" name="Google Shape;325;p49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language did we use?</a:t>
            </a:r>
            <a:endParaRPr/>
          </a:p>
        </p:txBody>
      </p:sp>
      <p:pic>
        <p:nvPicPr>
          <p:cNvPr id="326" name="Google Shape;32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50" y="1887875"/>
            <a:ext cx="3582350" cy="11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9"/>
          <p:cNvSpPr/>
          <p:nvPr/>
        </p:nvSpPr>
        <p:spPr>
          <a:xfrm>
            <a:off x="4568875" y="1783250"/>
            <a:ext cx="4356000" cy="3122100"/>
          </a:xfrm>
          <a:prstGeom prst="rect">
            <a:avLst/>
          </a:prstGeom>
          <a:solidFill>
            <a:srgbClr val="00508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8" name="Google Shape;328;p49"/>
          <p:cNvSpPr txBox="1"/>
          <p:nvPr/>
        </p:nvSpPr>
        <p:spPr>
          <a:xfrm>
            <a:off x="3781225" y="1411325"/>
            <a:ext cx="1357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Python</a:t>
            </a:r>
            <a:endParaRPr b="1" sz="205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pic>
        <p:nvPicPr>
          <p:cNvPr id="329" name="Google Shape;32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2150" y="1887875"/>
            <a:ext cx="3060421" cy="17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248900" y="17773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1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</a:pPr>
            <a:r>
              <a:rPr lang="en"/>
              <a:t>Experimental Plan</a:t>
            </a:r>
            <a:endParaRPr/>
          </a:p>
        </p:txBody>
      </p:sp>
      <p:sp>
        <p:nvSpPr>
          <p:cNvPr id="340" name="Google Shape;340;p51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about our dataset</a:t>
            </a:r>
            <a:endParaRPr/>
          </a:p>
        </p:txBody>
      </p:sp>
      <p:sp>
        <p:nvSpPr>
          <p:cNvPr id="341" name="Google Shape;341;p51"/>
          <p:cNvSpPr/>
          <p:nvPr/>
        </p:nvSpPr>
        <p:spPr>
          <a:xfrm>
            <a:off x="217225" y="1770050"/>
            <a:ext cx="8649300" cy="3139800"/>
          </a:xfrm>
          <a:prstGeom prst="rect">
            <a:avLst/>
          </a:prstGeom>
          <a:solidFill>
            <a:srgbClr val="00508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42" name="Google Shape;342;p51"/>
          <p:cNvSpPr txBox="1"/>
          <p:nvPr>
            <p:ph idx="3" type="body"/>
          </p:nvPr>
        </p:nvSpPr>
        <p:spPr>
          <a:xfrm>
            <a:off x="456400" y="1983350"/>
            <a:ext cx="82275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lang="en"/>
              <a:t>Description: </a:t>
            </a:r>
            <a:r>
              <a:rPr lang="en"/>
              <a:t>The project uses the NOAA Atlantic Hurricane Database, which includes storm characteristics such as name, date, location, wind speed, pressure, category, and wind-force diameters. The dataset was downloaded from Kaggle.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lang="en"/>
              <a:t>Application:</a:t>
            </a:r>
            <a:endParaRPr b="1"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b="1" lang="en"/>
              <a:t>Splitting: </a:t>
            </a:r>
            <a:r>
              <a:rPr lang="en"/>
              <a:t>The dataset was split into training (80%) and testing (20%) subsets using train_test_split.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b="1" lang="en"/>
              <a:t>Implementation:</a:t>
            </a:r>
            <a:endParaRPr b="1"/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"/>
              <a:t>Linear regression – The model predicts wind speed based on selected features, trained on the training set and evaluated using MAE, MSE, and R-squared.</a:t>
            </a:r>
            <a:endParaRPr/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"/>
              <a:t>Logistic regression –</a:t>
            </a:r>
            <a:endParaRPr/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"/>
              <a:t>Random forest –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