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3" r:id="rId8"/>
    <p:sldId id="264" r:id="rId9"/>
    <p:sldId id="265" r:id="rId10"/>
    <p:sldId id="261"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19"/>
    <p:restoredTop sz="94646"/>
  </p:normalViewPr>
  <p:slideViewPr>
    <p:cSldViewPr snapToGrid="0" snapToObjects="1">
      <p:cViewPr varScale="1">
        <p:scale>
          <a:sx n="106" d="100"/>
          <a:sy n="106"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F2E-E37B-A744-8B1D-B02EB7C84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1F1B825-C2BA-594B-843E-FD13B32BE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BB45CF9-AFA4-9642-B727-53A5D8B3BC4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30904896-CA27-4547-BE51-9A4ABEB6E57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FE4318E-3E14-D242-8D7F-DCC8B0E93934}"/>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76797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7DA8-9916-7F47-8715-9B040780709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834B20-12BE-EC4B-8D8D-C582B281A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7B54420-9708-3E47-9AE0-4BAFD164AD5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BB50A3A0-48AD-5C43-8A4B-C1263DA9E2F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7F7E3F-8C7A-8045-AF99-908B00247B3A}"/>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22710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22E41-369C-7B44-B75E-B78B8F2310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E54733-0D6A-C548-BEE9-93E6590E3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788ED9B-196E-CA44-9A31-8BAB970F1B7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E22CA6D7-F559-2F48-A4B2-3F60EFBED34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F3992BA-0EAC-B34E-97D4-AC2AD7F2F59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89525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7B2-A168-0E4A-83FE-3058A7AD2BC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66075B0-F6E8-9B40-B6A2-66728AECA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F53B86-266D-3549-9E98-BD04E0FA297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52B310A4-9410-114A-9105-627150701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5E368EB-2B7A-A14D-B779-77997B146840}"/>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5508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ADA8-5CD8-FB4D-ABC3-4117471DA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0FFD358-1378-3943-A9B5-FA564D6AA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CDF58-8077-0E42-B2ED-40D0FDFC270D}"/>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2C46A8B8-A91D-8242-B233-ECF9E6C7AD1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D50003-3437-0F47-B63A-758CB83D1518}"/>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411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BA60-C3E9-E840-A66D-76DFEB59E38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36F8FFA-4832-104D-B764-33A75DA09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06E5B25-7EB5-D246-992C-6063613E9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E114425-50FE-3B45-8DA3-1B4ADCFC5AF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3B817994-5BA3-7B44-BCD3-6318B1A7F0E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9F90DFD-96A1-034C-B893-ECF0DF1635BB}"/>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0001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64FA-C626-DB47-B21B-4138D0C9F61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07558D1-AC76-0341-BE9E-228689468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1F2CA-DD5D-554E-887A-3EF2EEF36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B5EC881-B236-8A46-AAEB-6CA15B758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F00DB-1042-FD44-9FF1-436135BB0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D41F360-604C-124B-AC2B-8A2AD3BB139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8" name="Footer Placeholder 7">
            <a:extLst>
              <a:ext uri="{FF2B5EF4-FFF2-40B4-BE49-F238E27FC236}">
                <a16:creationId xmlns:a16="http://schemas.microsoft.com/office/drawing/2014/main" id="{DF31157A-661F-7F49-99C4-F04E14C8B1B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5BDDB62A-22CE-C045-9E8D-AB8931F415BE}"/>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0492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E39-D94B-AB42-9870-B09EF7EDEB8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9B15E1C-04D7-7140-A9F4-3551D9A2189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4" name="Footer Placeholder 3">
            <a:extLst>
              <a:ext uri="{FF2B5EF4-FFF2-40B4-BE49-F238E27FC236}">
                <a16:creationId xmlns:a16="http://schemas.microsoft.com/office/drawing/2014/main" id="{DA0DBCE9-D7A6-5249-B229-82D2592AB60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6DDBDAC-C187-EA46-B9E5-5F1B709FECD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49918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8C0F5-062C-8A4A-99FB-3BB2AA586CF4}"/>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3" name="Footer Placeholder 2">
            <a:extLst>
              <a:ext uri="{FF2B5EF4-FFF2-40B4-BE49-F238E27FC236}">
                <a16:creationId xmlns:a16="http://schemas.microsoft.com/office/drawing/2014/main" id="{46499E15-9D7A-3B46-A828-29FC5158D5F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F021D88-EB81-B342-A1CD-7DCBAC3EC37D}"/>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177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50AF-DBA6-DE43-BF8D-5EF86F9B0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CA28740E-C0EC-5640-A54B-DEE7DCE47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3DC6219-0FCF-044F-A9E2-0DEA43EEB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513AB-67F9-B24B-9010-74F471B82B75}"/>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42170472-7454-5643-A034-C7323801E3A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17CF2FD-39D2-3248-95C4-2B10CD19B191}"/>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43271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AFD2-B480-3B4F-BDE3-A4383C76D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D362501-6C05-C446-9641-007869218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FC27AE4-B75A-6B4C-A248-FE88EB5B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67EDD-058B-0E4A-830C-95A36B4B40A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58954A12-7B8F-6D4C-99BE-14567760C4E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2CDA69A-86A8-1D4C-AB5C-C2B21CDA0745}"/>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521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B026A-08BA-6E47-AA8E-94CEEAD65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D99FA0C-D0C1-0547-845C-58695E210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308E7C9-E383-9D4A-B030-6CA2DCFA7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A6CD914C-D4C5-CB46-9528-211183ACD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E44CB56B-E87D-6A47-9FB1-3FD11A15C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2ADB7-3400-0C4B-9C71-CA8C63679594}" type="slidenum">
              <a:rPr lang="tr-TR" smtClean="0"/>
              <a:t>‹#›</a:t>
            </a:fld>
            <a:endParaRPr lang="tr-TR"/>
          </a:p>
        </p:txBody>
      </p:sp>
    </p:spTree>
    <p:extLst>
      <p:ext uri="{BB962C8B-B14F-4D97-AF65-F5344CB8AC3E}">
        <p14:creationId xmlns:p14="http://schemas.microsoft.com/office/powerpoint/2010/main" val="3683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rossmann-store-sales/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B568B8-E1D8-6F40-BA9A-53844979C89B}"/>
              </a:ext>
            </a:extLst>
          </p:cNvPr>
          <p:cNvSpPr txBox="1"/>
          <p:nvPr/>
        </p:nvSpPr>
        <p:spPr>
          <a:xfrm>
            <a:off x="4195948" y="486889"/>
            <a:ext cx="3800104" cy="646331"/>
          </a:xfrm>
          <a:prstGeom prst="rect">
            <a:avLst/>
          </a:prstGeom>
          <a:noFill/>
        </p:spPr>
        <p:txBody>
          <a:bodyPr wrap="square" rtlCol="0">
            <a:spAutoFit/>
          </a:bodyPr>
          <a:lstStyle/>
          <a:p>
            <a:r>
              <a:rPr lang="tr-TR" dirty="0"/>
              <a:t>DATA EXPLORATION REPORT- THE FIVE HORSEMEN</a:t>
            </a:r>
          </a:p>
        </p:txBody>
      </p:sp>
      <p:sp>
        <p:nvSpPr>
          <p:cNvPr id="5" name="TextBox 4">
            <a:extLst>
              <a:ext uri="{FF2B5EF4-FFF2-40B4-BE49-F238E27FC236}">
                <a16:creationId xmlns:a16="http://schemas.microsoft.com/office/drawing/2014/main" id="{6E5FDE1F-D14C-A844-955B-65D5425E81AF}"/>
              </a:ext>
            </a:extLst>
          </p:cNvPr>
          <p:cNvSpPr txBox="1"/>
          <p:nvPr/>
        </p:nvSpPr>
        <p:spPr>
          <a:xfrm>
            <a:off x="878774" y="2553195"/>
            <a:ext cx="2707574" cy="1477328"/>
          </a:xfrm>
          <a:prstGeom prst="rect">
            <a:avLst/>
          </a:prstGeom>
          <a:noFill/>
        </p:spPr>
        <p:txBody>
          <a:bodyPr wrap="square" rtlCol="0">
            <a:spAutoFit/>
          </a:bodyPr>
          <a:lstStyle/>
          <a:p>
            <a:r>
              <a:rPr lang="tr-TR" dirty="0"/>
              <a:t>EGE ONUR GÜLEÇ</a:t>
            </a:r>
          </a:p>
          <a:p>
            <a:r>
              <a:rPr lang="tr-TR" dirty="0"/>
              <a:t>ŞERİF KAYA ÇINAR</a:t>
            </a:r>
          </a:p>
          <a:p>
            <a:r>
              <a:rPr lang="tr-TR" dirty="0"/>
              <a:t>HASAN MEHMET ÇETİN</a:t>
            </a:r>
          </a:p>
          <a:p>
            <a:r>
              <a:rPr lang="tr-TR" dirty="0"/>
              <a:t>BURAK TAŞDEMİR</a:t>
            </a:r>
          </a:p>
          <a:p>
            <a:r>
              <a:rPr lang="tr-TR" dirty="0"/>
              <a:t>ALP AKKAYA</a:t>
            </a:r>
          </a:p>
        </p:txBody>
      </p:sp>
    </p:spTree>
    <p:extLst>
      <p:ext uri="{BB962C8B-B14F-4D97-AF65-F5344CB8AC3E}">
        <p14:creationId xmlns:p14="http://schemas.microsoft.com/office/powerpoint/2010/main" val="40482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36AD-C541-C44E-BAEB-45571A841F0F}"/>
              </a:ext>
            </a:extLst>
          </p:cNvPr>
          <p:cNvSpPr>
            <a:spLocks noGrp="1"/>
          </p:cNvSpPr>
          <p:nvPr>
            <p:ph type="title"/>
          </p:nvPr>
        </p:nvSpPr>
        <p:spPr>
          <a:xfrm>
            <a:off x="838200" y="365125"/>
            <a:ext cx="10515600" cy="6096635"/>
          </a:xfrm>
        </p:spPr>
        <p:txBody>
          <a:bodyPr>
            <a:normAutofit fontScale="90000"/>
          </a:bodyPr>
          <a:lstStyle/>
          <a:p>
            <a:r>
              <a:rPr lang="en-US" dirty="0"/>
              <a:t>We will use random forest and XG boost to</a:t>
            </a:r>
            <a:br>
              <a:rPr lang="en-US" dirty="0"/>
            </a:br>
            <a:r>
              <a:rPr lang="en-US" dirty="0"/>
              <a:t>determine to which features are important which are not for our forecast. Also we need to do time series analysis to understand the sales within different days and months of the year. After that we will use both algorithms to predict to future sales of the 1115 stores for six weeks of period in </a:t>
            </a:r>
            <a:r>
              <a:rPr lang="en-US" dirty="0" err="1"/>
              <a:t>test.cv</a:t>
            </a:r>
            <a:r>
              <a:rPr lang="en-US" dirty="0"/>
              <a:t> and compare the results of both algorithms in terms of their significances and efficiencies. In the end we will try to come up with a reasonable solution for the task.</a:t>
            </a:r>
          </a:p>
        </p:txBody>
      </p:sp>
    </p:spTree>
    <p:extLst>
      <p:ext uri="{BB962C8B-B14F-4D97-AF65-F5344CB8AC3E}">
        <p14:creationId xmlns:p14="http://schemas.microsoft.com/office/powerpoint/2010/main" val="110957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34E0-0892-E749-A7C4-B028E4B9B144}"/>
              </a:ext>
            </a:extLst>
          </p:cNvPr>
          <p:cNvSpPr>
            <a:spLocks noGrp="1"/>
          </p:cNvSpPr>
          <p:nvPr>
            <p:ph type="title"/>
          </p:nvPr>
        </p:nvSpPr>
        <p:spPr/>
        <p:txBody>
          <a:bodyPr/>
          <a:lstStyle/>
          <a:p>
            <a:r>
              <a:rPr lang="tr-TR" dirty="0">
                <a:hlinkClick r:id="rId2"/>
              </a:rPr>
              <a:t>https://www.kaggle.com/c/rossmann-store-sales/data</a:t>
            </a:r>
            <a:endParaRPr lang="tr-TR" dirty="0"/>
          </a:p>
        </p:txBody>
      </p:sp>
      <p:sp>
        <p:nvSpPr>
          <p:cNvPr id="3" name="Content Placeholder 2">
            <a:extLst>
              <a:ext uri="{FF2B5EF4-FFF2-40B4-BE49-F238E27FC236}">
                <a16:creationId xmlns:a16="http://schemas.microsoft.com/office/drawing/2014/main" id="{273B458A-2CD2-854C-BE93-BD325CA72F42}"/>
              </a:ext>
            </a:extLst>
          </p:cNvPr>
          <p:cNvSpPr>
            <a:spLocks noGrp="1"/>
          </p:cNvSpPr>
          <p:nvPr>
            <p:ph idx="1"/>
          </p:nvPr>
        </p:nvSpPr>
        <p:spPr/>
        <p:txBody>
          <a:bodyPr/>
          <a:lstStyle/>
          <a:p>
            <a:r>
              <a:rPr lang="tr-TR" dirty="0" err="1"/>
              <a:t>Our</a:t>
            </a:r>
            <a:r>
              <a:rPr lang="tr-TR" dirty="0"/>
              <a:t> data </a:t>
            </a:r>
            <a:r>
              <a:rPr lang="tr-TR" dirty="0" err="1"/>
              <a:t>comes</a:t>
            </a:r>
            <a:r>
              <a:rPr lang="tr-TR" dirty="0"/>
              <a:t> </a:t>
            </a:r>
            <a:r>
              <a:rPr lang="tr-TR" dirty="0" err="1"/>
              <a:t>from</a:t>
            </a:r>
            <a:r>
              <a:rPr lang="tr-TR" dirty="0"/>
              <a:t> a </a:t>
            </a:r>
            <a:r>
              <a:rPr lang="tr-TR" dirty="0" err="1"/>
              <a:t>kaggle</a:t>
            </a:r>
            <a:r>
              <a:rPr lang="tr-TR" dirty="0"/>
              <a:t> </a:t>
            </a:r>
            <a:r>
              <a:rPr lang="tr-TR" dirty="0" err="1"/>
              <a:t>competition</a:t>
            </a:r>
            <a:r>
              <a:rPr lang="tr-TR" dirty="0"/>
              <a:t> </a:t>
            </a:r>
            <a:r>
              <a:rPr lang="tr-TR" dirty="0" err="1"/>
              <a:t>which</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to</a:t>
            </a:r>
            <a:r>
              <a:rPr lang="tr-TR" dirty="0"/>
              <a:t> </a:t>
            </a:r>
            <a:r>
              <a:rPr lang="tr-TR" dirty="0" err="1"/>
              <a:t>predict</a:t>
            </a:r>
            <a:r>
              <a:rPr lang="tr-TR" dirty="0"/>
              <a:t> </a:t>
            </a:r>
            <a:r>
              <a:rPr lang="tr-TR" dirty="0" err="1"/>
              <a:t>the</a:t>
            </a:r>
            <a:r>
              <a:rPr lang="tr-TR" dirty="0"/>
              <a:t> </a:t>
            </a:r>
            <a:r>
              <a:rPr lang="tr-TR" dirty="0" err="1"/>
              <a:t>future</a:t>
            </a:r>
            <a:r>
              <a:rPr lang="tr-TR" dirty="0"/>
              <a:t> </a:t>
            </a:r>
            <a:r>
              <a:rPr lang="tr-TR" dirty="0" err="1"/>
              <a:t>sales</a:t>
            </a:r>
            <a:r>
              <a:rPr lang="tr-TR" dirty="0"/>
              <a:t> of </a:t>
            </a:r>
            <a:r>
              <a:rPr lang="tr-TR" dirty="0" err="1"/>
              <a:t>the</a:t>
            </a:r>
            <a:r>
              <a:rPr lang="tr-TR" dirty="0"/>
              <a:t> </a:t>
            </a:r>
            <a:r>
              <a:rPr lang="tr-TR" dirty="0" err="1"/>
              <a:t>given</a:t>
            </a:r>
            <a:r>
              <a:rPr lang="tr-TR" dirty="0"/>
              <a:t> </a:t>
            </a:r>
            <a:r>
              <a:rPr lang="tr-TR" dirty="0" err="1"/>
              <a:t>stores</a:t>
            </a:r>
            <a:r>
              <a:rPr lang="tr-TR" dirty="0"/>
              <a:t> </a:t>
            </a:r>
            <a:r>
              <a:rPr lang="tr-TR" dirty="0" err="1"/>
              <a:t>for</a:t>
            </a:r>
            <a:r>
              <a:rPr lang="tr-TR" dirty="0"/>
              <a:t> 6 </a:t>
            </a:r>
            <a:r>
              <a:rPr lang="tr-TR" dirty="0" err="1"/>
              <a:t>weeks</a:t>
            </a:r>
            <a:r>
              <a:rPr lang="tr-TR" dirty="0"/>
              <a:t> of </a:t>
            </a:r>
            <a:r>
              <a:rPr lang="tr-TR" dirty="0" err="1"/>
              <a:t>period</a:t>
            </a:r>
            <a:r>
              <a:rPr lang="tr-TR"/>
              <a:t>.</a:t>
            </a:r>
            <a:endParaRPr lang="tr-TR" dirty="0"/>
          </a:p>
        </p:txBody>
      </p:sp>
    </p:spTree>
    <p:extLst>
      <p:ext uri="{BB962C8B-B14F-4D97-AF65-F5344CB8AC3E}">
        <p14:creationId xmlns:p14="http://schemas.microsoft.com/office/powerpoint/2010/main" val="5748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5232-D190-D14F-88A5-0063BCDB1917}"/>
              </a:ext>
            </a:extLst>
          </p:cNvPr>
          <p:cNvSpPr>
            <a:spLocks noGrp="1"/>
          </p:cNvSpPr>
          <p:nvPr>
            <p:ph type="title"/>
          </p:nvPr>
        </p:nvSpPr>
        <p:spPr/>
        <p:txBody>
          <a:bodyPr/>
          <a:lstStyle/>
          <a:p>
            <a:r>
              <a:rPr lang="tr-TR" dirty="0" err="1"/>
              <a:t>Our</a:t>
            </a:r>
            <a:r>
              <a:rPr lang="tr-TR" dirty="0"/>
              <a:t> </a:t>
            </a:r>
            <a:r>
              <a:rPr lang="tr-TR" dirty="0" err="1"/>
              <a:t>feature</a:t>
            </a:r>
            <a:r>
              <a:rPr lang="tr-TR" dirty="0"/>
              <a:t> </a:t>
            </a:r>
            <a:r>
              <a:rPr lang="tr-TR" dirty="0" err="1"/>
              <a:t>list</a:t>
            </a:r>
            <a:r>
              <a:rPr lang="tr-TR" dirty="0"/>
              <a:t>:</a:t>
            </a:r>
          </a:p>
        </p:txBody>
      </p:sp>
      <p:sp>
        <p:nvSpPr>
          <p:cNvPr id="3" name="Content Placeholder 2">
            <a:extLst>
              <a:ext uri="{FF2B5EF4-FFF2-40B4-BE49-F238E27FC236}">
                <a16:creationId xmlns:a16="http://schemas.microsoft.com/office/drawing/2014/main" id="{A8527B2A-FA82-A74A-8F37-56C54C4C566C}"/>
              </a:ext>
            </a:extLst>
          </p:cNvPr>
          <p:cNvSpPr>
            <a:spLocks noGrp="1"/>
          </p:cNvSpPr>
          <p:nvPr>
            <p:ph idx="1"/>
          </p:nvPr>
        </p:nvSpPr>
        <p:spPr>
          <a:xfrm>
            <a:off x="838200" y="1636712"/>
            <a:ext cx="10764520" cy="4856163"/>
          </a:xfrm>
        </p:spPr>
        <p:txBody>
          <a:bodyPr>
            <a:normAutofit fontScale="55000" lnSpcReduction="20000"/>
          </a:bodyPr>
          <a:lstStyle/>
          <a:p>
            <a:pPr fontAlgn="base"/>
            <a:r>
              <a:rPr lang="tr-TR" dirty="0" err="1"/>
              <a:t>Id</a:t>
            </a:r>
            <a:r>
              <a:rPr lang="tr-TR" dirty="0"/>
              <a:t> - an </a:t>
            </a:r>
            <a:r>
              <a:rPr lang="tr-TR" dirty="0" err="1"/>
              <a:t>Id</a:t>
            </a:r>
            <a:r>
              <a:rPr lang="tr-TR" dirty="0"/>
              <a:t> </a:t>
            </a:r>
            <a:r>
              <a:rPr lang="tr-TR" dirty="0" err="1"/>
              <a:t>that</a:t>
            </a:r>
            <a:r>
              <a:rPr lang="tr-TR" dirty="0"/>
              <a:t> </a:t>
            </a:r>
            <a:r>
              <a:rPr lang="tr-TR" dirty="0" err="1"/>
              <a:t>represents</a:t>
            </a:r>
            <a:r>
              <a:rPr lang="tr-TR" dirty="0"/>
              <a:t> a (</a:t>
            </a:r>
            <a:r>
              <a:rPr lang="tr-TR" dirty="0" err="1"/>
              <a:t>Store</a:t>
            </a:r>
            <a:r>
              <a:rPr lang="tr-TR" dirty="0"/>
              <a:t>, </a:t>
            </a:r>
            <a:r>
              <a:rPr lang="tr-TR" dirty="0" err="1"/>
              <a:t>Date</a:t>
            </a:r>
            <a:r>
              <a:rPr lang="tr-TR" dirty="0"/>
              <a:t>) </a:t>
            </a:r>
            <a:r>
              <a:rPr lang="tr-TR" dirty="0" err="1"/>
              <a:t>duple</a:t>
            </a:r>
            <a:r>
              <a:rPr lang="tr-TR" dirty="0"/>
              <a:t> </a:t>
            </a:r>
            <a:r>
              <a:rPr lang="tr-TR" dirty="0" err="1"/>
              <a:t>within</a:t>
            </a:r>
            <a:r>
              <a:rPr lang="tr-TR" dirty="0"/>
              <a:t> </a:t>
            </a:r>
            <a:r>
              <a:rPr lang="tr-TR" dirty="0" err="1"/>
              <a:t>the</a:t>
            </a:r>
            <a:r>
              <a:rPr lang="tr-TR" dirty="0"/>
              <a:t> test set</a:t>
            </a:r>
          </a:p>
          <a:p>
            <a:pPr fontAlgn="base"/>
            <a:r>
              <a:rPr lang="tr-TR" dirty="0" err="1"/>
              <a:t>Store</a:t>
            </a:r>
            <a:r>
              <a:rPr lang="tr-TR" dirty="0"/>
              <a:t> - a </a:t>
            </a:r>
            <a:r>
              <a:rPr lang="tr-TR" dirty="0" err="1"/>
              <a:t>unique</a:t>
            </a:r>
            <a:r>
              <a:rPr lang="tr-TR" dirty="0"/>
              <a:t> </a:t>
            </a:r>
            <a:r>
              <a:rPr lang="tr-TR" dirty="0" err="1"/>
              <a:t>Id</a:t>
            </a:r>
            <a:r>
              <a:rPr lang="tr-TR" dirty="0"/>
              <a:t> </a:t>
            </a:r>
            <a:r>
              <a:rPr lang="tr-TR" dirty="0" err="1"/>
              <a:t>for</a:t>
            </a:r>
            <a:r>
              <a:rPr lang="tr-TR" dirty="0"/>
              <a:t> </a:t>
            </a:r>
            <a:r>
              <a:rPr lang="tr-TR" dirty="0" err="1"/>
              <a:t>each</a:t>
            </a:r>
            <a:r>
              <a:rPr lang="tr-TR" dirty="0"/>
              <a:t> </a:t>
            </a:r>
            <a:r>
              <a:rPr lang="tr-TR" dirty="0" err="1"/>
              <a:t>store</a:t>
            </a:r>
            <a:endParaRPr lang="tr-TR" dirty="0"/>
          </a:p>
          <a:p>
            <a:pPr fontAlgn="base"/>
            <a:r>
              <a:rPr lang="tr-TR" dirty="0" err="1"/>
              <a:t>Sales</a:t>
            </a:r>
            <a:r>
              <a:rPr lang="tr-TR" dirty="0"/>
              <a:t> - </a:t>
            </a:r>
            <a:r>
              <a:rPr lang="tr-TR" dirty="0" err="1"/>
              <a:t>the</a:t>
            </a:r>
            <a:r>
              <a:rPr lang="tr-TR" dirty="0"/>
              <a:t> </a:t>
            </a:r>
            <a:r>
              <a:rPr lang="tr-TR" dirty="0" err="1"/>
              <a:t>turnover</a:t>
            </a:r>
            <a:r>
              <a:rPr lang="tr-TR" dirty="0"/>
              <a:t> </a:t>
            </a:r>
            <a:r>
              <a:rPr lang="tr-TR" dirty="0" err="1"/>
              <a:t>for</a:t>
            </a:r>
            <a:r>
              <a:rPr lang="tr-TR" dirty="0"/>
              <a:t> </a:t>
            </a:r>
            <a:r>
              <a:rPr lang="tr-TR" dirty="0" err="1"/>
              <a:t>any</a:t>
            </a:r>
            <a:r>
              <a:rPr lang="tr-TR" dirty="0"/>
              <a:t> </a:t>
            </a:r>
            <a:r>
              <a:rPr lang="tr-TR" dirty="0" err="1"/>
              <a:t>given</a:t>
            </a:r>
            <a:r>
              <a:rPr lang="tr-TR" dirty="0"/>
              <a:t> </a:t>
            </a:r>
            <a:r>
              <a:rPr lang="tr-TR" dirty="0" err="1"/>
              <a:t>day</a:t>
            </a:r>
            <a:r>
              <a:rPr lang="tr-TR" dirty="0"/>
              <a:t> (</a:t>
            </a:r>
            <a:r>
              <a:rPr lang="tr-TR" dirty="0" err="1"/>
              <a:t>this</a:t>
            </a:r>
            <a:r>
              <a:rPr lang="tr-TR" dirty="0"/>
              <a:t> is </a:t>
            </a:r>
            <a:r>
              <a:rPr lang="tr-TR" dirty="0" err="1"/>
              <a:t>what</a:t>
            </a:r>
            <a:r>
              <a:rPr lang="tr-TR" dirty="0"/>
              <a:t> </a:t>
            </a:r>
            <a:r>
              <a:rPr lang="tr-TR" dirty="0" err="1"/>
              <a:t>you</a:t>
            </a:r>
            <a:r>
              <a:rPr lang="tr-TR" dirty="0"/>
              <a:t> </a:t>
            </a:r>
            <a:r>
              <a:rPr lang="tr-TR" dirty="0" err="1"/>
              <a:t>are</a:t>
            </a:r>
            <a:r>
              <a:rPr lang="tr-TR" dirty="0"/>
              <a:t> </a:t>
            </a:r>
            <a:r>
              <a:rPr lang="tr-TR" dirty="0" err="1"/>
              <a:t>predicting</a:t>
            </a:r>
            <a:r>
              <a:rPr lang="tr-TR" dirty="0"/>
              <a:t>)</a:t>
            </a:r>
          </a:p>
          <a:p>
            <a:pPr fontAlgn="base"/>
            <a:r>
              <a:rPr lang="tr-TR" dirty="0" err="1"/>
              <a:t>Customers</a:t>
            </a:r>
            <a:r>
              <a:rPr lang="tr-TR" dirty="0"/>
              <a:t> - </a:t>
            </a:r>
            <a:r>
              <a:rPr lang="tr-TR" dirty="0" err="1"/>
              <a:t>the</a:t>
            </a:r>
            <a:r>
              <a:rPr lang="tr-TR" dirty="0"/>
              <a:t> </a:t>
            </a:r>
            <a:r>
              <a:rPr lang="tr-TR" dirty="0" err="1"/>
              <a:t>number</a:t>
            </a:r>
            <a:r>
              <a:rPr lang="tr-TR" dirty="0"/>
              <a:t> of </a:t>
            </a:r>
            <a:r>
              <a:rPr lang="tr-TR" dirty="0" err="1"/>
              <a:t>customers</a:t>
            </a:r>
            <a:r>
              <a:rPr lang="tr-TR" dirty="0"/>
              <a:t> on a </a:t>
            </a:r>
            <a:r>
              <a:rPr lang="tr-TR" dirty="0" err="1"/>
              <a:t>given</a:t>
            </a:r>
            <a:r>
              <a:rPr lang="tr-TR" dirty="0"/>
              <a:t> </a:t>
            </a:r>
            <a:r>
              <a:rPr lang="tr-TR" dirty="0" err="1"/>
              <a:t>day</a:t>
            </a:r>
            <a:endParaRPr lang="tr-TR" dirty="0"/>
          </a:p>
          <a:p>
            <a:pPr fontAlgn="base"/>
            <a:r>
              <a:rPr lang="tr-TR" dirty="0"/>
              <a:t>Open - an </a:t>
            </a:r>
            <a:r>
              <a:rPr lang="tr-TR" dirty="0" err="1"/>
              <a:t>indicator</a:t>
            </a:r>
            <a:r>
              <a:rPr lang="tr-TR" dirty="0"/>
              <a:t> </a:t>
            </a:r>
            <a:r>
              <a:rPr lang="tr-TR" dirty="0" err="1"/>
              <a:t>for</a:t>
            </a:r>
            <a:r>
              <a:rPr lang="tr-TR" dirty="0"/>
              <a:t> </a:t>
            </a:r>
            <a:r>
              <a:rPr lang="tr-TR" dirty="0" err="1"/>
              <a:t>whether</a:t>
            </a:r>
            <a:r>
              <a:rPr lang="tr-TR" dirty="0"/>
              <a:t> </a:t>
            </a:r>
            <a:r>
              <a:rPr lang="tr-TR" dirty="0" err="1"/>
              <a:t>the</a:t>
            </a:r>
            <a:r>
              <a:rPr lang="tr-TR" dirty="0"/>
              <a:t> </a:t>
            </a:r>
            <a:r>
              <a:rPr lang="tr-TR" dirty="0" err="1"/>
              <a:t>store</a:t>
            </a:r>
            <a:r>
              <a:rPr lang="tr-TR" dirty="0"/>
              <a:t> </a:t>
            </a:r>
            <a:r>
              <a:rPr lang="tr-TR" dirty="0" err="1"/>
              <a:t>was</a:t>
            </a:r>
            <a:r>
              <a:rPr lang="tr-TR" dirty="0"/>
              <a:t> </a:t>
            </a:r>
            <a:r>
              <a:rPr lang="tr-TR" dirty="0" err="1"/>
              <a:t>open</a:t>
            </a:r>
            <a:r>
              <a:rPr lang="tr-TR" dirty="0"/>
              <a:t>: 0 = </a:t>
            </a:r>
            <a:r>
              <a:rPr lang="tr-TR" dirty="0" err="1"/>
              <a:t>closed</a:t>
            </a:r>
            <a:r>
              <a:rPr lang="tr-TR" dirty="0"/>
              <a:t>, 1 = </a:t>
            </a:r>
            <a:r>
              <a:rPr lang="tr-TR" dirty="0" err="1"/>
              <a:t>open</a:t>
            </a:r>
            <a:endParaRPr lang="tr-TR" dirty="0"/>
          </a:p>
          <a:p>
            <a:pPr fontAlgn="base"/>
            <a:r>
              <a:rPr lang="tr-TR" dirty="0" err="1"/>
              <a:t>StateHoliday</a:t>
            </a:r>
            <a:r>
              <a:rPr lang="tr-TR" dirty="0"/>
              <a:t> - </a:t>
            </a:r>
            <a:r>
              <a:rPr lang="tr-TR" dirty="0" err="1"/>
              <a:t>indicates</a:t>
            </a:r>
            <a:r>
              <a:rPr lang="tr-TR" dirty="0"/>
              <a:t> a </a:t>
            </a:r>
            <a:r>
              <a:rPr lang="tr-TR" dirty="0" err="1"/>
              <a:t>state</a:t>
            </a:r>
            <a:r>
              <a:rPr lang="tr-TR" dirty="0"/>
              <a:t> </a:t>
            </a:r>
            <a:r>
              <a:rPr lang="tr-TR" dirty="0" err="1"/>
              <a:t>holiday</a:t>
            </a:r>
            <a:r>
              <a:rPr lang="tr-TR" dirty="0"/>
              <a:t>. </a:t>
            </a:r>
            <a:r>
              <a:rPr lang="tr-TR" dirty="0" err="1"/>
              <a:t>Normally</a:t>
            </a:r>
            <a:r>
              <a:rPr lang="tr-TR" dirty="0"/>
              <a:t> </a:t>
            </a:r>
            <a:r>
              <a:rPr lang="tr-TR" dirty="0" err="1"/>
              <a:t>all</a:t>
            </a:r>
            <a:r>
              <a:rPr lang="tr-TR" dirty="0"/>
              <a:t> </a:t>
            </a:r>
            <a:r>
              <a:rPr lang="tr-TR" dirty="0" err="1"/>
              <a:t>stores</a:t>
            </a:r>
            <a:r>
              <a:rPr lang="tr-TR" dirty="0"/>
              <a:t>, </a:t>
            </a:r>
            <a:r>
              <a:rPr lang="tr-TR" dirty="0" err="1"/>
              <a:t>with</a:t>
            </a:r>
            <a:r>
              <a:rPr lang="tr-TR" dirty="0"/>
              <a:t> </a:t>
            </a:r>
            <a:r>
              <a:rPr lang="tr-TR" dirty="0" err="1"/>
              <a:t>few</a:t>
            </a:r>
            <a:r>
              <a:rPr lang="tr-TR" dirty="0"/>
              <a:t> </a:t>
            </a:r>
            <a:r>
              <a:rPr lang="tr-TR" dirty="0" err="1"/>
              <a:t>exceptions</a:t>
            </a:r>
            <a:r>
              <a:rPr lang="tr-TR" dirty="0"/>
              <a:t>, </a:t>
            </a:r>
            <a:r>
              <a:rPr lang="tr-TR" dirty="0" err="1"/>
              <a:t>are</a:t>
            </a:r>
            <a:r>
              <a:rPr lang="tr-TR" dirty="0"/>
              <a:t> </a:t>
            </a:r>
            <a:r>
              <a:rPr lang="tr-TR" dirty="0" err="1"/>
              <a:t>closed</a:t>
            </a:r>
            <a:r>
              <a:rPr lang="tr-TR" dirty="0"/>
              <a:t> on </a:t>
            </a:r>
            <a:r>
              <a:rPr lang="tr-TR" dirty="0" err="1"/>
              <a:t>state</a:t>
            </a:r>
            <a:r>
              <a:rPr lang="tr-TR" dirty="0"/>
              <a:t> </a:t>
            </a:r>
            <a:r>
              <a:rPr lang="tr-TR" dirty="0" err="1"/>
              <a:t>holidays</a:t>
            </a:r>
            <a:r>
              <a:rPr lang="tr-TR" dirty="0"/>
              <a:t>. </a:t>
            </a:r>
            <a:r>
              <a:rPr lang="tr-TR" dirty="0" err="1"/>
              <a:t>Note</a:t>
            </a:r>
            <a:r>
              <a:rPr lang="tr-TR" dirty="0"/>
              <a:t> </a:t>
            </a:r>
            <a:r>
              <a:rPr lang="tr-TR" dirty="0" err="1"/>
              <a:t>that</a:t>
            </a:r>
            <a:r>
              <a:rPr lang="tr-TR" dirty="0"/>
              <a:t> </a:t>
            </a:r>
            <a:r>
              <a:rPr lang="tr-TR" dirty="0" err="1"/>
              <a:t>all</a:t>
            </a:r>
            <a:r>
              <a:rPr lang="tr-TR" dirty="0"/>
              <a:t> </a:t>
            </a:r>
            <a:r>
              <a:rPr lang="tr-TR" dirty="0" err="1"/>
              <a:t>schools</a:t>
            </a:r>
            <a:r>
              <a:rPr lang="tr-TR" dirty="0"/>
              <a:t> </a:t>
            </a:r>
            <a:r>
              <a:rPr lang="tr-TR" dirty="0" err="1"/>
              <a:t>are</a:t>
            </a:r>
            <a:r>
              <a:rPr lang="tr-TR" dirty="0"/>
              <a:t> </a:t>
            </a:r>
            <a:r>
              <a:rPr lang="tr-TR" dirty="0" err="1"/>
              <a:t>closed</a:t>
            </a:r>
            <a:r>
              <a:rPr lang="tr-TR" dirty="0"/>
              <a:t> on </a:t>
            </a:r>
            <a:r>
              <a:rPr lang="tr-TR" dirty="0" err="1"/>
              <a:t>public</a:t>
            </a:r>
            <a:r>
              <a:rPr lang="tr-TR" dirty="0"/>
              <a:t> </a:t>
            </a:r>
            <a:r>
              <a:rPr lang="tr-TR" dirty="0" err="1"/>
              <a:t>holidays</a:t>
            </a:r>
            <a:r>
              <a:rPr lang="tr-TR" dirty="0"/>
              <a:t> </a:t>
            </a:r>
            <a:r>
              <a:rPr lang="tr-TR" dirty="0" err="1"/>
              <a:t>and</a:t>
            </a:r>
            <a:r>
              <a:rPr lang="tr-TR" dirty="0"/>
              <a:t> </a:t>
            </a:r>
            <a:r>
              <a:rPr lang="tr-TR" dirty="0" err="1"/>
              <a:t>weekends</a:t>
            </a:r>
            <a:r>
              <a:rPr lang="tr-TR" dirty="0"/>
              <a:t>. a = </a:t>
            </a:r>
            <a:r>
              <a:rPr lang="tr-TR" dirty="0" err="1"/>
              <a:t>public</a:t>
            </a:r>
            <a:r>
              <a:rPr lang="tr-TR" dirty="0"/>
              <a:t> </a:t>
            </a:r>
            <a:r>
              <a:rPr lang="tr-TR" dirty="0" err="1"/>
              <a:t>holiday</a:t>
            </a:r>
            <a:r>
              <a:rPr lang="tr-TR" dirty="0"/>
              <a:t>, b = </a:t>
            </a:r>
            <a:r>
              <a:rPr lang="tr-TR" dirty="0" err="1"/>
              <a:t>Easter</a:t>
            </a:r>
            <a:r>
              <a:rPr lang="tr-TR" dirty="0"/>
              <a:t> </a:t>
            </a:r>
            <a:r>
              <a:rPr lang="tr-TR" dirty="0" err="1"/>
              <a:t>holiday</a:t>
            </a:r>
            <a:r>
              <a:rPr lang="tr-TR" dirty="0"/>
              <a:t>, c = </a:t>
            </a:r>
            <a:r>
              <a:rPr lang="tr-TR" dirty="0" err="1"/>
              <a:t>Christmas</a:t>
            </a:r>
            <a:r>
              <a:rPr lang="tr-TR" dirty="0"/>
              <a:t>, 0 = </a:t>
            </a:r>
            <a:r>
              <a:rPr lang="tr-TR" dirty="0" err="1"/>
              <a:t>None</a:t>
            </a:r>
            <a:endParaRPr lang="tr-TR" dirty="0"/>
          </a:p>
          <a:p>
            <a:pPr fontAlgn="base"/>
            <a:r>
              <a:rPr lang="tr-TR" dirty="0" err="1"/>
              <a:t>SchoolHoliday</a:t>
            </a:r>
            <a:r>
              <a:rPr lang="tr-TR" dirty="0"/>
              <a:t> - </a:t>
            </a:r>
            <a:r>
              <a:rPr lang="tr-TR" dirty="0" err="1"/>
              <a:t>indicates</a:t>
            </a:r>
            <a:r>
              <a:rPr lang="tr-TR" dirty="0"/>
              <a:t> </a:t>
            </a:r>
            <a:r>
              <a:rPr lang="tr-TR" dirty="0" err="1"/>
              <a:t>if</a:t>
            </a:r>
            <a:r>
              <a:rPr lang="tr-TR" dirty="0"/>
              <a:t> </a:t>
            </a:r>
            <a:r>
              <a:rPr lang="tr-TR" dirty="0" err="1"/>
              <a:t>the</a:t>
            </a:r>
            <a:r>
              <a:rPr lang="tr-TR" dirty="0"/>
              <a:t> (</a:t>
            </a:r>
            <a:r>
              <a:rPr lang="tr-TR" dirty="0" err="1"/>
              <a:t>Store</a:t>
            </a:r>
            <a:r>
              <a:rPr lang="tr-TR" dirty="0"/>
              <a:t>, </a:t>
            </a:r>
            <a:r>
              <a:rPr lang="tr-TR" dirty="0" err="1"/>
              <a:t>Date</a:t>
            </a:r>
            <a:r>
              <a:rPr lang="tr-TR" dirty="0"/>
              <a:t>) </a:t>
            </a:r>
            <a:r>
              <a:rPr lang="tr-TR" dirty="0" err="1"/>
              <a:t>was</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closure</a:t>
            </a:r>
            <a:r>
              <a:rPr lang="tr-TR" dirty="0"/>
              <a:t> of </a:t>
            </a:r>
            <a:r>
              <a:rPr lang="tr-TR" dirty="0" err="1"/>
              <a:t>public</a:t>
            </a:r>
            <a:r>
              <a:rPr lang="tr-TR" dirty="0"/>
              <a:t> </a:t>
            </a:r>
            <a:r>
              <a:rPr lang="tr-TR" dirty="0" err="1"/>
              <a:t>schools</a:t>
            </a:r>
            <a:endParaRPr lang="tr-TR" dirty="0"/>
          </a:p>
          <a:p>
            <a:pPr fontAlgn="base"/>
            <a:r>
              <a:rPr lang="tr-TR" dirty="0" err="1"/>
              <a:t>StoreType</a:t>
            </a:r>
            <a:r>
              <a:rPr lang="tr-TR" dirty="0"/>
              <a:t> - </a:t>
            </a:r>
            <a:r>
              <a:rPr lang="tr-TR" dirty="0" err="1"/>
              <a:t>differentiates</a:t>
            </a:r>
            <a:r>
              <a:rPr lang="tr-TR" dirty="0"/>
              <a:t> </a:t>
            </a:r>
            <a:r>
              <a:rPr lang="tr-TR" dirty="0" err="1"/>
              <a:t>between</a:t>
            </a:r>
            <a:r>
              <a:rPr lang="tr-TR" dirty="0"/>
              <a:t> 4 </a:t>
            </a:r>
            <a:r>
              <a:rPr lang="tr-TR" dirty="0" err="1"/>
              <a:t>different</a:t>
            </a:r>
            <a:r>
              <a:rPr lang="tr-TR" dirty="0"/>
              <a:t> </a:t>
            </a:r>
            <a:r>
              <a:rPr lang="tr-TR" dirty="0" err="1"/>
              <a:t>store</a:t>
            </a:r>
            <a:r>
              <a:rPr lang="tr-TR" dirty="0"/>
              <a:t> </a:t>
            </a:r>
            <a:r>
              <a:rPr lang="tr-TR" dirty="0" err="1"/>
              <a:t>models</a:t>
            </a:r>
            <a:r>
              <a:rPr lang="tr-TR" dirty="0"/>
              <a:t>: a, b, c, d</a:t>
            </a:r>
          </a:p>
          <a:p>
            <a:pPr fontAlgn="base"/>
            <a:r>
              <a:rPr lang="tr-TR" dirty="0" err="1"/>
              <a:t>Assortment</a:t>
            </a:r>
            <a:r>
              <a:rPr lang="tr-TR" dirty="0"/>
              <a:t> - </a:t>
            </a:r>
            <a:r>
              <a:rPr lang="tr-TR" dirty="0" err="1"/>
              <a:t>describes</a:t>
            </a:r>
            <a:r>
              <a:rPr lang="tr-TR" dirty="0"/>
              <a:t> an </a:t>
            </a:r>
            <a:r>
              <a:rPr lang="tr-TR" dirty="0" err="1"/>
              <a:t>assortment</a:t>
            </a:r>
            <a:r>
              <a:rPr lang="tr-TR" dirty="0"/>
              <a:t> </a:t>
            </a:r>
            <a:r>
              <a:rPr lang="tr-TR" dirty="0" err="1"/>
              <a:t>level</a:t>
            </a:r>
            <a:r>
              <a:rPr lang="tr-TR" dirty="0"/>
              <a:t>: a = </a:t>
            </a:r>
            <a:r>
              <a:rPr lang="tr-TR" dirty="0" err="1"/>
              <a:t>basic</a:t>
            </a:r>
            <a:r>
              <a:rPr lang="tr-TR" dirty="0"/>
              <a:t>, b = </a:t>
            </a:r>
            <a:r>
              <a:rPr lang="tr-TR" dirty="0" err="1"/>
              <a:t>extra</a:t>
            </a:r>
            <a:r>
              <a:rPr lang="tr-TR" dirty="0"/>
              <a:t>, c = </a:t>
            </a:r>
            <a:r>
              <a:rPr lang="tr-TR" dirty="0" err="1"/>
              <a:t>extended</a:t>
            </a:r>
            <a:endParaRPr lang="tr-TR" dirty="0"/>
          </a:p>
          <a:p>
            <a:pPr fontAlgn="base"/>
            <a:r>
              <a:rPr lang="tr-TR" dirty="0" err="1"/>
              <a:t>CompetitionDistance</a:t>
            </a:r>
            <a:r>
              <a:rPr lang="tr-TR" dirty="0"/>
              <a:t> - </a:t>
            </a:r>
            <a:r>
              <a:rPr lang="tr-TR" dirty="0" err="1"/>
              <a:t>distance</a:t>
            </a:r>
            <a:r>
              <a:rPr lang="tr-TR" dirty="0"/>
              <a:t> in </a:t>
            </a:r>
            <a:r>
              <a:rPr lang="tr-TR" dirty="0" err="1"/>
              <a:t>meters</a:t>
            </a:r>
            <a:r>
              <a:rPr lang="tr-TR" dirty="0"/>
              <a:t> </a:t>
            </a:r>
            <a:r>
              <a:rPr lang="tr-TR" dirty="0" err="1"/>
              <a:t>to</a:t>
            </a:r>
            <a:r>
              <a:rPr lang="tr-TR" dirty="0"/>
              <a:t> </a:t>
            </a:r>
            <a:r>
              <a:rPr lang="tr-TR" dirty="0" err="1"/>
              <a:t>the</a:t>
            </a:r>
            <a:r>
              <a:rPr lang="tr-TR" dirty="0"/>
              <a:t> </a:t>
            </a:r>
            <a:r>
              <a:rPr lang="tr-TR" dirty="0" err="1"/>
              <a:t>nearest</a:t>
            </a:r>
            <a:r>
              <a:rPr lang="tr-TR" dirty="0"/>
              <a:t> </a:t>
            </a:r>
            <a:r>
              <a:rPr lang="tr-TR" dirty="0" err="1"/>
              <a:t>competitor</a:t>
            </a:r>
            <a:r>
              <a:rPr lang="tr-TR" dirty="0"/>
              <a:t> </a:t>
            </a:r>
            <a:r>
              <a:rPr lang="tr-TR" dirty="0" err="1"/>
              <a:t>store</a:t>
            </a:r>
            <a:endParaRPr lang="tr-TR" dirty="0"/>
          </a:p>
          <a:p>
            <a:pPr fontAlgn="base"/>
            <a:r>
              <a:rPr lang="tr-TR" dirty="0" err="1"/>
              <a:t>CompetitionOpenSince</a:t>
            </a:r>
            <a:r>
              <a:rPr lang="tr-TR" dirty="0"/>
              <a:t>[</a:t>
            </a:r>
            <a:r>
              <a:rPr lang="tr-TR" dirty="0" err="1"/>
              <a:t>Month</a:t>
            </a:r>
            <a:r>
              <a:rPr lang="tr-TR" dirty="0"/>
              <a:t>/</a:t>
            </a:r>
            <a:r>
              <a:rPr lang="tr-TR" dirty="0" err="1"/>
              <a:t>Year</a:t>
            </a:r>
            <a:r>
              <a:rPr lang="tr-TR" dirty="0"/>
              <a:t>] - </a:t>
            </a:r>
            <a:r>
              <a:rPr lang="tr-TR" dirty="0" err="1"/>
              <a:t>gives</a:t>
            </a:r>
            <a:r>
              <a:rPr lang="tr-TR" dirty="0"/>
              <a:t> </a:t>
            </a:r>
            <a:r>
              <a:rPr lang="tr-TR" dirty="0" err="1"/>
              <a:t>the</a:t>
            </a:r>
            <a:r>
              <a:rPr lang="tr-TR" dirty="0"/>
              <a:t> </a:t>
            </a:r>
            <a:r>
              <a:rPr lang="tr-TR" dirty="0" err="1"/>
              <a:t>approximate</a:t>
            </a:r>
            <a:r>
              <a:rPr lang="tr-TR" dirty="0"/>
              <a:t> </a:t>
            </a:r>
            <a:r>
              <a:rPr lang="tr-TR" dirty="0" err="1"/>
              <a:t>year</a:t>
            </a:r>
            <a:r>
              <a:rPr lang="tr-TR" dirty="0"/>
              <a:t> </a:t>
            </a:r>
            <a:r>
              <a:rPr lang="tr-TR" dirty="0" err="1"/>
              <a:t>and</a:t>
            </a:r>
            <a:r>
              <a:rPr lang="tr-TR" dirty="0"/>
              <a:t> </a:t>
            </a:r>
            <a:r>
              <a:rPr lang="tr-TR" dirty="0" err="1"/>
              <a:t>month</a:t>
            </a:r>
            <a:r>
              <a:rPr lang="tr-TR" dirty="0"/>
              <a:t> of </a:t>
            </a:r>
            <a:r>
              <a:rPr lang="tr-TR" dirty="0" err="1"/>
              <a:t>the</a:t>
            </a:r>
            <a:r>
              <a:rPr lang="tr-TR" dirty="0"/>
              <a:t> time </a:t>
            </a:r>
            <a:r>
              <a:rPr lang="tr-TR" dirty="0" err="1"/>
              <a:t>the</a:t>
            </a:r>
            <a:r>
              <a:rPr lang="tr-TR" dirty="0"/>
              <a:t> </a:t>
            </a:r>
            <a:r>
              <a:rPr lang="tr-TR" dirty="0" err="1"/>
              <a:t>nearest</a:t>
            </a:r>
            <a:r>
              <a:rPr lang="tr-TR" dirty="0"/>
              <a:t> </a:t>
            </a:r>
            <a:r>
              <a:rPr lang="tr-TR" dirty="0" err="1"/>
              <a:t>competitor</a:t>
            </a:r>
            <a:r>
              <a:rPr lang="tr-TR" dirty="0"/>
              <a:t> </a:t>
            </a:r>
            <a:r>
              <a:rPr lang="tr-TR" dirty="0" err="1"/>
              <a:t>was</a:t>
            </a:r>
            <a:r>
              <a:rPr lang="tr-TR" dirty="0"/>
              <a:t> </a:t>
            </a:r>
            <a:r>
              <a:rPr lang="tr-TR" dirty="0" err="1"/>
              <a:t>opened</a:t>
            </a:r>
            <a:endParaRPr lang="tr-TR" dirty="0"/>
          </a:p>
          <a:p>
            <a:pPr fontAlgn="base"/>
            <a:r>
              <a:rPr lang="tr-TR" dirty="0" err="1"/>
              <a:t>Promo</a:t>
            </a:r>
            <a:r>
              <a:rPr lang="tr-TR" dirty="0"/>
              <a:t> - </a:t>
            </a:r>
            <a:r>
              <a:rPr lang="tr-TR" dirty="0" err="1"/>
              <a:t>indicates</a:t>
            </a:r>
            <a:r>
              <a:rPr lang="tr-TR" dirty="0"/>
              <a:t> </a:t>
            </a:r>
            <a:r>
              <a:rPr lang="tr-TR" dirty="0" err="1"/>
              <a:t>whether</a:t>
            </a:r>
            <a:r>
              <a:rPr lang="tr-TR" dirty="0"/>
              <a:t> a </a:t>
            </a:r>
            <a:r>
              <a:rPr lang="tr-TR" dirty="0" err="1"/>
              <a:t>store</a:t>
            </a:r>
            <a:r>
              <a:rPr lang="tr-TR" dirty="0"/>
              <a:t> is </a:t>
            </a:r>
            <a:r>
              <a:rPr lang="tr-TR" dirty="0" err="1"/>
              <a:t>running</a:t>
            </a:r>
            <a:r>
              <a:rPr lang="tr-TR" dirty="0"/>
              <a:t> a </a:t>
            </a:r>
            <a:r>
              <a:rPr lang="tr-TR" dirty="0" err="1"/>
              <a:t>promo</a:t>
            </a:r>
            <a:r>
              <a:rPr lang="tr-TR" dirty="0"/>
              <a:t> on </a:t>
            </a:r>
            <a:r>
              <a:rPr lang="tr-TR" dirty="0" err="1"/>
              <a:t>that</a:t>
            </a:r>
            <a:r>
              <a:rPr lang="tr-TR" dirty="0"/>
              <a:t> </a:t>
            </a:r>
            <a:r>
              <a:rPr lang="tr-TR" dirty="0" err="1"/>
              <a:t>day</a:t>
            </a:r>
            <a:endParaRPr lang="tr-TR" dirty="0"/>
          </a:p>
          <a:p>
            <a:pPr fontAlgn="base"/>
            <a:r>
              <a:rPr lang="tr-TR" dirty="0"/>
              <a:t>Promo2 - Promo2 is a </a:t>
            </a:r>
            <a:r>
              <a:rPr lang="tr-TR" dirty="0" err="1"/>
              <a:t>continuing</a:t>
            </a:r>
            <a:r>
              <a:rPr lang="tr-TR" dirty="0"/>
              <a:t> </a:t>
            </a:r>
            <a:r>
              <a:rPr lang="tr-TR" dirty="0" err="1"/>
              <a:t>and</a:t>
            </a:r>
            <a:r>
              <a:rPr lang="tr-TR" dirty="0"/>
              <a:t> </a:t>
            </a:r>
            <a:r>
              <a:rPr lang="tr-TR" dirty="0" err="1"/>
              <a:t>consecutive</a:t>
            </a:r>
            <a:r>
              <a:rPr lang="tr-TR" dirty="0"/>
              <a:t> </a:t>
            </a:r>
            <a:r>
              <a:rPr lang="tr-TR" dirty="0" err="1"/>
              <a:t>promotion</a:t>
            </a:r>
            <a:r>
              <a:rPr lang="tr-TR" dirty="0"/>
              <a:t> </a:t>
            </a:r>
            <a:r>
              <a:rPr lang="tr-TR" dirty="0" err="1"/>
              <a:t>for</a:t>
            </a:r>
            <a:r>
              <a:rPr lang="tr-TR" dirty="0"/>
              <a:t> </a:t>
            </a:r>
            <a:r>
              <a:rPr lang="tr-TR" dirty="0" err="1"/>
              <a:t>some</a:t>
            </a:r>
            <a:r>
              <a:rPr lang="tr-TR" dirty="0"/>
              <a:t> </a:t>
            </a:r>
            <a:r>
              <a:rPr lang="tr-TR" dirty="0" err="1"/>
              <a:t>stores</a:t>
            </a:r>
            <a:r>
              <a:rPr lang="tr-TR" dirty="0"/>
              <a:t>: 0 = </a:t>
            </a:r>
            <a:r>
              <a:rPr lang="tr-TR" dirty="0" err="1"/>
              <a:t>store</a:t>
            </a:r>
            <a:r>
              <a:rPr lang="tr-TR" dirty="0"/>
              <a:t> is not </a:t>
            </a:r>
            <a:r>
              <a:rPr lang="tr-TR" dirty="0" err="1"/>
              <a:t>participating</a:t>
            </a:r>
            <a:r>
              <a:rPr lang="tr-TR" dirty="0"/>
              <a:t>, 1 = </a:t>
            </a:r>
            <a:r>
              <a:rPr lang="tr-TR" dirty="0" err="1"/>
              <a:t>store</a:t>
            </a:r>
            <a:r>
              <a:rPr lang="tr-TR" dirty="0"/>
              <a:t> is </a:t>
            </a:r>
            <a:r>
              <a:rPr lang="tr-TR" dirty="0" err="1"/>
              <a:t>participating</a:t>
            </a:r>
            <a:endParaRPr lang="tr-TR" dirty="0"/>
          </a:p>
          <a:p>
            <a:pPr fontAlgn="base"/>
            <a:r>
              <a:rPr lang="tr-TR" dirty="0"/>
              <a:t>Promo2Since[</a:t>
            </a:r>
            <a:r>
              <a:rPr lang="tr-TR" dirty="0" err="1"/>
              <a:t>Year</a:t>
            </a:r>
            <a:r>
              <a:rPr lang="tr-TR" dirty="0"/>
              <a:t>/</a:t>
            </a:r>
            <a:r>
              <a:rPr lang="tr-TR" dirty="0" err="1"/>
              <a:t>Week</a:t>
            </a:r>
            <a:r>
              <a:rPr lang="tr-TR" dirty="0"/>
              <a:t>] - </a:t>
            </a:r>
            <a:r>
              <a:rPr lang="tr-TR" dirty="0" err="1"/>
              <a:t>describes</a:t>
            </a:r>
            <a:r>
              <a:rPr lang="tr-TR" dirty="0"/>
              <a:t> </a:t>
            </a:r>
            <a:r>
              <a:rPr lang="tr-TR" dirty="0" err="1"/>
              <a:t>the</a:t>
            </a:r>
            <a:r>
              <a:rPr lang="tr-TR" dirty="0"/>
              <a:t> </a:t>
            </a:r>
            <a:r>
              <a:rPr lang="tr-TR" dirty="0" err="1"/>
              <a:t>year</a:t>
            </a:r>
            <a:r>
              <a:rPr lang="tr-TR" dirty="0"/>
              <a:t> </a:t>
            </a:r>
            <a:r>
              <a:rPr lang="tr-TR" dirty="0" err="1"/>
              <a:t>and</a:t>
            </a:r>
            <a:r>
              <a:rPr lang="tr-TR" dirty="0"/>
              <a:t> </a:t>
            </a:r>
            <a:r>
              <a:rPr lang="tr-TR" dirty="0" err="1"/>
              <a:t>calendar</a:t>
            </a:r>
            <a:r>
              <a:rPr lang="tr-TR" dirty="0"/>
              <a:t> </a:t>
            </a:r>
            <a:r>
              <a:rPr lang="tr-TR" dirty="0" err="1"/>
              <a:t>week</a:t>
            </a:r>
            <a:r>
              <a:rPr lang="tr-TR" dirty="0"/>
              <a:t> </a:t>
            </a:r>
            <a:r>
              <a:rPr lang="tr-TR" dirty="0" err="1"/>
              <a:t>when</a:t>
            </a:r>
            <a:r>
              <a:rPr lang="tr-TR" dirty="0"/>
              <a:t> </a:t>
            </a:r>
            <a:r>
              <a:rPr lang="tr-TR" dirty="0" err="1"/>
              <a:t>the</a:t>
            </a:r>
            <a:r>
              <a:rPr lang="tr-TR" dirty="0"/>
              <a:t> </a:t>
            </a:r>
            <a:r>
              <a:rPr lang="tr-TR" dirty="0" err="1"/>
              <a:t>store</a:t>
            </a:r>
            <a:r>
              <a:rPr lang="tr-TR" dirty="0"/>
              <a:t> </a:t>
            </a:r>
            <a:r>
              <a:rPr lang="tr-TR" dirty="0" err="1"/>
              <a:t>started</a:t>
            </a:r>
            <a:r>
              <a:rPr lang="tr-TR" dirty="0"/>
              <a:t> </a:t>
            </a:r>
            <a:r>
              <a:rPr lang="tr-TR" dirty="0" err="1"/>
              <a:t>participating</a:t>
            </a:r>
            <a:r>
              <a:rPr lang="tr-TR" dirty="0"/>
              <a:t> in Promo2</a:t>
            </a:r>
          </a:p>
          <a:p>
            <a:pPr fontAlgn="base"/>
            <a:r>
              <a:rPr lang="tr-TR" dirty="0" err="1"/>
              <a:t>PromoInterval</a:t>
            </a:r>
            <a:r>
              <a:rPr lang="tr-TR" dirty="0"/>
              <a:t> - </a:t>
            </a:r>
            <a:r>
              <a:rPr lang="tr-TR" dirty="0" err="1"/>
              <a:t>describes</a:t>
            </a:r>
            <a:r>
              <a:rPr lang="tr-TR" dirty="0"/>
              <a:t> </a:t>
            </a:r>
            <a:r>
              <a:rPr lang="tr-TR" dirty="0" err="1"/>
              <a:t>the</a:t>
            </a:r>
            <a:r>
              <a:rPr lang="tr-TR" dirty="0"/>
              <a:t> </a:t>
            </a:r>
            <a:r>
              <a:rPr lang="tr-TR" dirty="0" err="1"/>
              <a:t>consecutive</a:t>
            </a:r>
            <a:r>
              <a:rPr lang="tr-TR" dirty="0"/>
              <a:t> </a:t>
            </a:r>
            <a:r>
              <a:rPr lang="tr-TR" dirty="0" err="1"/>
              <a:t>intervals</a:t>
            </a:r>
            <a:r>
              <a:rPr lang="tr-TR" dirty="0"/>
              <a:t> Promo2 is </a:t>
            </a:r>
            <a:r>
              <a:rPr lang="tr-TR" dirty="0" err="1"/>
              <a:t>started</a:t>
            </a:r>
            <a:r>
              <a:rPr lang="tr-TR" dirty="0"/>
              <a:t>, </a:t>
            </a:r>
            <a:r>
              <a:rPr lang="tr-TR" dirty="0" err="1"/>
              <a:t>naming</a:t>
            </a:r>
            <a:r>
              <a:rPr lang="tr-TR" dirty="0"/>
              <a:t> </a:t>
            </a:r>
            <a:r>
              <a:rPr lang="tr-TR" dirty="0" err="1"/>
              <a:t>the</a:t>
            </a:r>
            <a:r>
              <a:rPr lang="tr-TR" dirty="0"/>
              <a:t> </a:t>
            </a:r>
            <a:r>
              <a:rPr lang="tr-TR" dirty="0" err="1"/>
              <a:t>months</a:t>
            </a:r>
            <a:r>
              <a:rPr lang="tr-TR" dirty="0"/>
              <a:t> </a:t>
            </a:r>
            <a:r>
              <a:rPr lang="tr-TR" dirty="0" err="1"/>
              <a:t>the</a:t>
            </a:r>
            <a:r>
              <a:rPr lang="tr-TR" dirty="0"/>
              <a:t> </a:t>
            </a:r>
            <a:r>
              <a:rPr lang="tr-TR" dirty="0" err="1"/>
              <a:t>promotion</a:t>
            </a:r>
            <a:r>
              <a:rPr lang="tr-TR" dirty="0"/>
              <a:t> is </a:t>
            </a:r>
            <a:r>
              <a:rPr lang="tr-TR" dirty="0" err="1"/>
              <a:t>started</a:t>
            </a:r>
            <a:r>
              <a:rPr lang="tr-TR" dirty="0"/>
              <a:t> </a:t>
            </a:r>
            <a:r>
              <a:rPr lang="tr-TR" dirty="0" err="1"/>
              <a:t>anew</a:t>
            </a:r>
            <a:r>
              <a:rPr lang="tr-TR" dirty="0"/>
              <a:t>. </a:t>
            </a:r>
            <a:r>
              <a:rPr lang="tr-TR" dirty="0" err="1"/>
              <a:t>E.g</a:t>
            </a:r>
            <a:r>
              <a:rPr lang="tr-TR" dirty="0"/>
              <a:t>. "</a:t>
            </a:r>
            <a:r>
              <a:rPr lang="tr-TR" dirty="0" err="1"/>
              <a:t>Feb,May,Aug,Nov</a:t>
            </a:r>
            <a:r>
              <a:rPr lang="tr-TR" dirty="0"/>
              <a:t>" </a:t>
            </a:r>
            <a:r>
              <a:rPr lang="tr-TR" dirty="0" err="1"/>
              <a:t>means</a:t>
            </a:r>
            <a:r>
              <a:rPr lang="tr-TR" dirty="0"/>
              <a:t> </a:t>
            </a:r>
            <a:r>
              <a:rPr lang="tr-TR" dirty="0" err="1"/>
              <a:t>each</a:t>
            </a:r>
            <a:r>
              <a:rPr lang="tr-TR" dirty="0"/>
              <a:t> </a:t>
            </a:r>
            <a:r>
              <a:rPr lang="tr-TR" dirty="0" err="1"/>
              <a:t>round</a:t>
            </a:r>
            <a:r>
              <a:rPr lang="tr-TR" dirty="0"/>
              <a:t> </a:t>
            </a:r>
            <a:r>
              <a:rPr lang="tr-TR" dirty="0" err="1"/>
              <a:t>starts</a:t>
            </a:r>
            <a:r>
              <a:rPr lang="tr-TR" dirty="0"/>
              <a:t> in </a:t>
            </a:r>
            <a:r>
              <a:rPr lang="tr-TR" dirty="0" err="1"/>
              <a:t>February</a:t>
            </a:r>
            <a:r>
              <a:rPr lang="tr-TR" dirty="0"/>
              <a:t>, May, </a:t>
            </a:r>
            <a:r>
              <a:rPr lang="tr-TR" dirty="0" err="1"/>
              <a:t>August</a:t>
            </a:r>
            <a:r>
              <a:rPr lang="tr-TR" dirty="0"/>
              <a:t>, </a:t>
            </a:r>
            <a:r>
              <a:rPr lang="tr-TR" dirty="0" err="1"/>
              <a:t>November</a:t>
            </a:r>
            <a:r>
              <a:rPr lang="tr-TR" dirty="0"/>
              <a:t> of </a:t>
            </a:r>
            <a:r>
              <a:rPr lang="tr-TR" dirty="0" err="1"/>
              <a:t>any</a:t>
            </a:r>
            <a:r>
              <a:rPr lang="tr-TR" dirty="0"/>
              <a:t> </a:t>
            </a:r>
            <a:r>
              <a:rPr lang="tr-TR" dirty="0" err="1"/>
              <a:t>given</a:t>
            </a:r>
            <a:r>
              <a:rPr lang="tr-TR" dirty="0"/>
              <a:t> </a:t>
            </a:r>
            <a:r>
              <a:rPr lang="tr-TR" dirty="0" err="1"/>
              <a:t>year</a:t>
            </a:r>
            <a:r>
              <a:rPr lang="tr-TR" dirty="0"/>
              <a:t> </a:t>
            </a:r>
            <a:r>
              <a:rPr lang="tr-TR" dirty="0" err="1"/>
              <a:t>for</a:t>
            </a:r>
            <a:r>
              <a:rPr lang="tr-TR" dirty="0"/>
              <a:t> </a:t>
            </a:r>
            <a:r>
              <a:rPr lang="tr-TR" dirty="0" err="1"/>
              <a:t>that</a:t>
            </a:r>
            <a:r>
              <a:rPr lang="tr-TR" dirty="0"/>
              <a:t> </a:t>
            </a:r>
            <a:r>
              <a:rPr lang="tr-TR" dirty="0" err="1"/>
              <a:t>st</a:t>
            </a:r>
            <a:endParaRPr lang="tr-TR" dirty="0"/>
          </a:p>
          <a:p>
            <a:endParaRPr lang="tr-TR" dirty="0"/>
          </a:p>
        </p:txBody>
      </p:sp>
    </p:spTree>
    <p:extLst>
      <p:ext uri="{BB962C8B-B14F-4D97-AF65-F5344CB8AC3E}">
        <p14:creationId xmlns:p14="http://schemas.microsoft.com/office/powerpoint/2010/main" val="12995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A9A9E-D217-0B43-BF2F-B17E01DF4AE7}"/>
              </a:ext>
            </a:extLst>
          </p:cNvPr>
          <p:cNvPicPr>
            <a:picLocks noChangeAspect="1"/>
          </p:cNvPicPr>
          <p:nvPr/>
        </p:nvPicPr>
        <p:blipFill>
          <a:blip r:embed="rId2"/>
          <a:stretch>
            <a:fillRect/>
          </a:stretch>
        </p:blipFill>
        <p:spPr>
          <a:xfrm>
            <a:off x="2082800" y="1600200"/>
            <a:ext cx="8026400" cy="3657600"/>
          </a:xfrm>
          <a:prstGeom prst="rect">
            <a:avLst/>
          </a:prstGeom>
        </p:spPr>
      </p:pic>
      <p:sp>
        <p:nvSpPr>
          <p:cNvPr id="6" name="TextBox 5">
            <a:extLst>
              <a:ext uri="{FF2B5EF4-FFF2-40B4-BE49-F238E27FC236}">
                <a16:creationId xmlns:a16="http://schemas.microsoft.com/office/drawing/2014/main" id="{C14A7976-8F54-1541-958E-1D72D1F6A85F}"/>
              </a:ext>
            </a:extLst>
          </p:cNvPr>
          <p:cNvSpPr txBox="1"/>
          <p:nvPr/>
        </p:nvSpPr>
        <p:spPr>
          <a:xfrm>
            <a:off x="2824480" y="5257800"/>
            <a:ext cx="6339840" cy="646331"/>
          </a:xfrm>
          <a:prstGeom prst="rect">
            <a:avLst/>
          </a:prstGeom>
          <a:noFill/>
        </p:spPr>
        <p:txBody>
          <a:bodyPr wrap="square" rtlCol="0">
            <a:spAutoFit/>
          </a:bodyPr>
          <a:lstStyle/>
          <a:p>
            <a:r>
              <a:rPr lang="en-US" dirty="0"/>
              <a:t>We check the distribution of sales and customers when stores are open. Left skewed</a:t>
            </a:r>
          </a:p>
        </p:txBody>
      </p:sp>
    </p:spTree>
    <p:extLst>
      <p:ext uri="{BB962C8B-B14F-4D97-AF65-F5344CB8AC3E}">
        <p14:creationId xmlns:p14="http://schemas.microsoft.com/office/powerpoint/2010/main" val="30250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B72D4-0CA1-E74E-90DB-37CF439280F2}"/>
              </a:ext>
            </a:extLst>
          </p:cNvPr>
          <p:cNvPicPr>
            <a:picLocks noChangeAspect="1"/>
          </p:cNvPicPr>
          <p:nvPr/>
        </p:nvPicPr>
        <p:blipFill>
          <a:blip r:embed="rId2"/>
          <a:stretch>
            <a:fillRect/>
          </a:stretch>
        </p:blipFill>
        <p:spPr>
          <a:xfrm>
            <a:off x="0" y="272448"/>
            <a:ext cx="12192000" cy="4801527"/>
          </a:xfrm>
          <a:prstGeom prst="rect">
            <a:avLst/>
          </a:prstGeom>
        </p:spPr>
      </p:pic>
      <p:sp>
        <p:nvSpPr>
          <p:cNvPr id="6" name="TextBox 5">
            <a:extLst>
              <a:ext uri="{FF2B5EF4-FFF2-40B4-BE49-F238E27FC236}">
                <a16:creationId xmlns:a16="http://schemas.microsoft.com/office/drawing/2014/main" id="{F0AAE558-F0C1-0747-9046-E3B797E6F3F4}"/>
              </a:ext>
            </a:extLst>
          </p:cNvPr>
          <p:cNvSpPr txBox="1"/>
          <p:nvPr/>
        </p:nvSpPr>
        <p:spPr>
          <a:xfrm>
            <a:off x="2926080" y="5283200"/>
            <a:ext cx="5283200" cy="646331"/>
          </a:xfrm>
          <a:prstGeom prst="rect">
            <a:avLst/>
          </a:prstGeom>
          <a:noFill/>
        </p:spPr>
        <p:txBody>
          <a:bodyPr wrap="square" rtlCol="0">
            <a:spAutoFit/>
          </a:bodyPr>
          <a:lstStyle/>
          <a:p>
            <a:r>
              <a:rPr lang="tr-TR" dirty="0" err="1"/>
              <a:t>Violin</a:t>
            </a:r>
            <a:r>
              <a:rPr lang="tr-TR" dirty="0"/>
              <a:t> </a:t>
            </a:r>
            <a:r>
              <a:rPr lang="tr-TR" dirty="0" err="1"/>
              <a:t>plots</a:t>
            </a:r>
            <a:r>
              <a:rPr lang="tr-TR" dirty="0"/>
              <a:t> </a:t>
            </a:r>
            <a:r>
              <a:rPr lang="tr-TR" dirty="0" err="1"/>
              <a:t>show</a:t>
            </a:r>
            <a:r>
              <a:rPr lang="tr-TR" dirty="0"/>
              <a:t> how </a:t>
            </a:r>
            <a:r>
              <a:rPr lang="tr-TR" dirty="0" err="1"/>
              <a:t>the</a:t>
            </a:r>
            <a:r>
              <a:rPr lang="tr-TR" dirty="0"/>
              <a:t> </a:t>
            </a:r>
            <a:r>
              <a:rPr lang="tr-TR" dirty="0" err="1"/>
              <a:t>sales</a:t>
            </a:r>
            <a:r>
              <a:rPr lang="tr-TR" dirty="0"/>
              <a:t> </a:t>
            </a:r>
            <a:r>
              <a:rPr lang="tr-TR" dirty="0" err="1"/>
              <a:t>change</a:t>
            </a:r>
            <a:r>
              <a:rPr lang="tr-TR" dirty="0"/>
              <a:t> in </a:t>
            </a:r>
            <a:r>
              <a:rPr lang="tr-TR" dirty="0" err="1"/>
              <a:t>terms</a:t>
            </a:r>
            <a:r>
              <a:rPr lang="tr-TR" dirty="0"/>
              <a:t> of </a:t>
            </a:r>
            <a:r>
              <a:rPr lang="tr-TR" dirty="0" err="1"/>
              <a:t>our</a:t>
            </a:r>
            <a:r>
              <a:rPr lang="tr-TR" dirty="0"/>
              <a:t> </a:t>
            </a:r>
            <a:r>
              <a:rPr lang="tr-TR" dirty="0" err="1"/>
              <a:t>features</a:t>
            </a:r>
            <a:endParaRPr lang="tr-TR" dirty="0"/>
          </a:p>
        </p:txBody>
      </p:sp>
    </p:spTree>
    <p:extLst>
      <p:ext uri="{BB962C8B-B14F-4D97-AF65-F5344CB8AC3E}">
        <p14:creationId xmlns:p14="http://schemas.microsoft.com/office/powerpoint/2010/main" val="171329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7408DC3-9DBB-B84A-A53D-2AB652A31A34}"/>
              </a:ext>
            </a:extLst>
          </p:cNvPr>
          <p:cNvPicPr>
            <a:picLocks noChangeAspect="1"/>
          </p:cNvPicPr>
          <p:nvPr/>
        </p:nvPicPr>
        <p:blipFill>
          <a:blip r:embed="rId2"/>
          <a:stretch>
            <a:fillRect/>
          </a:stretch>
        </p:blipFill>
        <p:spPr>
          <a:xfrm>
            <a:off x="6159500" y="1000137"/>
            <a:ext cx="5590180" cy="381217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568FBE8-7ABB-7E4B-BCE9-E9B1950DA2DE}"/>
              </a:ext>
            </a:extLst>
          </p:cNvPr>
          <p:cNvPicPr>
            <a:picLocks noChangeAspect="1"/>
          </p:cNvPicPr>
          <p:nvPr/>
        </p:nvPicPr>
        <p:blipFill>
          <a:blip r:embed="rId3"/>
          <a:stretch>
            <a:fillRect/>
          </a:stretch>
        </p:blipFill>
        <p:spPr>
          <a:xfrm>
            <a:off x="0" y="745364"/>
            <a:ext cx="6159500" cy="4229100"/>
          </a:xfrm>
          <a:prstGeom prst="rect">
            <a:avLst/>
          </a:prstGeom>
        </p:spPr>
      </p:pic>
      <p:sp>
        <p:nvSpPr>
          <p:cNvPr id="10" name="TextBox 9">
            <a:extLst>
              <a:ext uri="{FF2B5EF4-FFF2-40B4-BE49-F238E27FC236}">
                <a16:creationId xmlns:a16="http://schemas.microsoft.com/office/drawing/2014/main" id="{08DCA7AE-71F4-AA43-A251-36B96DC47B82}"/>
              </a:ext>
            </a:extLst>
          </p:cNvPr>
          <p:cNvSpPr txBox="1"/>
          <p:nvPr/>
        </p:nvSpPr>
        <p:spPr>
          <a:xfrm>
            <a:off x="3352800" y="5211532"/>
            <a:ext cx="4521200" cy="646331"/>
          </a:xfrm>
          <a:prstGeom prst="rect">
            <a:avLst/>
          </a:prstGeom>
          <a:noFill/>
        </p:spPr>
        <p:txBody>
          <a:bodyPr wrap="square" rtlCol="0">
            <a:spAutoFit/>
          </a:bodyPr>
          <a:lstStyle/>
          <a:p>
            <a:r>
              <a:rPr lang="en-US" dirty="0"/>
              <a:t>How sales change with respect to year and months.</a:t>
            </a:r>
          </a:p>
        </p:txBody>
      </p:sp>
    </p:spTree>
    <p:extLst>
      <p:ext uri="{BB962C8B-B14F-4D97-AF65-F5344CB8AC3E}">
        <p14:creationId xmlns:p14="http://schemas.microsoft.com/office/powerpoint/2010/main" val="10553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olorful background&#10;&#10;Description automatically generated">
            <a:extLst>
              <a:ext uri="{FF2B5EF4-FFF2-40B4-BE49-F238E27FC236}">
                <a16:creationId xmlns:a16="http://schemas.microsoft.com/office/drawing/2014/main" id="{B1892D18-37D0-BD4B-A779-369E1A11FFC3}"/>
              </a:ext>
            </a:extLst>
          </p:cNvPr>
          <p:cNvPicPr>
            <a:picLocks noChangeAspect="1"/>
          </p:cNvPicPr>
          <p:nvPr/>
        </p:nvPicPr>
        <p:blipFill>
          <a:blip r:embed="rId2"/>
          <a:stretch>
            <a:fillRect/>
          </a:stretch>
        </p:blipFill>
        <p:spPr>
          <a:xfrm>
            <a:off x="-68177" y="88413"/>
            <a:ext cx="6789821" cy="4668002"/>
          </a:xfrm>
          <a:prstGeom prst="rect">
            <a:avLst/>
          </a:prstGeom>
        </p:spPr>
      </p:pic>
      <p:sp>
        <p:nvSpPr>
          <p:cNvPr id="6" name="TextBox 5">
            <a:extLst>
              <a:ext uri="{FF2B5EF4-FFF2-40B4-BE49-F238E27FC236}">
                <a16:creationId xmlns:a16="http://schemas.microsoft.com/office/drawing/2014/main" id="{B51D5304-2844-7940-827B-6F44D1583D49}"/>
              </a:ext>
            </a:extLst>
          </p:cNvPr>
          <p:cNvSpPr txBox="1"/>
          <p:nvPr/>
        </p:nvSpPr>
        <p:spPr>
          <a:xfrm>
            <a:off x="674838" y="4668002"/>
            <a:ext cx="4795520" cy="369332"/>
          </a:xfrm>
          <a:prstGeom prst="rect">
            <a:avLst/>
          </a:prstGeom>
          <a:noFill/>
        </p:spPr>
        <p:txBody>
          <a:bodyPr wrap="square" rtlCol="0">
            <a:spAutoFit/>
          </a:bodyPr>
          <a:lstStyle/>
          <a:p>
            <a:r>
              <a:rPr lang="en-US" dirty="0"/>
              <a:t>Pairwise correlations of features</a:t>
            </a:r>
          </a:p>
        </p:txBody>
      </p:sp>
      <p:pic>
        <p:nvPicPr>
          <p:cNvPr id="3" name="Picture 2">
            <a:extLst>
              <a:ext uri="{FF2B5EF4-FFF2-40B4-BE49-F238E27FC236}">
                <a16:creationId xmlns:a16="http://schemas.microsoft.com/office/drawing/2014/main" id="{43EDCBDB-C595-784A-83C7-9433BDD76A23}"/>
              </a:ext>
            </a:extLst>
          </p:cNvPr>
          <p:cNvPicPr>
            <a:picLocks noChangeAspect="1"/>
          </p:cNvPicPr>
          <p:nvPr/>
        </p:nvPicPr>
        <p:blipFill>
          <a:blip r:embed="rId3"/>
          <a:stretch>
            <a:fillRect/>
          </a:stretch>
        </p:blipFill>
        <p:spPr>
          <a:xfrm>
            <a:off x="5841999" y="406401"/>
            <a:ext cx="6198694" cy="4261602"/>
          </a:xfrm>
          <a:prstGeom prst="rect">
            <a:avLst/>
          </a:prstGeom>
        </p:spPr>
      </p:pic>
      <p:sp>
        <p:nvSpPr>
          <p:cNvPr id="4" name="TextBox 3">
            <a:extLst>
              <a:ext uri="{FF2B5EF4-FFF2-40B4-BE49-F238E27FC236}">
                <a16:creationId xmlns:a16="http://schemas.microsoft.com/office/drawing/2014/main" id="{D305521D-5CEA-9D43-93C2-FB52464F7FE4}"/>
              </a:ext>
            </a:extLst>
          </p:cNvPr>
          <p:cNvSpPr txBox="1"/>
          <p:nvPr/>
        </p:nvSpPr>
        <p:spPr>
          <a:xfrm>
            <a:off x="6721644" y="4668002"/>
            <a:ext cx="3895556" cy="646331"/>
          </a:xfrm>
          <a:prstGeom prst="rect">
            <a:avLst/>
          </a:prstGeom>
          <a:noFill/>
        </p:spPr>
        <p:txBody>
          <a:bodyPr wrap="square" rtlCol="0">
            <a:spAutoFit/>
          </a:bodyPr>
          <a:lstStyle/>
          <a:p>
            <a:r>
              <a:rPr lang="en-US"/>
              <a:t>How customer number changes with respect to months</a:t>
            </a:r>
            <a:r>
              <a:rPr lang="tr-TR"/>
              <a:t>.</a:t>
            </a:r>
            <a:endParaRPr lang="tr-TR" dirty="0"/>
          </a:p>
        </p:txBody>
      </p:sp>
    </p:spTree>
    <p:extLst>
      <p:ext uri="{BB962C8B-B14F-4D97-AF65-F5344CB8AC3E}">
        <p14:creationId xmlns:p14="http://schemas.microsoft.com/office/powerpoint/2010/main" val="166619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0401-9377-2D43-A356-E03A957DEDDB}"/>
              </a:ext>
            </a:extLst>
          </p:cNvPr>
          <p:cNvSpPr>
            <a:spLocks noGrp="1"/>
          </p:cNvSpPr>
          <p:nvPr>
            <p:ph type="title"/>
          </p:nvPr>
        </p:nvSpPr>
        <p:spPr/>
        <p:txBody>
          <a:bodyPr>
            <a:normAutofit/>
          </a:bodyPr>
          <a:lstStyle/>
          <a:p>
            <a:r>
              <a:rPr lang="tr-TR" dirty="0"/>
              <a:t>Ml </a:t>
            </a:r>
            <a:r>
              <a:rPr lang="tr-TR" dirty="0" err="1"/>
              <a:t>algorithms</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are</a:t>
            </a:r>
            <a:r>
              <a:rPr lang="tr-TR" dirty="0"/>
              <a:t> </a:t>
            </a:r>
            <a:r>
              <a:rPr lang="tr-TR" dirty="0" err="1"/>
              <a:t>random</a:t>
            </a:r>
            <a:r>
              <a:rPr lang="tr-TR" dirty="0"/>
              <a:t> </a:t>
            </a:r>
            <a:r>
              <a:rPr lang="tr-TR" dirty="0" err="1"/>
              <a:t>forest</a:t>
            </a:r>
            <a:r>
              <a:rPr lang="tr-TR" dirty="0"/>
              <a:t>, </a:t>
            </a:r>
            <a:r>
              <a:rPr lang="tr-TR" dirty="0" err="1"/>
              <a:t>xg</a:t>
            </a:r>
            <a:r>
              <a:rPr lang="tr-TR" dirty="0"/>
              <a:t> </a:t>
            </a:r>
            <a:r>
              <a:rPr lang="tr-TR" dirty="0" err="1"/>
              <a:t>boost</a:t>
            </a:r>
            <a:r>
              <a:rPr lang="tr-TR" dirty="0"/>
              <a:t> </a:t>
            </a:r>
            <a:r>
              <a:rPr lang="tr-TR" dirty="0" err="1"/>
              <a:t>and</a:t>
            </a:r>
            <a:r>
              <a:rPr lang="tr-TR" dirty="0"/>
              <a:t> time </a:t>
            </a:r>
            <a:r>
              <a:rPr lang="tr-TR" dirty="0" err="1"/>
              <a:t>series</a:t>
            </a:r>
            <a:r>
              <a:rPr lang="tr-TR" dirty="0"/>
              <a:t> </a:t>
            </a:r>
            <a:r>
              <a:rPr lang="tr-TR" dirty="0" err="1"/>
              <a:t>analysis</a:t>
            </a:r>
            <a:endParaRPr lang="tr-TR" dirty="0"/>
          </a:p>
        </p:txBody>
      </p:sp>
      <p:sp>
        <p:nvSpPr>
          <p:cNvPr id="3" name="Content Placeholder 2">
            <a:extLst>
              <a:ext uri="{FF2B5EF4-FFF2-40B4-BE49-F238E27FC236}">
                <a16:creationId xmlns:a16="http://schemas.microsoft.com/office/drawing/2014/main" id="{DB968DDF-5180-3C44-AE44-D633925242C1}"/>
              </a:ext>
            </a:extLst>
          </p:cNvPr>
          <p:cNvSpPr>
            <a:spLocks noGrp="1"/>
          </p:cNvSpPr>
          <p:nvPr>
            <p:ph idx="1"/>
          </p:nvPr>
        </p:nvSpPr>
        <p:spPr/>
        <p:txBody>
          <a:bodyPr/>
          <a:lstStyle/>
          <a:p>
            <a:r>
              <a:rPr lang="tr-TR" dirty="0" err="1"/>
              <a:t>Random</a:t>
            </a:r>
            <a:r>
              <a:rPr lang="tr-TR" dirty="0"/>
              <a:t> </a:t>
            </a:r>
            <a:r>
              <a:rPr lang="tr-TR" dirty="0" err="1"/>
              <a:t>forests</a:t>
            </a:r>
            <a:r>
              <a:rPr lang="tr-TR" dirty="0"/>
              <a:t> </a:t>
            </a:r>
            <a:r>
              <a:rPr lang="tr-TR" dirty="0" err="1"/>
              <a:t>or</a:t>
            </a:r>
            <a:r>
              <a:rPr lang="tr-TR" dirty="0"/>
              <a:t> </a:t>
            </a:r>
            <a:r>
              <a:rPr lang="tr-TR" dirty="0" err="1"/>
              <a:t>random</a:t>
            </a:r>
            <a:r>
              <a:rPr lang="tr-TR" dirty="0"/>
              <a:t> </a:t>
            </a:r>
            <a:r>
              <a:rPr lang="tr-TR" dirty="0" err="1"/>
              <a:t>decision</a:t>
            </a:r>
            <a:r>
              <a:rPr lang="tr-TR" dirty="0"/>
              <a:t> </a:t>
            </a:r>
            <a:r>
              <a:rPr lang="tr-TR" dirty="0" err="1"/>
              <a:t>forests</a:t>
            </a:r>
            <a:r>
              <a:rPr lang="tr-TR" dirty="0"/>
              <a:t> </a:t>
            </a:r>
            <a:r>
              <a:rPr lang="tr-TR" dirty="0" err="1"/>
              <a:t>are</a:t>
            </a:r>
            <a:r>
              <a:rPr lang="tr-TR" dirty="0"/>
              <a:t> an </a:t>
            </a:r>
            <a:r>
              <a:rPr lang="tr-TR" dirty="0" err="1"/>
              <a:t>ensemble</a:t>
            </a:r>
            <a:r>
              <a:rPr lang="tr-TR" dirty="0"/>
              <a:t> </a:t>
            </a:r>
            <a:r>
              <a:rPr lang="tr-TR" dirty="0" err="1"/>
              <a:t>learning</a:t>
            </a:r>
            <a:r>
              <a:rPr lang="tr-TR" dirty="0"/>
              <a:t> </a:t>
            </a:r>
            <a:r>
              <a:rPr lang="tr-TR" dirty="0" err="1"/>
              <a:t>method</a:t>
            </a:r>
            <a:r>
              <a:rPr lang="tr-TR" dirty="0"/>
              <a:t> </a:t>
            </a:r>
            <a:r>
              <a:rPr lang="tr-TR" dirty="0" err="1"/>
              <a:t>for</a:t>
            </a:r>
            <a:r>
              <a:rPr lang="tr-TR" dirty="0"/>
              <a:t> </a:t>
            </a:r>
            <a:r>
              <a:rPr lang="tr-TR" dirty="0" err="1"/>
              <a:t>classification</a:t>
            </a:r>
            <a:r>
              <a:rPr lang="tr-TR" dirty="0"/>
              <a:t>, </a:t>
            </a:r>
            <a:r>
              <a:rPr lang="tr-TR" dirty="0" err="1"/>
              <a:t>regression</a:t>
            </a:r>
            <a:r>
              <a:rPr lang="tr-TR" dirty="0"/>
              <a:t> </a:t>
            </a:r>
            <a:r>
              <a:rPr lang="tr-TR" dirty="0" err="1"/>
              <a:t>and</a:t>
            </a:r>
            <a:r>
              <a:rPr lang="tr-TR" dirty="0"/>
              <a:t> </a:t>
            </a:r>
            <a:r>
              <a:rPr lang="tr-TR" dirty="0" err="1"/>
              <a:t>other</a:t>
            </a:r>
            <a:r>
              <a:rPr lang="tr-TR" dirty="0"/>
              <a:t> </a:t>
            </a:r>
            <a:r>
              <a:rPr lang="tr-TR" dirty="0" err="1"/>
              <a:t>tasks</a:t>
            </a:r>
            <a:r>
              <a:rPr lang="tr-TR" dirty="0"/>
              <a:t> </a:t>
            </a:r>
            <a:r>
              <a:rPr lang="tr-TR" dirty="0" err="1"/>
              <a:t>that</a:t>
            </a:r>
            <a:r>
              <a:rPr lang="tr-TR" dirty="0"/>
              <a:t> </a:t>
            </a:r>
            <a:r>
              <a:rPr lang="tr-TR" dirty="0" err="1"/>
              <a:t>operates</a:t>
            </a:r>
            <a:r>
              <a:rPr lang="tr-TR" dirty="0"/>
              <a:t> </a:t>
            </a:r>
            <a:r>
              <a:rPr lang="tr-TR" dirty="0" err="1"/>
              <a:t>by</a:t>
            </a:r>
            <a:r>
              <a:rPr lang="tr-TR" dirty="0"/>
              <a:t> </a:t>
            </a:r>
            <a:r>
              <a:rPr lang="tr-TR" dirty="0" err="1"/>
              <a:t>constructing</a:t>
            </a:r>
            <a:r>
              <a:rPr lang="tr-TR" dirty="0"/>
              <a:t> a </a:t>
            </a:r>
            <a:r>
              <a:rPr lang="tr-TR" dirty="0" err="1"/>
              <a:t>multitude</a:t>
            </a:r>
            <a:r>
              <a:rPr lang="tr-TR" dirty="0"/>
              <a:t> of </a:t>
            </a:r>
            <a:r>
              <a:rPr lang="tr-TR" dirty="0" err="1"/>
              <a:t>decision</a:t>
            </a:r>
            <a:r>
              <a:rPr lang="tr-TR" dirty="0"/>
              <a:t> </a:t>
            </a:r>
            <a:r>
              <a:rPr lang="tr-TR" dirty="0" err="1"/>
              <a:t>trees</a:t>
            </a:r>
            <a:r>
              <a:rPr lang="tr-TR" dirty="0"/>
              <a:t> at </a:t>
            </a:r>
            <a:r>
              <a:rPr lang="tr-TR" dirty="0" err="1"/>
              <a:t>training</a:t>
            </a:r>
            <a:r>
              <a:rPr lang="tr-TR" dirty="0"/>
              <a:t> time </a:t>
            </a:r>
            <a:r>
              <a:rPr lang="tr-TR" dirty="0" err="1"/>
              <a:t>and</a:t>
            </a:r>
            <a:r>
              <a:rPr lang="tr-TR" dirty="0"/>
              <a:t> </a:t>
            </a:r>
            <a:r>
              <a:rPr lang="tr-TR" dirty="0" err="1"/>
              <a:t>outputting</a:t>
            </a:r>
            <a:r>
              <a:rPr lang="tr-TR" dirty="0"/>
              <a:t> </a:t>
            </a:r>
            <a:r>
              <a:rPr lang="tr-TR" dirty="0" err="1"/>
              <a:t>the</a:t>
            </a:r>
            <a:r>
              <a:rPr lang="tr-TR" dirty="0"/>
              <a:t> </a:t>
            </a:r>
            <a:r>
              <a:rPr lang="tr-TR" dirty="0" err="1"/>
              <a:t>class</a:t>
            </a:r>
            <a:r>
              <a:rPr lang="tr-TR" dirty="0"/>
              <a:t> </a:t>
            </a:r>
            <a:r>
              <a:rPr lang="tr-TR" dirty="0" err="1"/>
              <a:t>that</a:t>
            </a:r>
            <a:r>
              <a:rPr lang="tr-TR" dirty="0"/>
              <a:t> is </a:t>
            </a:r>
            <a:r>
              <a:rPr lang="tr-TR" dirty="0" err="1"/>
              <a:t>the</a:t>
            </a:r>
            <a:r>
              <a:rPr lang="tr-TR" dirty="0"/>
              <a:t> </a:t>
            </a:r>
            <a:r>
              <a:rPr lang="tr-TR" dirty="0" err="1"/>
              <a:t>mode</a:t>
            </a:r>
            <a:r>
              <a:rPr lang="tr-TR" dirty="0"/>
              <a:t> of </a:t>
            </a:r>
            <a:r>
              <a:rPr lang="tr-TR" dirty="0" err="1"/>
              <a:t>the</a:t>
            </a:r>
            <a:r>
              <a:rPr lang="tr-TR" dirty="0"/>
              <a:t> </a:t>
            </a:r>
            <a:r>
              <a:rPr lang="tr-TR" dirty="0" err="1"/>
              <a:t>classes</a:t>
            </a:r>
            <a:r>
              <a:rPr lang="tr-TR" dirty="0"/>
              <a:t> </a:t>
            </a:r>
            <a:r>
              <a:rPr lang="tr-TR" dirty="0" err="1"/>
              <a:t>or</a:t>
            </a:r>
            <a:r>
              <a:rPr lang="tr-TR" dirty="0"/>
              <a:t> </a:t>
            </a:r>
            <a:r>
              <a:rPr lang="tr-TR" dirty="0" err="1"/>
              <a:t>mean</a:t>
            </a:r>
            <a:r>
              <a:rPr lang="tr-TR" dirty="0"/>
              <a:t> </a:t>
            </a:r>
            <a:r>
              <a:rPr lang="tr-TR" dirty="0" err="1"/>
              <a:t>prediction</a:t>
            </a:r>
            <a:r>
              <a:rPr lang="tr-TR" dirty="0"/>
              <a:t> of </a:t>
            </a:r>
            <a:r>
              <a:rPr lang="tr-TR" dirty="0" err="1"/>
              <a:t>the</a:t>
            </a:r>
            <a:r>
              <a:rPr lang="tr-TR" dirty="0"/>
              <a:t> </a:t>
            </a:r>
            <a:r>
              <a:rPr lang="tr-TR" dirty="0" err="1"/>
              <a:t>individual</a:t>
            </a:r>
            <a:r>
              <a:rPr lang="tr-TR" dirty="0"/>
              <a:t> </a:t>
            </a:r>
            <a:r>
              <a:rPr lang="tr-TR" dirty="0" err="1"/>
              <a:t>trees</a:t>
            </a:r>
            <a:r>
              <a:rPr lang="tr-TR" dirty="0"/>
              <a:t>. </a:t>
            </a:r>
            <a:r>
              <a:rPr lang="tr-TR" dirty="0" err="1"/>
              <a:t>This</a:t>
            </a:r>
            <a:r>
              <a:rPr lang="tr-TR" dirty="0"/>
              <a:t> </a:t>
            </a:r>
            <a:r>
              <a:rPr lang="tr-TR" dirty="0" err="1"/>
              <a:t>will</a:t>
            </a:r>
            <a:r>
              <a:rPr lang="tr-TR" dirty="0"/>
              <a:t> </a:t>
            </a:r>
            <a:r>
              <a:rPr lang="tr-TR" dirty="0" err="1"/>
              <a:t>allow</a:t>
            </a:r>
            <a:r>
              <a:rPr lang="tr-TR" dirty="0"/>
              <a:t> us </a:t>
            </a:r>
            <a:r>
              <a:rPr lang="tr-TR" dirty="0" err="1"/>
              <a:t>to</a:t>
            </a:r>
            <a:r>
              <a:rPr lang="tr-TR" dirty="0"/>
              <a:t> </a:t>
            </a:r>
            <a:r>
              <a:rPr lang="tr-TR" dirty="0" err="1"/>
              <a:t>find</a:t>
            </a:r>
            <a:r>
              <a:rPr lang="tr-TR" dirty="0"/>
              <a:t> </a:t>
            </a:r>
            <a:r>
              <a:rPr lang="tr-TR" dirty="0" err="1"/>
              <a:t>which</a:t>
            </a:r>
            <a:r>
              <a:rPr lang="tr-TR" dirty="0"/>
              <a:t> </a:t>
            </a:r>
            <a:r>
              <a:rPr lang="tr-TR" dirty="0" err="1"/>
              <a:t>features</a:t>
            </a:r>
            <a:r>
              <a:rPr lang="tr-TR" dirty="0"/>
              <a:t> </a:t>
            </a:r>
            <a:r>
              <a:rPr lang="tr-TR" dirty="0" err="1"/>
              <a:t>are</a:t>
            </a:r>
            <a:r>
              <a:rPr lang="tr-TR" dirty="0"/>
              <a:t> </a:t>
            </a:r>
            <a:r>
              <a:rPr lang="tr-TR" dirty="0" err="1"/>
              <a:t>important</a:t>
            </a:r>
            <a:r>
              <a:rPr lang="tr-TR" dirty="0"/>
              <a:t> </a:t>
            </a:r>
            <a:r>
              <a:rPr lang="tr-TR" dirty="0" err="1"/>
              <a:t>for</a:t>
            </a:r>
            <a:r>
              <a:rPr lang="tr-TR" dirty="0"/>
              <a:t> us.</a:t>
            </a:r>
          </a:p>
        </p:txBody>
      </p:sp>
    </p:spTree>
    <p:extLst>
      <p:ext uri="{BB962C8B-B14F-4D97-AF65-F5344CB8AC3E}">
        <p14:creationId xmlns:p14="http://schemas.microsoft.com/office/powerpoint/2010/main" val="63317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E539B-80C4-E042-9229-B795EEED8BF3}"/>
              </a:ext>
            </a:extLst>
          </p:cNvPr>
          <p:cNvSpPr>
            <a:spLocks noGrp="1"/>
          </p:cNvSpPr>
          <p:nvPr>
            <p:ph idx="1"/>
          </p:nvPr>
        </p:nvSpPr>
        <p:spPr/>
        <p:txBody>
          <a:bodyPr/>
          <a:lstStyle/>
          <a:p>
            <a:r>
              <a:rPr lang="tr-TR" dirty="0"/>
              <a:t>Time </a:t>
            </a:r>
            <a:r>
              <a:rPr lang="tr-TR" dirty="0" err="1"/>
              <a:t>series</a:t>
            </a:r>
            <a:r>
              <a:rPr lang="tr-TR" dirty="0"/>
              <a:t>: A time </a:t>
            </a:r>
            <a:r>
              <a:rPr lang="tr-TR" dirty="0" err="1"/>
              <a:t>series</a:t>
            </a:r>
            <a:r>
              <a:rPr lang="tr-TR" dirty="0"/>
              <a:t> is a </a:t>
            </a:r>
            <a:r>
              <a:rPr lang="tr-TR" dirty="0" err="1"/>
              <a:t>series</a:t>
            </a:r>
            <a:r>
              <a:rPr lang="tr-TR" dirty="0"/>
              <a:t> of data </a:t>
            </a:r>
            <a:r>
              <a:rPr lang="tr-TR" dirty="0" err="1"/>
              <a:t>points</a:t>
            </a:r>
            <a:r>
              <a:rPr lang="tr-TR" dirty="0"/>
              <a:t> </a:t>
            </a:r>
            <a:r>
              <a:rPr lang="tr-TR" dirty="0" err="1"/>
              <a:t>indexed</a:t>
            </a:r>
            <a:r>
              <a:rPr lang="tr-TR" dirty="0"/>
              <a:t> in time </a:t>
            </a:r>
            <a:r>
              <a:rPr lang="tr-TR" dirty="0" err="1"/>
              <a:t>order</a:t>
            </a:r>
            <a:r>
              <a:rPr lang="tr-TR" dirty="0"/>
              <a:t>. </a:t>
            </a:r>
            <a:r>
              <a:rPr lang="tr-TR" dirty="0" err="1"/>
              <a:t>Most</a:t>
            </a:r>
            <a:r>
              <a:rPr lang="tr-TR" dirty="0"/>
              <a:t> </a:t>
            </a:r>
            <a:r>
              <a:rPr lang="tr-TR" dirty="0" err="1"/>
              <a:t>commonly</a:t>
            </a:r>
            <a:r>
              <a:rPr lang="tr-TR" dirty="0"/>
              <a:t>, a time </a:t>
            </a:r>
            <a:r>
              <a:rPr lang="tr-TR" dirty="0" err="1"/>
              <a:t>series</a:t>
            </a:r>
            <a:r>
              <a:rPr lang="tr-TR" dirty="0"/>
              <a:t> is a </a:t>
            </a:r>
            <a:r>
              <a:rPr lang="tr-TR" dirty="0" err="1"/>
              <a:t>sequence</a:t>
            </a:r>
            <a:r>
              <a:rPr lang="tr-TR" dirty="0"/>
              <a:t> </a:t>
            </a:r>
            <a:r>
              <a:rPr lang="tr-TR" dirty="0" err="1"/>
              <a:t>taken</a:t>
            </a:r>
            <a:r>
              <a:rPr lang="tr-TR" dirty="0"/>
              <a:t> at </a:t>
            </a:r>
            <a:r>
              <a:rPr lang="tr-TR" dirty="0" err="1"/>
              <a:t>successive</a:t>
            </a:r>
            <a:r>
              <a:rPr lang="tr-TR" dirty="0"/>
              <a:t> </a:t>
            </a:r>
            <a:r>
              <a:rPr lang="tr-TR" dirty="0" err="1"/>
              <a:t>equally</a:t>
            </a:r>
            <a:r>
              <a:rPr lang="tr-TR" dirty="0"/>
              <a:t> </a:t>
            </a:r>
            <a:r>
              <a:rPr lang="tr-TR" dirty="0" err="1"/>
              <a:t>spaced</a:t>
            </a:r>
            <a:r>
              <a:rPr lang="tr-TR" dirty="0"/>
              <a:t> </a:t>
            </a:r>
            <a:r>
              <a:rPr lang="tr-TR" dirty="0" err="1"/>
              <a:t>points</a:t>
            </a:r>
            <a:r>
              <a:rPr lang="tr-TR" dirty="0"/>
              <a:t> in time. </a:t>
            </a:r>
            <a:r>
              <a:rPr lang="tr-TR" dirty="0" err="1"/>
              <a:t>Thus</a:t>
            </a:r>
            <a:r>
              <a:rPr lang="tr-TR" dirty="0"/>
              <a:t> it is a </a:t>
            </a:r>
            <a:r>
              <a:rPr lang="tr-TR" dirty="0" err="1"/>
              <a:t>sequence</a:t>
            </a:r>
            <a:r>
              <a:rPr lang="tr-TR" dirty="0"/>
              <a:t> of </a:t>
            </a:r>
            <a:r>
              <a:rPr lang="tr-TR" dirty="0" err="1"/>
              <a:t>discrete</a:t>
            </a:r>
            <a:r>
              <a:rPr lang="tr-TR" dirty="0"/>
              <a:t>-time data.</a:t>
            </a:r>
          </a:p>
          <a:p>
            <a:r>
              <a:rPr lang="tr-TR" dirty="0"/>
              <a:t>XG </a:t>
            </a:r>
            <a:r>
              <a:rPr lang="tr-TR" dirty="0" err="1"/>
              <a:t>Boost</a:t>
            </a:r>
            <a:r>
              <a:rPr lang="tr-TR" b="1" dirty="0"/>
              <a:t> </a:t>
            </a:r>
            <a:r>
              <a:rPr lang="tr-TR" dirty="0"/>
              <a:t>is a </a:t>
            </a:r>
            <a:r>
              <a:rPr lang="tr-TR" dirty="0" err="1"/>
              <a:t>decision-tree-based</a:t>
            </a:r>
            <a:r>
              <a:rPr lang="tr-TR" dirty="0"/>
              <a:t> </a:t>
            </a:r>
            <a:r>
              <a:rPr lang="tr-TR" dirty="0" err="1"/>
              <a:t>ensemble</a:t>
            </a:r>
            <a:r>
              <a:rPr lang="tr-TR" dirty="0"/>
              <a:t> Machine Learning </a:t>
            </a:r>
            <a:r>
              <a:rPr lang="tr-TR" dirty="0" err="1"/>
              <a:t>algorithm</a:t>
            </a:r>
            <a:r>
              <a:rPr lang="tr-TR" dirty="0"/>
              <a:t> </a:t>
            </a:r>
            <a:r>
              <a:rPr lang="tr-TR" dirty="0" err="1"/>
              <a:t>that</a:t>
            </a:r>
            <a:r>
              <a:rPr lang="tr-TR" dirty="0"/>
              <a:t> </a:t>
            </a:r>
            <a:r>
              <a:rPr lang="tr-TR" dirty="0" err="1"/>
              <a:t>uses</a:t>
            </a:r>
            <a:r>
              <a:rPr lang="tr-TR" dirty="0"/>
              <a:t> a </a:t>
            </a:r>
            <a:r>
              <a:rPr lang="tr-TR" dirty="0" err="1"/>
              <a:t>gradient</a:t>
            </a:r>
            <a:r>
              <a:rPr lang="tr-TR" dirty="0"/>
              <a:t> </a:t>
            </a:r>
            <a:r>
              <a:rPr lang="tr-TR" dirty="0" err="1"/>
              <a:t>boosting</a:t>
            </a:r>
            <a:r>
              <a:rPr lang="tr-TR" dirty="0"/>
              <a:t> </a:t>
            </a:r>
            <a:r>
              <a:rPr lang="tr-TR" dirty="0" err="1"/>
              <a:t>framework</a:t>
            </a:r>
            <a:endParaRPr lang="tr-TR" dirty="0"/>
          </a:p>
        </p:txBody>
      </p:sp>
    </p:spTree>
    <p:extLst>
      <p:ext uri="{BB962C8B-B14F-4D97-AF65-F5344CB8AC3E}">
        <p14:creationId xmlns:p14="http://schemas.microsoft.com/office/powerpoint/2010/main" val="390189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245</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https://www.kaggle.com/c/rossmann-store-sales/data</vt:lpstr>
      <vt:lpstr>Our feature list:</vt:lpstr>
      <vt:lpstr>PowerPoint Presentation</vt:lpstr>
      <vt:lpstr>PowerPoint Presentation</vt:lpstr>
      <vt:lpstr>PowerPoint Presentation</vt:lpstr>
      <vt:lpstr>PowerPoint Presentation</vt:lpstr>
      <vt:lpstr>Ml algorithms we will use are random forest, xg boost and time series analysis</vt:lpstr>
      <vt:lpstr>PowerPoint Presentation</vt:lpstr>
      <vt:lpstr>We will use random forest and XG boost to determine to which features are important which are not for our forecast. Also we need to do time series analysis to understand the sales within different days and months of the year. After that we will use both algorithms to predict to future sales of the 1115 stores for six weeks of period in test.cv and compare the results of both algorithms in terms of their significances and efficiencies. In the end we will try to come up with a reasonable solution for the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2019-07-23T06:30:27Z</dcterms:created>
  <dcterms:modified xsi:type="dcterms:W3CDTF">2019-07-23T19:34:01Z</dcterms:modified>
</cp:coreProperties>
</file>