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58" r:id="rId4"/>
    <p:sldId id="259" r:id="rId5"/>
    <p:sldId id="266" r:id="rId6"/>
    <p:sldId id="270" r:id="rId7"/>
    <p:sldId id="268" r:id="rId8"/>
    <p:sldId id="272" r:id="rId9"/>
    <p:sldId id="273" r:id="rId10"/>
    <p:sldId id="269" r:id="rId11"/>
    <p:sldId id="271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9E836-433F-E8AC-73F8-09458E107BAF}" v="1" dt="2025-05-08T14:11:34.576"/>
    <p1510:client id="{54BB1722-DAE2-B2CF-CBE9-266D7A2E8620}" v="3" dt="2025-05-08T14:44:20.626"/>
    <p1510:client id="{55D92152-CDB1-D043-6450-16C3CC168C77}" v="146" dt="2025-05-07T22:55:33.029"/>
    <p1510:client id="{8972889D-69C0-ECCC-76D1-9C2D71F96E0F}" v="94" dt="2025-05-08T06:54:33.727"/>
    <p1510:client id="{A4114D9E-6B89-EFAA-5D17-46CFE49E69FF}" v="26" dt="2025-05-08T17:10:53.733"/>
    <p1510:client id="{FA5B3325-6693-7F41-07DB-B11758663E95}" v="264" dt="2025-05-06T23:25:02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A23F7-9C00-438D-8A9A-30148EFFF7FB}" type="datetimeFigureOut"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B67E3-2CB3-47D6-AF15-14DB3AF38A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0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So, </a:t>
            </a:r>
            <a:r>
              <a:rPr lang="en-US" err="1"/>
              <a:t>i</a:t>
            </a:r>
            <a:r>
              <a:rPr lang="en-US"/>
              <a:t> want to check if the expression of genes involved in arsenic detoxification changes in the different growth conditions. As far as I know, there is no RNA-Seq data examining the effects of NMD after cells are exposed to arsenic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B67E3-2CB3-47D6-AF15-14DB3AF38A50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8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"Our lab studies the nonsense-mediated mRNA decay pathway, or NMD, </a:t>
            </a:r>
          </a:p>
          <a:p>
            <a:r>
              <a:rPr lang="en-US"/>
              <a:t>Using yeast as our model, we've discovered NMD plays a crucial role in metal ion homeostasis. We investigate how this pathway helps cells respond to essential metals like iron and copper, and detoxify harmful metals like cadmium and arsenic.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The significance of our work extends to human health in: understanding metal-related disorders like anemia; identifying biomarkers for metal exposure; and developing novel therapies by modulating NMD.</a:t>
            </a:r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B67E3-2CB3-47D6-AF15-14DB3AF38A5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7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NMD prevents the accumulation of faulty or truncated mRNAs that could produce toxic, non-functional proteins. So pathway eliminates defective mRNAs but also regulates natural mRNAs.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By turning NMD on/off, the cell can selectively stabilize or degrade certain transcripts to </a:t>
            </a:r>
            <a:r>
              <a:rPr lang="en-US" b="1"/>
              <a:t>adapt quickly to stress</a:t>
            </a:r>
            <a:r>
              <a:rPr lang="en-US"/>
              <a:t>. NMD intersects with pathways like the </a:t>
            </a:r>
            <a:r>
              <a:rPr lang="en-US" b="1"/>
              <a:t>unfolded protein response (UPR)</a:t>
            </a:r>
            <a:r>
              <a:rPr lang="en-US"/>
              <a:t>, </a:t>
            </a:r>
            <a:r>
              <a:rPr lang="en-US" b="1"/>
              <a:t>p53</a:t>
            </a:r>
            <a:r>
              <a:rPr lang="en-US"/>
              <a:t>, and even </a:t>
            </a:r>
            <a:r>
              <a:rPr lang="en-US" b="1"/>
              <a:t>immune signaling. </a:t>
            </a:r>
            <a:endParaRPr lang="en-US"/>
          </a:p>
          <a:p>
            <a:pPr marL="285750" indent="-285750">
              <a:buFont typeface="Arial,Sans-Serif"/>
              <a:buChar char="•"/>
            </a:pP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/>
              <a:t>This positions NMD as a regulatory checkpoint that fine-tunes key pathways in real-time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This allows cells to </a:t>
            </a:r>
            <a:r>
              <a:rPr lang="en-US" b="1"/>
              <a:t>dynamically adjust gene expression</a:t>
            </a:r>
            <a:r>
              <a:rPr lang="en-US"/>
              <a:t>, especially during development, differentiation, and environmental changes.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/>
              <a:t>This protects the cell from proteotoxic stress and supports protein homeostasis.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E87D9-14AE-4EA3-ABD5-3B1D3D1FC8C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B67E3-2CB3-47D6-AF15-14DB3AF38A5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Finding the file on R, loading libraries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B67E3-2CB3-47D6-AF15-14DB3AF38A5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0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/>
              <a:t>ARR1 and ARR3 transcripts are upregulated in NMD-deficient yeast strains (upf1Δ, upf2Δ, upf3Δ), suggesting that both are targets of the NMD pathway.</a:t>
            </a:r>
            <a:r>
              <a:rPr lang="en-US"/>
              <a:t> In contrast, </a:t>
            </a:r>
            <a:r>
              <a:rPr lang="en-US" b="1"/>
              <a:t>ARR2 shows minimal changes in expression</a:t>
            </a:r>
            <a:r>
              <a:rPr lang="en-US"/>
              <a:t>, indicating it is likely not regulated by NMD. These findings highlight selective NMD-mediated control over genes involved in arsenic detoxification.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/>
          </a:p>
          <a:p>
            <a:r>
              <a:rPr lang="en-US"/>
              <a:t>So I will definitely get a different result, when I do the same for low iron and high copper.</a:t>
            </a:r>
            <a:endParaRPr lang="en-US">
              <a:ea typeface="Calibri"/>
              <a:cs typeface="Calibri"/>
            </a:endParaRP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endParaRPr lang="en-US"/>
          </a:p>
          <a:p>
            <a:pPr algn="just"/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B67E3-2CB3-47D6-AF15-14DB3AF38A50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will help me understand whether </a:t>
            </a:r>
            <a:r>
              <a:rPr lang="en-US" b="1"/>
              <a:t>NMD plays a dynamic, condition-specific role in regulating stress-responsive genes</a:t>
            </a:r>
            <a:r>
              <a:rPr lang="en-US"/>
              <a:t>, and whether its impact shifts in response to changes in environmental factors like iron and copper availability. 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 ….which will make my downstream analyses more targeted and meaningful.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B67E3-2CB3-47D6-AF15-14DB3AF38A50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2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>
                <a:latin typeface="Times New Roman"/>
                <a:cs typeface="Times New Roman"/>
              </a:rPr>
              <a:t>Nonsense Mediated Regulation(NMD)of Arsenic Detoxification Genes in </a:t>
            </a:r>
            <a:r>
              <a:rPr lang="en-US" sz="2400" b="1" i="1" err="1">
                <a:latin typeface="Times New Roman"/>
                <a:cs typeface="Times New Roman"/>
              </a:rPr>
              <a:t>Saccromyces</a:t>
            </a:r>
            <a:r>
              <a:rPr lang="en-US" sz="2400" b="1" i="1">
                <a:latin typeface="Times New Roman"/>
                <a:cs typeface="Times New Roman"/>
              </a:rPr>
              <a:t> </a:t>
            </a:r>
            <a:r>
              <a:rPr lang="en-US" sz="2400" b="1" i="1" err="1">
                <a:latin typeface="Times New Roman"/>
                <a:cs typeface="Times New Roman"/>
              </a:rPr>
              <a:t>cervisase</a:t>
            </a:r>
            <a:r>
              <a:rPr lang="en-US" sz="2400" b="1">
                <a:latin typeface="Times New Roman"/>
                <a:cs typeface="Times New Roman"/>
              </a:rPr>
              <a:t> Under Different Growth Conditions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Presented by Stephnie </a:t>
            </a:r>
            <a:r>
              <a:rPr lang="en-US" err="1"/>
              <a:t>Nwaiwu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84298-B6E0-B07F-19A4-314C5957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Differential Expression Analysis in Normal Conditions</a:t>
            </a:r>
          </a:p>
        </p:txBody>
      </p:sp>
      <p:pic>
        <p:nvPicPr>
          <p:cNvPr id="6" name="Content Placeholder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6057B79-5118-982A-FDDE-D0C21314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0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23BD-DB21-D965-6F66-500E28ED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7524-4CA8-8E70-C909-B3EA3CBF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Calibri"/>
                <a:cs typeface="Calibri"/>
              </a:rPr>
              <a:t>By completing this project, I will gain insight into how the NMD (nonsense-mediated mRNA decay) pathway influences the expression of arsenic detoxification genes in </a:t>
            </a:r>
            <a:r>
              <a:rPr lang="en-US" sz="1600" i="1">
                <a:latin typeface="Times New Roman"/>
                <a:ea typeface="Calibri"/>
                <a:cs typeface="Calibri"/>
              </a:rPr>
              <a:t>Saccharomyces cerevisiae</a:t>
            </a:r>
            <a:r>
              <a:rPr lang="en-US" sz="1600">
                <a:latin typeface="Times New Roman"/>
                <a:ea typeface="Calibri"/>
                <a:cs typeface="Calibri"/>
              </a:rPr>
              <a:t> under different metal stress conditions.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160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latin typeface="Times New Roman"/>
                <a:ea typeface="Calibri"/>
                <a:cs typeface="Calibri"/>
              </a:rPr>
              <a:t>By comparing expression patterns across wild-type and NMD mutants under different stresses, you'll be able to prioritize genes like ARR1, ARR2 or ARR3, or  based on how they respond.</a:t>
            </a:r>
            <a:endParaRPr lang="en-US"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353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64D2748-5A1D-28B9-A49D-900CBF28F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34B6-68C6-19F9-85B5-A6495BFC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>
                <a:solidFill>
                  <a:schemeClr val="tx1">
                    <a:alpha val="80000"/>
                  </a:schemeClr>
                </a:solidFill>
              </a:rPr>
              <a:t>Thank you!</a:t>
            </a:r>
            <a:endParaRPr lang="en-US"/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0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25EC-E141-A1B8-AF06-0861246A2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A diagram of a structure&#10;&#10;AI-generated content may be incorrect.">
            <a:extLst>
              <a:ext uri="{FF2B5EF4-FFF2-40B4-BE49-F238E27FC236}">
                <a16:creationId xmlns:a16="http://schemas.microsoft.com/office/drawing/2014/main" id="{091E0083-EB7E-CF8B-FDD8-5CD43FB8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475" y="4672"/>
            <a:ext cx="6931503" cy="6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3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2B88-5263-BAB4-59A0-6A4FD6F9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056" y="2797"/>
            <a:ext cx="9076329" cy="965955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Understanding the Nonsense Mediated pathway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3F93-F749-0ADB-015E-F8D7E610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63" y="1704364"/>
            <a:ext cx="4729214" cy="43346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What is the Nonsense mediated pathway?</a:t>
            </a:r>
            <a:endParaRPr lang="en-US" sz="2400">
              <a:latin typeface="Times New Roman"/>
              <a:ea typeface="+mn-lt"/>
              <a:cs typeface="Times New Roman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The nonsense-mediated mRNA decay (NMD) pathway is a specialized mRNA degradation pathway that degrades select mRNAs.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A diagram of a gene expression&#10;&#10;AI-generated content may be incorrect.">
            <a:extLst>
              <a:ext uri="{FF2B5EF4-FFF2-40B4-BE49-F238E27FC236}">
                <a16:creationId xmlns:a16="http://schemas.microsoft.com/office/drawing/2014/main" id="{978F2013-99D2-F4DD-585B-58052E63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707" y="978864"/>
            <a:ext cx="5817932" cy="57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6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E8929-392B-09F5-E7A6-959DACE2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473" y="2564534"/>
            <a:ext cx="10631054" cy="1257156"/>
          </a:xfrm>
          <a:ln w="57150">
            <a:solidFill>
              <a:srgbClr val="FF000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Does the regulation of mRNAs involved in arsenic detoxification by NMD vary across different growth conditions in </a:t>
            </a:r>
            <a:r>
              <a:rPr lang="en-US" b="1" i="1">
                <a:latin typeface="Times New Roman"/>
                <a:cs typeface="Times New Roman"/>
              </a:rPr>
              <a:t>Saccharomyces cerevisiae</a:t>
            </a:r>
            <a:r>
              <a:rPr lang="en-US" b="1">
                <a:latin typeface="Times New Roman"/>
                <a:cs typeface="Times New Roman"/>
              </a:rPr>
              <a:t>?</a:t>
            </a:r>
          </a:p>
          <a:p>
            <a:pPr algn="ctr"/>
            <a:endParaRPr lang="en-US">
              <a:latin typeface="Times New Roman"/>
              <a:cs typeface="Times New Roman"/>
            </a:endParaRPr>
          </a:p>
          <a:p>
            <a:pPr algn="ctr"/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7655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AAC-814A-09B3-C0B7-F2F410B0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/>
                <a:cs typeface="Times New Roman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FBA3-5EA9-15FA-4B1E-C37526D7E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836" y="167553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Times New Roman"/>
                <a:cs typeface="Times New Roman"/>
              </a:rPr>
              <a:t> To develop an R script that analyzes RNA-Seq data to determine whether NMD-mediated regulation of arsenic detoxification genes (ARR1, ARR2 and ARR3) varies under different growth conditions (normal, low iron, and low/high copper stress). </a:t>
            </a:r>
            <a:endParaRPr lang="en-US" sz="2400">
              <a:latin typeface="Aptos" panose="020B0004020202020204"/>
              <a:cs typeface="Times New Roman"/>
            </a:endParaRPr>
          </a:p>
          <a:p>
            <a:pPr algn="just"/>
            <a:r>
              <a:rPr lang="en-US" sz="2400">
                <a:latin typeface="Times New Roman"/>
                <a:cs typeface="Times New Roman"/>
              </a:rPr>
              <a:t>Generate clear visual representations of expression trends to support conclusions.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073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21088-9E01-0C41-7AD5-526E77C85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First RNA</a:t>
            </a:r>
            <a:r>
              <a:rPr lang="en-US" sz="3200" kern="1200">
                <a:solidFill>
                  <a:schemeClr val="bg1"/>
                </a:solidFill>
                <a:latin typeface="Times New Roman"/>
                <a:cs typeface="Times New Roman"/>
              </a:rPr>
              <a:t> data Source</a:t>
            </a:r>
          </a:p>
        </p:txBody>
      </p:sp>
      <p:pic>
        <p:nvPicPr>
          <p:cNvPr id="4" name="Content Placeholder 3" descr="A screenshot of a text&#10;&#10;AI-generated content may be incorrect.">
            <a:extLst>
              <a:ext uri="{FF2B5EF4-FFF2-40B4-BE49-F238E27FC236}">
                <a16:creationId xmlns:a16="http://schemas.microsoft.com/office/drawing/2014/main" id="{1DFD47DA-93BD-1A09-0BF1-15AC72E54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139" y="1718356"/>
            <a:ext cx="8755192" cy="48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8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AD6D-0875-2DA9-413C-250A2907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diagram&#10;&#10;AI-generated content may be incorrect.">
            <a:extLst>
              <a:ext uri="{FF2B5EF4-FFF2-40B4-BE49-F238E27FC236}">
                <a16:creationId xmlns:a16="http://schemas.microsoft.com/office/drawing/2014/main" id="{A45C96BE-1A4F-2711-0C38-8C7A8CF00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0043" y="240900"/>
            <a:ext cx="6046264" cy="63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3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99452-F486-2695-3438-BE07A04D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83911"/>
            <a:ext cx="11594274" cy="6775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Load required libraries</a:t>
            </a:r>
            <a:endParaRPr lang="en-US" sz="1100" b="1">
              <a:solidFill>
                <a:srgbClr val="383A42"/>
              </a:solidFill>
              <a:latin typeface="Fira Code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library(ggplot2)</a:t>
            </a: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library(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dplyr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 </a:t>
            </a:r>
            <a:endParaRPr lang="en-US" sz="1100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library(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tidyr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 </a:t>
            </a:r>
            <a:endParaRPr lang="en-US" sz="1100" b="1"/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Create a data frame with the log2 fold change values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Format: Gene, Mutant, log2FoldChange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data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&lt;-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data.frame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( Gene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rep(c(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"ARR1"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"ARR2"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"ARR3"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 each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3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 </a:t>
            </a: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Mutant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rep(c(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"UPF1"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"UPF2"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"UPF3"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3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</a:t>
            </a: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log2FoldChange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c( </a:t>
            </a: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ARR1 values for UPF1, UPF2, UPF3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</a:p>
          <a:p>
            <a:pPr marL="0" indent="0">
              <a:buNone/>
            </a:pP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0.76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0.74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0.72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ARR2 values for UPF1, UPF2, UPF3</a:t>
            </a:r>
            <a:endParaRPr lang="en-US" sz="1100" b="1">
              <a:solidFill>
                <a:srgbClr val="383A42"/>
              </a:solidFill>
              <a:latin typeface="Fira Code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0.05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0.11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0.32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ARR3 values for UPF1, UPF2, UPF3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</a:p>
          <a:p>
            <a:pPr marL="0" indent="0">
              <a:buNone/>
            </a:pP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0.77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0.78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0.92</a:t>
            </a:r>
            <a:endParaRPr lang="en-US" sz="1100" b="1">
              <a:solidFill>
                <a:srgbClr val="383A42"/>
              </a:solidFill>
              <a:latin typeface="Fira Code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)</a:t>
            </a: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) </a:t>
            </a: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Set custom colors for each mutant</a:t>
            </a:r>
            <a:endParaRPr lang="en-US" sz="1100" b="1">
              <a:solidFill>
                <a:srgbClr val="383A42"/>
              </a:solidFill>
              <a:latin typeface="Fira Code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mutant_colors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&lt;-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c(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"UPF1"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"#FF6B6B"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Red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</a:p>
          <a:p>
            <a:pPr marL="0" indent="0">
              <a:buNone/>
            </a:pP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                   "UPF2"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"#6BCB77"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Green</a:t>
            </a:r>
            <a:endParaRPr lang="en-US" sz="1100" b="1">
              <a:solidFill>
                <a:srgbClr val="383A42"/>
              </a:solidFill>
              <a:latin typeface="Fira Code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                 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"UPF3"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"#4D96FF"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 </a:t>
            </a: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Blue</a:t>
            </a:r>
            <a:endParaRPr lang="en-US" sz="1100" b="1">
              <a:solidFill>
                <a:srgbClr val="383A42"/>
              </a:solidFill>
              <a:latin typeface="Fira Code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Create the bar plot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plot</a:t>
            </a:r>
            <a:endParaRPr lang="en-US" sz="1100" b="1">
              <a:solidFill>
                <a:srgbClr val="383A42"/>
              </a:solidFill>
              <a:latin typeface="Fira Code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&lt;-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ggplot(data, aes(x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Gene, y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log2FoldChange, fill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Mutant))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+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  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geom_bar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(stat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"identity"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position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position_dodge(width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0.8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 width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0.7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+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Add a horizontal line at y = 0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geom_hline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yintercept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linetype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"dashed"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color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"black"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size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0.3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+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</a:p>
          <a:p>
            <a:pPr marL="0" indent="0">
              <a:buNone/>
            </a:pPr>
            <a:br>
              <a:rPr lang="en-US" sz="1000">
                <a:latin typeface="Fira Code"/>
                <a:ea typeface="Fira Code"/>
                <a:cs typeface="Fira Code"/>
              </a:rPr>
            </a:br>
            <a:endParaRPr lang="en-US" sz="1100" b="1">
              <a:solidFill>
                <a:srgbClr val="383A42"/>
              </a:solidFill>
              <a:latin typeface="Fira Code"/>
              <a:ea typeface="Fira Code"/>
              <a:cs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199064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ACD7-726E-DEA1-C04D-F8144D2B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68" y="4742"/>
            <a:ext cx="12197936" cy="67659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Customize the plot appearance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scale_fill_manual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(values 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mutant_colors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 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+</a:t>
            </a: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Set axis labels and title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labs(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title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"Log2 Fold Change of ARR Genes in NMD Mutants"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x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"Gene"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y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"log2(Fold Change)"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+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Customize the theme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theme_light()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+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theme(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panel.grid.major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element_line(color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"#EEEEEE"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panel.border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element_blank(),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axis.line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element_line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(color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"black"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legend.position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"right"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legend.title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element_text(face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"bold"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plot.title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element_text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hjust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0.5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face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"bold"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 axis.title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element_text(face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"bold"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)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+</a:t>
            </a: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Set y-axis limits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scale_y_continuous(limits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c(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1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), breaks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seq(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1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by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0.25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))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Display the plot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print(plot)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 </a:t>
            </a: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Save the plot as a high-resolution image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ggsave(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"ARR_genes_log2fc.png"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plot, width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8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height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6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dpi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300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 </a:t>
            </a:r>
            <a:endParaRPr lang="en-US" b="1">
              <a:solidFill>
                <a:srgbClr val="000000"/>
              </a:solidFill>
              <a:latin typeface="Aptos" panose="020B0004020202020204"/>
              <a:ea typeface="Fira Code"/>
              <a:cs typeface="Fira Code"/>
            </a:endParaRPr>
          </a:p>
          <a:p>
            <a:pPr marL="0" indent="0">
              <a:buNone/>
            </a:pPr>
            <a:r>
              <a:rPr lang="en-US" sz="1100" b="1" err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ggsave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(</a:t>
            </a:r>
            <a:r>
              <a:rPr lang="en-US" sz="1100" b="1">
                <a:solidFill>
                  <a:srgbClr val="50A14F"/>
                </a:solidFill>
                <a:latin typeface="Fira Code"/>
                <a:ea typeface="Fira Code"/>
                <a:cs typeface="Fira Code"/>
              </a:rPr>
              <a:t>"ARR_genes_log2fc.pdf"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plot, width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8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, height </a:t>
            </a:r>
            <a:r>
              <a:rPr lang="en-US" sz="1100" b="1">
                <a:solidFill>
                  <a:srgbClr val="4078F2"/>
                </a:solidFill>
                <a:latin typeface="Fira Code"/>
                <a:ea typeface="Fira Code"/>
                <a:cs typeface="Fira Code"/>
              </a:rPr>
              <a:t>=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 </a:t>
            </a:r>
            <a:r>
              <a:rPr lang="en-US" sz="1100" b="1">
                <a:solidFill>
                  <a:srgbClr val="B76B01"/>
                </a:solidFill>
                <a:latin typeface="Fira Code"/>
                <a:ea typeface="Fira Code"/>
                <a:cs typeface="Fira Code"/>
              </a:rPr>
              <a:t>6</a:t>
            </a:r>
            <a:r>
              <a:rPr lang="en-US" sz="1100" b="1">
                <a:solidFill>
                  <a:srgbClr val="383A42"/>
                </a:solidFill>
                <a:latin typeface="Fira Code"/>
                <a:ea typeface="Fira Code"/>
                <a:cs typeface="Fira Code"/>
              </a:rPr>
              <a:t>) </a:t>
            </a:r>
            <a:r>
              <a:rPr lang="en-US" sz="1100" b="1" i="1">
                <a:solidFill>
                  <a:srgbClr val="A0A1A7"/>
                </a:solidFill>
                <a:latin typeface="Fira Code"/>
                <a:ea typeface="Fira Code"/>
                <a:cs typeface="Fira Code"/>
              </a:rPr>
              <a:t># Vector format for publication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884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Nonsense Mediated Regulation(NMD)of Arsenic Detoxification Genes in Saccromyces cervisase Under Different Growth Conditions</vt:lpstr>
      <vt:lpstr>PowerPoint Presentation</vt:lpstr>
      <vt:lpstr>Understanding the Nonsense Mediated pathway</vt:lpstr>
      <vt:lpstr>PowerPoint Presentation</vt:lpstr>
      <vt:lpstr>Objective</vt:lpstr>
      <vt:lpstr>First RNA data Source</vt:lpstr>
      <vt:lpstr>Approach</vt:lpstr>
      <vt:lpstr>PowerPoint Presentation</vt:lpstr>
      <vt:lpstr>PowerPoint Presentation</vt:lpstr>
      <vt:lpstr>Differential Expression Analysis in Normal Conditions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2025-05-06T22:55:35Z</dcterms:created>
  <dcterms:modified xsi:type="dcterms:W3CDTF">2025-05-09T00:00:51Z</dcterms:modified>
</cp:coreProperties>
</file>