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10/23/2019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10/23/2019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10/23/2019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10/23/2019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10/23/2019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10/23/2019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10/23/2019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10/23/2019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10/23/2019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10/23/2019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965509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Jaro</a:t>
            </a:r>
            <a:r>
              <a:rPr lang="en-US" dirty="0"/>
              <a:t> – Winkler Distance</a:t>
            </a:r>
            <a:br>
              <a:rPr lang="en-US" dirty="0"/>
            </a:br>
            <a:r>
              <a:rPr lang="en-US" sz="2700" dirty="0"/>
              <a:t>and </a:t>
            </a:r>
            <a:br>
              <a:rPr lang="en-US" sz="2700" dirty="0"/>
            </a:br>
            <a:r>
              <a:rPr lang="en-US" sz="2700" dirty="0"/>
              <a:t>Its Fuzzy Matching Application </a:t>
            </a:r>
            <a:br>
              <a:rPr lang="en-US" sz="2700" dirty="0"/>
            </a:br>
            <a:r>
              <a:rPr lang="en-US" sz="2700" dirty="0"/>
              <a:t>in </a:t>
            </a:r>
            <a:br>
              <a:rPr lang="en-US" sz="2700" dirty="0"/>
            </a:br>
            <a:r>
              <a:rPr lang="en-US" sz="2700" dirty="0"/>
              <a:t>Counter Terrorist Financing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50F99-DF54-4C2A-AD1D-F30B15B1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664027"/>
            <a:ext cx="9601200" cy="914400"/>
          </a:xfrm>
        </p:spPr>
        <p:txBody>
          <a:bodyPr/>
          <a:lstStyle/>
          <a:p>
            <a:r>
              <a:rPr lang="en-US" dirty="0"/>
              <a:t>Fan Xu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70D3A1F-2293-45B8-9F0B-FE3FC124E8A8}"/>
              </a:ext>
            </a:extLst>
          </p:cNvPr>
          <p:cNvSpPr txBox="1">
            <a:spLocks/>
          </p:cNvSpPr>
          <p:nvPr/>
        </p:nvSpPr>
        <p:spPr>
          <a:xfrm>
            <a:off x="192947" y="561492"/>
            <a:ext cx="1476464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R Code: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733BF5D3-4201-4463-9043-DDEAE0048462}"/>
              </a:ext>
            </a:extLst>
          </p:cNvPr>
          <p:cNvSpPr txBox="1">
            <a:spLocks/>
          </p:cNvSpPr>
          <p:nvPr/>
        </p:nvSpPr>
        <p:spPr>
          <a:xfrm>
            <a:off x="1124124" y="560922"/>
            <a:ext cx="6425967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Option 2:Create Functions (List Operation)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F4653-7424-482D-ADC6-9C758952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1" y="1432122"/>
            <a:ext cx="10700212" cy="2218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41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70D3A1F-2293-45B8-9F0B-FE3FC124E8A8}"/>
              </a:ext>
            </a:extLst>
          </p:cNvPr>
          <p:cNvSpPr txBox="1">
            <a:spLocks/>
          </p:cNvSpPr>
          <p:nvPr/>
        </p:nvSpPr>
        <p:spPr>
          <a:xfrm>
            <a:off x="192947" y="561492"/>
            <a:ext cx="1476464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R Code: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733BF5D3-4201-4463-9043-DDEAE0048462}"/>
              </a:ext>
            </a:extLst>
          </p:cNvPr>
          <p:cNvSpPr txBox="1">
            <a:spLocks/>
          </p:cNvSpPr>
          <p:nvPr/>
        </p:nvSpPr>
        <p:spPr>
          <a:xfrm>
            <a:off x="125834" y="560922"/>
            <a:ext cx="6425967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Option 2: Screening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9BDE93-DE4D-401D-8F99-6A1AE947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0" y="1337421"/>
            <a:ext cx="10976915" cy="1186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7FB3B3-0A4E-4394-8898-AA3B6C76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5" y="3538287"/>
            <a:ext cx="10994630" cy="1474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3AFF8021-8CE9-4D48-91AB-E45AA406CEDA}"/>
              </a:ext>
            </a:extLst>
          </p:cNvPr>
          <p:cNvSpPr txBox="1">
            <a:spLocks/>
          </p:cNvSpPr>
          <p:nvPr/>
        </p:nvSpPr>
        <p:spPr>
          <a:xfrm>
            <a:off x="192947" y="3219589"/>
            <a:ext cx="1666613" cy="318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3523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51DDEE-7751-4B4F-8428-FE87F8E54873}"/>
              </a:ext>
            </a:extLst>
          </p:cNvPr>
          <p:cNvSpPr txBox="1"/>
          <p:nvPr/>
        </p:nvSpPr>
        <p:spPr>
          <a:xfrm>
            <a:off x="3464652" y="2449584"/>
            <a:ext cx="73068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16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Jaro</a:t>
            </a:r>
            <a:r>
              <a:rPr lang="en-US" dirty="0"/>
              <a:t>-Winkler distance</a:t>
            </a:r>
          </a:p>
          <a:p>
            <a:r>
              <a:rPr lang="en-US" dirty="0"/>
              <a:t>Fuzzy Matching and Transaction Screening</a:t>
            </a:r>
          </a:p>
          <a:p>
            <a:r>
              <a:rPr lang="en-US" dirty="0"/>
              <a:t>R Code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835" y="573414"/>
            <a:ext cx="5041783" cy="815830"/>
          </a:xfrm>
        </p:spPr>
        <p:txBody>
          <a:bodyPr>
            <a:normAutofit/>
          </a:bodyPr>
          <a:lstStyle/>
          <a:p>
            <a:r>
              <a:rPr lang="en-US" sz="3600" u="sng" dirty="0" err="1"/>
              <a:t>Jaro</a:t>
            </a:r>
            <a:r>
              <a:rPr lang="en-US" sz="3600" u="sng" dirty="0"/>
              <a:t> – Winkler distance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0AB02-12DD-45FD-987B-FBCC6CA2C437}"/>
              </a:ext>
            </a:extLst>
          </p:cNvPr>
          <p:cNvSpPr txBox="1"/>
          <p:nvPr/>
        </p:nvSpPr>
        <p:spPr>
          <a:xfrm>
            <a:off x="672517" y="1513489"/>
            <a:ext cx="10964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computer science and statistics, the </a:t>
            </a:r>
            <a:r>
              <a:rPr lang="en-US" dirty="0" err="1">
                <a:solidFill>
                  <a:schemeClr val="bg1"/>
                </a:solidFill>
              </a:rPr>
              <a:t>Jaro</a:t>
            </a:r>
            <a:r>
              <a:rPr lang="en-US" dirty="0">
                <a:solidFill>
                  <a:schemeClr val="bg1"/>
                </a:solidFill>
              </a:rPr>
              <a:t>–Winkler distance is a string metric measuring an </a:t>
            </a:r>
            <a:r>
              <a:rPr lang="en-US" u="sng" dirty="0">
                <a:solidFill>
                  <a:schemeClr val="bg1"/>
                </a:solidFill>
              </a:rPr>
              <a:t>edit distance between two sequences</a:t>
            </a:r>
            <a:r>
              <a:rPr lang="en-US" dirty="0">
                <a:solidFill>
                  <a:schemeClr val="bg1"/>
                </a:solidFill>
              </a:rPr>
              <a:t>. It is a variant proposed in 1990 by William E. Winkler of the </a:t>
            </a:r>
            <a:r>
              <a:rPr lang="en-US" dirty="0" err="1">
                <a:solidFill>
                  <a:schemeClr val="bg1"/>
                </a:solidFill>
              </a:rPr>
              <a:t>Jaro</a:t>
            </a:r>
            <a:r>
              <a:rPr lang="en-US" dirty="0">
                <a:solidFill>
                  <a:schemeClr val="bg1"/>
                </a:solidFill>
              </a:rPr>
              <a:t> distance metric (1989, Matthew A. </a:t>
            </a:r>
            <a:r>
              <a:rPr lang="en-US" dirty="0" err="1">
                <a:solidFill>
                  <a:schemeClr val="bg1"/>
                </a:solidFill>
              </a:rPr>
              <a:t>Jaro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practice, the </a:t>
            </a:r>
            <a:r>
              <a:rPr lang="en-US" dirty="0" err="1">
                <a:solidFill>
                  <a:schemeClr val="bg1"/>
                </a:solidFill>
              </a:rPr>
              <a:t>Jaro</a:t>
            </a:r>
            <a:r>
              <a:rPr lang="en-US" dirty="0">
                <a:solidFill>
                  <a:schemeClr val="bg1"/>
                </a:solidFill>
              </a:rPr>
              <a:t>–Winkler distance metric is designed and best suited for short strings such as person names.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ED2953-EE4C-438E-B00F-126C98F849AA}"/>
              </a:ext>
            </a:extLst>
          </p:cNvPr>
          <p:cNvSpPr/>
          <p:nvPr/>
        </p:nvSpPr>
        <p:spPr>
          <a:xfrm>
            <a:off x="672517" y="3806646"/>
            <a:ext cx="3154261" cy="17501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String 1:  </a:t>
            </a:r>
            <a:r>
              <a:rPr lang="en-US" dirty="0" err="1">
                <a:solidFill>
                  <a:schemeClr val="bg1"/>
                </a:solidFill>
              </a:rPr>
              <a:t>Jaro</a:t>
            </a:r>
            <a:r>
              <a:rPr lang="en-US" dirty="0">
                <a:solidFill>
                  <a:schemeClr val="bg1"/>
                </a:solidFill>
              </a:rPr>
              <a:t> – Winkler</a:t>
            </a:r>
          </a:p>
          <a:p>
            <a:r>
              <a:rPr lang="en-US" dirty="0">
                <a:solidFill>
                  <a:schemeClr val="bg1"/>
                </a:solidFill>
              </a:rPr>
              <a:t>String 2:  </a:t>
            </a:r>
            <a:r>
              <a:rPr lang="en-US" dirty="0" err="1">
                <a:solidFill>
                  <a:schemeClr val="bg1"/>
                </a:solidFill>
              </a:rPr>
              <a:t>Jaro</a:t>
            </a:r>
            <a:r>
              <a:rPr lang="en-US" dirty="0">
                <a:solidFill>
                  <a:schemeClr val="bg1"/>
                </a:solidFill>
              </a:rPr>
              <a:t> – Winkler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Similarity: 100%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D6B7F6-684E-4048-8445-61588363423B}"/>
              </a:ext>
            </a:extLst>
          </p:cNvPr>
          <p:cNvSpPr/>
          <p:nvPr/>
        </p:nvSpPr>
        <p:spPr>
          <a:xfrm>
            <a:off x="4518869" y="3806646"/>
            <a:ext cx="3154261" cy="17501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String 1:  </a:t>
            </a:r>
            <a:r>
              <a:rPr lang="en-US" dirty="0" err="1">
                <a:solidFill>
                  <a:schemeClr val="bg1"/>
                </a:solidFill>
              </a:rPr>
              <a:t>Jaro</a:t>
            </a:r>
            <a:r>
              <a:rPr lang="en-US" dirty="0">
                <a:solidFill>
                  <a:schemeClr val="bg1"/>
                </a:solidFill>
              </a:rPr>
              <a:t> – Winkler</a:t>
            </a:r>
          </a:p>
          <a:p>
            <a:r>
              <a:rPr lang="en-US" dirty="0">
                <a:solidFill>
                  <a:schemeClr val="bg1"/>
                </a:solidFill>
              </a:rPr>
              <a:t>String 2:  </a:t>
            </a:r>
            <a:r>
              <a:rPr lang="en-US" dirty="0" err="1">
                <a:solidFill>
                  <a:schemeClr val="bg1"/>
                </a:solidFill>
              </a:rPr>
              <a:t>Jalo</a:t>
            </a:r>
            <a:r>
              <a:rPr lang="en-US" dirty="0">
                <a:solidFill>
                  <a:schemeClr val="bg1"/>
                </a:solidFill>
              </a:rPr>
              <a:t> – Winkler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Similarity: 96.19%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DA678C-D5F5-4AEC-A6B2-63991B950D45}"/>
              </a:ext>
            </a:extLst>
          </p:cNvPr>
          <p:cNvSpPr/>
          <p:nvPr/>
        </p:nvSpPr>
        <p:spPr>
          <a:xfrm>
            <a:off x="8365222" y="3806646"/>
            <a:ext cx="3154261" cy="17501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String 1:  </a:t>
            </a:r>
            <a:r>
              <a:rPr lang="en-US" dirty="0" err="1">
                <a:solidFill>
                  <a:schemeClr val="bg1"/>
                </a:solidFill>
              </a:rPr>
              <a:t>Jaro</a:t>
            </a:r>
            <a:r>
              <a:rPr lang="en-US" dirty="0">
                <a:solidFill>
                  <a:schemeClr val="bg1"/>
                </a:solidFill>
              </a:rPr>
              <a:t> – Winkler</a:t>
            </a:r>
          </a:p>
          <a:p>
            <a:r>
              <a:rPr lang="en-US" dirty="0">
                <a:solidFill>
                  <a:schemeClr val="bg1"/>
                </a:solidFill>
              </a:rPr>
              <a:t>String 2:  Joe – Edwards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Similarity: 66.70%</a:t>
            </a:r>
          </a:p>
        </p:txBody>
      </p: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A74B4039-C2E3-48F2-B198-661E5D08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223" y="4554356"/>
            <a:ext cx="914400" cy="914400"/>
          </a:xfrm>
          <a:prstGeom prst="rect">
            <a:avLst/>
          </a:prstGeom>
        </p:spPr>
      </p:pic>
      <p:pic>
        <p:nvPicPr>
          <p:cNvPr id="18" name="Graphic 17" descr="Neutral face with no fill">
            <a:extLst>
              <a:ext uri="{FF2B5EF4-FFF2-40B4-BE49-F238E27FC236}">
                <a16:creationId xmlns:a16="http://schemas.microsoft.com/office/drawing/2014/main" id="{689EE5A8-C00C-4CBD-8BD7-19858792B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7576" y="4554356"/>
            <a:ext cx="914400" cy="914400"/>
          </a:xfrm>
          <a:prstGeom prst="rect">
            <a:avLst/>
          </a:prstGeom>
        </p:spPr>
      </p:pic>
      <p:pic>
        <p:nvPicPr>
          <p:cNvPr id="20" name="Graphic 19" descr="Sad face with no fill">
            <a:extLst>
              <a:ext uri="{FF2B5EF4-FFF2-40B4-BE49-F238E27FC236}">
                <a16:creationId xmlns:a16="http://schemas.microsoft.com/office/drawing/2014/main" id="{FC858ABB-340C-422C-A4F4-6BAB51A75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2381" y="455435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BF1599-799D-460D-AC03-0EEEF87C1EF9}"/>
              </a:ext>
            </a:extLst>
          </p:cNvPr>
          <p:cNvSpPr txBox="1"/>
          <p:nvPr/>
        </p:nvSpPr>
        <p:spPr>
          <a:xfrm>
            <a:off x="395681" y="6256172"/>
            <a:ext cx="700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* </a:t>
            </a:r>
            <a:r>
              <a:rPr lang="en-US" altLang="zh-CN" sz="1400" dirty="0">
                <a:solidFill>
                  <a:schemeClr val="bg1"/>
                </a:solidFill>
              </a:rPr>
              <a:t>Source from Wikipedia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3">
                <a:extLst>
                  <a:ext uri="{FF2B5EF4-FFF2-40B4-BE49-F238E27FC236}">
                    <a16:creationId xmlns:a16="http://schemas.microsoft.com/office/drawing/2014/main" id="{C70D3A1F-2293-45B8-9F0B-FE3FC124E8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7572" y="576159"/>
                <a:ext cx="3645017" cy="4665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Font typeface="Arial" pitchFamily="34" charset="0"/>
                  <a:buNone/>
                  <a:defRPr sz="5400" b="0" kern="1200" baseline="0">
                    <a:solidFill>
                      <a:schemeClr val="bg1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u="sng" dirty="0" err="1"/>
                  <a:t>Jaro</a:t>
                </a:r>
                <a:r>
                  <a:rPr lang="en-US" sz="2400" u="sng" dirty="0"/>
                  <a:t> Similarity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2400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u="sng" dirty="0"/>
                  <a:t>)</a:t>
                </a:r>
              </a:p>
            </p:txBody>
          </p:sp>
        </mc:Choice>
        <mc:Fallback>
          <p:sp>
            <p:nvSpPr>
              <p:cNvPr id="7" name="Title 3">
                <a:extLst>
                  <a:ext uri="{FF2B5EF4-FFF2-40B4-BE49-F238E27FC236}">
                    <a16:creationId xmlns:a16="http://schemas.microsoft.com/office/drawing/2014/main" id="{C70D3A1F-2293-45B8-9F0B-FE3FC124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572" y="576159"/>
                <a:ext cx="3645017" cy="466541"/>
              </a:xfrm>
              <a:prstGeom prst="rect">
                <a:avLst/>
              </a:prstGeom>
              <a:blipFill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2C49128-D753-4AC0-94BD-A8A852B91F42}"/>
              </a:ext>
            </a:extLst>
          </p:cNvPr>
          <p:cNvGrpSpPr/>
          <p:nvPr/>
        </p:nvGrpSpPr>
        <p:grpSpPr>
          <a:xfrm>
            <a:off x="2019769" y="1015761"/>
            <a:ext cx="5273399" cy="1051609"/>
            <a:chOff x="935852" y="1560244"/>
            <a:chExt cx="5273399" cy="10516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A7285FF-7FFD-4E7E-B43B-882B1EDD9A1C}"/>
                    </a:ext>
                  </a:extLst>
                </p:cNvPr>
                <p:cNvSpPr txBox="1"/>
                <p:nvPr/>
              </p:nvSpPr>
              <p:spPr>
                <a:xfrm>
                  <a:off x="2109831" y="2079015"/>
                  <a:ext cx="4099420" cy="532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  otherwise 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A7285FF-7FFD-4E7E-B43B-882B1EDD9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831" y="2079015"/>
                  <a:ext cx="4099420" cy="532838"/>
                </a:xfrm>
                <a:prstGeom prst="rect">
                  <a:avLst/>
                </a:prstGeom>
                <a:blipFill>
                  <a:blip r:embed="rId3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98163848-7F31-42E7-9EEC-0497AA97291D}"/>
                </a:ext>
              </a:extLst>
            </p:cNvPr>
            <p:cNvSpPr/>
            <p:nvPr/>
          </p:nvSpPr>
          <p:spPr>
            <a:xfrm>
              <a:off x="1911772" y="1744910"/>
              <a:ext cx="198059" cy="59010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04512E-9B94-4F23-B17B-3FF49E9AE622}"/>
                </a:ext>
              </a:extLst>
            </p:cNvPr>
            <p:cNvSpPr txBox="1"/>
            <p:nvPr/>
          </p:nvSpPr>
          <p:spPr>
            <a:xfrm>
              <a:off x="2109831" y="1560244"/>
              <a:ext cx="4099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0</a:t>
              </a:r>
              <a:r>
                <a:rPr lang="en-US" dirty="0">
                  <a:solidFill>
                    <a:schemeClr val="bg1"/>
                  </a:solidFill>
                </a:rPr>
                <a:t>                                                  if m = 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8F4EB8-A56C-4B62-AB77-CD3933B6D608}"/>
                    </a:ext>
                  </a:extLst>
                </p:cNvPr>
                <p:cNvSpPr txBox="1"/>
                <p:nvPr/>
              </p:nvSpPr>
              <p:spPr>
                <a:xfrm>
                  <a:off x="935852" y="1943370"/>
                  <a:ext cx="97592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8F4EB8-A56C-4B62-AB77-CD3933B6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52" y="1943370"/>
                  <a:ext cx="975920" cy="391646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E851F4-29D7-47BE-A121-012930AA3794}"/>
                  </a:ext>
                </a:extLst>
              </p:cNvPr>
              <p:cNvSpPr txBox="1"/>
              <p:nvPr/>
            </p:nvSpPr>
            <p:spPr>
              <a:xfrm>
                <a:off x="1618969" y="1900125"/>
                <a:ext cx="6983355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Where: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the length of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● m is the number of characters that are shared between the two strings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    regardless of their positions and that their distance is not farther than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    d = floor(max(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len</a:t>
                </a:r>
                <a:r>
                  <a:rPr lang="en-US" sz="1400" dirty="0">
                    <a:solidFill>
                      <a:schemeClr val="bg1"/>
                    </a:solidFill>
                  </a:rPr>
                  <a:t>(String1),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len</a:t>
                </a:r>
                <a:r>
                  <a:rPr lang="en-US" sz="1400" dirty="0">
                    <a:solidFill>
                      <a:schemeClr val="bg1"/>
                    </a:solidFill>
                  </a:rPr>
                  <a:t>(String2)) / 2) – 1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● t is the number of characters that are shared but are in different positions, divided by 2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E851F4-29D7-47BE-A121-012930AA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969" y="1900125"/>
                <a:ext cx="6983355" cy="1492716"/>
              </a:xfrm>
              <a:prstGeom prst="rect">
                <a:avLst/>
              </a:prstGeom>
              <a:blipFill>
                <a:blip r:embed="rId5"/>
                <a:stretch>
                  <a:fillRect l="-262" b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tle 3">
                <a:extLst>
                  <a:ext uri="{FF2B5EF4-FFF2-40B4-BE49-F238E27FC236}">
                    <a16:creationId xmlns:a16="http://schemas.microsoft.com/office/drawing/2014/main" id="{671338C8-62AB-44BC-B549-2874D35FB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680195"/>
                <a:ext cx="4656469" cy="4665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Font typeface="Arial" pitchFamily="34" charset="0"/>
                  <a:buNone/>
                  <a:defRPr sz="5400" b="0" kern="1200" baseline="0">
                    <a:solidFill>
                      <a:schemeClr val="bg1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u="sng" dirty="0"/>
                  <a:t>Jaro – Winkler Similarity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2400" b="0" i="1" u="sng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u="sng" dirty="0"/>
                  <a:t>)</a:t>
                </a:r>
              </a:p>
            </p:txBody>
          </p:sp>
        </mc:Choice>
        <mc:Fallback>
          <p:sp>
            <p:nvSpPr>
              <p:cNvPr id="14" name="Title 3">
                <a:extLst>
                  <a:ext uri="{FF2B5EF4-FFF2-40B4-BE49-F238E27FC236}">
                    <a16:creationId xmlns:a16="http://schemas.microsoft.com/office/drawing/2014/main" id="{671338C8-62AB-44BC-B549-2874D35FB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80195"/>
                <a:ext cx="4656469" cy="466541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22DD1-4BAE-4C82-BCBC-976ABDEE0054}"/>
                  </a:ext>
                </a:extLst>
              </p:cNvPr>
              <p:cNvSpPr txBox="1"/>
              <p:nvPr/>
            </p:nvSpPr>
            <p:spPr>
              <a:xfrm>
                <a:off x="2794933" y="4407622"/>
                <a:ext cx="341711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822DD1-4BAE-4C82-BCBC-976ABDEE0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33" y="4407622"/>
                <a:ext cx="3417114" cy="391646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50F526-30F9-414A-93BC-9ECFF8322182}"/>
                  </a:ext>
                </a:extLst>
              </p:cNvPr>
              <p:cNvSpPr txBox="1"/>
              <p:nvPr/>
            </p:nvSpPr>
            <p:spPr>
              <a:xfrm>
                <a:off x="1634936" y="4751459"/>
                <a:ext cx="6983355" cy="140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Where: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the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Jaro</a:t>
                </a:r>
                <a:r>
                  <a:rPr lang="en-US" sz="1400" dirty="0">
                    <a:solidFill>
                      <a:schemeClr val="bg1"/>
                    </a:solidFill>
                  </a:rPr>
                  <a:t> similarity for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●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the length of common prefix at the start of the string up to a maximum of four characters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●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a constant scaling factor for how much the score is adjusted upwards for having common prefixes. Range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in [0, 0.25]. Standard value = 0.1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50F526-30F9-414A-93BC-9ECFF832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36" y="4751459"/>
                <a:ext cx="6983355" cy="1402307"/>
              </a:xfrm>
              <a:prstGeom prst="rect">
                <a:avLst/>
              </a:prstGeom>
              <a:blipFill>
                <a:blip r:embed="rId8"/>
                <a:stretch>
                  <a:fillRect l="-262" t="-435" b="-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887B18F-84A2-411E-839B-0738808537BD}"/>
              </a:ext>
            </a:extLst>
          </p:cNvPr>
          <p:cNvSpPr txBox="1"/>
          <p:nvPr/>
        </p:nvSpPr>
        <p:spPr>
          <a:xfrm>
            <a:off x="395681" y="6256172"/>
            <a:ext cx="700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* </a:t>
            </a:r>
            <a:r>
              <a:rPr lang="en-US" altLang="zh-CN" sz="1400" dirty="0">
                <a:solidFill>
                  <a:schemeClr val="bg1"/>
                </a:solidFill>
              </a:rPr>
              <a:t>Source from Wikipedia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415924-E0C7-4852-847D-330A9EFB579A}"/>
              </a:ext>
            </a:extLst>
          </p:cNvPr>
          <p:cNvSpPr/>
          <p:nvPr/>
        </p:nvSpPr>
        <p:spPr>
          <a:xfrm>
            <a:off x="469783" y="4022588"/>
            <a:ext cx="11065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is a variant proposed in 1990 by William E. Winkler of the </a:t>
            </a:r>
            <a:r>
              <a:rPr lang="en-US" sz="1600" dirty="0" err="1">
                <a:solidFill>
                  <a:schemeClr val="bg1"/>
                </a:solidFill>
              </a:rPr>
              <a:t>Jaro</a:t>
            </a:r>
            <a:r>
              <a:rPr lang="en-US" sz="1600" dirty="0">
                <a:solidFill>
                  <a:schemeClr val="bg1"/>
                </a:solidFill>
              </a:rPr>
              <a:t> distance metric (1989, Matthew A. </a:t>
            </a:r>
            <a:r>
              <a:rPr lang="en-US" sz="1600" dirty="0" err="1">
                <a:solidFill>
                  <a:schemeClr val="bg1"/>
                </a:solidFill>
              </a:rPr>
              <a:t>Jaro</a:t>
            </a:r>
            <a:r>
              <a:rPr lang="en-US" sz="1600" dirty="0">
                <a:solidFill>
                  <a:schemeClr val="bg1"/>
                </a:solidFill>
              </a:rPr>
              <a:t>).</a:t>
            </a:r>
            <a:endParaRPr lang="en-US" sz="16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D553B5E-DB98-4254-852C-52BFB7B7F78F}"/>
              </a:ext>
            </a:extLst>
          </p:cNvPr>
          <p:cNvSpPr/>
          <p:nvPr/>
        </p:nvSpPr>
        <p:spPr>
          <a:xfrm>
            <a:off x="1618969" y="5253116"/>
            <a:ext cx="4362381" cy="1992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70D3A1F-2293-45B8-9F0B-FE3FC124E8A8}"/>
              </a:ext>
            </a:extLst>
          </p:cNvPr>
          <p:cNvSpPr txBox="1">
            <a:spLocks/>
          </p:cNvSpPr>
          <p:nvPr/>
        </p:nvSpPr>
        <p:spPr>
          <a:xfrm>
            <a:off x="-78515" y="576159"/>
            <a:ext cx="3645017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Transaction Screening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2323F1-150A-4791-BDF0-2221E99E701D}"/>
              </a:ext>
            </a:extLst>
          </p:cNvPr>
          <p:cNvSpPr/>
          <p:nvPr/>
        </p:nvSpPr>
        <p:spPr>
          <a:xfrm>
            <a:off x="819324" y="1946245"/>
            <a:ext cx="2259435" cy="28879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F004-FECA-4F10-A144-631865596731}"/>
              </a:ext>
            </a:extLst>
          </p:cNvPr>
          <p:cNvSpPr txBox="1"/>
          <p:nvPr/>
        </p:nvSpPr>
        <p:spPr>
          <a:xfrm>
            <a:off x="819325" y="1042700"/>
            <a:ext cx="1055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 institutions are responsible for blocking transactions from / to suspicious individuals (</a:t>
            </a:r>
            <a:r>
              <a:rPr lang="en-US" dirty="0">
                <a:solidFill>
                  <a:schemeClr val="bg1"/>
                </a:solidFill>
              </a:rPr>
              <a:t>black list</a:t>
            </a:r>
            <a:r>
              <a:rPr lang="en-US" dirty="0"/>
              <a:t>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5623B5-E349-4830-A569-5B5FC5F40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45781"/>
              </p:ext>
            </p:extLst>
          </p:nvPr>
        </p:nvGraphicFramePr>
        <p:xfrm>
          <a:off x="1128523" y="2405788"/>
          <a:ext cx="1637047" cy="2105775"/>
        </p:xfrm>
        <a:graphic>
          <a:graphicData uri="http://schemas.openxmlformats.org/drawingml/2006/table">
            <a:tbl>
              <a:tblPr/>
              <a:tblGrid>
                <a:gridCol w="527928">
                  <a:extLst>
                    <a:ext uri="{9D8B030D-6E8A-4147-A177-3AD203B41FA5}">
                      <a16:colId xmlns:a16="http://schemas.microsoft.com/office/drawing/2014/main" val="2008659606"/>
                    </a:ext>
                  </a:extLst>
                </a:gridCol>
                <a:gridCol w="1109119">
                  <a:extLst>
                    <a:ext uri="{9D8B030D-6E8A-4147-A177-3AD203B41FA5}">
                      <a16:colId xmlns:a16="http://schemas.microsoft.com/office/drawing/2014/main" val="2851347041"/>
                    </a:ext>
                  </a:extLst>
                </a:gridCol>
              </a:tblGrid>
              <a:tr h="28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Txn 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85231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Amelia Davis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30721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Harper Rodriguez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16266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Roger Jolly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50649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Abigail Hernandez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32855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Emily Lopez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25117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 Cruz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759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DathVader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28671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Edwards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2807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Donald Dug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18741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Oliver Collins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31209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D35CE0-2050-45EF-9F47-4E0BAB6E9EE0}"/>
              </a:ext>
            </a:extLst>
          </p:cNvPr>
          <p:cNvSpPr/>
          <p:nvPr/>
        </p:nvSpPr>
        <p:spPr>
          <a:xfrm>
            <a:off x="4637713" y="2288125"/>
            <a:ext cx="1897312" cy="20764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35D4ED-FC99-44B1-9272-71758D3E3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90513"/>
              </p:ext>
            </p:extLst>
          </p:nvPr>
        </p:nvGraphicFramePr>
        <p:xfrm>
          <a:off x="4979565" y="2712851"/>
          <a:ext cx="1213608" cy="1436438"/>
        </p:xfrm>
        <a:graphic>
          <a:graphicData uri="http://schemas.openxmlformats.org/drawingml/2006/table">
            <a:tbl>
              <a:tblPr/>
              <a:tblGrid>
                <a:gridCol w="1213608">
                  <a:extLst>
                    <a:ext uri="{9D8B030D-6E8A-4147-A177-3AD203B41FA5}">
                      <a16:colId xmlns:a16="http://schemas.microsoft.com/office/drawing/2014/main" val="97429280"/>
                    </a:ext>
                  </a:extLst>
                </a:gridCol>
              </a:tblGrid>
              <a:tr h="212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Black List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69439"/>
                  </a:ext>
                </a:extLst>
              </a:tr>
              <a:tr h="20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Doland</a:t>
                      </a:r>
                      <a:r>
                        <a:rPr lang="en-US" sz="11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Duck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80681"/>
                  </a:ext>
                </a:extLst>
              </a:tr>
              <a:tr h="20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Darth Vader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337135"/>
                  </a:ext>
                </a:extLst>
              </a:tr>
              <a:tr h="20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Jolly Roger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059032"/>
                  </a:ext>
                </a:extLst>
              </a:tr>
              <a:tr h="20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Tony the Tiger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7761"/>
                  </a:ext>
                </a:extLst>
              </a:tr>
              <a:tr h="20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Mike </a:t>
                      </a:r>
                      <a:r>
                        <a:rPr lang="en-US" sz="1100" b="0" i="0" u="none" strike="noStrik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Wazowski</a:t>
                      </a:r>
                      <a:endParaRPr lang="en-US" sz="11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93501"/>
                  </a:ext>
                </a:extLst>
              </a:tr>
              <a:tr h="20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Duck Dodgers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901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FB7DA57-8C35-478B-B73C-C7518FB6C926}"/>
              </a:ext>
            </a:extLst>
          </p:cNvPr>
          <p:cNvSpPr txBox="1"/>
          <p:nvPr/>
        </p:nvSpPr>
        <p:spPr>
          <a:xfrm>
            <a:off x="1221996" y="2056458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655E2-4ED6-4F7C-84B9-47A581CD6B4C}"/>
              </a:ext>
            </a:extLst>
          </p:cNvPr>
          <p:cNvSpPr txBox="1"/>
          <p:nvPr/>
        </p:nvSpPr>
        <p:spPr>
          <a:xfrm>
            <a:off x="5043180" y="2339380"/>
            <a:ext cx="121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List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EB95B7-3416-4C2C-A63E-8007D0CDF496}"/>
              </a:ext>
            </a:extLst>
          </p:cNvPr>
          <p:cNvSpPr/>
          <p:nvPr/>
        </p:nvSpPr>
        <p:spPr>
          <a:xfrm>
            <a:off x="7906627" y="1946245"/>
            <a:ext cx="3038212" cy="28879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E599DE8-D310-4BAC-B134-EE8C5413A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4536"/>
              </p:ext>
            </p:extLst>
          </p:nvPr>
        </p:nvGraphicFramePr>
        <p:xfrm>
          <a:off x="8183551" y="2405789"/>
          <a:ext cx="2484364" cy="2105775"/>
        </p:xfrm>
        <a:graphic>
          <a:graphicData uri="http://schemas.openxmlformats.org/drawingml/2006/table">
            <a:tbl>
              <a:tblPr/>
              <a:tblGrid>
                <a:gridCol w="619361">
                  <a:extLst>
                    <a:ext uri="{9D8B030D-6E8A-4147-A177-3AD203B41FA5}">
                      <a16:colId xmlns:a16="http://schemas.microsoft.com/office/drawing/2014/main" val="2008659606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851347041"/>
                    </a:ext>
                  </a:extLst>
                </a:gridCol>
                <a:gridCol w="785780">
                  <a:extLst>
                    <a:ext uri="{9D8B030D-6E8A-4147-A177-3AD203B41FA5}">
                      <a16:colId xmlns:a16="http://schemas.microsoft.com/office/drawing/2014/main" val="416537826"/>
                    </a:ext>
                  </a:extLst>
                </a:gridCol>
              </a:tblGrid>
              <a:tr h="28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Txn 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85231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Amelia Davis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30721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Harper Rodriguez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16266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Roger Jolly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50649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Abigail Hernandez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32855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Emily Lopez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25117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 Cruz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759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DathVader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28671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Edwards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2807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Donald Dug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18741"/>
                  </a:ext>
                </a:extLst>
              </a:tr>
              <a:tr h="182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Oliver Collins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3120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617CC1-1EC6-4961-8414-C54615F3CCAA}"/>
              </a:ext>
            </a:extLst>
          </p:cNvPr>
          <p:cNvSpPr txBox="1"/>
          <p:nvPr/>
        </p:nvSpPr>
        <p:spPr>
          <a:xfrm>
            <a:off x="8724210" y="2036456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8FCD76E1-8402-42AF-A3BA-B4D79F966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5840" y="3046504"/>
            <a:ext cx="196421" cy="196421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A2B2E592-A1F5-43C6-A8FA-DDCD8E65E0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6394" y="2708712"/>
            <a:ext cx="149605" cy="149605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50F6C34F-7304-490C-B1CC-BAE0176C17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6394" y="2907407"/>
            <a:ext cx="149605" cy="149605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5AF1468F-5501-48CA-AE37-45F01AACFB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6394" y="3276739"/>
            <a:ext cx="149605" cy="149605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0A441BC1-A305-43E4-89A0-FB49F1AE70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6394" y="3458675"/>
            <a:ext cx="149605" cy="149605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62C33E24-23C7-4EA3-9669-5B2D197198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2982" y="3628346"/>
            <a:ext cx="149605" cy="149605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7AC4E61D-DB6C-492C-A489-8C55E9A47E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6393" y="4007768"/>
            <a:ext cx="149605" cy="149605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4CBA678D-F58C-4DE1-A30E-99C025938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6391" y="4361958"/>
            <a:ext cx="149605" cy="149605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27144B6-E653-4334-903C-4EC8A9851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270" y="3785043"/>
            <a:ext cx="196421" cy="196421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A5440E42-07D3-47BE-B846-C554B5A1E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9575" y="4149267"/>
            <a:ext cx="196421" cy="196421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FDDAFDAF-B698-41A3-B442-286ED79224AE}"/>
              </a:ext>
            </a:extLst>
          </p:cNvPr>
          <p:cNvSpPr/>
          <p:nvPr/>
        </p:nvSpPr>
        <p:spPr>
          <a:xfrm>
            <a:off x="3382510" y="3070217"/>
            <a:ext cx="1084277" cy="61596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BFA601D-7BF1-43C1-B220-A619EA6F01AC}"/>
              </a:ext>
            </a:extLst>
          </p:cNvPr>
          <p:cNvSpPr/>
          <p:nvPr/>
        </p:nvSpPr>
        <p:spPr>
          <a:xfrm>
            <a:off x="6705951" y="3070217"/>
            <a:ext cx="1084277" cy="61596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/>
      <p:bldP spid="19" grpId="0"/>
      <p:bldP spid="20" grpId="0" animBg="1"/>
      <p:bldP spid="22" grpId="0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70D3A1F-2293-45B8-9F0B-FE3FC124E8A8}"/>
              </a:ext>
            </a:extLst>
          </p:cNvPr>
          <p:cNvSpPr txBox="1">
            <a:spLocks/>
          </p:cNvSpPr>
          <p:nvPr/>
        </p:nvSpPr>
        <p:spPr>
          <a:xfrm>
            <a:off x="192947" y="561492"/>
            <a:ext cx="1476464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R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9903E-D72A-472A-9044-B693E7A6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7" y="3181584"/>
            <a:ext cx="8783273" cy="1091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6E68F-216C-480A-8CE7-DB65F4ED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758" y="2794555"/>
            <a:ext cx="1381125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CCB1B9-FBFF-448B-8058-34A7D1D0A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084" y="2804080"/>
            <a:ext cx="1371600" cy="3295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Title 3">
            <a:extLst>
              <a:ext uri="{FF2B5EF4-FFF2-40B4-BE49-F238E27FC236}">
                <a16:creationId xmlns:a16="http://schemas.microsoft.com/office/drawing/2014/main" id="{733BF5D3-4201-4463-9043-DDEAE0048462}"/>
              </a:ext>
            </a:extLst>
          </p:cNvPr>
          <p:cNvSpPr txBox="1">
            <a:spLocks/>
          </p:cNvSpPr>
          <p:nvPr/>
        </p:nvSpPr>
        <p:spPr>
          <a:xfrm>
            <a:off x="655738" y="548966"/>
            <a:ext cx="4209875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Packages and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E2A3D9-54B5-4114-9A8C-9C277C077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37" y="1640828"/>
            <a:ext cx="8991688" cy="1000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A46F7B-622C-4911-8756-5C37DE684560}"/>
              </a:ext>
            </a:extLst>
          </p:cNvPr>
          <p:cNvSpPr txBox="1"/>
          <p:nvPr/>
        </p:nvSpPr>
        <p:spPr>
          <a:xfrm>
            <a:off x="192947" y="2843030"/>
            <a:ext cx="22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Data: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794F66-961B-43B6-91A3-A8B2A7CE5EAA}"/>
              </a:ext>
            </a:extLst>
          </p:cNvPr>
          <p:cNvSpPr txBox="1"/>
          <p:nvPr/>
        </p:nvSpPr>
        <p:spPr>
          <a:xfrm>
            <a:off x="177566" y="1311233"/>
            <a:ext cx="22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Packages:  </a:t>
            </a:r>
          </a:p>
        </p:txBody>
      </p:sp>
    </p:spTree>
    <p:extLst>
      <p:ext uri="{BB962C8B-B14F-4D97-AF65-F5344CB8AC3E}">
        <p14:creationId xmlns:p14="http://schemas.microsoft.com/office/powerpoint/2010/main" val="59458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70D3A1F-2293-45B8-9F0B-FE3FC124E8A8}"/>
              </a:ext>
            </a:extLst>
          </p:cNvPr>
          <p:cNvSpPr txBox="1">
            <a:spLocks/>
          </p:cNvSpPr>
          <p:nvPr/>
        </p:nvSpPr>
        <p:spPr>
          <a:xfrm>
            <a:off x="192947" y="561492"/>
            <a:ext cx="1476464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R Code: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733BF5D3-4201-4463-9043-DDEAE0048462}"/>
              </a:ext>
            </a:extLst>
          </p:cNvPr>
          <p:cNvSpPr txBox="1">
            <a:spLocks/>
          </p:cNvSpPr>
          <p:nvPr/>
        </p:nvSpPr>
        <p:spPr>
          <a:xfrm>
            <a:off x="1041633" y="561492"/>
            <a:ext cx="5401112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Create a table for screening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59AC2-B0EF-4AA5-B902-686B275B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44" y="1265820"/>
            <a:ext cx="10992112" cy="1329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0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70D3A1F-2293-45B8-9F0B-FE3FC124E8A8}"/>
              </a:ext>
            </a:extLst>
          </p:cNvPr>
          <p:cNvSpPr txBox="1">
            <a:spLocks/>
          </p:cNvSpPr>
          <p:nvPr/>
        </p:nvSpPr>
        <p:spPr>
          <a:xfrm>
            <a:off x="192947" y="561492"/>
            <a:ext cx="1476464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R Code: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733BF5D3-4201-4463-9043-DDEAE0048462}"/>
              </a:ext>
            </a:extLst>
          </p:cNvPr>
          <p:cNvSpPr txBox="1">
            <a:spLocks/>
          </p:cNvSpPr>
          <p:nvPr/>
        </p:nvSpPr>
        <p:spPr>
          <a:xfrm>
            <a:off x="-15380" y="561492"/>
            <a:ext cx="5401112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Create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0E58A-F5FB-432A-871D-1D278100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4" y="1304261"/>
            <a:ext cx="10879820" cy="2737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D7B0B-E4FD-4367-85EE-720FFC2C4E34}"/>
              </a:ext>
            </a:extLst>
          </p:cNvPr>
          <p:cNvSpPr txBox="1"/>
          <p:nvPr/>
        </p:nvSpPr>
        <p:spPr>
          <a:xfrm>
            <a:off x="847288" y="4493828"/>
            <a:ext cx="9076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Get name permutations: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Eg</a:t>
            </a:r>
            <a:r>
              <a:rPr lang="en-US" sz="1400" dirty="0">
                <a:solidFill>
                  <a:schemeClr val="bg1"/>
                </a:solidFill>
              </a:rPr>
              <a:t>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Name: Jason David Frank</a:t>
            </a:r>
          </a:p>
          <a:p>
            <a:r>
              <a:rPr lang="en-US" sz="1400" dirty="0">
                <a:solidFill>
                  <a:schemeClr val="bg1"/>
                </a:solidFill>
              </a:rPr>
              <a:t>	Name variants:      Jason David Frank, Jason Frank David, David Jason Frank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          David Frank Jason, Frank Jason David, Frank David Jason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0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70D3A1F-2293-45B8-9F0B-FE3FC124E8A8}"/>
              </a:ext>
            </a:extLst>
          </p:cNvPr>
          <p:cNvSpPr txBox="1">
            <a:spLocks/>
          </p:cNvSpPr>
          <p:nvPr/>
        </p:nvSpPr>
        <p:spPr>
          <a:xfrm>
            <a:off x="192947" y="561492"/>
            <a:ext cx="1476464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R Code: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733BF5D3-4201-4463-9043-DDEAE0048462}"/>
              </a:ext>
            </a:extLst>
          </p:cNvPr>
          <p:cNvSpPr txBox="1">
            <a:spLocks/>
          </p:cNvSpPr>
          <p:nvPr/>
        </p:nvSpPr>
        <p:spPr>
          <a:xfrm>
            <a:off x="562128" y="570693"/>
            <a:ext cx="5401112" cy="466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Screening Process &amp;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5A149-416D-45D3-A77B-380AD013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9" y="1107566"/>
            <a:ext cx="10064123" cy="2892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4DF30-4BD5-460A-9743-2E6D2DCB9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78" y="4589393"/>
            <a:ext cx="10064124" cy="1345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EFA60246-39D7-46AB-AA35-916AC899E3EC}"/>
              </a:ext>
            </a:extLst>
          </p:cNvPr>
          <p:cNvSpPr txBox="1">
            <a:spLocks/>
          </p:cNvSpPr>
          <p:nvPr/>
        </p:nvSpPr>
        <p:spPr>
          <a:xfrm>
            <a:off x="439023" y="4271265"/>
            <a:ext cx="1666613" cy="318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b="0" kern="1200" baseline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5456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</p:bld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539</TotalTime>
  <Words>526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Banded Design Teal 16x9</vt:lpstr>
      <vt:lpstr>Jaro – Winkler Distance and  Its Fuzzy Matching Application  in  Counter Terrorist Financing</vt:lpstr>
      <vt:lpstr>Table of Content</vt:lpstr>
      <vt:lpstr>Jaro – Winkler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Jaro – Winkler Distance and  Its Fuzzy Matching Application  in  Counter Terrorist Financing</dc:title>
  <dc:creator>Frank Xu</dc:creator>
  <cp:lastModifiedBy>Frank Xu</cp:lastModifiedBy>
  <cp:revision>22</cp:revision>
  <dcterms:created xsi:type="dcterms:W3CDTF">2019-10-23T15:32:41Z</dcterms:created>
  <dcterms:modified xsi:type="dcterms:W3CDTF">2019-10-24T00:32:05Z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