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3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omi/SMILEsmileD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3C63-2AB1-9A48-813F-33B4C4E33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Brush Script MT" panose="03060802040406070304" pitchFamily="66" charset="-122"/>
                <a:cs typeface="Apple Chancery" panose="03020702040506060504" pitchFamily="66" charset="-79"/>
              </a:rPr>
              <a:t>SMILE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5685-56AB-ED46-8ABE-FEE2F6344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OMID GHAHROUDI</a:t>
            </a:r>
          </a:p>
          <a:p>
            <a:r>
              <a:rPr lang="en-US" dirty="0"/>
              <a:t>ARASH MOSHIRNIA</a:t>
            </a:r>
          </a:p>
        </p:txBody>
      </p:sp>
    </p:spTree>
    <p:extLst>
      <p:ext uri="{BB962C8B-B14F-4D97-AF65-F5344CB8AC3E}">
        <p14:creationId xmlns:p14="http://schemas.microsoft.com/office/powerpoint/2010/main" val="13533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AA6A-07CA-3D40-963F-C9EEFFBF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012" y="181197"/>
            <a:ext cx="8911687" cy="1280890"/>
          </a:xfrm>
        </p:spPr>
        <p:txBody>
          <a:bodyPr/>
          <a:lstStyle/>
          <a:p>
            <a:r>
              <a:rPr lang="en-US" dirty="0"/>
              <a:t>Results on first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E1999-9582-374B-B89C-3F254200F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21642"/>
            <a:ext cx="12192001" cy="47339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953AE-6056-A64F-A85A-8AAACC80A785}"/>
              </a:ext>
            </a:extLst>
          </p:cNvPr>
          <p:cNvSpPr txBox="1"/>
          <p:nvPr/>
        </p:nvSpPr>
        <p:spPr>
          <a:xfrm>
            <a:off x="2735800" y="5895931"/>
            <a:ext cx="61157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LeNet-5 : 72% Test Accuracy </a:t>
            </a:r>
          </a:p>
        </p:txBody>
      </p:sp>
    </p:spTree>
    <p:extLst>
      <p:ext uri="{BB962C8B-B14F-4D97-AF65-F5344CB8AC3E}">
        <p14:creationId xmlns:p14="http://schemas.microsoft.com/office/powerpoint/2010/main" val="202678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5EB903-8F5E-A945-8E25-13D072D975FA}"/>
              </a:ext>
            </a:extLst>
          </p:cNvPr>
          <p:cNvSpPr txBox="1">
            <a:spLocks/>
          </p:cNvSpPr>
          <p:nvPr/>
        </p:nvSpPr>
        <p:spPr>
          <a:xfrm>
            <a:off x="2150012" y="1811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on first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B0793-3FCA-8748-8BA4-FA154F50E51D}"/>
              </a:ext>
            </a:extLst>
          </p:cNvPr>
          <p:cNvSpPr txBox="1"/>
          <p:nvPr/>
        </p:nvSpPr>
        <p:spPr>
          <a:xfrm>
            <a:off x="2735800" y="5895931"/>
            <a:ext cx="63674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Our Arch : 80% Test Accuracy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A296E-161E-D74A-8AFE-52008905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50"/>
            <a:ext cx="12192000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04224-C14F-9544-B2CF-CD4C6309A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012" y="1142999"/>
            <a:ext cx="8689975" cy="481488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CCE898-5CD3-9F41-912D-28FF5F06EEEF}"/>
              </a:ext>
            </a:extLst>
          </p:cNvPr>
          <p:cNvSpPr txBox="1">
            <a:spLocks/>
          </p:cNvSpPr>
          <p:nvPr/>
        </p:nvSpPr>
        <p:spPr>
          <a:xfrm>
            <a:off x="2150012" y="1811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on first dataset</a:t>
            </a:r>
          </a:p>
        </p:txBody>
      </p:sp>
    </p:spTree>
    <p:extLst>
      <p:ext uri="{BB962C8B-B14F-4D97-AF65-F5344CB8AC3E}">
        <p14:creationId xmlns:p14="http://schemas.microsoft.com/office/powerpoint/2010/main" val="283175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56040-CFAC-674E-A83A-8FA6BDC5A2CB}"/>
              </a:ext>
            </a:extLst>
          </p:cNvPr>
          <p:cNvSpPr txBox="1"/>
          <p:nvPr/>
        </p:nvSpPr>
        <p:spPr>
          <a:xfrm>
            <a:off x="2735800" y="5895931"/>
            <a:ext cx="69092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RELU + Tanh : 81% Test Accuracy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EC887D-F8AF-7341-9C83-66EBA4A11546}"/>
              </a:ext>
            </a:extLst>
          </p:cNvPr>
          <p:cNvSpPr txBox="1">
            <a:spLocks/>
          </p:cNvSpPr>
          <p:nvPr/>
        </p:nvSpPr>
        <p:spPr>
          <a:xfrm>
            <a:off x="2150012" y="1811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on first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747B9-2D5F-EE4E-BC03-2B1C58D7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89"/>
            <a:ext cx="12192000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3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15E982-F6D9-1C46-BD39-A1085D0AD6BD}"/>
              </a:ext>
            </a:extLst>
          </p:cNvPr>
          <p:cNvSpPr txBox="1">
            <a:spLocks/>
          </p:cNvSpPr>
          <p:nvPr/>
        </p:nvSpPr>
        <p:spPr>
          <a:xfrm>
            <a:off x="2150012" y="1811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on second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B7B31-3A8F-8C4C-B89A-FE32D2FDB881}"/>
              </a:ext>
            </a:extLst>
          </p:cNvPr>
          <p:cNvSpPr txBox="1"/>
          <p:nvPr/>
        </p:nvSpPr>
        <p:spPr>
          <a:xfrm>
            <a:off x="2735800" y="5895931"/>
            <a:ext cx="61157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LeNet-5 : 90% Test Accuracy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647FD-6698-074E-8917-75AF21FC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50"/>
            <a:ext cx="12192000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4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15E982-F6D9-1C46-BD39-A1085D0AD6BD}"/>
              </a:ext>
            </a:extLst>
          </p:cNvPr>
          <p:cNvSpPr txBox="1">
            <a:spLocks/>
          </p:cNvSpPr>
          <p:nvPr/>
        </p:nvSpPr>
        <p:spPr>
          <a:xfrm>
            <a:off x="2150012" y="1811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on second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B7B31-3A8F-8C4C-B89A-FE32D2FDB881}"/>
              </a:ext>
            </a:extLst>
          </p:cNvPr>
          <p:cNvSpPr txBox="1"/>
          <p:nvPr/>
        </p:nvSpPr>
        <p:spPr>
          <a:xfrm>
            <a:off x="2735800" y="5895931"/>
            <a:ext cx="63674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Our Arch : 92% Test Accuracy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FD019-B913-8E46-96C2-4A597025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5"/>
            <a:ext cx="12192000" cy="47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F1906-4815-2845-BB86-EE526A64B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012" y="1462086"/>
            <a:ext cx="8322726" cy="4438651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8DAE7B-ECFA-1848-BE2B-A0A714050BF9}"/>
              </a:ext>
            </a:extLst>
          </p:cNvPr>
          <p:cNvSpPr txBox="1">
            <a:spLocks/>
          </p:cNvSpPr>
          <p:nvPr/>
        </p:nvSpPr>
        <p:spPr>
          <a:xfrm>
            <a:off x="2150012" y="1811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on second dataset</a:t>
            </a:r>
          </a:p>
        </p:txBody>
      </p:sp>
    </p:spTree>
    <p:extLst>
      <p:ext uri="{BB962C8B-B14F-4D97-AF65-F5344CB8AC3E}">
        <p14:creationId xmlns:p14="http://schemas.microsoft.com/office/powerpoint/2010/main" val="83690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15E982-F6D9-1C46-BD39-A1085D0AD6BD}"/>
              </a:ext>
            </a:extLst>
          </p:cNvPr>
          <p:cNvSpPr txBox="1">
            <a:spLocks/>
          </p:cNvSpPr>
          <p:nvPr/>
        </p:nvSpPr>
        <p:spPr>
          <a:xfrm>
            <a:off x="2150012" y="1811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on second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B7B31-3A8F-8C4C-B89A-FE32D2FDB881}"/>
              </a:ext>
            </a:extLst>
          </p:cNvPr>
          <p:cNvSpPr txBox="1"/>
          <p:nvPr/>
        </p:nvSpPr>
        <p:spPr>
          <a:xfrm>
            <a:off x="2735800" y="5895931"/>
            <a:ext cx="69092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RELU + Tanh : 91% Test Accuracy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A7376-5F94-FF4B-AA69-FE18D30F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838"/>
            <a:ext cx="12192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2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74" y="1470824"/>
            <a:ext cx="5315411" cy="2457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15" y="4110774"/>
            <a:ext cx="5367608" cy="2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DBF5-548B-0548-A59E-E61D0954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287" y="2865505"/>
            <a:ext cx="8911687" cy="128089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443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784DBD-8C24-664F-85DC-206AA5771CFA}"/>
              </a:ext>
            </a:extLst>
          </p:cNvPr>
          <p:cNvSpPr/>
          <p:nvPr/>
        </p:nvSpPr>
        <p:spPr>
          <a:xfrm>
            <a:off x="4513155" y="2823001"/>
            <a:ext cx="1282390" cy="8586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9C177-7082-6E4D-AC69-3C7BA30E5988}"/>
              </a:ext>
            </a:extLst>
          </p:cNvPr>
          <p:cNvCxnSpPr/>
          <p:nvPr/>
        </p:nvCxnSpPr>
        <p:spPr>
          <a:xfrm>
            <a:off x="3520696" y="3252322"/>
            <a:ext cx="99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375A07-1930-CF43-A7BD-E922F6660819}"/>
              </a:ext>
            </a:extLst>
          </p:cNvPr>
          <p:cNvSpPr txBox="1"/>
          <p:nvPr/>
        </p:nvSpPr>
        <p:spPr>
          <a:xfrm>
            <a:off x="1968668" y="306765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89E88C-924C-DB4D-A692-5B9664125C3E}"/>
              </a:ext>
            </a:extLst>
          </p:cNvPr>
          <p:cNvCxnSpPr>
            <a:cxnSpLocks/>
          </p:cNvCxnSpPr>
          <p:nvPr/>
        </p:nvCxnSpPr>
        <p:spPr>
          <a:xfrm flipV="1">
            <a:off x="5795545" y="2386013"/>
            <a:ext cx="1253222" cy="86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8551CB-713C-9448-94B3-6807B10BDB53}"/>
              </a:ext>
            </a:extLst>
          </p:cNvPr>
          <p:cNvCxnSpPr>
            <a:cxnSpLocks/>
          </p:cNvCxnSpPr>
          <p:nvPr/>
        </p:nvCxnSpPr>
        <p:spPr>
          <a:xfrm>
            <a:off x="5795545" y="3252322"/>
            <a:ext cx="1253222" cy="73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8B42201-BFA9-AF48-912B-7F51E826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3681644"/>
            <a:ext cx="2694447" cy="20501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1E7138-5A87-C54C-ABFD-144621C1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7" y="1185863"/>
            <a:ext cx="2694447" cy="20450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496EC8-39ED-FB48-A3F4-FA43947030E8}"/>
              </a:ext>
            </a:extLst>
          </p:cNvPr>
          <p:cNvSpPr txBox="1"/>
          <p:nvPr/>
        </p:nvSpPr>
        <p:spPr>
          <a:xfrm>
            <a:off x="10172700" y="20166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Smiling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4709C-0AC3-644A-A332-21E79777381A}"/>
              </a:ext>
            </a:extLst>
          </p:cNvPr>
          <p:cNvSpPr txBox="1"/>
          <p:nvPr/>
        </p:nvSpPr>
        <p:spPr>
          <a:xfrm>
            <a:off x="10172700" y="4522037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Smiling</a:t>
            </a:r>
          </a:p>
        </p:txBody>
      </p:sp>
    </p:spTree>
    <p:extLst>
      <p:ext uri="{BB962C8B-B14F-4D97-AF65-F5344CB8AC3E}">
        <p14:creationId xmlns:p14="http://schemas.microsoft.com/office/powerpoint/2010/main" val="20614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45DE-D884-8449-910D-EBFAF687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F1F4-F5D1-8440-A5CC-8EF0BC6C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GENKI-4k by University of </a:t>
            </a:r>
            <a:r>
              <a:rPr lang="en-US" dirty="0" smtClean="0"/>
              <a:t>California, </a:t>
            </a:r>
            <a:r>
              <a:rPr lang="en-US" dirty="0"/>
              <a:t>San Diego</a:t>
            </a:r>
          </a:p>
          <a:p>
            <a:endParaRPr lang="en-US" dirty="0"/>
          </a:p>
          <a:p>
            <a:r>
              <a:rPr lang="en-US" dirty="0"/>
              <a:t>Consists of 4000 images from smiling and non-smiling faces</a:t>
            </a:r>
          </a:p>
          <a:p>
            <a:endParaRPr lang="en-US" dirty="0"/>
          </a:p>
          <a:p>
            <a:r>
              <a:rPr lang="en-US" dirty="0"/>
              <a:t>3200 instances used for training </a:t>
            </a:r>
          </a:p>
          <a:p>
            <a:endParaRPr lang="en-US" dirty="0"/>
          </a:p>
          <a:p>
            <a:r>
              <a:rPr lang="en-US" dirty="0"/>
              <a:t>800 instances used for testing</a:t>
            </a:r>
          </a:p>
        </p:txBody>
      </p:sp>
    </p:spTree>
    <p:extLst>
      <p:ext uri="{BB962C8B-B14F-4D97-AF65-F5344CB8AC3E}">
        <p14:creationId xmlns:p14="http://schemas.microsoft.com/office/powerpoint/2010/main" val="2989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A4DF-AE34-6E4D-A4CD-44B056FE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5754-CDF2-FF4E-AC5C-3951E45D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https://github.com/hromi/SMILEsmileD.git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Consists of 13165 images from smiling and non-smiling faces</a:t>
            </a:r>
          </a:p>
          <a:p>
            <a:endParaRPr lang="en-US" dirty="0"/>
          </a:p>
          <a:p>
            <a:r>
              <a:rPr lang="en-US" dirty="0"/>
              <a:t>10532 instances used for training </a:t>
            </a:r>
          </a:p>
          <a:p>
            <a:endParaRPr lang="en-US" dirty="0"/>
          </a:p>
          <a:p>
            <a:r>
              <a:rPr lang="en-US" dirty="0"/>
              <a:t>2633 instances used for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D1EC-900A-A840-892D-0D1D0827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B03F55-52DE-6847-8AB8-C8A1A12C49EC}"/>
              </a:ext>
            </a:extLst>
          </p:cNvPr>
          <p:cNvSpPr/>
          <p:nvPr/>
        </p:nvSpPr>
        <p:spPr>
          <a:xfrm>
            <a:off x="955564" y="3345367"/>
            <a:ext cx="1282390" cy="8586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Image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C712C-E1C3-F742-8336-8DA13B55AD7D}"/>
              </a:ext>
            </a:extLst>
          </p:cNvPr>
          <p:cNvCxnSpPr/>
          <p:nvPr/>
        </p:nvCxnSpPr>
        <p:spPr>
          <a:xfrm>
            <a:off x="2263703" y="3780263"/>
            <a:ext cx="99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D144AF-AC70-9B42-A7BB-3A3F839A5857}"/>
              </a:ext>
            </a:extLst>
          </p:cNvPr>
          <p:cNvSpPr/>
          <p:nvPr/>
        </p:nvSpPr>
        <p:spPr>
          <a:xfrm>
            <a:off x="3256162" y="3345367"/>
            <a:ext cx="1282390" cy="8586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180 * 192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999636-7956-B548-A5FD-5299049A08FB}"/>
              </a:ext>
            </a:extLst>
          </p:cNvPr>
          <p:cNvCxnSpPr/>
          <p:nvPr/>
        </p:nvCxnSpPr>
        <p:spPr>
          <a:xfrm>
            <a:off x="4538552" y="3774688"/>
            <a:ext cx="99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D57D3D-1561-8747-9D4D-B180CDB8E984}"/>
              </a:ext>
            </a:extLst>
          </p:cNvPr>
          <p:cNvSpPr/>
          <p:nvPr/>
        </p:nvSpPr>
        <p:spPr>
          <a:xfrm>
            <a:off x="5560743" y="3341653"/>
            <a:ext cx="1282390" cy="8586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 * 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C1416D-946D-2D44-8A5D-5EAF0DC5AA1E}"/>
              </a:ext>
            </a:extLst>
          </p:cNvPr>
          <p:cNvCxnSpPr/>
          <p:nvPr/>
        </p:nvCxnSpPr>
        <p:spPr>
          <a:xfrm>
            <a:off x="6865435" y="3770974"/>
            <a:ext cx="99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EEFC57-CC84-0D4B-865F-0E0606BAD36F}"/>
              </a:ext>
            </a:extLst>
          </p:cNvPr>
          <p:cNvSpPr/>
          <p:nvPr/>
        </p:nvSpPr>
        <p:spPr>
          <a:xfrm>
            <a:off x="7857894" y="3350941"/>
            <a:ext cx="1509130" cy="8586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Grayscale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57F21A-4714-6743-A0E6-043FCA408762}"/>
              </a:ext>
            </a:extLst>
          </p:cNvPr>
          <p:cNvCxnSpPr/>
          <p:nvPr/>
        </p:nvCxnSpPr>
        <p:spPr>
          <a:xfrm>
            <a:off x="9374459" y="3780262"/>
            <a:ext cx="99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B4E02C-54BB-784D-9F98-C4FA9A22758A}"/>
              </a:ext>
            </a:extLst>
          </p:cNvPr>
          <p:cNvSpPr txBox="1"/>
          <p:nvPr/>
        </p:nvSpPr>
        <p:spPr>
          <a:xfrm>
            <a:off x="2230245" y="341227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9A5BD-C1B1-474D-8ECF-8C5AAF3FA1C1}"/>
              </a:ext>
            </a:extLst>
          </p:cNvPr>
          <p:cNvSpPr txBox="1"/>
          <p:nvPr/>
        </p:nvSpPr>
        <p:spPr>
          <a:xfrm>
            <a:off x="4627568" y="3196829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</a:t>
            </a:r>
          </a:p>
          <a:p>
            <a:r>
              <a:rPr lang="en-US" sz="1400" dirty="0"/>
              <a:t>Reduce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3BB7F-8513-B940-AD56-507BA34B32D2}"/>
              </a:ext>
            </a:extLst>
          </p:cNvPr>
          <p:cNvSpPr txBox="1"/>
          <p:nvPr/>
        </p:nvSpPr>
        <p:spPr>
          <a:xfrm>
            <a:off x="6845150" y="3234740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RGB to</a:t>
            </a:r>
          </a:p>
          <a:p>
            <a:r>
              <a:rPr lang="en-US" sz="1400" dirty="0"/>
              <a:t>Grayscale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9BBEDB-6AA1-7442-8CF1-09B52CE11ABA}"/>
              </a:ext>
            </a:extLst>
          </p:cNvPr>
          <p:cNvSpPr/>
          <p:nvPr/>
        </p:nvSpPr>
        <p:spPr>
          <a:xfrm>
            <a:off x="10374353" y="3350940"/>
            <a:ext cx="1282390" cy="8586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F502C6-60F9-6F4B-84C3-CFF2A30023B7}"/>
              </a:ext>
            </a:extLst>
          </p:cNvPr>
          <p:cNvSpPr txBox="1"/>
          <p:nvPr/>
        </p:nvSpPr>
        <p:spPr>
          <a:xfrm>
            <a:off x="9492219" y="341227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/255  </a:t>
            </a:r>
          </a:p>
        </p:txBody>
      </p:sp>
    </p:spTree>
    <p:extLst>
      <p:ext uri="{BB962C8B-B14F-4D97-AF65-F5344CB8AC3E}">
        <p14:creationId xmlns:p14="http://schemas.microsoft.com/office/powerpoint/2010/main" val="133385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7601-C9C2-AD4E-BB6B-91E386E7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5764-4DEE-BB4D-B0A7-DFCBFFE4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input data is image</a:t>
            </a:r>
          </a:p>
          <a:p>
            <a:endParaRPr lang="en-US" dirty="0"/>
          </a:p>
          <a:p>
            <a:r>
              <a:rPr lang="en-US" dirty="0"/>
              <a:t>CNNs have proved to be effective for images</a:t>
            </a:r>
          </a:p>
          <a:p>
            <a:endParaRPr lang="en-US" dirty="0"/>
          </a:p>
          <a:p>
            <a:r>
              <a:rPr lang="en-US" dirty="0"/>
              <a:t>MLPs aren’t used because of their vectorized form of input</a:t>
            </a:r>
          </a:p>
          <a:p>
            <a:endParaRPr lang="en-US" dirty="0"/>
          </a:p>
          <a:p>
            <a:r>
              <a:rPr lang="en-US" dirty="0"/>
              <a:t>RNNs aren’t used because we don’t need to process pixels sequentially</a:t>
            </a:r>
          </a:p>
        </p:txBody>
      </p:sp>
    </p:spTree>
    <p:extLst>
      <p:ext uri="{BB962C8B-B14F-4D97-AF65-F5344CB8AC3E}">
        <p14:creationId xmlns:p14="http://schemas.microsoft.com/office/powerpoint/2010/main" val="21865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F652-089B-5A4F-857B-71EBE9BC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1CE9-4B23-5544-87AC-5FD23E70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LeNet-5</a:t>
            </a:r>
          </a:p>
          <a:p>
            <a:endParaRPr lang="en-US" dirty="0"/>
          </a:p>
          <a:p>
            <a:r>
              <a:rPr lang="en-US" dirty="0" err="1"/>
              <a:t>AlexNet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ZFNet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GoogleNet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VGGNet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56B2-D56C-284C-8B98-0D392C5B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LeNet-5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B8902-A0D1-9C42-BBCA-3DD944C7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910" y="1905000"/>
            <a:ext cx="7638797" cy="223434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107352-5706-2043-9E9D-C1BF7632EC88}"/>
              </a:ext>
            </a:extLst>
          </p:cNvPr>
          <p:cNvSpPr txBox="1">
            <a:spLocks/>
          </p:cNvSpPr>
          <p:nvPr/>
        </p:nvSpPr>
        <p:spPr>
          <a:xfrm>
            <a:off x="1477803" y="453111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>
                <a:sym typeface="Wingdings" pitchFamily="2" charset="2"/>
              </a:rPr>
              <a:t> CONV  RELU  POOL  CONV  RELU  POOL  FC  RELU  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FD05-82EE-B142-9CBB-E61B161A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F87B-5F49-1D4E-A604-C97DFC72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 of like LeNet5 </a:t>
            </a:r>
          </a:p>
          <a:p>
            <a:r>
              <a:rPr lang="en-US" dirty="0"/>
              <a:t>One more layer of Convolution + Pooling</a:t>
            </a:r>
          </a:p>
          <a:p>
            <a:r>
              <a:rPr lang="en-US" dirty="0"/>
              <a:t>Minus one fully connected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F517C-F08A-2A46-9682-1FD291AA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571874"/>
            <a:ext cx="57689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44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</TotalTime>
  <Words>253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Apple Chancery</vt:lpstr>
      <vt:lpstr>Arial</vt:lpstr>
      <vt:lpstr>Brush Script MT</vt:lpstr>
      <vt:lpstr>Century Gothic</vt:lpstr>
      <vt:lpstr>Wingdings</vt:lpstr>
      <vt:lpstr>Wingdings 3</vt:lpstr>
      <vt:lpstr>Wisp</vt:lpstr>
      <vt:lpstr>SMILE DETECTION</vt:lpstr>
      <vt:lpstr>PowerPoint Presentation</vt:lpstr>
      <vt:lpstr>Dataset 1</vt:lpstr>
      <vt:lpstr>Dataset 2</vt:lpstr>
      <vt:lpstr>Pre-Processing</vt:lpstr>
      <vt:lpstr>Why Convolutional Neural Network?</vt:lpstr>
      <vt:lpstr>Famous CNN Architectures</vt:lpstr>
      <vt:lpstr>LeNet-5</vt:lpstr>
      <vt:lpstr>Our Architecture</vt:lpstr>
      <vt:lpstr>Results on first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DETECTION</dc:title>
  <dc:creator>Microsoft Office User</dc:creator>
  <cp:lastModifiedBy>Windows User</cp:lastModifiedBy>
  <cp:revision>22</cp:revision>
  <dcterms:created xsi:type="dcterms:W3CDTF">2019-01-26T09:58:55Z</dcterms:created>
  <dcterms:modified xsi:type="dcterms:W3CDTF">2019-01-26T20:15:16Z</dcterms:modified>
</cp:coreProperties>
</file>