
<file path=[Content_Types].xml><?xml version="1.0" encoding="utf-8"?>
<Types xmlns="http://schemas.openxmlformats.org/package/2006/content-types"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colors8.xml" ContentType="application/vnd.openxmlformats-officedocument.drawingml.diagramColors+xml"/>
  <Override PartName="/ppt/diagrams/drawing9.xml" ContentType="application/vnd.ms-office.drawingml.diagramDrawing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colors6.xml" ContentType="application/vnd.openxmlformats-officedocument.drawingml.diagramColors+xml"/>
  <Override PartName="/ppt/diagrams/drawing7.xml" ContentType="application/vnd.ms-office.drawingml.diagramDrawing+xml"/>
  <Override PartName="/ppt/diagrams/quickStyle9.xml" ContentType="application/vnd.openxmlformats-officedocument.drawingml.diagramStyl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colors4.xml" ContentType="application/vnd.openxmlformats-officedocument.drawingml.diagramColors+xml"/>
  <Override PartName="/ppt/diagrams/drawing5.xml" ContentType="application/vnd.ms-office.drawingml.diagramDrawing+xml"/>
  <Override PartName="/ppt/diagrams/quickStyle7.xml" ContentType="application/vnd.openxmlformats-officedocument.drawingml.diagramStyle+xml"/>
  <Override PartName="/ppt/diagrams/drawing10.xml" ContentType="application/vnd.ms-office.drawingml.diagramDrawing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diagrams/colors10.xml" ContentType="application/vnd.openxmlformats-officedocument.drawingml.diagramColor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ppt/diagrams/data9.xml" ContentType="application/vnd.openxmlformats-officedocument.drawingml.diagramData+xml"/>
  <Override PartName="/ppt/diagrams/data10.xml" ContentType="application/vnd.openxmlformats-officedocument.drawingml.diagramData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drawing8.xml" ContentType="application/vnd.ms-office.drawingml.diagramDrawing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drawing6.xml" ContentType="application/vnd.ms-office.drawingml.diagramDrawing+xml"/>
  <Override PartName="/ppt/diagrams/quickStyle8.xml" ContentType="application/vnd.openxmlformats-officedocument.drawingml.diagramStyle+xml"/>
  <Override PartName="/ppt/diagrams/quickStyle10.xml" ContentType="application/vnd.openxmlformats-officedocument.drawingml.diagramStyle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drawing4.xml" ContentType="application/vnd.ms-office.drawingml.diagramDrawing+xml"/>
  <Override PartName="/ppt/diagrams/quickStyle6.xml" ContentType="application/vnd.openxmlformats-officedocument.drawingml.diagramStyl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7" r:id="rId2"/>
    <p:sldId id="258" r:id="rId3"/>
    <p:sldId id="279" r:id="rId4"/>
    <p:sldId id="280" r:id="rId5"/>
    <p:sldId id="281" r:id="rId6"/>
    <p:sldId id="284" r:id="rId7"/>
    <p:sldId id="285" r:id="rId8"/>
    <p:sldId id="265" r:id="rId9"/>
    <p:sldId id="286" r:id="rId10"/>
    <p:sldId id="287" r:id="rId11"/>
    <p:sldId id="288" r:id="rId12"/>
    <p:sldId id="289" r:id="rId13"/>
    <p:sldId id="290" r:id="rId14"/>
    <p:sldId id="291" r:id="rId15"/>
    <p:sldId id="260" r:id="rId16"/>
    <p:sldId id="262" r:id="rId17"/>
    <p:sldId id="263" r:id="rId18"/>
    <p:sldId id="264" r:id="rId19"/>
    <p:sldId id="266" r:id="rId20"/>
    <p:sldId id="267" r:id="rId21"/>
    <p:sldId id="268" r:id="rId22"/>
    <p:sldId id="271" r:id="rId23"/>
    <p:sldId id="270" r:id="rId24"/>
    <p:sldId id="269" r:id="rId25"/>
    <p:sldId id="272" r:id="rId26"/>
    <p:sldId id="273" r:id="rId27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D10123-3AF4-4EE2-8477-50D4D0160A04}" type="doc">
      <dgm:prSet loTypeId="urn:microsoft.com/office/officeart/2005/8/layout/cycle2" loCatId="cycle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1C6B39B-7B79-4192-9643-CC09A857BE04}">
      <dgm:prSet/>
      <dgm:spPr/>
      <dgm:t>
        <a:bodyPr/>
        <a:lstStyle/>
        <a:p>
          <a:pPr rtl="0"/>
          <a:r>
            <a:rPr lang="vi-VN" dirty="0" smtClean="0"/>
            <a:t>The </a:t>
          </a:r>
          <a:r>
            <a:rPr lang="en-US" dirty="0" smtClean="0"/>
            <a:t>main screen for Quantum is where computer advices securities trading.</a:t>
          </a:r>
          <a:endParaRPr lang="en-US" dirty="0"/>
        </a:p>
      </dgm:t>
    </dgm:pt>
    <dgm:pt modelId="{5CE33FAF-4C8A-4B36-BE1D-5E84B1C94396}" type="parTrans" cxnId="{7BDF68CB-F998-417F-B7F0-A2029629C063}">
      <dgm:prSet/>
      <dgm:spPr/>
      <dgm:t>
        <a:bodyPr/>
        <a:lstStyle/>
        <a:p>
          <a:endParaRPr lang="en-US"/>
        </a:p>
      </dgm:t>
    </dgm:pt>
    <dgm:pt modelId="{BD15111B-796C-4705-9268-CA4AE704C67C}" type="sibTrans" cxnId="{7BDF68CB-F998-417F-B7F0-A2029629C063}">
      <dgm:prSet/>
      <dgm:spPr/>
      <dgm:t>
        <a:bodyPr/>
        <a:lstStyle/>
        <a:p>
          <a:endParaRPr lang="en-US"/>
        </a:p>
      </dgm:t>
    </dgm:pt>
    <dgm:pt modelId="{B0C6D6ED-3544-4C33-8795-55928921251A}">
      <dgm:prSet/>
      <dgm:spPr/>
      <dgm:t>
        <a:bodyPr/>
        <a:lstStyle/>
        <a:p>
          <a:pPr rtl="0"/>
          <a:r>
            <a:rPr lang="en-US" dirty="0" smtClean="0"/>
            <a:t>Investor don’t need to decide about timing</a:t>
          </a:r>
          <a:endParaRPr lang="en-US" dirty="0"/>
        </a:p>
      </dgm:t>
    </dgm:pt>
    <dgm:pt modelId="{E0278F63-973D-4B13-AD2F-B84288605C0C}" type="parTrans" cxnId="{D3DF622E-1F01-4C92-975B-F3865575217A}">
      <dgm:prSet/>
      <dgm:spPr/>
      <dgm:t>
        <a:bodyPr/>
        <a:lstStyle/>
        <a:p>
          <a:endParaRPr lang="en-US"/>
        </a:p>
      </dgm:t>
    </dgm:pt>
    <dgm:pt modelId="{A00E8689-D20E-42AD-B785-2934BF0EEAC2}" type="sibTrans" cxnId="{D3DF622E-1F01-4C92-975B-F3865575217A}">
      <dgm:prSet/>
      <dgm:spPr/>
      <dgm:t>
        <a:bodyPr/>
        <a:lstStyle/>
        <a:p>
          <a:endParaRPr lang="en-US"/>
        </a:p>
      </dgm:t>
    </dgm:pt>
    <dgm:pt modelId="{53C121AA-A443-44CC-9DC3-E6681C3B649E}">
      <dgm:prSet/>
      <dgm:spPr/>
      <dgm:t>
        <a:bodyPr/>
        <a:lstStyle/>
        <a:p>
          <a:pPr rtl="0"/>
          <a:r>
            <a:rPr lang="en-US" dirty="0" smtClean="0"/>
            <a:t>Risk is managed by computer strategy</a:t>
          </a:r>
          <a:endParaRPr lang="en-US" dirty="0"/>
        </a:p>
      </dgm:t>
    </dgm:pt>
    <dgm:pt modelId="{7CEBFB19-2603-4025-8299-58697C520BF1}" type="parTrans" cxnId="{808993F1-EA68-47D3-9B97-5DD34DBAD548}">
      <dgm:prSet/>
      <dgm:spPr/>
      <dgm:t>
        <a:bodyPr/>
        <a:lstStyle/>
        <a:p>
          <a:endParaRPr lang="en-US"/>
        </a:p>
      </dgm:t>
    </dgm:pt>
    <dgm:pt modelId="{29089D97-CA4B-47C7-9EE9-E8BB6387063C}" type="sibTrans" cxnId="{808993F1-EA68-47D3-9B97-5DD34DBAD548}">
      <dgm:prSet/>
      <dgm:spPr/>
      <dgm:t>
        <a:bodyPr/>
        <a:lstStyle/>
        <a:p>
          <a:endParaRPr lang="en-US"/>
        </a:p>
      </dgm:t>
    </dgm:pt>
    <dgm:pt modelId="{0609D33F-31E4-41A5-A2CC-3283BAA5B156}">
      <dgm:prSet/>
      <dgm:spPr/>
      <dgm:t>
        <a:bodyPr/>
        <a:lstStyle/>
        <a:p>
          <a:pPr rtl="0"/>
          <a:r>
            <a:rPr lang="en-US" dirty="0" smtClean="0"/>
            <a:t>Profits is maximized</a:t>
          </a:r>
          <a:endParaRPr lang="en-US" dirty="0"/>
        </a:p>
      </dgm:t>
    </dgm:pt>
    <dgm:pt modelId="{35042BCA-9923-4499-B03D-621D482013E6}" type="parTrans" cxnId="{B5A1F920-24AE-42EA-9C9A-090D1FEF62D3}">
      <dgm:prSet/>
      <dgm:spPr/>
      <dgm:t>
        <a:bodyPr/>
        <a:lstStyle/>
        <a:p>
          <a:endParaRPr lang="en-US"/>
        </a:p>
      </dgm:t>
    </dgm:pt>
    <dgm:pt modelId="{078BC661-C27F-4D73-99F1-0383981A36A0}" type="sibTrans" cxnId="{B5A1F920-24AE-42EA-9C9A-090D1FEF62D3}">
      <dgm:prSet/>
      <dgm:spPr/>
      <dgm:t>
        <a:bodyPr/>
        <a:lstStyle/>
        <a:p>
          <a:endParaRPr lang="en-US"/>
        </a:p>
      </dgm:t>
    </dgm:pt>
    <dgm:pt modelId="{6BEC12CE-ABDB-4832-9792-E825078C9E01}" type="pres">
      <dgm:prSet presAssocID="{6CD10123-3AF4-4EE2-8477-50D4D0160A04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83A7B5A-87C5-43E8-94E2-68E02247D88C}" type="pres">
      <dgm:prSet presAssocID="{D1C6B39B-7B79-4192-9643-CC09A857BE04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CDF5452-748D-476C-A175-304B734DF97B}" type="presOf" srcId="{D1C6B39B-7B79-4192-9643-CC09A857BE04}" destId="{F83A7B5A-87C5-43E8-94E2-68E02247D88C}" srcOrd="0" destOrd="0" presId="urn:microsoft.com/office/officeart/2005/8/layout/cycle2"/>
    <dgm:cxn modelId="{50E54A70-EF12-4243-9212-61BE65FD411C}" type="presOf" srcId="{6CD10123-3AF4-4EE2-8477-50D4D0160A04}" destId="{6BEC12CE-ABDB-4832-9792-E825078C9E01}" srcOrd="0" destOrd="0" presId="urn:microsoft.com/office/officeart/2005/8/layout/cycle2"/>
    <dgm:cxn modelId="{7BDF68CB-F998-417F-B7F0-A2029629C063}" srcId="{6CD10123-3AF4-4EE2-8477-50D4D0160A04}" destId="{D1C6B39B-7B79-4192-9643-CC09A857BE04}" srcOrd="0" destOrd="0" parTransId="{5CE33FAF-4C8A-4B36-BE1D-5E84B1C94396}" sibTransId="{BD15111B-796C-4705-9268-CA4AE704C67C}"/>
    <dgm:cxn modelId="{B5A1F920-24AE-42EA-9C9A-090D1FEF62D3}" srcId="{D1C6B39B-7B79-4192-9643-CC09A857BE04}" destId="{0609D33F-31E4-41A5-A2CC-3283BAA5B156}" srcOrd="2" destOrd="0" parTransId="{35042BCA-9923-4499-B03D-621D482013E6}" sibTransId="{078BC661-C27F-4D73-99F1-0383981A36A0}"/>
    <dgm:cxn modelId="{5DA56BCA-FF1D-4CE9-B799-66B18E2235FE}" type="presOf" srcId="{B0C6D6ED-3544-4C33-8795-55928921251A}" destId="{F83A7B5A-87C5-43E8-94E2-68E02247D88C}" srcOrd="0" destOrd="1" presId="urn:microsoft.com/office/officeart/2005/8/layout/cycle2"/>
    <dgm:cxn modelId="{314B0D15-0D84-460D-9090-59BF33CB3743}" type="presOf" srcId="{0609D33F-31E4-41A5-A2CC-3283BAA5B156}" destId="{F83A7B5A-87C5-43E8-94E2-68E02247D88C}" srcOrd="0" destOrd="3" presId="urn:microsoft.com/office/officeart/2005/8/layout/cycle2"/>
    <dgm:cxn modelId="{808993F1-EA68-47D3-9B97-5DD34DBAD548}" srcId="{D1C6B39B-7B79-4192-9643-CC09A857BE04}" destId="{53C121AA-A443-44CC-9DC3-E6681C3B649E}" srcOrd="1" destOrd="0" parTransId="{7CEBFB19-2603-4025-8299-58697C520BF1}" sibTransId="{29089D97-CA4B-47C7-9EE9-E8BB6387063C}"/>
    <dgm:cxn modelId="{D3DF622E-1F01-4C92-975B-F3865575217A}" srcId="{D1C6B39B-7B79-4192-9643-CC09A857BE04}" destId="{B0C6D6ED-3544-4C33-8795-55928921251A}" srcOrd="0" destOrd="0" parTransId="{E0278F63-973D-4B13-AD2F-B84288605C0C}" sibTransId="{A00E8689-D20E-42AD-B785-2934BF0EEAC2}"/>
    <dgm:cxn modelId="{7D317AA2-2272-4124-B79D-E48B3B1FA016}" type="presOf" srcId="{53C121AA-A443-44CC-9DC3-E6681C3B649E}" destId="{F83A7B5A-87C5-43E8-94E2-68E02247D88C}" srcOrd="0" destOrd="2" presId="urn:microsoft.com/office/officeart/2005/8/layout/cycle2"/>
    <dgm:cxn modelId="{DC5525F9-5D24-46F5-99A0-827755D1090A}" type="presParOf" srcId="{6BEC12CE-ABDB-4832-9792-E825078C9E01}" destId="{F83A7B5A-87C5-43E8-94E2-68E02247D88C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44B372BE-CCE1-4F24-B6F0-3F8AF58314BA}" type="doc">
      <dgm:prSet loTypeId="urn:microsoft.com/office/officeart/2005/8/layout/lProcess3" loCatId="process" qsTypeId="urn:microsoft.com/office/officeart/2005/8/quickstyle/3d5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C76E264-E051-4C3D-BCB6-301DA5E479A8}">
      <dgm:prSet/>
      <dgm:spPr/>
      <dgm:t>
        <a:bodyPr/>
        <a:lstStyle/>
        <a:p>
          <a:pPr rtl="0"/>
          <a:r>
            <a:rPr lang="en-US" dirty="0" smtClean="0"/>
            <a:t>Stock Ranking  Result is shown in the right hand.</a:t>
          </a:r>
          <a:endParaRPr lang="en-US" dirty="0"/>
        </a:p>
      </dgm:t>
    </dgm:pt>
    <dgm:pt modelId="{941228AB-3C65-439C-84F5-F59425DFD644}" type="parTrans" cxnId="{F86E2F55-8826-479E-ABE8-5F2EFAB38360}">
      <dgm:prSet/>
      <dgm:spPr/>
      <dgm:t>
        <a:bodyPr/>
        <a:lstStyle/>
        <a:p>
          <a:endParaRPr lang="en-US"/>
        </a:p>
      </dgm:t>
    </dgm:pt>
    <dgm:pt modelId="{AFFA2E93-072C-4C2B-AF9C-2B9D4229050B}" type="sibTrans" cxnId="{F86E2F55-8826-479E-ABE8-5F2EFAB38360}">
      <dgm:prSet/>
      <dgm:spPr/>
      <dgm:t>
        <a:bodyPr/>
        <a:lstStyle/>
        <a:p>
          <a:endParaRPr lang="en-US"/>
        </a:p>
      </dgm:t>
    </dgm:pt>
    <dgm:pt modelId="{741A33EA-AA70-43D3-AEAB-0C3D0FA54F1F}">
      <dgm:prSet/>
      <dgm:spPr/>
      <dgm:t>
        <a:bodyPr/>
        <a:lstStyle/>
        <a:p>
          <a:pPr rtl="0"/>
          <a:r>
            <a:rPr lang="en-US" dirty="0" smtClean="0"/>
            <a:t>The value shows the weighted point for the ranking </a:t>
          </a:r>
          <a:endParaRPr lang="en-US" dirty="0"/>
        </a:p>
      </dgm:t>
    </dgm:pt>
    <dgm:pt modelId="{4D5269DF-14BE-44C7-8E17-03519D7435FA}" type="parTrans" cxnId="{4EB873F7-D4B9-41EA-9521-CA9961F7ECAF}">
      <dgm:prSet/>
      <dgm:spPr/>
      <dgm:t>
        <a:bodyPr/>
        <a:lstStyle/>
        <a:p>
          <a:endParaRPr lang="en-US"/>
        </a:p>
      </dgm:t>
    </dgm:pt>
    <dgm:pt modelId="{110E06A1-0CF8-4423-A1E1-465A6FFF7EBE}" type="sibTrans" cxnId="{4EB873F7-D4B9-41EA-9521-CA9961F7ECAF}">
      <dgm:prSet/>
      <dgm:spPr/>
      <dgm:t>
        <a:bodyPr/>
        <a:lstStyle/>
        <a:p>
          <a:endParaRPr lang="en-US"/>
        </a:p>
      </dgm:t>
    </dgm:pt>
    <dgm:pt modelId="{8D8A2DAF-3D0D-483D-A441-5A749880A7D7}" type="pres">
      <dgm:prSet presAssocID="{44B372BE-CCE1-4F24-B6F0-3F8AF58314BA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E3B6927-763D-49FD-B40D-26E3AD81018F}" type="pres">
      <dgm:prSet presAssocID="{2C76E264-E051-4C3D-BCB6-301DA5E479A8}" presName="horFlow" presStyleCnt="0"/>
      <dgm:spPr/>
      <dgm:t>
        <a:bodyPr/>
        <a:lstStyle/>
        <a:p>
          <a:endParaRPr lang="en-US"/>
        </a:p>
      </dgm:t>
    </dgm:pt>
    <dgm:pt modelId="{46E3B3AD-3856-4726-853C-64BF061C9ABD}" type="pres">
      <dgm:prSet presAssocID="{2C76E264-E051-4C3D-BCB6-301DA5E479A8}" presName="bigChev" presStyleLbl="node1" presStyleIdx="0" presStyleCnt="2"/>
      <dgm:spPr/>
      <dgm:t>
        <a:bodyPr/>
        <a:lstStyle/>
        <a:p>
          <a:endParaRPr lang="en-US"/>
        </a:p>
      </dgm:t>
    </dgm:pt>
    <dgm:pt modelId="{C432C4C7-4D3F-4C64-8AB8-6F7E17045808}" type="pres">
      <dgm:prSet presAssocID="{2C76E264-E051-4C3D-BCB6-301DA5E479A8}" presName="vSp" presStyleCnt="0"/>
      <dgm:spPr/>
      <dgm:t>
        <a:bodyPr/>
        <a:lstStyle/>
        <a:p>
          <a:endParaRPr lang="en-US"/>
        </a:p>
      </dgm:t>
    </dgm:pt>
    <dgm:pt modelId="{A39EE2DE-64AE-4179-9301-032D12ADDF35}" type="pres">
      <dgm:prSet presAssocID="{741A33EA-AA70-43D3-AEAB-0C3D0FA54F1F}" presName="horFlow" presStyleCnt="0"/>
      <dgm:spPr/>
    </dgm:pt>
    <dgm:pt modelId="{60FBC7BB-8A28-4806-9A5D-2663CAE2DE26}" type="pres">
      <dgm:prSet presAssocID="{741A33EA-AA70-43D3-AEAB-0C3D0FA54F1F}" presName="bigChev" presStyleLbl="node1" presStyleIdx="1" presStyleCnt="2"/>
      <dgm:spPr/>
      <dgm:t>
        <a:bodyPr/>
        <a:lstStyle/>
        <a:p>
          <a:endParaRPr lang="en-US"/>
        </a:p>
      </dgm:t>
    </dgm:pt>
  </dgm:ptLst>
  <dgm:cxnLst>
    <dgm:cxn modelId="{F86E2F55-8826-479E-ABE8-5F2EFAB38360}" srcId="{44B372BE-CCE1-4F24-B6F0-3F8AF58314BA}" destId="{2C76E264-E051-4C3D-BCB6-301DA5E479A8}" srcOrd="0" destOrd="0" parTransId="{941228AB-3C65-439C-84F5-F59425DFD644}" sibTransId="{AFFA2E93-072C-4C2B-AF9C-2B9D4229050B}"/>
    <dgm:cxn modelId="{DBEF903D-0B83-4540-BDA6-98DEBE274222}" type="presOf" srcId="{2C76E264-E051-4C3D-BCB6-301DA5E479A8}" destId="{46E3B3AD-3856-4726-853C-64BF061C9ABD}" srcOrd="0" destOrd="0" presId="urn:microsoft.com/office/officeart/2005/8/layout/lProcess3"/>
    <dgm:cxn modelId="{4EB873F7-D4B9-41EA-9521-CA9961F7ECAF}" srcId="{44B372BE-CCE1-4F24-B6F0-3F8AF58314BA}" destId="{741A33EA-AA70-43D3-AEAB-0C3D0FA54F1F}" srcOrd="1" destOrd="0" parTransId="{4D5269DF-14BE-44C7-8E17-03519D7435FA}" sibTransId="{110E06A1-0CF8-4423-A1E1-465A6FFF7EBE}"/>
    <dgm:cxn modelId="{E10D51CA-1E7C-4113-9239-55C6F4B7CD4A}" type="presOf" srcId="{741A33EA-AA70-43D3-AEAB-0C3D0FA54F1F}" destId="{60FBC7BB-8A28-4806-9A5D-2663CAE2DE26}" srcOrd="0" destOrd="0" presId="urn:microsoft.com/office/officeart/2005/8/layout/lProcess3"/>
    <dgm:cxn modelId="{9FE991CE-7489-469E-BEC1-CB0EF37F6F44}" type="presOf" srcId="{44B372BE-CCE1-4F24-B6F0-3F8AF58314BA}" destId="{8D8A2DAF-3D0D-483D-A441-5A749880A7D7}" srcOrd="0" destOrd="0" presId="urn:microsoft.com/office/officeart/2005/8/layout/lProcess3"/>
    <dgm:cxn modelId="{1CC6A586-6DC6-4DDD-A67E-E11EF07843B3}" type="presParOf" srcId="{8D8A2DAF-3D0D-483D-A441-5A749880A7D7}" destId="{8E3B6927-763D-49FD-B40D-26E3AD81018F}" srcOrd="0" destOrd="0" presId="urn:microsoft.com/office/officeart/2005/8/layout/lProcess3"/>
    <dgm:cxn modelId="{5DE7C327-CA61-4276-997B-48CE49842588}" type="presParOf" srcId="{8E3B6927-763D-49FD-B40D-26E3AD81018F}" destId="{46E3B3AD-3856-4726-853C-64BF061C9ABD}" srcOrd="0" destOrd="0" presId="urn:microsoft.com/office/officeart/2005/8/layout/lProcess3"/>
    <dgm:cxn modelId="{E440D2FD-0EC4-4891-8975-400ABA2CC82B}" type="presParOf" srcId="{8D8A2DAF-3D0D-483D-A441-5A749880A7D7}" destId="{C432C4C7-4D3F-4C64-8AB8-6F7E17045808}" srcOrd="1" destOrd="0" presId="urn:microsoft.com/office/officeart/2005/8/layout/lProcess3"/>
    <dgm:cxn modelId="{F18B69A8-20BD-46B9-AECB-EAF994C205B3}" type="presParOf" srcId="{8D8A2DAF-3D0D-483D-A441-5A749880A7D7}" destId="{A39EE2DE-64AE-4179-9301-032D12ADDF35}" srcOrd="2" destOrd="0" presId="urn:microsoft.com/office/officeart/2005/8/layout/lProcess3"/>
    <dgm:cxn modelId="{119FD78F-3821-46E3-8F9C-C1E623D582AF}" type="presParOf" srcId="{A39EE2DE-64AE-4179-9301-032D12ADDF35}" destId="{60FBC7BB-8A28-4806-9A5D-2663CAE2DE26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048D436-8991-4659-9B2C-6A5F679BB4FB}" type="doc">
      <dgm:prSet loTypeId="urn:microsoft.com/office/officeart/2005/8/layout/process4" loCatId="list" qsTypeId="urn:microsoft.com/office/officeart/2005/8/quickstyle/3d7" qsCatId="3D" csTypeId="urn:microsoft.com/office/officeart/2005/8/colors/accent5_2" csCatId="accent5"/>
      <dgm:spPr/>
      <dgm:t>
        <a:bodyPr/>
        <a:lstStyle/>
        <a:p>
          <a:endParaRPr lang="en-US"/>
        </a:p>
      </dgm:t>
    </dgm:pt>
    <dgm:pt modelId="{763A1009-020C-4FC6-8A09-41B46A4BEE29}">
      <dgm:prSet/>
      <dgm:spPr/>
      <dgm:t>
        <a:bodyPr/>
        <a:lstStyle/>
        <a:p>
          <a:pPr rtl="0"/>
          <a:r>
            <a:rPr lang="en-US" dirty="0" smtClean="0"/>
            <a:t>New chart by double click or use contextual menu</a:t>
          </a:r>
          <a:endParaRPr lang="en-US" dirty="0"/>
        </a:p>
      </dgm:t>
    </dgm:pt>
    <dgm:pt modelId="{86BCFD1D-F8D9-4F4E-B362-951134E3F36F}" type="parTrans" cxnId="{44EDEE11-BB6A-489E-B272-13403ABA2CF8}">
      <dgm:prSet/>
      <dgm:spPr/>
      <dgm:t>
        <a:bodyPr/>
        <a:lstStyle/>
        <a:p>
          <a:endParaRPr lang="en-US"/>
        </a:p>
      </dgm:t>
    </dgm:pt>
    <dgm:pt modelId="{B971205A-444C-48E4-92EA-32CC31EAC199}" type="sibTrans" cxnId="{44EDEE11-BB6A-489E-B272-13403ABA2CF8}">
      <dgm:prSet/>
      <dgm:spPr/>
      <dgm:t>
        <a:bodyPr/>
        <a:lstStyle/>
        <a:p>
          <a:endParaRPr lang="en-US"/>
        </a:p>
      </dgm:t>
    </dgm:pt>
    <dgm:pt modelId="{E323238B-6013-4529-8005-4B27D11EE356}">
      <dgm:prSet/>
      <dgm:spPr/>
      <dgm:t>
        <a:bodyPr/>
        <a:lstStyle/>
        <a:p>
          <a:pPr rtl="0"/>
          <a:r>
            <a:rPr lang="en-US" dirty="0" smtClean="0"/>
            <a:t>Chart is drawn by default in candlestick style.</a:t>
          </a:r>
          <a:endParaRPr lang="en-US" dirty="0"/>
        </a:p>
      </dgm:t>
    </dgm:pt>
    <dgm:pt modelId="{3852DA10-B614-4BFC-B4AF-75A3A21FFC36}" type="parTrans" cxnId="{6154FCB6-31E7-4C61-811C-42489B05C8EA}">
      <dgm:prSet/>
      <dgm:spPr/>
      <dgm:t>
        <a:bodyPr/>
        <a:lstStyle/>
        <a:p>
          <a:endParaRPr lang="en-US"/>
        </a:p>
      </dgm:t>
    </dgm:pt>
    <dgm:pt modelId="{C0AD20EA-C6A8-4D3A-96C5-54E4AAFCFA86}" type="sibTrans" cxnId="{6154FCB6-31E7-4C61-811C-42489B05C8EA}">
      <dgm:prSet/>
      <dgm:spPr/>
      <dgm:t>
        <a:bodyPr/>
        <a:lstStyle/>
        <a:p>
          <a:endParaRPr lang="en-US"/>
        </a:p>
      </dgm:t>
    </dgm:pt>
    <dgm:pt modelId="{6B1D73F6-E29A-4EBD-9EC7-FBF220D899FC}">
      <dgm:prSet/>
      <dgm:spPr/>
      <dgm:t>
        <a:bodyPr/>
        <a:lstStyle/>
        <a:p>
          <a:pPr rtl="0"/>
          <a:r>
            <a:rPr lang="en-US" dirty="0" smtClean="0"/>
            <a:t>Other styles include Line and Bar</a:t>
          </a:r>
          <a:endParaRPr lang="en-US" dirty="0"/>
        </a:p>
      </dgm:t>
    </dgm:pt>
    <dgm:pt modelId="{7D12A61E-1023-421F-A258-20CBC1F3219B}" type="parTrans" cxnId="{48A19895-FC88-42F1-A502-CCAB3DD62ECF}">
      <dgm:prSet/>
      <dgm:spPr/>
      <dgm:t>
        <a:bodyPr/>
        <a:lstStyle/>
        <a:p>
          <a:endParaRPr lang="en-US"/>
        </a:p>
      </dgm:t>
    </dgm:pt>
    <dgm:pt modelId="{D05DF65F-4B03-4E95-9046-C8C312AFA968}" type="sibTrans" cxnId="{48A19895-FC88-42F1-A502-CCAB3DD62ECF}">
      <dgm:prSet/>
      <dgm:spPr/>
      <dgm:t>
        <a:bodyPr/>
        <a:lstStyle/>
        <a:p>
          <a:endParaRPr lang="en-US"/>
        </a:p>
      </dgm:t>
    </dgm:pt>
    <dgm:pt modelId="{A5DB0A6E-BE28-4FD1-A527-5FB30F3B54C9}">
      <dgm:prSet/>
      <dgm:spPr/>
      <dgm:t>
        <a:bodyPr/>
        <a:lstStyle/>
        <a:p>
          <a:pPr rtl="0"/>
          <a:r>
            <a:rPr lang="en-US" dirty="0" smtClean="0"/>
            <a:t>User can modifies chart’s </a:t>
          </a:r>
          <a:r>
            <a:rPr lang="en-US" dirty="0" err="1" smtClean="0"/>
            <a:t>colour</a:t>
          </a:r>
          <a:r>
            <a:rPr lang="en-US" dirty="0" smtClean="0"/>
            <a:t>  in Chart-&gt;Chart Properties</a:t>
          </a:r>
          <a:endParaRPr lang="en-US" dirty="0"/>
        </a:p>
      </dgm:t>
    </dgm:pt>
    <dgm:pt modelId="{8B60E1F4-31EB-42CB-8D77-C2792DEDDAD4}" type="parTrans" cxnId="{51D24C38-F4AB-49F4-A38B-FEBC37927214}">
      <dgm:prSet/>
      <dgm:spPr/>
      <dgm:t>
        <a:bodyPr/>
        <a:lstStyle/>
        <a:p>
          <a:endParaRPr lang="en-US"/>
        </a:p>
      </dgm:t>
    </dgm:pt>
    <dgm:pt modelId="{3B961924-E074-480E-8D2F-260B1DE59EA5}" type="sibTrans" cxnId="{51D24C38-F4AB-49F4-A38B-FEBC37927214}">
      <dgm:prSet/>
      <dgm:spPr/>
      <dgm:t>
        <a:bodyPr/>
        <a:lstStyle/>
        <a:p>
          <a:endParaRPr lang="en-US"/>
        </a:p>
      </dgm:t>
    </dgm:pt>
    <dgm:pt modelId="{2A7C762B-00DD-4B6E-902F-F83256095AA4}" type="pres">
      <dgm:prSet presAssocID="{3048D436-8991-4659-9B2C-6A5F679BB4F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5B4A3E1-96DF-4836-850D-AD919E6EDAA1}" type="pres">
      <dgm:prSet presAssocID="{A5DB0A6E-BE28-4FD1-A527-5FB30F3B54C9}" presName="boxAndChildren" presStyleCnt="0"/>
      <dgm:spPr/>
    </dgm:pt>
    <dgm:pt modelId="{FC6E0A98-A84F-491A-970A-FB08F359DDF4}" type="pres">
      <dgm:prSet presAssocID="{A5DB0A6E-BE28-4FD1-A527-5FB30F3B54C9}" presName="parentTextBox" presStyleLbl="node1" presStyleIdx="0" presStyleCnt="3"/>
      <dgm:spPr/>
      <dgm:t>
        <a:bodyPr/>
        <a:lstStyle/>
        <a:p>
          <a:endParaRPr lang="en-US"/>
        </a:p>
      </dgm:t>
    </dgm:pt>
    <dgm:pt modelId="{47A83A21-74AF-4C49-B6EC-154FA062E033}" type="pres">
      <dgm:prSet presAssocID="{C0AD20EA-C6A8-4D3A-96C5-54E4AAFCFA86}" presName="sp" presStyleCnt="0"/>
      <dgm:spPr/>
    </dgm:pt>
    <dgm:pt modelId="{117B2100-F8BA-4D9B-B3D9-C72293DDA812}" type="pres">
      <dgm:prSet presAssocID="{E323238B-6013-4529-8005-4B27D11EE356}" presName="arrowAndChildren" presStyleCnt="0"/>
      <dgm:spPr/>
    </dgm:pt>
    <dgm:pt modelId="{B50C21CC-D750-4464-B5D3-696ECAB50701}" type="pres">
      <dgm:prSet presAssocID="{E323238B-6013-4529-8005-4B27D11EE356}" presName="parentTextArrow" presStyleLbl="node1" presStyleIdx="0" presStyleCnt="3"/>
      <dgm:spPr/>
      <dgm:t>
        <a:bodyPr/>
        <a:lstStyle/>
        <a:p>
          <a:endParaRPr lang="en-US"/>
        </a:p>
      </dgm:t>
    </dgm:pt>
    <dgm:pt modelId="{5266D0AE-B302-4A53-9DD5-C5480BB9E9E9}" type="pres">
      <dgm:prSet presAssocID="{E323238B-6013-4529-8005-4B27D11EE356}" presName="arrow" presStyleLbl="node1" presStyleIdx="1" presStyleCnt="3"/>
      <dgm:spPr/>
      <dgm:t>
        <a:bodyPr/>
        <a:lstStyle/>
        <a:p>
          <a:endParaRPr lang="en-US"/>
        </a:p>
      </dgm:t>
    </dgm:pt>
    <dgm:pt modelId="{32CCEE63-AD27-473D-BCAA-4F2C42FCCC83}" type="pres">
      <dgm:prSet presAssocID="{E323238B-6013-4529-8005-4B27D11EE356}" presName="descendantArrow" presStyleCnt="0"/>
      <dgm:spPr/>
    </dgm:pt>
    <dgm:pt modelId="{FBC70B9B-13BE-442F-8997-4FDD494AB878}" type="pres">
      <dgm:prSet presAssocID="{6B1D73F6-E29A-4EBD-9EC7-FBF220D899FC}" presName="childTextArrow" presStyleLbl="fg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5FC53D-2B15-4237-9A93-FDDA363CD2A7}" type="pres">
      <dgm:prSet presAssocID="{B971205A-444C-48E4-92EA-32CC31EAC199}" presName="sp" presStyleCnt="0"/>
      <dgm:spPr/>
    </dgm:pt>
    <dgm:pt modelId="{B7F6FA0E-67C4-475F-BE0B-5472B039427E}" type="pres">
      <dgm:prSet presAssocID="{763A1009-020C-4FC6-8A09-41B46A4BEE29}" presName="arrowAndChildren" presStyleCnt="0"/>
      <dgm:spPr/>
    </dgm:pt>
    <dgm:pt modelId="{B288544A-4BD2-4D05-B4B3-D8F1586B83E3}" type="pres">
      <dgm:prSet presAssocID="{763A1009-020C-4FC6-8A09-41B46A4BEE29}" presName="parentTextArrow" presStyleLbl="node1" presStyleIdx="2" presStyleCnt="3"/>
      <dgm:spPr/>
      <dgm:t>
        <a:bodyPr/>
        <a:lstStyle/>
        <a:p>
          <a:endParaRPr lang="en-US"/>
        </a:p>
      </dgm:t>
    </dgm:pt>
  </dgm:ptLst>
  <dgm:cxnLst>
    <dgm:cxn modelId="{804B827F-B407-4161-9431-209B7AD20D0B}" type="presOf" srcId="{3048D436-8991-4659-9B2C-6A5F679BB4FB}" destId="{2A7C762B-00DD-4B6E-902F-F83256095AA4}" srcOrd="0" destOrd="0" presId="urn:microsoft.com/office/officeart/2005/8/layout/process4"/>
    <dgm:cxn modelId="{A3879C3E-EAFC-49CB-B6EF-58D5051B142E}" type="presOf" srcId="{E323238B-6013-4529-8005-4B27D11EE356}" destId="{5266D0AE-B302-4A53-9DD5-C5480BB9E9E9}" srcOrd="1" destOrd="0" presId="urn:microsoft.com/office/officeart/2005/8/layout/process4"/>
    <dgm:cxn modelId="{44EDEE11-BB6A-489E-B272-13403ABA2CF8}" srcId="{3048D436-8991-4659-9B2C-6A5F679BB4FB}" destId="{763A1009-020C-4FC6-8A09-41B46A4BEE29}" srcOrd="0" destOrd="0" parTransId="{86BCFD1D-F8D9-4F4E-B362-951134E3F36F}" sibTransId="{B971205A-444C-48E4-92EA-32CC31EAC199}"/>
    <dgm:cxn modelId="{FE79ECFF-68E6-4D93-813D-5D20A0C94673}" type="presOf" srcId="{763A1009-020C-4FC6-8A09-41B46A4BEE29}" destId="{B288544A-4BD2-4D05-B4B3-D8F1586B83E3}" srcOrd="0" destOrd="0" presId="urn:microsoft.com/office/officeart/2005/8/layout/process4"/>
    <dgm:cxn modelId="{6154FCB6-31E7-4C61-811C-42489B05C8EA}" srcId="{3048D436-8991-4659-9B2C-6A5F679BB4FB}" destId="{E323238B-6013-4529-8005-4B27D11EE356}" srcOrd="1" destOrd="0" parTransId="{3852DA10-B614-4BFC-B4AF-75A3A21FFC36}" sibTransId="{C0AD20EA-C6A8-4D3A-96C5-54E4AAFCFA86}"/>
    <dgm:cxn modelId="{F26461F5-8452-4F3E-98F0-24F73622404A}" type="presOf" srcId="{6B1D73F6-E29A-4EBD-9EC7-FBF220D899FC}" destId="{FBC70B9B-13BE-442F-8997-4FDD494AB878}" srcOrd="0" destOrd="0" presId="urn:microsoft.com/office/officeart/2005/8/layout/process4"/>
    <dgm:cxn modelId="{51D24C38-F4AB-49F4-A38B-FEBC37927214}" srcId="{3048D436-8991-4659-9B2C-6A5F679BB4FB}" destId="{A5DB0A6E-BE28-4FD1-A527-5FB30F3B54C9}" srcOrd="2" destOrd="0" parTransId="{8B60E1F4-31EB-42CB-8D77-C2792DEDDAD4}" sibTransId="{3B961924-E074-480E-8D2F-260B1DE59EA5}"/>
    <dgm:cxn modelId="{D96BF840-E57F-4017-B3BD-8E4C0813F36E}" type="presOf" srcId="{E323238B-6013-4529-8005-4B27D11EE356}" destId="{B50C21CC-D750-4464-B5D3-696ECAB50701}" srcOrd="0" destOrd="0" presId="urn:microsoft.com/office/officeart/2005/8/layout/process4"/>
    <dgm:cxn modelId="{48A19895-FC88-42F1-A502-CCAB3DD62ECF}" srcId="{E323238B-6013-4529-8005-4B27D11EE356}" destId="{6B1D73F6-E29A-4EBD-9EC7-FBF220D899FC}" srcOrd="0" destOrd="0" parTransId="{7D12A61E-1023-421F-A258-20CBC1F3219B}" sibTransId="{D05DF65F-4B03-4E95-9046-C8C312AFA968}"/>
    <dgm:cxn modelId="{EF84857B-8673-4008-A914-56572A75EC41}" type="presOf" srcId="{A5DB0A6E-BE28-4FD1-A527-5FB30F3B54C9}" destId="{FC6E0A98-A84F-491A-970A-FB08F359DDF4}" srcOrd="0" destOrd="0" presId="urn:microsoft.com/office/officeart/2005/8/layout/process4"/>
    <dgm:cxn modelId="{F552191F-8E85-490A-8D40-753E0A3B2C50}" type="presParOf" srcId="{2A7C762B-00DD-4B6E-902F-F83256095AA4}" destId="{55B4A3E1-96DF-4836-850D-AD919E6EDAA1}" srcOrd="0" destOrd="0" presId="urn:microsoft.com/office/officeart/2005/8/layout/process4"/>
    <dgm:cxn modelId="{BE8829C4-3EB3-4BE8-9C0B-ACB91118D812}" type="presParOf" srcId="{55B4A3E1-96DF-4836-850D-AD919E6EDAA1}" destId="{FC6E0A98-A84F-491A-970A-FB08F359DDF4}" srcOrd="0" destOrd="0" presId="urn:microsoft.com/office/officeart/2005/8/layout/process4"/>
    <dgm:cxn modelId="{A29D73D8-3F39-48D8-87A5-1A25C75D9EB3}" type="presParOf" srcId="{2A7C762B-00DD-4B6E-902F-F83256095AA4}" destId="{47A83A21-74AF-4C49-B6EC-154FA062E033}" srcOrd="1" destOrd="0" presId="urn:microsoft.com/office/officeart/2005/8/layout/process4"/>
    <dgm:cxn modelId="{F229BED9-35F6-4F6C-A02C-B7FA4A4C3283}" type="presParOf" srcId="{2A7C762B-00DD-4B6E-902F-F83256095AA4}" destId="{117B2100-F8BA-4D9B-B3D9-C72293DDA812}" srcOrd="2" destOrd="0" presId="urn:microsoft.com/office/officeart/2005/8/layout/process4"/>
    <dgm:cxn modelId="{62DA1A79-66EC-43FA-8C4C-E14F82976D9A}" type="presParOf" srcId="{117B2100-F8BA-4D9B-B3D9-C72293DDA812}" destId="{B50C21CC-D750-4464-B5D3-696ECAB50701}" srcOrd="0" destOrd="0" presId="urn:microsoft.com/office/officeart/2005/8/layout/process4"/>
    <dgm:cxn modelId="{D2DC459E-1056-4F03-9306-F6082359AEA6}" type="presParOf" srcId="{117B2100-F8BA-4D9B-B3D9-C72293DDA812}" destId="{5266D0AE-B302-4A53-9DD5-C5480BB9E9E9}" srcOrd="1" destOrd="0" presId="urn:microsoft.com/office/officeart/2005/8/layout/process4"/>
    <dgm:cxn modelId="{B9F7BC21-7904-4F69-9109-BA93D96DBC01}" type="presParOf" srcId="{117B2100-F8BA-4D9B-B3D9-C72293DDA812}" destId="{32CCEE63-AD27-473D-BCAA-4F2C42FCCC83}" srcOrd="2" destOrd="0" presId="urn:microsoft.com/office/officeart/2005/8/layout/process4"/>
    <dgm:cxn modelId="{9E57ACDD-7707-4E3D-B16B-A17701A9B427}" type="presParOf" srcId="{32CCEE63-AD27-473D-BCAA-4F2C42FCCC83}" destId="{FBC70B9B-13BE-442F-8997-4FDD494AB878}" srcOrd="0" destOrd="0" presId="urn:microsoft.com/office/officeart/2005/8/layout/process4"/>
    <dgm:cxn modelId="{45E249D5-FC3E-4A50-A86E-AD415340B9C1}" type="presParOf" srcId="{2A7C762B-00DD-4B6E-902F-F83256095AA4}" destId="{095FC53D-2B15-4237-9A93-FDDA363CD2A7}" srcOrd="3" destOrd="0" presId="urn:microsoft.com/office/officeart/2005/8/layout/process4"/>
    <dgm:cxn modelId="{40B4F9F7-54CD-477A-AFBE-92F08BE48C45}" type="presParOf" srcId="{2A7C762B-00DD-4B6E-902F-F83256095AA4}" destId="{B7F6FA0E-67C4-475F-BE0B-5472B039427E}" srcOrd="4" destOrd="0" presId="urn:microsoft.com/office/officeart/2005/8/layout/process4"/>
    <dgm:cxn modelId="{8F89C148-3CFF-43D4-B410-00E8DC5AA8D9}" type="presParOf" srcId="{B7F6FA0E-67C4-475F-BE0B-5472B039427E}" destId="{B288544A-4BD2-4D05-B4B3-D8F1586B83E3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DDD9A0D-AE6B-4C81-87FF-EE2F664461D7}" type="doc">
      <dgm:prSet loTypeId="urn:microsoft.com/office/officeart/2005/8/layout/cycle7" loCatId="cycle" qsTypeId="urn:microsoft.com/office/officeart/2005/8/quickstyle/3d5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10412E8-70FA-4DE8-9AD6-85E8CA7B47FE}">
      <dgm:prSet/>
      <dgm:spPr/>
      <dgm:t>
        <a:bodyPr/>
        <a:lstStyle/>
        <a:p>
          <a:pPr rtl="0"/>
          <a:r>
            <a:rPr lang="en-US" dirty="0" smtClean="0"/>
            <a:t>Quantum provides automatic trading strategies</a:t>
          </a:r>
          <a:endParaRPr lang="en-US" dirty="0"/>
        </a:p>
      </dgm:t>
    </dgm:pt>
    <dgm:pt modelId="{50F28160-0485-41EA-BA04-956EA5607AC8}" type="parTrans" cxnId="{D9FDBFF3-35B0-43F1-9481-AACC5B4925D6}">
      <dgm:prSet/>
      <dgm:spPr/>
      <dgm:t>
        <a:bodyPr/>
        <a:lstStyle/>
        <a:p>
          <a:endParaRPr lang="en-US"/>
        </a:p>
      </dgm:t>
    </dgm:pt>
    <dgm:pt modelId="{E94FAFF6-0C64-4C84-B735-3264D85BCE14}" type="sibTrans" cxnId="{D9FDBFF3-35B0-43F1-9481-AACC5B4925D6}">
      <dgm:prSet/>
      <dgm:spPr/>
      <dgm:t>
        <a:bodyPr/>
        <a:lstStyle/>
        <a:p>
          <a:endParaRPr lang="en-US"/>
        </a:p>
      </dgm:t>
    </dgm:pt>
    <dgm:pt modelId="{458EAB4A-8BE5-4E40-B892-52097958F6CD}">
      <dgm:prSet/>
      <dgm:spPr/>
      <dgm:t>
        <a:bodyPr/>
        <a:lstStyle/>
        <a:p>
          <a:pPr rtl="0"/>
          <a:r>
            <a:rPr lang="en-US" dirty="0" smtClean="0"/>
            <a:t>The strategy </a:t>
          </a:r>
          <a:r>
            <a:rPr lang="en-US" dirty="0" err="1" smtClean="0"/>
            <a:t>combobox</a:t>
          </a:r>
          <a:r>
            <a:rPr lang="en-US" dirty="0" smtClean="0"/>
            <a:t> show available strategies</a:t>
          </a:r>
          <a:endParaRPr lang="en-US" dirty="0"/>
        </a:p>
      </dgm:t>
    </dgm:pt>
    <dgm:pt modelId="{5D6C862C-1AD8-4F01-9C54-AAAD431773ED}" type="parTrans" cxnId="{4804D149-B026-4FFE-B0BE-0EECC37C2424}">
      <dgm:prSet/>
      <dgm:spPr/>
      <dgm:t>
        <a:bodyPr/>
        <a:lstStyle/>
        <a:p>
          <a:endParaRPr lang="en-US"/>
        </a:p>
      </dgm:t>
    </dgm:pt>
    <dgm:pt modelId="{24F364D7-6DBC-4B6B-9A86-FD226F622153}" type="sibTrans" cxnId="{4804D149-B026-4FFE-B0BE-0EECC37C2424}">
      <dgm:prSet/>
      <dgm:spPr/>
      <dgm:t>
        <a:bodyPr/>
        <a:lstStyle/>
        <a:p>
          <a:endParaRPr lang="en-US"/>
        </a:p>
      </dgm:t>
    </dgm:pt>
    <dgm:pt modelId="{C06BD3A4-F792-4475-B120-EB28BE04F7BF}" type="pres">
      <dgm:prSet presAssocID="{BDDD9A0D-AE6B-4C81-87FF-EE2F664461D7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B565D33-B317-468C-BA37-8571B3C30E5B}" type="pres">
      <dgm:prSet presAssocID="{410412E8-70FA-4DE8-9AD6-85E8CA7B47FE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1B7C3E-E8D4-4812-A2A1-BCF425A1B8F3}" type="pres">
      <dgm:prSet presAssocID="{E94FAFF6-0C64-4C84-B735-3264D85BCE14}" presName="sibTrans" presStyleLbl="sibTrans2D1" presStyleIdx="0" presStyleCnt="2"/>
      <dgm:spPr/>
      <dgm:t>
        <a:bodyPr/>
        <a:lstStyle/>
        <a:p>
          <a:endParaRPr lang="en-US"/>
        </a:p>
      </dgm:t>
    </dgm:pt>
    <dgm:pt modelId="{FC95BF7B-7DD0-453F-A0C2-FDAF68F3D24B}" type="pres">
      <dgm:prSet presAssocID="{E94FAFF6-0C64-4C84-B735-3264D85BCE14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67535B22-89FA-44A0-A76D-645607D0CC77}" type="pres">
      <dgm:prSet presAssocID="{458EAB4A-8BE5-4E40-B892-52097958F6CD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F22054-C94F-46F7-8C22-831354BDA2A7}" type="pres">
      <dgm:prSet presAssocID="{24F364D7-6DBC-4B6B-9A86-FD226F622153}" presName="sibTrans" presStyleLbl="sibTrans2D1" presStyleIdx="1" presStyleCnt="2"/>
      <dgm:spPr/>
      <dgm:t>
        <a:bodyPr/>
        <a:lstStyle/>
        <a:p>
          <a:endParaRPr lang="en-US"/>
        </a:p>
      </dgm:t>
    </dgm:pt>
    <dgm:pt modelId="{A7B23A08-277D-4A2F-B691-7654BCDD88FC}" type="pres">
      <dgm:prSet presAssocID="{24F364D7-6DBC-4B6B-9A86-FD226F622153}" presName="connectorText" presStyleLbl="sibTrans2D1" presStyleIdx="1" presStyleCnt="2"/>
      <dgm:spPr/>
      <dgm:t>
        <a:bodyPr/>
        <a:lstStyle/>
        <a:p>
          <a:endParaRPr lang="en-US"/>
        </a:p>
      </dgm:t>
    </dgm:pt>
  </dgm:ptLst>
  <dgm:cxnLst>
    <dgm:cxn modelId="{187B7C69-B09D-41AD-8B63-0CCDFA4191B1}" type="presOf" srcId="{24F364D7-6DBC-4B6B-9A86-FD226F622153}" destId="{A7B23A08-277D-4A2F-B691-7654BCDD88FC}" srcOrd="1" destOrd="0" presId="urn:microsoft.com/office/officeart/2005/8/layout/cycle7"/>
    <dgm:cxn modelId="{70524E0A-9D1D-4A1B-B9FA-CD785F60AF2B}" type="presOf" srcId="{BDDD9A0D-AE6B-4C81-87FF-EE2F664461D7}" destId="{C06BD3A4-F792-4475-B120-EB28BE04F7BF}" srcOrd="0" destOrd="0" presId="urn:microsoft.com/office/officeart/2005/8/layout/cycle7"/>
    <dgm:cxn modelId="{D9FDBFF3-35B0-43F1-9481-AACC5B4925D6}" srcId="{BDDD9A0D-AE6B-4C81-87FF-EE2F664461D7}" destId="{410412E8-70FA-4DE8-9AD6-85E8CA7B47FE}" srcOrd="0" destOrd="0" parTransId="{50F28160-0485-41EA-BA04-956EA5607AC8}" sibTransId="{E94FAFF6-0C64-4C84-B735-3264D85BCE14}"/>
    <dgm:cxn modelId="{75032D2D-1392-43E2-B472-BE3BD3595956}" type="presOf" srcId="{E94FAFF6-0C64-4C84-B735-3264D85BCE14}" destId="{BD1B7C3E-E8D4-4812-A2A1-BCF425A1B8F3}" srcOrd="0" destOrd="0" presId="urn:microsoft.com/office/officeart/2005/8/layout/cycle7"/>
    <dgm:cxn modelId="{4804D149-B026-4FFE-B0BE-0EECC37C2424}" srcId="{BDDD9A0D-AE6B-4C81-87FF-EE2F664461D7}" destId="{458EAB4A-8BE5-4E40-B892-52097958F6CD}" srcOrd="1" destOrd="0" parTransId="{5D6C862C-1AD8-4F01-9C54-AAAD431773ED}" sibTransId="{24F364D7-6DBC-4B6B-9A86-FD226F622153}"/>
    <dgm:cxn modelId="{A08B9D43-537A-48B1-A71E-7D44A90F8DBC}" type="presOf" srcId="{24F364D7-6DBC-4B6B-9A86-FD226F622153}" destId="{70F22054-C94F-46F7-8C22-831354BDA2A7}" srcOrd="0" destOrd="0" presId="urn:microsoft.com/office/officeart/2005/8/layout/cycle7"/>
    <dgm:cxn modelId="{779D508F-BDEF-4499-BDF8-12F30D257942}" type="presOf" srcId="{410412E8-70FA-4DE8-9AD6-85E8CA7B47FE}" destId="{9B565D33-B317-468C-BA37-8571B3C30E5B}" srcOrd="0" destOrd="0" presId="urn:microsoft.com/office/officeart/2005/8/layout/cycle7"/>
    <dgm:cxn modelId="{92620C7E-61F6-43BC-994C-F3EEA94E264E}" type="presOf" srcId="{458EAB4A-8BE5-4E40-B892-52097958F6CD}" destId="{67535B22-89FA-44A0-A76D-645607D0CC77}" srcOrd="0" destOrd="0" presId="urn:microsoft.com/office/officeart/2005/8/layout/cycle7"/>
    <dgm:cxn modelId="{FD41F4C6-7882-4CA2-BE7C-1A99737DCB4F}" type="presOf" srcId="{E94FAFF6-0C64-4C84-B735-3264D85BCE14}" destId="{FC95BF7B-7DD0-453F-A0C2-FDAF68F3D24B}" srcOrd="1" destOrd="0" presId="urn:microsoft.com/office/officeart/2005/8/layout/cycle7"/>
    <dgm:cxn modelId="{7539DD99-1E21-423F-9B99-054A5309DE79}" type="presParOf" srcId="{C06BD3A4-F792-4475-B120-EB28BE04F7BF}" destId="{9B565D33-B317-468C-BA37-8571B3C30E5B}" srcOrd="0" destOrd="0" presId="urn:microsoft.com/office/officeart/2005/8/layout/cycle7"/>
    <dgm:cxn modelId="{BB9151DB-2256-4DC2-A9E0-5E3D97CCD452}" type="presParOf" srcId="{C06BD3A4-F792-4475-B120-EB28BE04F7BF}" destId="{BD1B7C3E-E8D4-4812-A2A1-BCF425A1B8F3}" srcOrd="1" destOrd="0" presId="urn:microsoft.com/office/officeart/2005/8/layout/cycle7"/>
    <dgm:cxn modelId="{B1FA325B-DC99-44D6-A1FF-2DB5E616F854}" type="presParOf" srcId="{BD1B7C3E-E8D4-4812-A2A1-BCF425A1B8F3}" destId="{FC95BF7B-7DD0-453F-A0C2-FDAF68F3D24B}" srcOrd="0" destOrd="0" presId="urn:microsoft.com/office/officeart/2005/8/layout/cycle7"/>
    <dgm:cxn modelId="{4EEF83F7-4241-487C-93B5-C6574AF3B0FF}" type="presParOf" srcId="{C06BD3A4-F792-4475-B120-EB28BE04F7BF}" destId="{67535B22-89FA-44A0-A76D-645607D0CC77}" srcOrd="2" destOrd="0" presId="urn:microsoft.com/office/officeart/2005/8/layout/cycle7"/>
    <dgm:cxn modelId="{781E0A35-526E-488B-9C57-BBA6CCD902F7}" type="presParOf" srcId="{C06BD3A4-F792-4475-B120-EB28BE04F7BF}" destId="{70F22054-C94F-46F7-8C22-831354BDA2A7}" srcOrd="3" destOrd="0" presId="urn:microsoft.com/office/officeart/2005/8/layout/cycle7"/>
    <dgm:cxn modelId="{2D88A3E0-E0EE-46C2-B78E-D14D6734A08A}" type="presParOf" srcId="{70F22054-C94F-46F7-8C22-831354BDA2A7}" destId="{A7B23A08-277D-4A2F-B691-7654BCDD88FC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996DEBC-2FE9-425B-AB9F-DFCEFE07F09D}" type="doc">
      <dgm:prSet loTypeId="urn:microsoft.com/office/officeart/2005/8/layout/process4" loCatId="list" qsTypeId="urn:microsoft.com/office/officeart/2005/8/quickstyle/3d8" qsCatId="3D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6FB028DD-16CC-402D-9F85-B3FBBB6F6DC8}">
      <dgm:prSet/>
      <dgm:spPr/>
      <dgm:t>
        <a:bodyPr/>
        <a:lstStyle/>
        <a:p>
          <a:pPr rtl="0"/>
          <a:r>
            <a:rPr lang="en-US" dirty="0" smtClean="0"/>
            <a:t>Help investors to find easily BUY/SELL decision</a:t>
          </a:r>
          <a:endParaRPr lang="en-US" dirty="0"/>
        </a:p>
      </dgm:t>
    </dgm:pt>
    <dgm:pt modelId="{72BCBE08-C71A-4B61-A9C3-D52B610A4480}" type="parTrans" cxnId="{61D23C8F-EF01-43B8-A41C-F66F6D977C73}">
      <dgm:prSet/>
      <dgm:spPr/>
      <dgm:t>
        <a:bodyPr/>
        <a:lstStyle/>
        <a:p>
          <a:endParaRPr lang="en-US"/>
        </a:p>
      </dgm:t>
    </dgm:pt>
    <dgm:pt modelId="{5123B51A-94EA-4298-844A-9F692095DB15}" type="sibTrans" cxnId="{61D23C8F-EF01-43B8-A41C-F66F6D977C73}">
      <dgm:prSet/>
      <dgm:spPr/>
      <dgm:t>
        <a:bodyPr/>
        <a:lstStyle/>
        <a:p>
          <a:endParaRPr lang="en-US"/>
        </a:p>
      </dgm:t>
    </dgm:pt>
    <dgm:pt modelId="{7D304525-5B97-4C77-A66C-B368AA550F08}">
      <dgm:prSet/>
      <dgm:spPr/>
      <dgm:t>
        <a:bodyPr/>
        <a:lstStyle/>
        <a:p>
          <a:pPr rtl="0"/>
          <a:r>
            <a:rPr lang="en-US" dirty="0" smtClean="0">
              <a:solidFill>
                <a:srgbClr val="92D050"/>
              </a:solidFill>
            </a:rPr>
            <a:t>Increase PROFIT</a:t>
          </a:r>
          <a:endParaRPr lang="en-US" dirty="0">
            <a:solidFill>
              <a:srgbClr val="92D050"/>
            </a:solidFill>
          </a:endParaRPr>
        </a:p>
      </dgm:t>
    </dgm:pt>
    <dgm:pt modelId="{2902CDA3-6C86-4339-9C60-6ADA475B741B}" type="parTrans" cxnId="{7FC4ABF7-A0AA-4D2A-A780-9A857CFED2B9}">
      <dgm:prSet/>
      <dgm:spPr/>
      <dgm:t>
        <a:bodyPr/>
        <a:lstStyle/>
        <a:p>
          <a:endParaRPr lang="en-US"/>
        </a:p>
      </dgm:t>
    </dgm:pt>
    <dgm:pt modelId="{F4037122-4354-4DDB-9FBE-66A871ADCE0D}" type="sibTrans" cxnId="{7FC4ABF7-A0AA-4D2A-A780-9A857CFED2B9}">
      <dgm:prSet/>
      <dgm:spPr/>
      <dgm:t>
        <a:bodyPr/>
        <a:lstStyle/>
        <a:p>
          <a:endParaRPr lang="en-US"/>
        </a:p>
      </dgm:t>
    </dgm:pt>
    <dgm:pt modelId="{A845537F-6E0D-417F-B66C-F456B3E671BE}">
      <dgm:prSet/>
      <dgm:spPr/>
      <dgm:t>
        <a:bodyPr/>
        <a:lstStyle/>
        <a:p>
          <a:pPr rtl="0"/>
          <a:r>
            <a:rPr lang="en-US" dirty="0" err="1" smtClean="0">
              <a:solidFill>
                <a:srgbClr val="FF0000"/>
              </a:solidFill>
            </a:rPr>
            <a:t>Deacrese</a:t>
          </a:r>
          <a:r>
            <a:rPr lang="en-US" dirty="0" smtClean="0">
              <a:solidFill>
                <a:srgbClr val="FF0000"/>
              </a:solidFill>
            </a:rPr>
            <a:t> RISK</a:t>
          </a:r>
          <a:endParaRPr lang="en-US" dirty="0">
            <a:solidFill>
              <a:srgbClr val="FF0000"/>
            </a:solidFill>
          </a:endParaRPr>
        </a:p>
      </dgm:t>
    </dgm:pt>
    <dgm:pt modelId="{00D9FBB2-2751-4223-95E2-F39B946BE2AD}" type="parTrans" cxnId="{B42A8C7F-45FA-4A7C-81BE-22561AE324A8}">
      <dgm:prSet/>
      <dgm:spPr/>
      <dgm:t>
        <a:bodyPr/>
        <a:lstStyle/>
        <a:p>
          <a:endParaRPr lang="en-US"/>
        </a:p>
      </dgm:t>
    </dgm:pt>
    <dgm:pt modelId="{B05A44FC-42D4-49CC-B64D-745F18D45E7E}" type="sibTrans" cxnId="{B42A8C7F-45FA-4A7C-81BE-22561AE324A8}">
      <dgm:prSet/>
      <dgm:spPr/>
      <dgm:t>
        <a:bodyPr/>
        <a:lstStyle/>
        <a:p>
          <a:endParaRPr lang="en-US"/>
        </a:p>
      </dgm:t>
    </dgm:pt>
    <dgm:pt modelId="{5CFA4075-0157-4ECF-B9D7-179E6FA78F27}">
      <dgm:prSet/>
      <dgm:spPr/>
      <dgm:t>
        <a:bodyPr/>
        <a:lstStyle/>
        <a:p>
          <a:pPr rtl="0"/>
          <a:r>
            <a:rPr lang="en-US" dirty="0" smtClean="0"/>
            <a:t>BUY/SELL decisions are shown in chart</a:t>
          </a:r>
          <a:endParaRPr lang="en-US" dirty="0"/>
        </a:p>
      </dgm:t>
    </dgm:pt>
    <dgm:pt modelId="{726F9CB2-2AA2-4C15-8480-6FD04225FBCC}" type="parTrans" cxnId="{177AFD4C-B137-476A-9D30-BAE3A3D33EC1}">
      <dgm:prSet/>
      <dgm:spPr/>
      <dgm:t>
        <a:bodyPr/>
        <a:lstStyle/>
        <a:p>
          <a:endParaRPr lang="en-US"/>
        </a:p>
      </dgm:t>
    </dgm:pt>
    <dgm:pt modelId="{04DD5D40-346A-4696-A9D3-48AC0037DE62}" type="sibTrans" cxnId="{177AFD4C-B137-476A-9D30-BAE3A3D33EC1}">
      <dgm:prSet/>
      <dgm:spPr/>
      <dgm:t>
        <a:bodyPr/>
        <a:lstStyle/>
        <a:p>
          <a:endParaRPr lang="en-US"/>
        </a:p>
      </dgm:t>
    </dgm:pt>
    <dgm:pt modelId="{C99CE642-BD39-44BE-8D45-F49C9456D517}">
      <dgm:prSet custT="1"/>
      <dgm:spPr/>
      <dgm:t>
        <a:bodyPr/>
        <a:lstStyle/>
        <a:p>
          <a:pPr rtl="0"/>
          <a:r>
            <a:rPr lang="en-US" sz="2400" dirty="0" smtClean="0">
              <a:solidFill>
                <a:srgbClr val="92D050"/>
              </a:solidFill>
            </a:rPr>
            <a:t>More than 50 Quantum Strategy available</a:t>
          </a:r>
          <a:endParaRPr lang="en-US" sz="2400" dirty="0">
            <a:solidFill>
              <a:srgbClr val="92D050"/>
            </a:solidFill>
          </a:endParaRPr>
        </a:p>
      </dgm:t>
    </dgm:pt>
    <dgm:pt modelId="{DFD76F13-B173-43BB-B1E6-9E59B85FE580}" type="parTrans" cxnId="{63BECDC5-B2E4-4B3F-8759-FCBD6A101883}">
      <dgm:prSet/>
      <dgm:spPr/>
      <dgm:t>
        <a:bodyPr/>
        <a:lstStyle/>
        <a:p>
          <a:endParaRPr lang="en-US"/>
        </a:p>
      </dgm:t>
    </dgm:pt>
    <dgm:pt modelId="{2EFA123D-FCB9-48C9-9943-E5F429015EF5}" type="sibTrans" cxnId="{63BECDC5-B2E4-4B3F-8759-FCBD6A101883}">
      <dgm:prSet/>
      <dgm:spPr/>
      <dgm:t>
        <a:bodyPr/>
        <a:lstStyle/>
        <a:p>
          <a:endParaRPr lang="en-US"/>
        </a:p>
      </dgm:t>
    </dgm:pt>
    <dgm:pt modelId="{08E530BA-AD56-43B7-8262-CE3E9325A0DA}" type="pres">
      <dgm:prSet presAssocID="{7996DEBC-2FE9-425B-AB9F-DFCEFE07F09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B5F9F1C-56D8-4EFD-B8CA-808832EFA373}" type="pres">
      <dgm:prSet presAssocID="{C99CE642-BD39-44BE-8D45-F49C9456D517}" presName="boxAndChildren" presStyleCnt="0"/>
      <dgm:spPr/>
    </dgm:pt>
    <dgm:pt modelId="{B0FD66BE-9F44-4737-9038-96EC7B4E6F84}" type="pres">
      <dgm:prSet presAssocID="{C99CE642-BD39-44BE-8D45-F49C9456D517}" presName="parentTextBox" presStyleLbl="node1" presStyleIdx="0" presStyleCnt="3"/>
      <dgm:spPr/>
      <dgm:t>
        <a:bodyPr/>
        <a:lstStyle/>
        <a:p>
          <a:endParaRPr lang="en-US"/>
        </a:p>
      </dgm:t>
    </dgm:pt>
    <dgm:pt modelId="{CBD7F5FE-A526-432C-8624-6CDA5B13A006}" type="pres">
      <dgm:prSet presAssocID="{04DD5D40-346A-4696-A9D3-48AC0037DE62}" presName="sp" presStyleCnt="0"/>
      <dgm:spPr/>
    </dgm:pt>
    <dgm:pt modelId="{C5CB0DB0-E12F-4258-AA64-524B915826F3}" type="pres">
      <dgm:prSet presAssocID="{5CFA4075-0157-4ECF-B9D7-179E6FA78F27}" presName="arrowAndChildren" presStyleCnt="0"/>
      <dgm:spPr/>
    </dgm:pt>
    <dgm:pt modelId="{84A77A12-A859-4959-9162-E427F3FF4609}" type="pres">
      <dgm:prSet presAssocID="{5CFA4075-0157-4ECF-B9D7-179E6FA78F27}" presName="parentTextArrow" presStyleLbl="node1" presStyleIdx="1" presStyleCnt="3"/>
      <dgm:spPr/>
      <dgm:t>
        <a:bodyPr/>
        <a:lstStyle/>
        <a:p>
          <a:endParaRPr lang="en-US"/>
        </a:p>
      </dgm:t>
    </dgm:pt>
    <dgm:pt modelId="{9B58DB6F-098C-4115-A575-116FB24A3C8F}" type="pres">
      <dgm:prSet presAssocID="{5123B51A-94EA-4298-844A-9F692095DB15}" presName="sp" presStyleCnt="0"/>
      <dgm:spPr/>
    </dgm:pt>
    <dgm:pt modelId="{7DE3926B-3D2C-4219-A586-216CC00FE429}" type="pres">
      <dgm:prSet presAssocID="{6FB028DD-16CC-402D-9F85-B3FBBB6F6DC8}" presName="arrowAndChildren" presStyleCnt="0"/>
      <dgm:spPr/>
    </dgm:pt>
    <dgm:pt modelId="{9CDEEEC1-2DC1-4612-8E3E-427646DE6BD9}" type="pres">
      <dgm:prSet presAssocID="{6FB028DD-16CC-402D-9F85-B3FBBB6F6DC8}" presName="parentTextArrow" presStyleLbl="node1" presStyleIdx="1" presStyleCnt="3"/>
      <dgm:spPr/>
      <dgm:t>
        <a:bodyPr/>
        <a:lstStyle/>
        <a:p>
          <a:endParaRPr lang="en-US"/>
        </a:p>
      </dgm:t>
    </dgm:pt>
    <dgm:pt modelId="{C491D6F8-711C-456A-AC38-14B579D93CF3}" type="pres">
      <dgm:prSet presAssocID="{6FB028DD-16CC-402D-9F85-B3FBBB6F6DC8}" presName="arrow" presStyleLbl="node1" presStyleIdx="2" presStyleCnt="3"/>
      <dgm:spPr/>
      <dgm:t>
        <a:bodyPr/>
        <a:lstStyle/>
        <a:p>
          <a:endParaRPr lang="en-US"/>
        </a:p>
      </dgm:t>
    </dgm:pt>
    <dgm:pt modelId="{97CF3088-2BBC-4935-98C4-CD22E14E68AB}" type="pres">
      <dgm:prSet presAssocID="{6FB028DD-16CC-402D-9F85-B3FBBB6F6DC8}" presName="descendantArrow" presStyleCnt="0"/>
      <dgm:spPr/>
    </dgm:pt>
    <dgm:pt modelId="{C7A8F93D-7EA5-48A6-9E1F-DA50F5F3DC5C}" type="pres">
      <dgm:prSet presAssocID="{7D304525-5B97-4C77-A66C-B368AA550F08}" presName="childTextArrow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AA626A-0681-42C0-8D33-74AE0206F1E5}" type="pres">
      <dgm:prSet presAssocID="{A845537F-6E0D-417F-B66C-F456B3E671BE}" presName="childTextArrow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8CB3089-7DE0-4C22-BEB8-B050DF8A6F79}" type="presOf" srcId="{6FB028DD-16CC-402D-9F85-B3FBBB6F6DC8}" destId="{C491D6F8-711C-456A-AC38-14B579D93CF3}" srcOrd="1" destOrd="0" presId="urn:microsoft.com/office/officeart/2005/8/layout/process4"/>
    <dgm:cxn modelId="{177AFD4C-B137-476A-9D30-BAE3A3D33EC1}" srcId="{7996DEBC-2FE9-425B-AB9F-DFCEFE07F09D}" destId="{5CFA4075-0157-4ECF-B9D7-179E6FA78F27}" srcOrd="1" destOrd="0" parTransId="{726F9CB2-2AA2-4C15-8480-6FD04225FBCC}" sibTransId="{04DD5D40-346A-4696-A9D3-48AC0037DE62}"/>
    <dgm:cxn modelId="{61D23C8F-EF01-43B8-A41C-F66F6D977C73}" srcId="{7996DEBC-2FE9-425B-AB9F-DFCEFE07F09D}" destId="{6FB028DD-16CC-402D-9F85-B3FBBB6F6DC8}" srcOrd="0" destOrd="0" parTransId="{72BCBE08-C71A-4B61-A9C3-D52B610A4480}" sibTransId="{5123B51A-94EA-4298-844A-9F692095DB15}"/>
    <dgm:cxn modelId="{1BA07CB0-1B04-4C43-AA22-A9A8AEEC50CA}" type="presOf" srcId="{A845537F-6E0D-417F-B66C-F456B3E671BE}" destId="{26AA626A-0681-42C0-8D33-74AE0206F1E5}" srcOrd="0" destOrd="0" presId="urn:microsoft.com/office/officeart/2005/8/layout/process4"/>
    <dgm:cxn modelId="{7413094F-769A-4F20-AB60-2D80111EEE51}" type="presOf" srcId="{C99CE642-BD39-44BE-8D45-F49C9456D517}" destId="{B0FD66BE-9F44-4737-9038-96EC7B4E6F84}" srcOrd="0" destOrd="0" presId="urn:microsoft.com/office/officeart/2005/8/layout/process4"/>
    <dgm:cxn modelId="{1A304CD4-35F6-4360-9DA3-42DFDF210FFA}" type="presOf" srcId="{5CFA4075-0157-4ECF-B9D7-179E6FA78F27}" destId="{84A77A12-A859-4959-9162-E427F3FF4609}" srcOrd="0" destOrd="0" presId="urn:microsoft.com/office/officeart/2005/8/layout/process4"/>
    <dgm:cxn modelId="{B42A8C7F-45FA-4A7C-81BE-22561AE324A8}" srcId="{6FB028DD-16CC-402D-9F85-B3FBBB6F6DC8}" destId="{A845537F-6E0D-417F-B66C-F456B3E671BE}" srcOrd="1" destOrd="0" parTransId="{00D9FBB2-2751-4223-95E2-F39B946BE2AD}" sibTransId="{B05A44FC-42D4-49CC-B64D-745F18D45E7E}"/>
    <dgm:cxn modelId="{1E81EAD9-626F-4404-9565-67C565C2BA5E}" type="presOf" srcId="{7996DEBC-2FE9-425B-AB9F-DFCEFE07F09D}" destId="{08E530BA-AD56-43B7-8262-CE3E9325A0DA}" srcOrd="0" destOrd="0" presId="urn:microsoft.com/office/officeart/2005/8/layout/process4"/>
    <dgm:cxn modelId="{7FC4ABF7-A0AA-4D2A-A780-9A857CFED2B9}" srcId="{6FB028DD-16CC-402D-9F85-B3FBBB6F6DC8}" destId="{7D304525-5B97-4C77-A66C-B368AA550F08}" srcOrd="0" destOrd="0" parTransId="{2902CDA3-6C86-4339-9C60-6ADA475B741B}" sibTransId="{F4037122-4354-4DDB-9FBE-66A871ADCE0D}"/>
    <dgm:cxn modelId="{25E8E020-3A7C-4DCA-BB14-A8D52825E02E}" type="presOf" srcId="{6FB028DD-16CC-402D-9F85-B3FBBB6F6DC8}" destId="{9CDEEEC1-2DC1-4612-8E3E-427646DE6BD9}" srcOrd="0" destOrd="0" presId="urn:microsoft.com/office/officeart/2005/8/layout/process4"/>
    <dgm:cxn modelId="{63BECDC5-B2E4-4B3F-8759-FCBD6A101883}" srcId="{7996DEBC-2FE9-425B-AB9F-DFCEFE07F09D}" destId="{C99CE642-BD39-44BE-8D45-F49C9456D517}" srcOrd="2" destOrd="0" parTransId="{DFD76F13-B173-43BB-B1E6-9E59B85FE580}" sibTransId="{2EFA123D-FCB9-48C9-9943-E5F429015EF5}"/>
    <dgm:cxn modelId="{CB1EB78A-6B31-4AA6-8E9E-55486156F783}" type="presOf" srcId="{7D304525-5B97-4C77-A66C-B368AA550F08}" destId="{C7A8F93D-7EA5-48A6-9E1F-DA50F5F3DC5C}" srcOrd="0" destOrd="0" presId="urn:microsoft.com/office/officeart/2005/8/layout/process4"/>
    <dgm:cxn modelId="{DB5DBCF9-D515-4D7B-8F00-0C5A15FA79D3}" type="presParOf" srcId="{08E530BA-AD56-43B7-8262-CE3E9325A0DA}" destId="{CB5F9F1C-56D8-4EFD-B8CA-808832EFA373}" srcOrd="0" destOrd="0" presId="urn:microsoft.com/office/officeart/2005/8/layout/process4"/>
    <dgm:cxn modelId="{C1E794D4-6598-4C5D-80C1-7328AEB6BEB4}" type="presParOf" srcId="{CB5F9F1C-56D8-4EFD-B8CA-808832EFA373}" destId="{B0FD66BE-9F44-4737-9038-96EC7B4E6F84}" srcOrd="0" destOrd="0" presId="urn:microsoft.com/office/officeart/2005/8/layout/process4"/>
    <dgm:cxn modelId="{AF5D979E-075E-4D24-9A3B-BF40083044B9}" type="presParOf" srcId="{08E530BA-AD56-43B7-8262-CE3E9325A0DA}" destId="{CBD7F5FE-A526-432C-8624-6CDA5B13A006}" srcOrd="1" destOrd="0" presId="urn:microsoft.com/office/officeart/2005/8/layout/process4"/>
    <dgm:cxn modelId="{F00EF3F1-56D1-464F-89EB-C6A78D8A3914}" type="presParOf" srcId="{08E530BA-AD56-43B7-8262-CE3E9325A0DA}" destId="{C5CB0DB0-E12F-4258-AA64-524B915826F3}" srcOrd="2" destOrd="0" presId="urn:microsoft.com/office/officeart/2005/8/layout/process4"/>
    <dgm:cxn modelId="{5A47F678-1889-4E18-85FA-3B3859BD29A5}" type="presParOf" srcId="{C5CB0DB0-E12F-4258-AA64-524B915826F3}" destId="{84A77A12-A859-4959-9162-E427F3FF4609}" srcOrd="0" destOrd="0" presId="urn:microsoft.com/office/officeart/2005/8/layout/process4"/>
    <dgm:cxn modelId="{9667E716-8E3C-4547-ACC4-1FF3DBEF8DAC}" type="presParOf" srcId="{08E530BA-AD56-43B7-8262-CE3E9325A0DA}" destId="{9B58DB6F-098C-4115-A575-116FB24A3C8F}" srcOrd="3" destOrd="0" presId="urn:microsoft.com/office/officeart/2005/8/layout/process4"/>
    <dgm:cxn modelId="{8DBBEAA6-57ED-4F3B-B695-725F4E65D52A}" type="presParOf" srcId="{08E530BA-AD56-43B7-8262-CE3E9325A0DA}" destId="{7DE3926B-3D2C-4219-A586-216CC00FE429}" srcOrd="4" destOrd="0" presId="urn:microsoft.com/office/officeart/2005/8/layout/process4"/>
    <dgm:cxn modelId="{A3DF5CD8-CC3A-4341-A1E8-5B35BB13C762}" type="presParOf" srcId="{7DE3926B-3D2C-4219-A586-216CC00FE429}" destId="{9CDEEEC1-2DC1-4612-8E3E-427646DE6BD9}" srcOrd="0" destOrd="0" presId="urn:microsoft.com/office/officeart/2005/8/layout/process4"/>
    <dgm:cxn modelId="{3BB8BFF2-1B0F-4824-8962-56A1D5F1945B}" type="presParOf" srcId="{7DE3926B-3D2C-4219-A586-216CC00FE429}" destId="{C491D6F8-711C-456A-AC38-14B579D93CF3}" srcOrd="1" destOrd="0" presId="urn:microsoft.com/office/officeart/2005/8/layout/process4"/>
    <dgm:cxn modelId="{99DFC7E0-4AB6-49DD-B984-CF3323FEBF2E}" type="presParOf" srcId="{7DE3926B-3D2C-4219-A586-216CC00FE429}" destId="{97CF3088-2BBC-4935-98C4-CD22E14E68AB}" srcOrd="2" destOrd="0" presId="urn:microsoft.com/office/officeart/2005/8/layout/process4"/>
    <dgm:cxn modelId="{AF2BD2F4-49BB-44FE-8B42-E695EB6B4E77}" type="presParOf" srcId="{97CF3088-2BBC-4935-98C4-CD22E14E68AB}" destId="{C7A8F93D-7EA5-48A6-9E1F-DA50F5F3DC5C}" srcOrd="0" destOrd="0" presId="urn:microsoft.com/office/officeart/2005/8/layout/process4"/>
    <dgm:cxn modelId="{B6F9C3A4-E943-44D0-9B94-96EAD9DCADDE}" type="presParOf" srcId="{97CF3088-2BBC-4935-98C4-CD22E14E68AB}" destId="{26AA626A-0681-42C0-8D33-74AE0206F1E5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4B372BE-CCE1-4F24-B6F0-3F8AF58314BA}" type="doc">
      <dgm:prSet loTypeId="urn:microsoft.com/office/officeart/2005/8/layout/lProcess3" loCatId="process" qsTypeId="urn:microsoft.com/office/officeart/2005/8/quickstyle/3d5" qsCatId="3D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2C76E264-E051-4C3D-BCB6-301DA5E479A8}">
      <dgm:prSet/>
      <dgm:spPr/>
      <dgm:t>
        <a:bodyPr/>
        <a:lstStyle/>
        <a:p>
          <a:pPr rtl="0"/>
          <a:r>
            <a:rPr lang="en-US" dirty="0" err="1" smtClean="0"/>
            <a:t>Backtesting</a:t>
          </a:r>
          <a:r>
            <a:rPr lang="en-US" dirty="0" smtClean="0"/>
            <a:t>  is the process of evaluating a strategy, by applying it to historical data.	</a:t>
          </a:r>
          <a:endParaRPr lang="en-US" dirty="0"/>
        </a:p>
      </dgm:t>
    </dgm:pt>
    <dgm:pt modelId="{941228AB-3C65-439C-84F5-F59425DFD644}" type="parTrans" cxnId="{F86E2F55-8826-479E-ABE8-5F2EFAB38360}">
      <dgm:prSet/>
      <dgm:spPr/>
      <dgm:t>
        <a:bodyPr/>
        <a:lstStyle/>
        <a:p>
          <a:endParaRPr lang="en-US"/>
        </a:p>
      </dgm:t>
    </dgm:pt>
    <dgm:pt modelId="{AFFA2E93-072C-4C2B-AF9C-2B9D4229050B}" type="sibTrans" cxnId="{F86E2F55-8826-479E-ABE8-5F2EFAB38360}">
      <dgm:prSet/>
      <dgm:spPr/>
      <dgm:t>
        <a:bodyPr/>
        <a:lstStyle/>
        <a:p>
          <a:endParaRPr lang="en-US"/>
        </a:p>
      </dgm:t>
    </dgm:pt>
    <dgm:pt modelId="{4245B6EC-AA85-49DE-848A-0D727B675B5A}">
      <dgm:prSet/>
      <dgm:spPr/>
      <dgm:t>
        <a:bodyPr/>
        <a:lstStyle/>
        <a:p>
          <a:pPr rtl="0"/>
          <a:r>
            <a:rPr lang="en-US" dirty="0" smtClean="0"/>
            <a:t>Many strategies can be chosen to do </a:t>
          </a:r>
          <a:r>
            <a:rPr lang="en-US" dirty="0" err="1" smtClean="0"/>
            <a:t>backtest</a:t>
          </a:r>
          <a:endParaRPr lang="en-US" dirty="0"/>
        </a:p>
      </dgm:t>
    </dgm:pt>
    <dgm:pt modelId="{B209654B-1608-4868-BF4D-09473DCFDC9E}" type="parTrans" cxnId="{01EED7B3-3251-4AD4-978B-5C05D04356A8}">
      <dgm:prSet/>
      <dgm:spPr/>
      <dgm:t>
        <a:bodyPr/>
        <a:lstStyle/>
        <a:p>
          <a:endParaRPr lang="en-US"/>
        </a:p>
      </dgm:t>
    </dgm:pt>
    <dgm:pt modelId="{9BE259C8-D0B2-4A5B-B3A4-BC5836DB1D25}" type="sibTrans" cxnId="{01EED7B3-3251-4AD4-978B-5C05D04356A8}">
      <dgm:prSet/>
      <dgm:spPr/>
      <dgm:t>
        <a:bodyPr/>
        <a:lstStyle/>
        <a:p>
          <a:endParaRPr lang="en-US"/>
        </a:p>
      </dgm:t>
    </dgm:pt>
    <dgm:pt modelId="{2E7B50B4-6315-4E84-902E-744DCD0E27BA}">
      <dgm:prSet/>
      <dgm:spPr/>
      <dgm:t>
        <a:bodyPr/>
        <a:lstStyle/>
        <a:p>
          <a:pPr rtl="0"/>
          <a:r>
            <a:rPr lang="en-US" dirty="0" smtClean="0"/>
            <a:t>Strategy represents computer trading algorithm</a:t>
          </a:r>
          <a:endParaRPr lang="en-US" dirty="0"/>
        </a:p>
      </dgm:t>
    </dgm:pt>
    <dgm:pt modelId="{08496F40-94A8-4993-911B-78B6701545F9}" type="parTrans" cxnId="{9C1A4E70-C689-47DB-9AC7-FEFA3B4F9946}">
      <dgm:prSet/>
      <dgm:spPr/>
      <dgm:t>
        <a:bodyPr/>
        <a:lstStyle/>
        <a:p>
          <a:endParaRPr lang="en-US"/>
        </a:p>
      </dgm:t>
    </dgm:pt>
    <dgm:pt modelId="{2D530CE3-692F-41CF-A22A-7F2590A240AD}" type="sibTrans" cxnId="{9C1A4E70-C689-47DB-9AC7-FEFA3B4F9946}">
      <dgm:prSet/>
      <dgm:spPr/>
      <dgm:t>
        <a:bodyPr/>
        <a:lstStyle/>
        <a:p>
          <a:endParaRPr lang="en-US"/>
        </a:p>
      </dgm:t>
    </dgm:pt>
    <dgm:pt modelId="{8D8A2DAF-3D0D-483D-A441-5A749880A7D7}" type="pres">
      <dgm:prSet presAssocID="{44B372BE-CCE1-4F24-B6F0-3F8AF58314BA}" presName="Name0" presStyleCnt="0">
        <dgm:presLayoutVars>
          <dgm:chPref val="3"/>
          <dgm:dir val="rev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E3B6927-763D-49FD-B40D-26E3AD81018F}" type="pres">
      <dgm:prSet presAssocID="{2C76E264-E051-4C3D-BCB6-301DA5E479A8}" presName="horFlow" presStyleCnt="0"/>
      <dgm:spPr/>
    </dgm:pt>
    <dgm:pt modelId="{46E3B3AD-3856-4726-853C-64BF061C9ABD}" type="pres">
      <dgm:prSet presAssocID="{2C76E264-E051-4C3D-BCB6-301DA5E479A8}" presName="bigChev" presStyleLbl="node1" presStyleIdx="0" presStyleCnt="3"/>
      <dgm:spPr/>
      <dgm:t>
        <a:bodyPr/>
        <a:lstStyle/>
        <a:p>
          <a:endParaRPr lang="en-US"/>
        </a:p>
      </dgm:t>
    </dgm:pt>
    <dgm:pt modelId="{C432C4C7-4D3F-4C64-8AB8-6F7E17045808}" type="pres">
      <dgm:prSet presAssocID="{2C76E264-E051-4C3D-BCB6-301DA5E479A8}" presName="vSp" presStyleCnt="0"/>
      <dgm:spPr/>
    </dgm:pt>
    <dgm:pt modelId="{0C417C52-162D-4298-B849-4D6A89044867}" type="pres">
      <dgm:prSet presAssocID="{4245B6EC-AA85-49DE-848A-0D727B675B5A}" presName="horFlow" presStyleCnt="0"/>
      <dgm:spPr/>
    </dgm:pt>
    <dgm:pt modelId="{7A4C0704-22C2-46EE-B473-37A352D30E03}" type="pres">
      <dgm:prSet presAssocID="{4245B6EC-AA85-49DE-848A-0D727B675B5A}" presName="bigChev" presStyleLbl="node1" presStyleIdx="1" presStyleCnt="3"/>
      <dgm:spPr/>
      <dgm:t>
        <a:bodyPr/>
        <a:lstStyle/>
        <a:p>
          <a:endParaRPr lang="en-US"/>
        </a:p>
      </dgm:t>
    </dgm:pt>
    <dgm:pt modelId="{B598B9BF-B269-489B-A87F-7928BB7F13A2}" type="pres">
      <dgm:prSet presAssocID="{4245B6EC-AA85-49DE-848A-0D727B675B5A}" presName="vSp" presStyleCnt="0"/>
      <dgm:spPr/>
    </dgm:pt>
    <dgm:pt modelId="{0B40B21D-E973-46E3-B088-F31F83C4EEE8}" type="pres">
      <dgm:prSet presAssocID="{2E7B50B4-6315-4E84-902E-744DCD0E27BA}" presName="horFlow" presStyleCnt="0"/>
      <dgm:spPr/>
    </dgm:pt>
    <dgm:pt modelId="{727447CA-603D-4DE7-86F6-6DA26D974FDC}" type="pres">
      <dgm:prSet presAssocID="{2E7B50B4-6315-4E84-902E-744DCD0E27BA}" presName="bigChev" presStyleLbl="node1" presStyleIdx="2" presStyleCnt="3"/>
      <dgm:spPr/>
      <dgm:t>
        <a:bodyPr/>
        <a:lstStyle/>
        <a:p>
          <a:endParaRPr lang="en-US"/>
        </a:p>
      </dgm:t>
    </dgm:pt>
  </dgm:ptLst>
  <dgm:cxnLst>
    <dgm:cxn modelId="{F86E2F55-8826-479E-ABE8-5F2EFAB38360}" srcId="{44B372BE-CCE1-4F24-B6F0-3F8AF58314BA}" destId="{2C76E264-E051-4C3D-BCB6-301DA5E479A8}" srcOrd="0" destOrd="0" parTransId="{941228AB-3C65-439C-84F5-F59425DFD644}" sibTransId="{AFFA2E93-072C-4C2B-AF9C-2B9D4229050B}"/>
    <dgm:cxn modelId="{01EED7B3-3251-4AD4-978B-5C05D04356A8}" srcId="{44B372BE-CCE1-4F24-B6F0-3F8AF58314BA}" destId="{4245B6EC-AA85-49DE-848A-0D727B675B5A}" srcOrd="1" destOrd="0" parTransId="{B209654B-1608-4868-BF4D-09473DCFDC9E}" sibTransId="{9BE259C8-D0B2-4A5B-B3A4-BC5836DB1D25}"/>
    <dgm:cxn modelId="{9C1A4E70-C689-47DB-9AC7-FEFA3B4F9946}" srcId="{44B372BE-CCE1-4F24-B6F0-3F8AF58314BA}" destId="{2E7B50B4-6315-4E84-902E-744DCD0E27BA}" srcOrd="2" destOrd="0" parTransId="{08496F40-94A8-4993-911B-78B6701545F9}" sibTransId="{2D530CE3-692F-41CF-A22A-7F2590A240AD}"/>
    <dgm:cxn modelId="{A5D17559-7B3D-46B5-B031-EB260E193F8A}" type="presOf" srcId="{2E7B50B4-6315-4E84-902E-744DCD0E27BA}" destId="{727447CA-603D-4DE7-86F6-6DA26D974FDC}" srcOrd="0" destOrd="0" presId="urn:microsoft.com/office/officeart/2005/8/layout/lProcess3"/>
    <dgm:cxn modelId="{83234E48-A56F-4CE3-9AFA-EA03EACCBE68}" type="presOf" srcId="{4245B6EC-AA85-49DE-848A-0D727B675B5A}" destId="{7A4C0704-22C2-46EE-B473-37A352D30E03}" srcOrd="0" destOrd="0" presId="urn:microsoft.com/office/officeart/2005/8/layout/lProcess3"/>
    <dgm:cxn modelId="{0D5FE0A7-6D34-4647-8A30-DC4CEFF8F2EE}" type="presOf" srcId="{2C76E264-E051-4C3D-BCB6-301DA5E479A8}" destId="{46E3B3AD-3856-4726-853C-64BF061C9ABD}" srcOrd="0" destOrd="0" presId="urn:microsoft.com/office/officeart/2005/8/layout/lProcess3"/>
    <dgm:cxn modelId="{5A4956C3-D913-47AA-AEE2-505761D13E2C}" type="presOf" srcId="{44B372BE-CCE1-4F24-B6F0-3F8AF58314BA}" destId="{8D8A2DAF-3D0D-483D-A441-5A749880A7D7}" srcOrd="0" destOrd="0" presId="urn:microsoft.com/office/officeart/2005/8/layout/lProcess3"/>
    <dgm:cxn modelId="{1705C0B1-09C1-46DD-9D50-66FE2DF9BA92}" type="presParOf" srcId="{8D8A2DAF-3D0D-483D-A441-5A749880A7D7}" destId="{8E3B6927-763D-49FD-B40D-26E3AD81018F}" srcOrd="0" destOrd="0" presId="urn:microsoft.com/office/officeart/2005/8/layout/lProcess3"/>
    <dgm:cxn modelId="{EA3DBF9C-9A6B-4095-A3E0-83924249F99C}" type="presParOf" srcId="{8E3B6927-763D-49FD-B40D-26E3AD81018F}" destId="{46E3B3AD-3856-4726-853C-64BF061C9ABD}" srcOrd="0" destOrd="0" presId="urn:microsoft.com/office/officeart/2005/8/layout/lProcess3"/>
    <dgm:cxn modelId="{9E063C4E-F446-4CF8-A248-652C3E7A53CD}" type="presParOf" srcId="{8D8A2DAF-3D0D-483D-A441-5A749880A7D7}" destId="{C432C4C7-4D3F-4C64-8AB8-6F7E17045808}" srcOrd="1" destOrd="0" presId="urn:microsoft.com/office/officeart/2005/8/layout/lProcess3"/>
    <dgm:cxn modelId="{752615CC-BB52-4737-A534-27536B800ABC}" type="presParOf" srcId="{8D8A2DAF-3D0D-483D-A441-5A749880A7D7}" destId="{0C417C52-162D-4298-B849-4D6A89044867}" srcOrd="2" destOrd="0" presId="urn:microsoft.com/office/officeart/2005/8/layout/lProcess3"/>
    <dgm:cxn modelId="{067D2B44-4E06-4A0C-B13F-C477A1792826}" type="presParOf" srcId="{0C417C52-162D-4298-B849-4D6A89044867}" destId="{7A4C0704-22C2-46EE-B473-37A352D30E03}" srcOrd="0" destOrd="0" presId="urn:microsoft.com/office/officeart/2005/8/layout/lProcess3"/>
    <dgm:cxn modelId="{A462FF23-C875-4E69-A070-A1832A2194FE}" type="presParOf" srcId="{8D8A2DAF-3D0D-483D-A441-5A749880A7D7}" destId="{B598B9BF-B269-489B-A87F-7928BB7F13A2}" srcOrd="3" destOrd="0" presId="urn:microsoft.com/office/officeart/2005/8/layout/lProcess3"/>
    <dgm:cxn modelId="{F6C477AB-DFA3-4375-A18E-7FA9A6BCFF2E}" type="presParOf" srcId="{8D8A2DAF-3D0D-483D-A441-5A749880A7D7}" destId="{0B40B21D-E973-46E3-B088-F31F83C4EEE8}" srcOrd="4" destOrd="0" presId="urn:microsoft.com/office/officeart/2005/8/layout/lProcess3"/>
    <dgm:cxn modelId="{0118BAE2-B3A0-4367-8BDF-54B32F936687}" type="presParOf" srcId="{0B40B21D-E973-46E3-B088-F31F83C4EEE8}" destId="{727447CA-603D-4DE7-86F6-6DA26D974FDC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4B372BE-CCE1-4F24-B6F0-3F8AF58314BA}" type="doc">
      <dgm:prSet loTypeId="urn:microsoft.com/office/officeart/2005/8/layout/lProcess3" loCatId="process" qsTypeId="urn:microsoft.com/office/officeart/2005/8/quickstyle/3d5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C76E264-E051-4C3D-BCB6-301DA5E479A8}">
      <dgm:prSet/>
      <dgm:spPr/>
      <dgm:t>
        <a:bodyPr/>
        <a:lstStyle/>
        <a:p>
          <a:pPr rtl="0"/>
          <a:r>
            <a:rPr lang="en-US" dirty="0" err="1" smtClean="0"/>
            <a:t>Backtesting</a:t>
          </a:r>
          <a:r>
            <a:rPr lang="en-US" dirty="0" smtClean="0"/>
            <a:t> result allows investors to see the result of AUTOMATIC TRADING for a stock in  a specific period</a:t>
          </a:r>
          <a:endParaRPr lang="en-US" dirty="0"/>
        </a:p>
      </dgm:t>
    </dgm:pt>
    <dgm:pt modelId="{941228AB-3C65-439C-84F5-F59425DFD644}" type="parTrans" cxnId="{F86E2F55-8826-479E-ABE8-5F2EFAB38360}">
      <dgm:prSet/>
      <dgm:spPr/>
      <dgm:t>
        <a:bodyPr/>
        <a:lstStyle/>
        <a:p>
          <a:endParaRPr lang="en-US"/>
        </a:p>
      </dgm:t>
    </dgm:pt>
    <dgm:pt modelId="{AFFA2E93-072C-4C2B-AF9C-2B9D4229050B}" type="sibTrans" cxnId="{F86E2F55-8826-479E-ABE8-5F2EFAB38360}">
      <dgm:prSet/>
      <dgm:spPr/>
      <dgm:t>
        <a:bodyPr/>
        <a:lstStyle/>
        <a:p>
          <a:endParaRPr lang="en-US"/>
        </a:p>
      </dgm:t>
    </dgm:pt>
    <dgm:pt modelId="{741A33EA-AA70-43D3-AEAB-0C3D0FA54F1F}">
      <dgm:prSet/>
      <dgm:spPr/>
      <dgm:t>
        <a:bodyPr/>
        <a:lstStyle/>
        <a:p>
          <a:pPr rtl="0"/>
          <a:r>
            <a:rPr lang="en-US" dirty="0" smtClean="0"/>
            <a:t>The value shows the profit/loss (in VND)  for the investment of VND 10mil by default in the specific period</a:t>
          </a:r>
          <a:endParaRPr lang="en-US" dirty="0"/>
        </a:p>
      </dgm:t>
    </dgm:pt>
    <dgm:pt modelId="{4D5269DF-14BE-44C7-8E17-03519D7435FA}" type="parTrans" cxnId="{4EB873F7-D4B9-41EA-9521-CA9961F7ECAF}">
      <dgm:prSet/>
      <dgm:spPr/>
      <dgm:t>
        <a:bodyPr/>
        <a:lstStyle/>
        <a:p>
          <a:endParaRPr lang="en-US"/>
        </a:p>
      </dgm:t>
    </dgm:pt>
    <dgm:pt modelId="{110E06A1-0CF8-4423-A1E1-465A6FFF7EBE}" type="sibTrans" cxnId="{4EB873F7-D4B9-41EA-9521-CA9961F7ECAF}">
      <dgm:prSet/>
      <dgm:spPr/>
      <dgm:t>
        <a:bodyPr/>
        <a:lstStyle/>
        <a:p>
          <a:endParaRPr lang="en-US"/>
        </a:p>
      </dgm:t>
    </dgm:pt>
    <dgm:pt modelId="{8D8A2DAF-3D0D-483D-A441-5A749880A7D7}" type="pres">
      <dgm:prSet presAssocID="{44B372BE-CCE1-4F24-B6F0-3F8AF58314BA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E3B6927-763D-49FD-B40D-26E3AD81018F}" type="pres">
      <dgm:prSet presAssocID="{2C76E264-E051-4C3D-BCB6-301DA5E479A8}" presName="horFlow" presStyleCnt="0"/>
      <dgm:spPr/>
      <dgm:t>
        <a:bodyPr/>
        <a:lstStyle/>
        <a:p>
          <a:endParaRPr lang="en-US"/>
        </a:p>
      </dgm:t>
    </dgm:pt>
    <dgm:pt modelId="{46E3B3AD-3856-4726-853C-64BF061C9ABD}" type="pres">
      <dgm:prSet presAssocID="{2C76E264-E051-4C3D-BCB6-301DA5E479A8}" presName="bigChev" presStyleLbl="node1" presStyleIdx="0" presStyleCnt="2"/>
      <dgm:spPr/>
      <dgm:t>
        <a:bodyPr/>
        <a:lstStyle/>
        <a:p>
          <a:endParaRPr lang="en-US"/>
        </a:p>
      </dgm:t>
    </dgm:pt>
    <dgm:pt modelId="{C432C4C7-4D3F-4C64-8AB8-6F7E17045808}" type="pres">
      <dgm:prSet presAssocID="{2C76E264-E051-4C3D-BCB6-301DA5E479A8}" presName="vSp" presStyleCnt="0"/>
      <dgm:spPr/>
      <dgm:t>
        <a:bodyPr/>
        <a:lstStyle/>
        <a:p>
          <a:endParaRPr lang="en-US"/>
        </a:p>
      </dgm:t>
    </dgm:pt>
    <dgm:pt modelId="{A39EE2DE-64AE-4179-9301-032D12ADDF35}" type="pres">
      <dgm:prSet presAssocID="{741A33EA-AA70-43D3-AEAB-0C3D0FA54F1F}" presName="horFlow" presStyleCnt="0"/>
      <dgm:spPr/>
    </dgm:pt>
    <dgm:pt modelId="{60FBC7BB-8A28-4806-9A5D-2663CAE2DE26}" type="pres">
      <dgm:prSet presAssocID="{741A33EA-AA70-43D3-AEAB-0C3D0FA54F1F}" presName="bigChev" presStyleLbl="node1" presStyleIdx="1" presStyleCnt="2"/>
      <dgm:spPr/>
      <dgm:t>
        <a:bodyPr/>
        <a:lstStyle/>
        <a:p>
          <a:endParaRPr lang="en-US"/>
        </a:p>
      </dgm:t>
    </dgm:pt>
  </dgm:ptLst>
  <dgm:cxnLst>
    <dgm:cxn modelId="{A38A3905-5F19-4645-A2CB-7B778022E5C4}" type="presOf" srcId="{44B372BE-CCE1-4F24-B6F0-3F8AF58314BA}" destId="{8D8A2DAF-3D0D-483D-A441-5A749880A7D7}" srcOrd="0" destOrd="0" presId="urn:microsoft.com/office/officeart/2005/8/layout/lProcess3"/>
    <dgm:cxn modelId="{F86E2F55-8826-479E-ABE8-5F2EFAB38360}" srcId="{44B372BE-CCE1-4F24-B6F0-3F8AF58314BA}" destId="{2C76E264-E051-4C3D-BCB6-301DA5E479A8}" srcOrd="0" destOrd="0" parTransId="{941228AB-3C65-439C-84F5-F59425DFD644}" sibTransId="{AFFA2E93-072C-4C2B-AF9C-2B9D4229050B}"/>
    <dgm:cxn modelId="{5BA5729B-0B32-4F49-B8BC-195F4FC83305}" type="presOf" srcId="{741A33EA-AA70-43D3-AEAB-0C3D0FA54F1F}" destId="{60FBC7BB-8A28-4806-9A5D-2663CAE2DE26}" srcOrd="0" destOrd="0" presId="urn:microsoft.com/office/officeart/2005/8/layout/lProcess3"/>
    <dgm:cxn modelId="{4EB873F7-D4B9-41EA-9521-CA9961F7ECAF}" srcId="{44B372BE-CCE1-4F24-B6F0-3F8AF58314BA}" destId="{741A33EA-AA70-43D3-AEAB-0C3D0FA54F1F}" srcOrd="1" destOrd="0" parTransId="{4D5269DF-14BE-44C7-8E17-03519D7435FA}" sibTransId="{110E06A1-0CF8-4423-A1E1-465A6FFF7EBE}"/>
    <dgm:cxn modelId="{D6EF9E79-9993-4A35-AAEB-E2EF4763BCE5}" type="presOf" srcId="{2C76E264-E051-4C3D-BCB6-301DA5E479A8}" destId="{46E3B3AD-3856-4726-853C-64BF061C9ABD}" srcOrd="0" destOrd="0" presId="urn:microsoft.com/office/officeart/2005/8/layout/lProcess3"/>
    <dgm:cxn modelId="{FC6D74C9-F7B5-4867-9565-95C4A0ED1BBC}" type="presParOf" srcId="{8D8A2DAF-3D0D-483D-A441-5A749880A7D7}" destId="{8E3B6927-763D-49FD-B40D-26E3AD81018F}" srcOrd="0" destOrd="0" presId="urn:microsoft.com/office/officeart/2005/8/layout/lProcess3"/>
    <dgm:cxn modelId="{FBD88E99-71CC-4625-8888-8271469AE754}" type="presParOf" srcId="{8E3B6927-763D-49FD-B40D-26E3AD81018F}" destId="{46E3B3AD-3856-4726-853C-64BF061C9ABD}" srcOrd="0" destOrd="0" presId="urn:microsoft.com/office/officeart/2005/8/layout/lProcess3"/>
    <dgm:cxn modelId="{E5F3E82A-0FBB-4EAE-9036-6E05E5914D04}" type="presParOf" srcId="{8D8A2DAF-3D0D-483D-A441-5A749880A7D7}" destId="{C432C4C7-4D3F-4C64-8AB8-6F7E17045808}" srcOrd="1" destOrd="0" presId="urn:microsoft.com/office/officeart/2005/8/layout/lProcess3"/>
    <dgm:cxn modelId="{E3C6146B-36E9-4893-BA34-2C21D5EF8F2D}" type="presParOf" srcId="{8D8A2DAF-3D0D-483D-A441-5A749880A7D7}" destId="{A39EE2DE-64AE-4179-9301-032D12ADDF35}" srcOrd="2" destOrd="0" presId="urn:microsoft.com/office/officeart/2005/8/layout/lProcess3"/>
    <dgm:cxn modelId="{4062C4CB-AD40-4C2D-A5FE-9FB06502C618}" type="presParOf" srcId="{A39EE2DE-64AE-4179-9301-032D12ADDF35}" destId="{60FBC7BB-8A28-4806-9A5D-2663CAE2DE26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4B372BE-CCE1-4F24-B6F0-3F8AF58314BA}" type="doc">
      <dgm:prSet loTypeId="urn:microsoft.com/office/officeart/2005/8/layout/lProcess3" loCatId="process" qsTypeId="urn:microsoft.com/office/officeart/2005/8/quickstyle/3d5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2C76E264-E051-4C3D-BCB6-301DA5E479A8}">
      <dgm:prSet/>
      <dgm:spPr/>
      <dgm:t>
        <a:bodyPr/>
        <a:lstStyle/>
        <a:p>
          <a:pPr rtl="0"/>
          <a:r>
            <a:rPr lang="en-US" dirty="0" smtClean="0"/>
            <a:t>Strategy Ranking helps investors find the best strategies for a stock</a:t>
          </a:r>
          <a:endParaRPr lang="en-US" dirty="0"/>
        </a:p>
      </dgm:t>
    </dgm:pt>
    <dgm:pt modelId="{941228AB-3C65-439C-84F5-F59425DFD644}" type="parTrans" cxnId="{F86E2F55-8826-479E-ABE8-5F2EFAB38360}">
      <dgm:prSet/>
      <dgm:spPr/>
      <dgm:t>
        <a:bodyPr/>
        <a:lstStyle/>
        <a:p>
          <a:endParaRPr lang="en-US"/>
        </a:p>
      </dgm:t>
    </dgm:pt>
    <dgm:pt modelId="{AFFA2E93-072C-4C2B-AF9C-2B9D4229050B}" type="sibTrans" cxnId="{F86E2F55-8826-479E-ABE8-5F2EFAB38360}">
      <dgm:prSet/>
      <dgm:spPr/>
      <dgm:t>
        <a:bodyPr/>
        <a:lstStyle/>
        <a:p>
          <a:endParaRPr lang="en-US"/>
        </a:p>
      </dgm:t>
    </dgm:pt>
    <dgm:pt modelId="{4245B6EC-AA85-49DE-848A-0D727B675B5A}">
      <dgm:prSet/>
      <dgm:spPr/>
      <dgm:t>
        <a:bodyPr/>
        <a:lstStyle/>
        <a:p>
          <a:pPr rtl="0"/>
          <a:r>
            <a:rPr lang="en-US" dirty="0" smtClean="0"/>
            <a:t>Many time-frame can be chosen to do the ranking</a:t>
          </a:r>
          <a:endParaRPr lang="en-US" dirty="0"/>
        </a:p>
      </dgm:t>
    </dgm:pt>
    <dgm:pt modelId="{B209654B-1608-4868-BF4D-09473DCFDC9E}" type="parTrans" cxnId="{01EED7B3-3251-4AD4-978B-5C05D04356A8}">
      <dgm:prSet/>
      <dgm:spPr/>
      <dgm:t>
        <a:bodyPr/>
        <a:lstStyle/>
        <a:p>
          <a:endParaRPr lang="en-US"/>
        </a:p>
      </dgm:t>
    </dgm:pt>
    <dgm:pt modelId="{9BE259C8-D0B2-4A5B-B3A4-BC5836DB1D25}" type="sibTrans" cxnId="{01EED7B3-3251-4AD4-978B-5C05D04356A8}">
      <dgm:prSet/>
      <dgm:spPr/>
      <dgm:t>
        <a:bodyPr/>
        <a:lstStyle/>
        <a:p>
          <a:endParaRPr lang="en-US"/>
        </a:p>
      </dgm:t>
    </dgm:pt>
    <dgm:pt modelId="{2E7B50B4-6315-4E84-902E-744DCD0E27BA}">
      <dgm:prSet/>
      <dgm:spPr/>
      <dgm:t>
        <a:bodyPr/>
        <a:lstStyle/>
        <a:p>
          <a:pPr rtl="0"/>
          <a:r>
            <a:rPr lang="en-US" dirty="0" smtClean="0"/>
            <a:t>Investors can compare performance between different automatic strategy</a:t>
          </a:r>
          <a:endParaRPr lang="en-US" dirty="0"/>
        </a:p>
      </dgm:t>
    </dgm:pt>
    <dgm:pt modelId="{08496F40-94A8-4993-911B-78B6701545F9}" type="parTrans" cxnId="{9C1A4E70-C689-47DB-9AC7-FEFA3B4F9946}">
      <dgm:prSet/>
      <dgm:spPr/>
      <dgm:t>
        <a:bodyPr/>
        <a:lstStyle/>
        <a:p>
          <a:endParaRPr lang="en-US"/>
        </a:p>
      </dgm:t>
    </dgm:pt>
    <dgm:pt modelId="{2D530CE3-692F-41CF-A22A-7F2590A240AD}" type="sibTrans" cxnId="{9C1A4E70-C689-47DB-9AC7-FEFA3B4F9946}">
      <dgm:prSet/>
      <dgm:spPr/>
      <dgm:t>
        <a:bodyPr/>
        <a:lstStyle/>
        <a:p>
          <a:endParaRPr lang="en-US"/>
        </a:p>
      </dgm:t>
    </dgm:pt>
    <dgm:pt modelId="{8D8A2DAF-3D0D-483D-A441-5A749880A7D7}" type="pres">
      <dgm:prSet presAssocID="{44B372BE-CCE1-4F24-B6F0-3F8AF58314BA}" presName="Name0" presStyleCnt="0">
        <dgm:presLayoutVars>
          <dgm:chPref val="3"/>
          <dgm:dir val="rev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E3B6927-763D-49FD-B40D-26E3AD81018F}" type="pres">
      <dgm:prSet presAssocID="{2C76E264-E051-4C3D-BCB6-301DA5E479A8}" presName="horFlow" presStyleCnt="0"/>
      <dgm:spPr/>
    </dgm:pt>
    <dgm:pt modelId="{46E3B3AD-3856-4726-853C-64BF061C9ABD}" type="pres">
      <dgm:prSet presAssocID="{2C76E264-E051-4C3D-BCB6-301DA5E479A8}" presName="bigChev" presStyleLbl="node1" presStyleIdx="0" presStyleCnt="3"/>
      <dgm:spPr/>
      <dgm:t>
        <a:bodyPr/>
        <a:lstStyle/>
        <a:p>
          <a:endParaRPr lang="en-US"/>
        </a:p>
      </dgm:t>
    </dgm:pt>
    <dgm:pt modelId="{C432C4C7-4D3F-4C64-8AB8-6F7E17045808}" type="pres">
      <dgm:prSet presAssocID="{2C76E264-E051-4C3D-BCB6-301DA5E479A8}" presName="vSp" presStyleCnt="0"/>
      <dgm:spPr/>
    </dgm:pt>
    <dgm:pt modelId="{0C417C52-162D-4298-B849-4D6A89044867}" type="pres">
      <dgm:prSet presAssocID="{4245B6EC-AA85-49DE-848A-0D727B675B5A}" presName="horFlow" presStyleCnt="0"/>
      <dgm:spPr/>
    </dgm:pt>
    <dgm:pt modelId="{7A4C0704-22C2-46EE-B473-37A352D30E03}" type="pres">
      <dgm:prSet presAssocID="{4245B6EC-AA85-49DE-848A-0D727B675B5A}" presName="bigChev" presStyleLbl="node1" presStyleIdx="1" presStyleCnt="3"/>
      <dgm:spPr/>
      <dgm:t>
        <a:bodyPr/>
        <a:lstStyle/>
        <a:p>
          <a:endParaRPr lang="en-US"/>
        </a:p>
      </dgm:t>
    </dgm:pt>
    <dgm:pt modelId="{B598B9BF-B269-489B-A87F-7928BB7F13A2}" type="pres">
      <dgm:prSet presAssocID="{4245B6EC-AA85-49DE-848A-0D727B675B5A}" presName="vSp" presStyleCnt="0"/>
      <dgm:spPr/>
    </dgm:pt>
    <dgm:pt modelId="{0B40B21D-E973-46E3-B088-F31F83C4EEE8}" type="pres">
      <dgm:prSet presAssocID="{2E7B50B4-6315-4E84-902E-744DCD0E27BA}" presName="horFlow" presStyleCnt="0"/>
      <dgm:spPr/>
    </dgm:pt>
    <dgm:pt modelId="{727447CA-603D-4DE7-86F6-6DA26D974FDC}" type="pres">
      <dgm:prSet presAssocID="{2E7B50B4-6315-4E84-902E-744DCD0E27BA}" presName="bigChev" presStyleLbl="node1" presStyleIdx="2" presStyleCnt="3"/>
      <dgm:spPr/>
      <dgm:t>
        <a:bodyPr/>
        <a:lstStyle/>
        <a:p>
          <a:endParaRPr lang="en-US"/>
        </a:p>
      </dgm:t>
    </dgm:pt>
  </dgm:ptLst>
  <dgm:cxnLst>
    <dgm:cxn modelId="{F86E2F55-8826-479E-ABE8-5F2EFAB38360}" srcId="{44B372BE-CCE1-4F24-B6F0-3F8AF58314BA}" destId="{2C76E264-E051-4C3D-BCB6-301DA5E479A8}" srcOrd="0" destOrd="0" parTransId="{941228AB-3C65-439C-84F5-F59425DFD644}" sibTransId="{AFFA2E93-072C-4C2B-AF9C-2B9D4229050B}"/>
    <dgm:cxn modelId="{01EED7B3-3251-4AD4-978B-5C05D04356A8}" srcId="{44B372BE-CCE1-4F24-B6F0-3F8AF58314BA}" destId="{4245B6EC-AA85-49DE-848A-0D727B675B5A}" srcOrd="1" destOrd="0" parTransId="{B209654B-1608-4868-BF4D-09473DCFDC9E}" sibTransId="{9BE259C8-D0B2-4A5B-B3A4-BC5836DB1D25}"/>
    <dgm:cxn modelId="{306E59D3-6F26-4362-82C0-3EEF2293775D}" type="presOf" srcId="{2C76E264-E051-4C3D-BCB6-301DA5E479A8}" destId="{46E3B3AD-3856-4726-853C-64BF061C9ABD}" srcOrd="0" destOrd="0" presId="urn:microsoft.com/office/officeart/2005/8/layout/lProcess3"/>
    <dgm:cxn modelId="{9C1A4E70-C689-47DB-9AC7-FEFA3B4F9946}" srcId="{44B372BE-CCE1-4F24-B6F0-3F8AF58314BA}" destId="{2E7B50B4-6315-4E84-902E-744DCD0E27BA}" srcOrd="2" destOrd="0" parTransId="{08496F40-94A8-4993-911B-78B6701545F9}" sibTransId="{2D530CE3-692F-41CF-A22A-7F2590A240AD}"/>
    <dgm:cxn modelId="{3DF6B2F5-2F06-47E6-A269-C59A29033ABD}" type="presOf" srcId="{2E7B50B4-6315-4E84-902E-744DCD0E27BA}" destId="{727447CA-603D-4DE7-86F6-6DA26D974FDC}" srcOrd="0" destOrd="0" presId="urn:microsoft.com/office/officeart/2005/8/layout/lProcess3"/>
    <dgm:cxn modelId="{3DA247DC-0929-469E-972A-5056272D5891}" type="presOf" srcId="{44B372BE-CCE1-4F24-B6F0-3F8AF58314BA}" destId="{8D8A2DAF-3D0D-483D-A441-5A749880A7D7}" srcOrd="0" destOrd="0" presId="urn:microsoft.com/office/officeart/2005/8/layout/lProcess3"/>
    <dgm:cxn modelId="{C4B1BC17-CEFA-424A-9D50-9F5F8DABDFE0}" type="presOf" srcId="{4245B6EC-AA85-49DE-848A-0D727B675B5A}" destId="{7A4C0704-22C2-46EE-B473-37A352D30E03}" srcOrd="0" destOrd="0" presId="urn:microsoft.com/office/officeart/2005/8/layout/lProcess3"/>
    <dgm:cxn modelId="{631DA298-6610-4BB9-804D-7131FDD0F707}" type="presParOf" srcId="{8D8A2DAF-3D0D-483D-A441-5A749880A7D7}" destId="{8E3B6927-763D-49FD-B40D-26E3AD81018F}" srcOrd="0" destOrd="0" presId="urn:microsoft.com/office/officeart/2005/8/layout/lProcess3"/>
    <dgm:cxn modelId="{02B2A152-8AE7-47EF-A036-2B454E79D896}" type="presParOf" srcId="{8E3B6927-763D-49FD-B40D-26E3AD81018F}" destId="{46E3B3AD-3856-4726-853C-64BF061C9ABD}" srcOrd="0" destOrd="0" presId="urn:microsoft.com/office/officeart/2005/8/layout/lProcess3"/>
    <dgm:cxn modelId="{B1764C71-951A-4FE3-B61F-FB58080A102B}" type="presParOf" srcId="{8D8A2DAF-3D0D-483D-A441-5A749880A7D7}" destId="{C432C4C7-4D3F-4C64-8AB8-6F7E17045808}" srcOrd="1" destOrd="0" presId="urn:microsoft.com/office/officeart/2005/8/layout/lProcess3"/>
    <dgm:cxn modelId="{E4C9E9AA-C3D5-4738-BDEB-16888F0B48E6}" type="presParOf" srcId="{8D8A2DAF-3D0D-483D-A441-5A749880A7D7}" destId="{0C417C52-162D-4298-B849-4D6A89044867}" srcOrd="2" destOrd="0" presId="urn:microsoft.com/office/officeart/2005/8/layout/lProcess3"/>
    <dgm:cxn modelId="{4A1592AD-0D66-4DAD-97CF-C57D34430DC9}" type="presParOf" srcId="{0C417C52-162D-4298-B849-4D6A89044867}" destId="{7A4C0704-22C2-46EE-B473-37A352D30E03}" srcOrd="0" destOrd="0" presId="urn:microsoft.com/office/officeart/2005/8/layout/lProcess3"/>
    <dgm:cxn modelId="{70558E78-29DB-4D8B-9C68-148EBF6D890C}" type="presParOf" srcId="{8D8A2DAF-3D0D-483D-A441-5A749880A7D7}" destId="{B598B9BF-B269-489B-A87F-7928BB7F13A2}" srcOrd="3" destOrd="0" presId="urn:microsoft.com/office/officeart/2005/8/layout/lProcess3"/>
    <dgm:cxn modelId="{CC6EB41C-D15E-4BCB-96E9-6E6EC29B9E4F}" type="presParOf" srcId="{8D8A2DAF-3D0D-483D-A441-5A749880A7D7}" destId="{0B40B21D-E973-46E3-B088-F31F83C4EEE8}" srcOrd="4" destOrd="0" presId="urn:microsoft.com/office/officeart/2005/8/layout/lProcess3"/>
    <dgm:cxn modelId="{2EEE39A4-CAA9-4E26-B5E7-E3063408C8CF}" type="presParOf" srcId="{0B40B21D-E973-46E3-B088-F31F83C4EEE8}" destId="{727447CA-603D-4DE7-86F6-6DA26D974FDC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4B372BE-CCE1-4F24-B6F0-3F8AF58314BA}" type="doc">
      <dgm:prSet loTypeId="urn:microsoft.com/office/officeart/2005/8/layout/lProcess3" loCatId="process" qsTypeId="urn:microsoft.com/office/officeart/2005/8/quickstyle/3d5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C76E264-E051-4C3D-BCB6-301DA5E479A8}">
      <dgm:prSet/>
      <dgm:spPr/>
      <dgm:t>
        <a:bodyPr/>
        <a:lstStyle/>
        <a:p>
          <a:pPr rtl="0"/>
          <a:r>
            <a:rPr lang="en-US" dirty="0" smtClean="0"/>
            <a:t>Strategy Ranking allows investors to sort the best strategy for a stock in  a specific period</a:t>
          </a:r>
          <a:endParaRPr lang="en-US" dirty="0"/>
        </a:p>
      </dgm:t>
    </dgm:pt>
    <dgm:pt modelId="{941228AB-3C65-439C-84F5-F59425DFD644}" type="parTrans" cxnId="{F86E2F55-8826-479E-ABE8-5F2EFAB38360}">
      <dgm:prSet/>
      <dgm:spPr/>
      <dgm:t>
        <a:bodyPr/>
        <a:lstStyle/>
        <a:p>
          <a:endParaRPr lang="en-US"/>
        </a:p>
      </dgm:t>
    </dgm:pt>
    <dgm:pt modelId="{AFFA2E93-072C-4C2B-AF9C-2B9D4229050B}" type="sibTrans" cxnId="{F86E2F55-8826-479E-ABE8-5F2EFAB38360}">
      <dgm:prSet/>
      <dgm:spPr/>
      <dgm:t>
        <a:bodyPr/>
        <a:lstStyle/>
        <a:p>
          <a:endParaRPr lang="en-US"/>
        </a:p>
      </dgm:t>
    </dgm:pt>
    <dgm:pt modelId="{741A33EA-AA70-43D3-AEAB-0C3D0FA54F1F}">
      <dgm:prSet/>
      <dgm:spPr/>
      <dgm:t>
        <a:bodyPr/>
        <a:lstStyle/>
        <a:p>
          <a:pPr rtl="0"/>
          <a:r>
            <a:rPr lang="en-US" dirty="0" smtClean="0"/>
            <a:t>The value shows the profit/loss (in VND)  for the investment of VND 10mil by default</a:t>
          </a:r>
          <a:endParaRPr lang="en-US" dirty="0"/>
        </a:p>
      </dgm:t>
    </dgm:pt>
    <dgm:pt modelId="{4D5269DF-14BE-44C7-8E17-03519D7435FA}" type="parTrans" cxnId="{4EB873F7-D4B9-41EA-9521-CA9961F7ECAF}">
      <dgm:prSet/>
      <dgm:spPr/>
      <dgm:t>
        <a:bodyPr/>
        <a:lstStyle/>
        <a:p>
          <a:endParaRPr lang="en-US"/>
        </a:p>
      </dgm:t>
    </dgm:pt>
    <dgm:pt modelId="{110E06A1-0CF8-4423-A1E1-465A6FFF7EBE}" type="sibTrans" cxnId="{4EB873F7-D4B9-41EA-9521-CA9961F7ECAF}">
      <dgm:prSet/>
      <dgm:spPr/>
      <dgm:t>
        <a:bodyPr/>
        <a:lstStyle/>
        <a:p>
          <a:endParaRPr lang="en-US"/>
        </a:p>
      </dgm:t>
    </dgm:pt>
    <dgm:pt modelId="{8D8A2DAF-3D0D-483D-A441-5A749880A7D7}" type="pres">
      <dgm:prSet presAssocID="{44B372BE-CCE1-4F24-B6F0-3F8AF58314BA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E3B6927-763D-49FD-B40D-26E3AD81018F}" type="pres">
      <dgm:prSet presAssocID="{2C76E264-E051-4C3D-BCB6-301DA5E479A8}" presName="horFlow" presStyleCnt="0"/>
      <dgm:spPr/>
      <dgm:t>
        <a:bodyPr/>
        <a:lstStyle/>
        <a:p>
          <a:endParaRPr lang="en-US"/>
        </a:p>
      </dgm:t>
    </dgm:pt>
    <dgm:pt modelId="{46E3B3AD-3856-4726-853C-64BF061C9ABD}" type="pres">
      <dgm:prSet presAssocID="{2C76E264-E051-4C3D-BCB6-301DA5E479A8}" presName="bigChev" presStyleLbl="node1" presStyleIdx="0" presStyleCnt="2"/>
      <dgm:spPr/>
      <dgm:t>
        <a:bodyPr/>
        <a:lstStyle/>
        <a:p>
          <a:endParaRPr lang="en-US"/>
        </a:p>
      </dgm:t>
    </dgm:pt>
    <dgm:pt modelId="{C432C4C7-4D3F-4C64-8AB8-6F7E17045808}" type="pres">
      <dgm:prSet presAssocID="{2C76E264-E051-4C3D-BCB6-301DA5E479A8}" presName="vSp" presStyleCnt="0"/>
      <dgm:spPr/>
      <dgm:t>
        <a:bodyPr/>
        <a:lstStyle/>
        <a:p>
          <a:endParaRPr lang="en-US"/>
        </a:p>
      </dgm:t>
    </dgm:pt>
    <dgm:pt modelId="{A39EE2DE-64AE-4179-9301-032D12ADDF35}" type="pres">
      <dgm:prSet presAssocID="{741A33EA-AA70-43D3-AEAB-0C3D0FA54F1F}" presName="horFlow" presStyleCnt="0"/>
      <dgm:spPr/>
    </dgm:pt>
    <dgm:pt modelId="{60FBC7BB-8A28-4806-9A5D-2663CAE2DE26}" type="pres">
      <dgm:prSet presAssocID="{741A33EA-AA70-43D3-AEAB-0C3D0FA54F1F}" presName="bigChev" presStyleLbl="node1" presStyleIdx="1" presStyleCnt="2"/>
      <dgm:spPr/>
      <dgm:t>
        <a:bodyPr/>
        <a:lstStyle/>
        <a:p>
          <a:endParaRPr lang="en-US"/>
        </a:p>
      </dgm:t>
    </dgm:pt>
  </dgm:ptLst>
  <dgm:cxnLst>
    <dgm:cxn modelId="{A93E8C30-3602-4FD6-9C6B-C9EFA8CF5BDA}" type="presOf" srcId="{2C76E264-E051-4C3D-BCB6-301DA5E479A8}" destId="{46E3B3AD-3856-4726-853C-64BF061C9ABD}" srcOrd="0" destOrd="0" presId="urn:microsoft.com/office/officeart/2005/8/layout/lProcess3"/>
    <dgm:cxn modelId="{F86E2F55-8826-479E-ABE8-5F2EFAB38360}" srcId="{44B372BE-CCE1-4F24-B6F0-3F8AF58314BA}" destId="{2C76E264-E051-4C3D-BCB6-301DA5E479A8}" srcOrd="0" destOrd="0" parTransId="{941228AB-3C65-439C-84F5-F59425DFD644}" sibTransId="{AFFA2E93-072C-4C2B-AF9C-2B9D4229050B}"/>
    <dgm:cxn modelId="{77CEDF11-3BBC-49BA-ACA1-AE95FC8F3AC7}" type="presOf" srcId="{741A33EA-AA70-43D3-AEAB-0C3D0FA54F1F}" destId="{60FBC7BB-8A28-4806-9A5D-2663CAE2DE26}" srcOrd="0" destOrd="0" presId="urn:microsoft.com/office/officeart/2005/8/layout/lProcess3"/>
    <dgm:cxn modelId="{4EB873F7-D4B9-41EA-9521-CA9961F7ECAF}" srcId="{44B372BE-CCE1-4F24-B6F0-3F8AF58314BA}" destId="{741A33EA-AA70-43D3-AEAB-0C3D0FA54F1F}" srcOrd="1" destOrd="0" parTransId="{4D5269DF-14BE-44C7-8E17-03519D7435FA}" sibTransId="{110E06A1-0CF8-4423-A1E1-465A6FFF7EBE}"/>
    <dgm:cxn modelId="{484C74F1-07C3-416F-B6DC-1AEBE8A54215}" type="presOf" srcId="{44B372BE-CCE1-4F24-B6F0-3F8AF58314BA}" destId="{8D8A2DAF-3D0D-483D-A441-5A749880A7D7}" srcOrd="0" destOrd="0" presId="urn:microsoft.com/office/officeart/2005/8/layout/lProcess3"/>
    <dgm:cxn modelId="{1F378123-422F-486B-B1EA-92713D73B951}" type="presParOf" srcId="{8D8A2DAF-3D0D-483D-A441-5A749880A7D7}" destId="{8E3B6927-763D-49FD-B40D-26E3AD81018F}" srcOrd="0" destOrd="0" presId="urn:microsoft.com/office/officeart/2005/8/layout/lProcess3"/>
    <dgm:cxn modelId="{CE8087FD-D56C-4EB2-93D2-8E365FBE405C}" type="presParOf" srcId="{8E3B6927-763D-49FD-B40D-26E3AD81018F}" destId="{46E3B3AD-3856-4726-853C-64BF061C9ABD}" srcOrd="0" destOrd="0" presId="urn:microsoft.com/office/officeart/2005/8/layout/lProcess3"/>
    <dgm:cxn modelId="{27795648-BA1A-420F-921C-97C1191780AA}" type="presParOf" srcId="{8D8A2DAF-3D0D-483D-A441-5A749880A7D7}" destId="{C432C4C7-4D3F-4C64-8AB8-6F7E17045808}" srcOrd="1" destOrd="0" presId="urn:microsoft.com/office/officeart/2005/8/layout/lProcess3"/>
    <dgm:cxn modelId="{91AB98B8-1599-40FA-9FAB-66530255A8EB}" type="presParOf" srcId="{8D8A2DAF-3D0D-483D-A441-5A749880A7D7}" destId="{A39EE2DE-64AE-4179-9301-032D12ADDF35}" srcOrd="2" destOrd="0" presId="urn:microsoft.com/office/officeart/2005/8/layout/lProcess3"/>
    <dgm:cxn modelId="{1C8BEC8D-EF42-4AD1-A51D-AB54B32F447A}" type="presParOf" srcId="{A39EE2DE-64AE-4179-9301-032D12ADDF35}" destId="{60FBC7BB-8A28-4806-9A5D-2663CAE2DE26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4B372BE-CCE1-4F24-B6F0-3F8AF58314BA}" type="doc">
      <dgm:prSet loTypeId="urn:microsoft.com/office/officeart/2005/8/layout/lProcess3" loCatId="process" qsTypeId="urn:microsoft.com/office/officeart/2005/8/quickstyle/3d5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C76E264-E051-4C3D-BCB6-301DA5E479A8}">
      <dgm:prSet/>
      <dgm:spPr/>
      <dgm:t>
        <a:bodyPr/>
        <a:lstStyle/>
        <a:p>
          <a:pPr rtl="0"/>
          <a:r>
            <a:rPr lang="en-US" dirty="0" smtClean="0">
              <a:solidFill>
                <a:schemeClr val="bg1"/>
              </a:solidFill>
            </a:rPr>
            <a:t>Stock Ranking  is the process of selecting stocks by defined criteria.	</a:t>
          </a:r>
          <a:endParaRPr lang="en-US" dirty="0">
            <a:solidFill>
              <a:schemeClr val="bg1"/>
            </a:solidFill>
          </a:endParaRPr>
        </a:p>
      </dgm:t>
    </dgm:pt>
    <dgm:pt modelId="{941228AB-3C65-439C-84F5-F59425DFD644}" type="parTrans" cxnId="{F86E2F55-8826-479E-ABE8-5F2EFAB38360}">
      <dgm:prSet/>
      <dgm:spPr/>
      <dgm:t>
        <a:bodyPr/>
        <a:lstStyle/>
        <a:p>
          <a:endParaRPr lang="en-US"/>
        </a:p>
      </dgm:t>
    </dgm:pt>
    <dgm:pt modelId="{AFFA2E93-072C-4C2B-AF9C-2B9D4229050B}" type="sibTrans" cxnId="{F86E2F55-8826-479E-ABE8-5F2EFAB38360}">
      <dgm:prSet/>
      <dgm:spPr/>
      <dgm:t>
        <a:bodyPr/>
        <a:lstStyle/>
        <a:p>
          <a:endParaRPr lang="en-US"/>
        </a:p>
      </dgm:t>
    </dgm:pt>
    <dgm:pt modelId="{4245B6EC-AA85-49DE-848A-0D727B675B5A}">
      <dgm:prSet/>
      <dgm:spPr/>
      <dgm:t>
        <a:bodyPr/>
        <a:lstStyle/>
        <a:p>
          <a:pPr rtl="0"/>
          <a:r>
            <a:rPr lang="en-US" dirty="0" smtClean="0"/>
            <a:t>Many stock ranking algorithm can be chosen</a:t>
          </a:r>
          <a:endParaRPr lang="en-US" dirty="0"/>
        </a:p>
      </dgm:t>
    </dgm:pt>
    <dgm:pt modelId="{B209654B-1608-4868-BF4D-09473DCFDC9E}" type="parTrans" cxnId="{01EED7B3-3251-4AD4-978B-5C05D04356A8}">
      <dgm:prSet/>
      <dgm:spPr/>
      <dgm:t>
        <a:bodyPr/>
        <a:lstStyle/>
        <a:p>
          <a:endParaRPr lang="en-US"/>
        </a:p>
      </dgm:t>
    </dgm:pt>
    <dgm:pt modelId="{9BE259C8-D0B2-4A5B-B3A4-BC5836DB1D25}" type="sibTrans" cxnId="{01EED7B3-3251-4AD4-978B-5C05D04356A8}">
      <dgm:prSet/>
      <dgm:spPr/>
      <dgm:t>
        <a:bodyPr/>
        <a:lstStyle/>
        <a:p>
          <a:endParaRPr lang="en-US"/>
        </a:p>
      </dgm:t>
    </dgm:pt>
    <dgm:pt modelId="{2E7B50B4-6315-4E84-902E-744DCD0E27BA}">
      <dgm:prSet/>
      <dgm:spPr/>
      <dgm:t>
        <a:bodyPr/>
        <a:lstStyle/>
        <a:p>
          <a:pPr rtl="0"/>
          <a:r>
            <a:rPr lang="en-US" dirty="0" smtClean="0"/>
            <a:t>Stock Ranking is used by Portfolio Manager to find good stocks in order to outperform the market</a:t>
          </a:r>
          <a:endParaRPr lang="en-US" dirty="0"/>
        </a:p>
      </dgm:t>
    </dgm:pt>
    <dgm:pt modelId="{08496F40-94A8-4993-911B-78B6701545F9}" type="parTrans" cxnId="{9C1A4E70-C689-47DB-9AC7-FEFA3B4F9946}">
      <dgm:prSet/>
      <dgm:spPr/>
      <dgm:t>
        <a:bodyPr/>
        <a:lstStyle/>
        <a:p>
          <a:endParaRPr lang="en-US"/>
        </a:p>
      </dgm:t>
    </dgm:pt>
    <dgm:pt modelId="{2D530CE3-692F-41CF-A22A-7F2590A240AD}" type="sibTrans" cxnId="{9C1A4E70-C689-47DB-9AC7-FEFA3B4F9946}">
      <dgm:prSet/>
      <dgm:spPr/>
      <dgm:t>
        <a:bodyPr/>
        <a:lstStyle/>
        <a:p>
          <a:endParaRPr lang="en-US"/>
        </a:p>
      </dgm:t>
    </dgm:pt>
    <dgm:pt modelId="{8D8A2DAF-3D0D-483D-A441-5A749880A7D7}" type="pres">
      <dgm:prSet presAssocID="{44B372BE-CCE1-4F24-B6F0-3F8AF58314BA}" presName="Name0" presStyleCnt="0">
        <dgm:presLayoutVars>
          <dgm:chPref val="3"/>
          <dgm:dir val="rev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E3B6927-763D-49FD-B40D-26E3AD81018F}" type="pres">
      <dgm:prSet presAssocID="{2C76E264-E051-4C3D-BCB6-301DA5E479A8}" presName="horFlow" presStyleCnt="0"/>
      <dgm:spPr/>
      <dgm:t>
        <a:bodyPr/>
        <a:lstStyle/>
        <a:p>
          <a:endParaRPr lang="en-US"/>
        </a:p>
      </dgm:t>
    </dgm:pt>
    <dgm:pt modelId="{46E3B3AD-3856-4726-853C-64BF061C9ABD}" type="pres">
      <dgm:prSet presAssocID="{2C76E264-E051-4C3D-BCB6-301DA5E479A8}" presName="bigChev" presStyleLbl="node1" presStyleIdx="0" presStyleCnt="3"/>
      <dgm:spPr/>
      <dgm:t>
        <a:bodyPr/>
        <a:lstStyle/>
        <a:p>
          <a:endParaRPr lang="en-US"/>
        </a:p>
      </dgm:t>
    </dgm:pt>
    <dgm:pt modelId="{C432C4C7-4D3F-4C64-8AB8-6F7E17045808}" type="pres">
      <dgm:prSet presAssocID="{2C76E264-E051-4C3D-BCB6-301DA5E479A8}" presName="vSp" presStyleCnt="0"/>
      <dgm:spPr/>
      <dgm:t>
        <a:bodyPr/>
        <a:lstStyle/>
        <a:p>
          <a:endParaRPr lang="en-US"/>
        </a:p>
      </dgm:t>
    </dgm:pt>
    <dgm:pt modelId="{0C417C52-162D-4298-B849-4D6A89044867}" type="pres">
      <dgm:prSet presAssocID="{4245B6EC-AA85-49DE-848A-0D727B675B5A}" presName="horFlow" presStyleCnt="0"/>
      <dgm:spPr/>
      <dgm:t>
        <a:bodyPr/>
        <a:lstStyle/>
        <a:p>
          <a:endParaRPr lang="en-US"/>
        </a:p>
      </dgm:t>
    </dgm:pt>
    <dgm:pt modelId="{7A4C0704-22C2-46EE-B473-37A352D30E03}" type="pres">
      <dgm:prSet presAssocID="{4245B6EC-AA85-49DE-848A-0D727B675B5A}" presName="bigChev" presStyleLbl="node1" presStyleIdx="1" presStyleCnt="3"/>
      <dgm:spPr/>
      <dgm:t>
        <a:bodyPr/>
        <a:lstStyle/>
        <a:p>
          <a:endParaRPr lang="en-US"/>
        </a:p>
      </dgm:t>
    </dgm:pt>
    <dgm:pt modelId="{B598B9BF-B269-489B-A87F-7928BB7F13A2}" type="pres">
      <dgm:prSet presAssocID="{4245B6EC-AA85-49DE-848A-0D727B675B5A}" presName="vSp" presStyleCnt="0"/>
      <dgm:spPr/>
      <dgm:t>
        <a:bodyPr/>
        <a:lstStyle/>
        <a:p>
          <a:endParaRPr lang="en-US"/>
        </a:p>
      </dgm:t>
    </dgm:pt>
    <dgm:pt modelId="{0B40B21D-E973-46E3-B088-F31F83C4EEE8}" type="pres">
      <dgm:prSet presAssocID="{2E7B50B4-6315-4E84-902E-744DCD0E27BA}" presName="horFlow" presStyleCnt="0"/>
      <dgm:spPr/>
      <dgm:t>
        <a:bodyPr/>
        <a:lstStyle/>
        <a:p>
          <a:endParaRPr lang="en-US"/>
        </a:p>
      </dgm:t>
    </dgm:pt>
    <dgm:pt modelId="{727447CA-603D-4DE7-86F6-6DA26D974FDC}" type="pres">
      <dgm:prSet presAssocID="{2E7B50B4-6315-4E84-902E-744DCD0E27BA}" presName="bigChev" presStyleLbl="node1" presStyleIdx="2" presStyleCnt="3"/>
      <dgm:spPr/>
      <dgm:t>
        <a:bodyPr/>
        <a:lstStyle/>
        <a:p>
          <a:endParaRPr lang="en-US"/>
        </a:p>
      </dgm:t>
    </dgm:pt>
  </dgm:ptLst>
  <dgm:cxnLst>
    <dgm:cxn modelId="{F86E2F55-8826-479E-ABE8-5F2EFAB38360}" srcId="{44B372BE-CCE1-4F24-B6F0-3F8AF58314BA}" destId="{2C76E264-E051-4C3D-BCB6-301DA5E479A8}" srcOrd="0" destOrd="0" parTransId="{941228AB-3C65-439C-84F5-F59425DFD644}" sibTransId="{AFFA2E93-072C-4C2B-AF9C-2B9D4229050B}"/>
    <dgm:cxn modelId="{01EED7B3-3251-4AD4-978B-5C05D04356A8}" srcId="{44B372BE-CCE1-4F24-B6F0-3F8AF58314BA}" destId="{4245B6EC-AA85-49DE-848A-0D727B675B5A}" srcOrd="1" destOrd="0" parTransId="{B209654B-1608-4868-BF4D-09473DCFDC9E}" sibTransId="{9BE259C8-D0B2-4A5B-B3A4-BC5836DB1D25}"/>
    <dgm:cxn modelId="{9C1A4E70-C689-47DB-9AC7-FEFA3B4F9946}" srcId="{44B372BE-CCE1-4F24-B6F0-3F8AF58314BA}" destId="{2E7B50B4-6315-4E84-902E-744DCD0E27BA}" srcOrd="2" destOrd="0" parTransId="{08496F40-94A8-4993-911B-78B6701545F9}" sibTransId="{2D530CE3-692F-41CF-A22A-7F2590A240AD}"/>
    <dgm:cxn modelId="{806D33E5-0D43-4F9E-A561-C320F8852204}" type="presOf" srcId="{2C76E264-E051-4C3D-BCB6-301DA5E479A8}" destId="{46E3B3AD-3856-4726-853C-64BF061C9ABD}" srcOrd="0" destOrd="0" presId="urn:microsoft.com/office/officeart/2005/8/layout/lProcess3"/>
    <dgm:cxn modelId="{AB5972BD-42E2-4E86-AD13-F80CE77F8A2B}" type="presOf" srcId="{44B372BE-CCE1-4F24-B6F0-3F8AF58314BA}" destId="{8D8A2DAF-3D0D-483D-A441-5A749880A7D7}" srcOrd="0" destOrd="0" presId="urn:microsoft.com/office/officeart/2005/8/layout/lProcess3"/>
    <dgm:cxn modelId="{B0EA1A5E-F961-45C5-BBD1-C33DBB92C1FB}" type="presOf" srcId="{4245B6EC-AA85-49DE-848A-0D727B675B5A}" destId="{7A4C0704-22C2-46EE-B473-37A352D30E03}" srcOrd="0" destOrd="0" presId="urn:microsoft.com/office/officeart/2005/8/layout/lProcess3"/>
    <dgm:cxn modelId="{C8B3B82E-A1DF-4D87-B3B3-C2C6F8E793A2}" type="presOf" srcId="{2E7B50B4-6315-4E84-902E-744DCD0E27BA}" destId="{727447CA-603D-4DE7-86F6-6DA26D974FDC}" srcOrd="0" destOrd="0" presId="urn:microsoft.com/office/officeart/2005/8/layout/lProcess3"/>
    <dgm:cxn modelId="{64FD1356-B520-421C-B965-9CD4690AEDEF}" type="presParOf" srcId="{8D8A2DAF-3D0D-483D-A441-5A749880A7D7}" destId="{8E3B6927-763D-49FD-B40D-26E3AD81018F}" srcOrd="0" destOrd="0" presId="urn:microsoft.com/office/officeart/2005/8/layout/lProcess3"/>
    <dgm:cxn modelId="{3811E7BC-B8FB-4B99-8D12-0D926113E66E}" type="presParOf" srcId="{8E3B6927-763D-49FD-B40D-26E3AD81018F}" destId="{46E3B3AD-3856-4726-853C-64BF061C9ABD}" srcOrd="0" destOrd="0" presId="urn:microsoft.com/office/officeart/2005/8/layout/lProcess3"/>
    <dgm:cxn modelId="{6D03C609-FC1C-4215-8EEF-E4FF9BED9CF3}" type="presParOf" srcId="{8D8A2DAF-3D0D-483D-A441-5A749880A7D7}" destId="{C432C4C7-4D3F-4C64-8AB8-6F7E17045808}" srcOrd="1" destOrd="0" presId="urn:microsoft.com/office/officeart/2005/8/layout/lProcess3"/>
    <dgm:cxn modelId="{D7B63D5E-1200-4052-BDF8-71EABDC5957F}" type="presParOf" srcId="{8D8A2DAF-3D0D-483D-A441-5A749880A7D7}" destId="{0C417C52-162D-4298-B849-4D6A89044867}" srcOrd="2" destOrd="0" presId="urn:microsoft.com/office/officeart/2005/8/layout/lProcess3"/>
    <dgm:cxn modelId="{2B1FCACB-EA10-4AF9-B84D-D85DEB7CDCE9}" type="presParOf" srcId="{0C417C52-162D-4298-B849-4D6A89044867}" destId="{7A4C0704-22C2-46EE-B473-37A352D30E03}" srcOrd="0" destOrd="0" presId="urn:microsoft.com/office/officeart/2005/8/layout/lProcess3"/>
    <dgm:cxn modelId="{26F68A2E-3F6B-4D99-ADB1-24F88F61CFD3}" type="presParOf" srcId="{8D8A2DAF-3D0D-483D-A441-5A749880A7D7}" destId="{B598B9BF-B269-489B-A87F-7928BB7F13A2}" srcOrd="3" destOrd="0" presId="urn:microsoft.com/office/officeart/2005/8/layout/lProcess3"/>
    <dgm:cxn modelId="{1F6574C7-4393-4003-9F65-2044D0AE6E56}" type="presParOf" srcId="{8D8A2DAF-3D0D-483D-A441-5A749880A7D7}" destId="{0B40B21D-E973-46E3-B088-F31F83C4EEE8}" srcOrd="4" destOrd="0" presId="urn:microsoft.com/office/officeart/2005/8/layout/lProcess3"/>
    <dgm:cxn modelId="{7016DE2B-2792-4764-9C60-9B67E665AECE}" type="presParOf" srcId="{0B40B21D-E973-46E3-B088-F31F83C4EEE8}" destId="{727447CA-603D-4DE7-86F6-6DA26D974FDC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83A7B5A-87C5-43E8-94E2-68E02247D88C}">
      <dsp:nvSpPr>
        <dsp:cNvPr id="0" name=""/>
        <dsp:cNvSpPr/>
      </dsp:nvSpPr>
      <dsp:spPr>
        <a:xfrm>
          <a:off x="878309" y="2009"/>
          <a:ext cx="3882181" cy="3882181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hade val="25000"/>
                <a:satMod val="250000"/>
              </a:schemeClr>
            </a:gs>
            <a:gs pos="68000">
              <a:schemeClr val="accent2">
                <a:hueOff val="0"/>
                <a:satOff val="0"/>
                <a:lumOff val="0"/>
                <a:alphaOff val="0"/>
                <a:tint val="86000"/>
                <a:satMod val="11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2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  <a:scene3d>
          <a:camera prst="orthographicFront" fov="0">
            <a:rot lat="0" lon="0" rev="0"/>
          </a:camera>
          <a:lightRig rig="glow" dir="tl">
            <a:rot lat="0" lon="0" rev="900000"/>
          </a:lightRig>
        </a:scene3d>
        <a:sp3d prstMaterial="powder">
          <a:bevelT w="25400" h="381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2200" kern="1200" dirty="0" smtClean="0"/>
            <a:t>The </a:t>
          </a:r>
          <a:r>
            <a:rPr lang="en-US" sz="2200" kern="1200" dirty="0" smtClean="0"/>
            <a:t>main screen for Quantum is where computer advices securities trading.</a:t>
          </a:r>
          <a:endParaRPr lang="en-US" sz="2200" kern="1200" dirty="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Investor don’t need to decide about timing</a:t>
          </a:r>
          <a:endParaRPr lang="en-US" sz="1700" kern="1200" dirty="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Risk is managed by computer strategy</a:t>
          </a:r>
          <a:endParaRPr lang="en-US" sz="1700" kern="1200" dirty="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Profits is maximized</a:t>
          </a:r>
          <a:endParaRPr lang="en-US" sz="1700" kern="1200" dirty="0"/>
        </a:p>
      </dsp:txBody>
      <dsp:txXfrm>
        <a:off x="878309" y="2009"/>
        <a:ext cx="3882181" cy="3882181"/>
      </dsp:txXfrm>
    </dsp:sp>
  </dsp:spTree>
</dsp:drawing>
</file>

<file path=ppt/diagrams/drawing10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C6E0A98-A84F-491A-970A-FB08F359DDF4}">
      <dsp:nvSpPr>
        <dsp:cNvPr id="0" name=""/>
        <dsp:cNvSpPr/>
      </dsp:nvSpPr>
      <dsp:spPr>
        <a:xfrm>
          <a:off x="0" y="3338338"/>
          <a:ext cx="4267200" cy="109571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38100" dir="5400000" algn="ctr" rotWithShape="0">
            <a:schemeClr val="accent5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User can modifies chart’s </a:t>
          </a:r>
          <a:r>
            <a:rPr lang="en-US" sz="1600" kern="1200" dirty="0" err="1" smtClean="0"/>
            <a:t>colour</a:t>
          </a:r>
          <a:r>
            <a:rPr lang="en-US" sz="1600" kern="1200" dirty="0" smtClean="0"/>
            <a:t>  in Chart-&gt;Chart Properties</a:t>
          </a:r>
          <a:endParaRPr lang="en-US" sz="1600" kern="1200" dirty="0"/>
        </a:p>
      </dsp:txBody>
      <dsp:txXfrm>
        <a:off x="0" y="3338338"/>
        <a:ext cx="4267200" cy="1095717"/>
      </dsp:txXfrm>
    </dsp:sp>
    <dsp:sp modelId="{5266D0AE-B302-4A53-9DD5-C5480BB9E9E9}">
      <dsp:nvSpPr>
        <dsp:cNvPr id="0" name=""/>
        <dsp:cNvSpPr/>
      </dsp:nvSpPr>
      <dsp:spPr>
        <a:xfrm rot="10800000">
          <a:off x="0" y="1669561"/>
          <a:ext cx="4267200" cy="1685213"/>
        </a:xfrm>
        <a:prstGeom prst="upArrowCallou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38100" dir="5400000" algn="ctr" rotWithShape="0">
            <a:schemeClr val="accent5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Chart is drawn by default in candlestick style.</a:t>
          </a:r>
          <a:endParaRPr lang="en-US" sz="1600" kern="1200" dirty="0"/>
        </a:p>
      </dsp:txBody>
      <dsp:txXfrm>
        <a:off x="0" y="1669561"/>
        <a:ext cx="4267200" cy="591509"/>
      </dsp:txXfrm>
    </dsp:sp>
    <dsp:sp modelId="{FBC70B9B-13BE-442F-8997-4FDD494AB878}">
      <dsp:nvSpPr>
        <dsp:cNvPr id="0" name=""/>
        <dsp:cNvSpPr/>
      </dsp:nvSpPr>
      <dsp:spPr>
        <a:xfrm>
          <a:off x="0" y="2261071"/>
          <a:ext cx="4267200" cy="503878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26670" rIns="149352" bIns="2667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Other styles include Line and Bar</a:t>
          </a:r>
          <a:endParaRPr lang="en-US" sz="2100" kern="1200" dirty="0"/>
        </a:p>
      </dsp:txBody>
      <dsp:txXfrm>
        <a:off x="0" y="2261071"/>
        <a:ext cx="4267200" cy="503878"/>
      </dsp:txXfrm>
    </dsp:sp>
    <dsp:sp modelId="{B288544A-4BD2-4D05-B4B3-D8F1586B83E3}">
      <dsp:nvSpPr>
        <dsp:cNvPr id="0" name=""/>
        <dsp:cNvSpPr/>
      </dsp:nvSpPr>
      <dsp:spPr>
        <a:xfrm rot="10800000">
          <a:off x="0" y="783"/>
          <a:ext cx="4267200" cy="1685213"/>
        </a:xfrm>
        <a:prstGeom prst="upArrowCallou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38100" dir="5400000" algn="ctr" rotWithShape="0">
            <a:schemeClr val="accent5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New chart by double click or use contextual menu</a:t>
          </a:r>
          <a:endParaRPr lang="en-US" sz="1600" kern="1200" dirty="0"/>
        </a:p>
      </dsp:txBody>
      <dsp:txXfrm rot="10800000">
        <a:off x="0" y="783"/>
        <a:ext cx="4267200" cy="1685213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B565D33-B317-468C-BA37-8571B3C30E5B}">
      <dsp:nvSpPr>
        <dsp:cNvPr id="0" name=""/>
        <dsp:cNvSpPr/>
      </dsp:nvSpPr>
      <dsp:spPr>
        <a:xfrm>
          <a:off x="192732" y="504656"/>
          <a:ext cx="2433935" cy="121696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Quantum provides automatic trading strategies</a:t>
          </a:r>
          <a:endParaRPr lang="en-US" sz="2100" kern="1200" dirty="0"/>
        </a:p>
      </dsp:txBody>
      <dsp:txXfrm>
        <a:off x="192732" y="504656"/>
        <a:ext cx="2433935" cy="1216967"/>
      </dsp:txXfrm>
    </dsp:sp>
    <dsp:sp modelId="{BD1B7C3E-E8D4-4812-A2A1-BCF425A1B8F3}">
      <dsp:nvSpPr>
        <dsp:cNvPr id="0" name=""/>
        <dsp:cNvSpPr/>
      </dsp:nvSpPr>
      <dsp:spPr>
        <a:xfrm rot="5400000">
          <a:off x="775318" y="2301630"/>
          <a:ext cx="1268762" cy="425938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 rot="5400000">
        <a:off x="775318" y="2301630"/>
        <a:ext cx="1268762" cy="425938"/>
      </dsp:txXfrm>
    </dsp:sp>
    <dsp:sp modelId="{67535B22-89FA-44A0-A76D-645607D0CC77}">
      <dsp:nvSpPr>
        <dsp:cNvPr id="0" name=""/>
        <dsp:cNvSpPr/>
      </dsp:nvSpPr>
      <dsp:spPr>
        <a:xfrm>
          <a:off x="192732" y="3307576"/>
          <a:ext cx="2433935" cy="1216967"/>
        </a:xfrm>
        <a:prstGeom prst="roundRect">
          <a:avLst>
            <a:gd name="adj" fmla="val 10000"/>
          </a:avLst>
        </a:prstGeom>
        <a:solidFill>
          <a:schemeClr val="accent2">
            <a:hueOff val="-838123"/>
            <a:satOff val="-9658"/>
            <a:lumOff val="2159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The strategy </a:t>
          </a:r>
          <a:r>
            <a:rPr lang="en-US" sz="2100" kern="1200" dirty="0" err="1" smtClean="0"/>
            <a:t>combobox</a:t>
          </a:r>
          <a:r>
            <a:rPr lang="en-US" sz="2100" kern="1200" dirty="0" smtClean="0"/>
            <a:t> show available strategies</a:t>
          </a:r>
          <a:endParaRPr lang="en-US" sz="2100" kern="1200" dirty="0"/>
        </a:p>
      </dsp:txBody>
      <dsp:txXfrm>
        <a:off x="192732" y="3307576"/>
        <a:ext cx="2433935" cy="1216967"/>
      </dsp:txXfrm>
    </dsp:sp>
    <dsp:sp modelId="{70F22054-C94F-46F7-8C22-831354BDA2A7}">
      <dsp:nvSpPr>
        <dsp:cNvPr id="0" name=""/>
        <dsp:cNvSpPr/>
      </dsp:nvSpPr>
      <dsp:spPr>
        <a:xfrm rot="16200000">
          <a:off x="775318" y="2301630"/>
          <a:ext cx="1268762" cy="425938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2">
            <a:hueOff val="-838123"/>
            <a:satOff val="-9658"/>
            <a:lumOff val="2159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 rot="16200000">
        <a:off x="775318" y="2301630"/>
        <a:ext cx="1268762" cy="425938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0FD66BE-9F44-4737-9038-96EC7B4E6F84}">
      <dsp:nvSpPr>
        <dsp:cNvPr id="0" name=""/>
        <dsp:cNvSpPr/>
      </dsp:nvSpPr>
      <dsp:spPr>
        <a:xfrm>
          <a:off x="0" y="3671025"/>
          <a:ext cx="3200400" cy="120491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38100" dir="5400000" algn="ctr" rotWithShape="0">
            <a:schemeClr val="lt1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92D050"/>
              </a:solidFill>
            </a:rPr>
            <a:t>More than 50 Quantum Strategy available</a:t>
          </a:r>
          <a:endParaRPr lang="en-US" sz="2400" kern="1200" dirty="0">
            <a:solidFill>
              <a:srgbClr val="92D050"/>
            </a:solidFill>
          </a:endParaRPr>
        </a:p>
      </dsp:txBody>
      <dsp:txXfrm>
        <a:off x="0" y="3671025"/>
        <a:ext cx="3200400" cy="1204912"/>
      </dsp:txXfrm>
    </dsp:sp>
    <dsp:sp modelId="{84A77A12-A859-4959-9162-E427F3FF4609}">
      <dsp:nvSpPr>
        <dsp:cNvPr id="0" name=""/>
        <dsp:cNvSpPr/>
      </dsp:nvSpPr>
      <dsp:spPr>
        <a:xfrm rot="10800000">
          <a:off x="0" y="1835943"/>
          <a:ext cx="3200400" cy="1853155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38100" dir="5400000" algn="ctr" rotWithShape="0">
            <a:schemeClr val="lt1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BUY/SELL decisions are shown in chart</a:t>
          </a:r>
          <a:endParaRPr lang="en-US" sz="1500" kern="1200" dirty="0"/>
        </a:p>
      </dsp:txBody>
      <dsp:txXfrm rot="10800000">
        <a:off x="0" y="1835943"/>
        <a:ext cx="3200400" cy="1853155"/>
      </dsp:txXfrm>
    </dsp:sp>
    <dsp:sp modelId="{C491D6F8-711C-456A-AC38-14B579D93CF3}">
      <dsp:nvSpPr>
        <dsp:cNvPr id="0" name=""/>
        <dsp:cNvSpPr/>
      </dsp:nvSpPr>
      <dsp:spPr>
        <a:xfrm rot="10800000">
          <a:off x="0" y="862"/>
          <a:ext cx="3200400" cy="1853155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38100" dir="5400000" algn="ctr" rotWithShape="0">
            <a:schemeClr val="lt1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Help investors to find easily BUY/SELL decision</a:t>
          </a:r>
          <a:endParaRPr lang="en-US" sz="1500" kern="1200" dirty="0"/>
        </a:p>
      </dsp:txBody>
      <dsp:txXfrm>
        <a:off x="0" y="862"/>
        <a:ext cx="3200400" cy="650457"/>
      </dsp:txXfrm>
    </dsp:sp>
    <dsp:sp modelId="{C7A8F93D-7EA5-48A6-9E1F-DA50F5F3DC5C}">
      <dsp:nvSpPr>
        <dsp:cNvPr id="0" name=""/>
        <dsp:cNvSpPr/>
      </dsp:nvSpPr>
      <dsp:spPr>
        <a:xfrm>
          <a:off x="0" y="651319"/>
          <a:ext cx="1600199" cy="554093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rgbClr val="92D050"/>
              </a:solidFill>
            </a:rPr>
            <a:t>Increase PROFIT</a:t>
          </a:r>
          <a:endParaRPr lang="en-US" sz="1800" kern="1200" dirty="0">
            <a:solidFill>
              <a:srgbClr val="92D050"/>
            </a:solidFill>
          </a:endParaRPr>
        </a:p>
      </dsp:txBody>
      <dsp:txXfrm>
        <a:off x="0" y="651319"/>
        <a:ext cx="1600199" cy="554093"/>
      </dsp:txXfrm>
    </dsp:sp>
    <dsp:sp modelId="{26AA626A-0681-42C0-8D33-74AE0206F1E5}">
      <dsp:nvSpPr>
        <dsp:cNvPr id="0" name=""/>
        <dsp:cNvSpPr/>
      </dsp:nvSpPr>
      <dsp:spPr>
        <a:xfrm>
          <a:off x="1600200" y="651319"/>
          <a:ext cx="1600199" cy="554093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>
              <a:solidFill>
                <a:srgbClr val="FF0000"/>
              </a:solidFill>
            </a:rPr>
            <a:t>Deacrese</a:t>
          </a:r>
          <a:r>
            <a:rPr lang="en-US" sz="1800" kern="1200" dirty="0" smtClean="0">
              <a:solidFill>
                <a:srgbClr val="FF0000"/>
              </a:solidFill>
            </a:rPr>
            <a:t> RISK</a:t>
          </a:r>
          <a:endParaRPr lang="en-US" sz="1800" kern="1200" dirty="0">
            <a:solidFill>
              <a:srgbClr val="FF0000"/>
            </a:solidFill>
          </a:endParaRPr>
        </a:p>
      </dsp:txBody>
      <dsp:txXfrm>
        <a:off x="1600200" y="651319"/>
        <a:ext cx="1600199" cy="554093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6E3B3AD-3856-4726-853C-64BF061C9ABD}">
      <dsp:nvSpPr>
        <dsp:cNvPr id="0" name=""/>
        <dsp:cNvSpPr/>
      </dsp:nvSpPr>
      <dsp:spPr>
        <a:xfrm rot="10800000">
          <a:off x="329319" y="165"/>
          <a:ext cx="3379961" cy="1351984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0795" rIns="21590" bIns="10795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Backtesting</a:t>
          </a:r>
          <a:r>
            <a:rPr lang="en-US" sz="1700" kern="1200" dirty="0" smtClean="0"/>
            <a:t>  is the process of evaluating a strategy, by applying it to historical data.	</a:t>
          </a:r>
          <a:endParaRPr lang="en-US" sz="1700" kern="1200" dirty="0"/>
        </a:p>
      </dsp:txBody>
      <dsp:txXfrm rot="10800000">
        <a:off x="329319" y="165"/>
        <a:ext cx="3379961" cy="1351984"/>
      </dsp:txXfrm>
    </dsp:sp>
    <dsp:sp modelId="{7A4C0704-22C2-46EE-B473-37A352D30E03}">
      <dsp:nvSpPr>
        <dsp:cNvPr id="0" name=""/>
        <dsp:cNvSpPr/>
      </dsp:nvSpPr>
      <dsp:spPr>
        <a:xfrm rot="10800000">
          <a:off x="329319" y="1541427"/>
          <a:ext cx="3379961" cy="1351984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0795" rIns="21590" bIns="10795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Many strategies can be chosen to do </a:t>
          </a:r>
          <a:r>
            <a:rPr lang="en-US" sz="1700" kern="1200" dirty="0" err="1" smtClean="0"/>
            <a:t>backtest</a:t>
          </a:r>
          <a:endParaRPr lang="en-US" sz="1700" kern="1200" dirty="0"/>
        </a:p>
      </dsp:txBody>
      <dsp:txXfrm rot="10800000">
        <a:off x="329319" y="1541427"/>
        <a:ext cx="3379961" cy="1351984"/>
      </dsp:txXfrm>
    </dsp:sp>
    <dsp:sp modelId="{727447CA-603D-4DE7-86F6-6DA26D974FDC}">
      <dsp:nvSpPr>
        <dsp:cNvPr id="0" name=""/>
        <dsp:cNvSpPr/>
      </dsp:nvSpPr>
      <dsp:spPr>
        <a:xfrm rot="10800000">
          <a:off x="329319" y="3082690"/>
          <a:ext cx="3379961" cy="1351984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0795" rIns="21590" bIns="10795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Strategy represents computer trading algorithm</a:t>
          </a:r>
          <a:endParaRPr lang="en-US" sz="1700" kern="1200" dirty="0"/>
        </a:p>
      </dsp:txBody>
      <dsp:txXfrm rot="10800000">
        <a:off x="329319" y="3082690"/>
        <a:ext cx="3379961" cy="1351984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6E3B3AD-3856-4726-853C-64BF061C9ABD}">
      <dsp:nvSpPr>
        <dsp:cNvPr id="0" name=""/>
        <dsp:cNvSpPr/>
      </dsp:nvSpPr>
      <dsp:spPr>
        <a:xfrm>
          <a:off x="0" y="488899"/>
          <a:ext cx="4038600" cy="1615440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12065" rIns="0" bIns="12065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Backtesting</a:t>
          </a:r>
          <a:r>
            <a:rPr lang="en-US" sz="1900" kern="1200" dirty="0" smtClean="0"/>
            <a:t> result allows investors to see the result of AUTOMATIC TRADING for a stock in  a specific period</a:t>
          </a:r>
          <a:endParaRPr lang="en-US" sz="1900" kern="1200" dirty="0"/>
        </a:p>
      </dsp:txBody>
      <dsp:txXfrm>
        <a:off x="0" y="488899"/>
        <a:ext cx="4038600" cy="1615440"/>
      </dsp:txXfrm>
    </dsp:sp>
    <dsp:sp modelId="{60FBC7BB-8A28-4806-9A5D-2663CAE2DE26}">
      <dsp:nvSpPr>
        <dsp:cNvPr id="0" name=""/>
        <dsp:cNvSpPr/>
      </dsp:nvSpPr>
      <dsp:spPr>
        <a:xfrm>
          <a:off x="0" y="2330500"/>
          <a:ext cx="4038600" cy="1615440"/>
        </a:xfrm>
        <a:prstGeom prst="chevron">
          <a:avLst/>
        </a:prstGeom>
        <a:solidFill>
          <a:schemeClr val="accent2">
            <a:hueOff val="-838123"/>
            <a:satOff val="-9658"/>
            <a:lumOff val="2159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12065" rIns="0" bIns="12065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The value shows the profit/loss (in VND)  for the investment of VND 10mil by default in the specific period</a:t>
          </a:r>
          <a:endParaRPr lang="en-US" sz="1900" kern="1200" dirty="0"/>
        </a:p>
      </dsp:txBody>
      <dsp:txXfrm>
        <a:off x="0" y="2330500"/>
        <a:ext cx="4038600" cy="1615440"/>
      </dsp:txXfrm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F75E6-2E6C-4CCA-B375-40FCA5D49E38}" type="datetimeFigureOut">
              <a:rPr lang="en-US" smtClean="0"/>
              <a:pPr/>
              <a:t>9/16/2012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42659-C992-4ADF-BDD5-8CFB377D97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F75E6-2E6C-4CCA-B375-40FCA5D49E38}" type="datetimeFigureOut">
              <a:rPr lang="en-US" smtClean="0"/>
              <a:pPr/>
              <a:t>9/16/2012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42659-C992-4ADF-BDD5-8CFB377D97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F75E6-2E6C-4CCA-B375-40FCA5D49E38}" type="datetimeFigureOut">
              <a:rPr lang="en-US" smtClean="0"/>
              <a:pPr/>
              <a:t>9/16/2012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42659-C992-4ADF-BDD5-8CFB377D97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F75E6-2E6C-4CCA-B375-40FCA5D49E38}" type="datetimeFigureOut">
              <a:rPr lang="en-US" smtClean="0"/>
              <a:pPr/>
              <a:t>9/16/2012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42659-C992-4ADF-BDD5-8CFB377D97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F75E6-2E6C-4CCA-B375-40FCA5D49E38}" type="datetimeFigureOut">
              <a:rPr lang="en-US" smtClean="0"/>
              <a:pPr/>
              <a:t>9/16/2012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42659-C992-4ADF-BDD5-8CFB377D97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F75E6-2E6C-4CCA-B375-40FCA5D49E38}" type="datetimeFigureOut">
              <a:rPr lang="en-US" smtClean="0"/>
              <a:pPr/>
              <a:t>9/16/2012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42659-C992-4ADF-BDD5-8CFB377D97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F75E6-2E6C-4CCA-B375-40FCA5D49E38}" type="datetimeFigureOut">
              <a:rPr lang="en-US" smtClean="0"/>
              <a:pPr/>
              <a:t>9/16/2012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42659-C992-4ADF-BDD5-8CFB377D97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F75E6-2E6C-4CCA-B375-40FCA5D49E38}" type="datetimeFigureOut">
              <a:rPr lang="en-US" smtClean="0"/>
              <a:pPr/>
              <a:t>9/16/2012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42659-C992-4ADF-BDD5-8CFB377D97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F75E6-2E6C-4CCA-B375-40FCA5D49E38}" type="datetimeFigureOut">
              <a:rPr lang="en-US" smtClean="0"/>
              <a:pPr/>
              <a:t>9/16/2012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42659-C992-4ADF-BDD5-8CFB377D97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F75E6-2E6C-4CCA-B375-40FCA5D49E38}" type="datetimeFigureOut">
              <a:rPr lang="en-US" smtClean="0"/>
              <a:pPr/>
              <a:t>9/16/2012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42659-C992-4ADF-BDD5-8CFB377D97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F75E6-2E6C-4CCA-B375-40FCA5D49E38}" type="datetimeFigureOut">
              <a:rPr lang="en-US" smtClean="0"/>
              <a:pPr/>
              <a:t>9/16/2012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7D42659-C992-4ADF-BDD5-8CFB377D97B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75F75E6-2E6C-4CCA-B375-40FCA5D49E38}" type="datetimeFigureOut">
              <a:rPr lang="en-US" smtClean="0"/>
              <a:pPr/>
              <a:t>9/16/2012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7D42659-C992-4ADF-BDD5-8CFB377D97BD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0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12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13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15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17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7" Type="http://schemas.openxmlformats.org/officeDocument/2006/relationships/image" Target="../media/image18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066800"/>
            <a:ext cx="7851648" cy="18288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Successful Investment with</a:t>
            </a:r>
            <a:b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Quantum 2012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10000"/>
            <a:ext cx="8001000" cy="1981200"/>
          </a:xfrm>
        </p:spPr>
        <p:txBody>
          <a:bodyPr>
            <a:normAutofit/>
          </a:bodyPr>
          <a:lstStyle/>
          <a:p>
            <a:r>
              <a:rPr lang="en-US" sz="1900" dirty="0" smtClean="0">
                <a:solidFill>
                  <a:schemeClr val="accent1">
                    <a:lumMod val="75000"/>
                  </a:schemeClr>
                </a:solidFill>
              </a:rPr>
              <a:t>HQ </a:t>
            </a:r>
            <a:r>
              <a:rPr lang="en-US" sz="1900" dirty="0" smtClean="0">
                <a:solidFill>
                  <a:schemeClr val="accent1">
                    <a:lumMod val="75000"/>
                  </a:schemeClr>
                </a:solidFill>
              </a:rPr>
              <a:t>Investment &amp; </a:t>
            </a:r>
            <a:r>
              <a:rPr lang="en-US" sz="1900" smtClean="0">
                <a:solidFill>
                  <a:schemeClr val="accent1">
                    <a:lumMod val="75000"/>
                  </a:schemeClr>
                </a:solidFill>
              </a:rPr>
              <a:t>Consulting </a:t>
            </a:r>
            <a:r>
              <a:rPr lang="en-US" sz="1900" smtClean="0">
                <a:solidFill>
                  <a:schemeClr val="accent1">
                    <a:lumMod val="75000"/>
                  </a:schemeClr>
                </a:solidFill>
              </a:rPr>
              <a:t>Corporation</a:t>
            </a:r>
            <a:endParaRPr lang="en-US" sz="19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expert system providing quantitative decisions</a:t>
            </a:r>
          </a:p>
          <a:p>
            <a:r>
              <a:rPr lang="en-US" dirty="0" smtClean="0"/>
              <a:t>A 100% automatic trading analysis tool</a:t>
            </a:r>
          </a:p>
          <a:p>
            <a:r>
              <a:rPr lang="en-US" dirty="0" smtClean="0"/>
              <a:t>Determine the ranking of all stocks with different customized criteria</a:t>
            </a:r>
          </a:p>
          <a:p>
            <a:r>
              <a:rPr lang="en-US" dirty="0" smtClean="0"/>
              <a:t>Strategy Ranking</a:t>
            </a:r>
          </a:p>
          <a:p>
            <a:r>
              <a:rPr lang="en-US" dirty="0" smtClean="0"/>
              <a:t>Automatic setting for trading algorithm</a:t>
            </a:r>
          </a:p>
          <a:p>
            <a:r>
              <a:rPr lang="en-US" dirty="0" smtClean="0"/>
              <a:t>Advanced Money management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78028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Trading software comparison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228600" y="1143000"/>
          <a:ext cx="8610600" cy="56226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1371600"/>
                <a:gridCol w="1659082"/>
                <a:gridCol w="1859107"/>
                <a:gridCol w="1663411"/>
              </a:tblGrid>
              <a:tr h="63094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Quantum</a:t>
                      </a:r>
                      <a:r>
                        <a:rPr lang="en-US" baseline="0" dirty="0" smtClean="0"/>
                        <a:t> Pro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AmiBroker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MetaStock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VietStock</a:t>
                      </a:r>
                      <a:r>
                        <a:rPr lang="en-US" dirty="0" smtClean="0"/>
                        <a:t> Trader</a:t>
                      </a:r>
                      <a:endParaRPr lang="en-US" dirty="0"/>
                    </a:p>
                  </a:txBody>
                  <a:tcPr/>
                </a:tc>
              </a:tr>
              <a:tr h="61802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Realtime</a:t>
                      </a:r>
                      <a:r>
                        <a:rPr lang="en-US" dirty="0" smtClean="0"/>
                        <a:t>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Realtime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Need</a:t>
                      </a:r>
                      <a:r>
                        <a:rPr lang="en-US" baseline="0" dirty="0" smtClean="0"/>
                        <a:t> Downloader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Need Downloader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Realtime</a:t>
                      </a:r>
                      <a:endParaRPr lang="en-US" dirty="0"/>
                    </a:p>
                  </a:txBody>
                  <a:tcPr/>
                </a:tc>
              </a:tr>
              <a:tr h="365547">
                <a:tc>
                  <a:txBody>
                    <a:bodyPr/>
                    <a:lstStyle/>
                    <a:p>
                      <a:r>
                        <a:rPr lang="en-US" dirty="0" smtClean="0"/>
                        <a:t>Charting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65547">
                <a:tc>
                  <a:txBody>
                    <a:bodyPr/>
                    <a:lstStyle/>
                    <a:p>
                      <a:r>
                        <a:rPr lang="en-US" dirty="0" smtClean="0"/>
                        <a:t>Watch lists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65547">
                <a:tc>
                  <a:txBody>
                    <a:bodyPr/>
                    <a:lstStyle/>
                    <a:p>
                      <a:r>
                        <a:rPr lang="en-US" dirty="0" smtClean="0"/>
                        <a:t>Transactions History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65547">
                <a:tc>
                  <a:txBody>
                    <a:bodyPr/>
                    <a:lstStyle/>
                    <a:p>
                      <a:r>
                        <a:rPr lang="en-US" dirty="0" smtClean="0"/>
                        <a:t>Buy/Sell Alerts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33533">
                <a:tc>
                  <a:txBody>
                    <a:bodyPr/>
                    <a:lstStyle/>
                    <a:p>
                      <a:r>
                        <a:rPr lang="en-US" dirty="0" smtClean="0"/>
                        <a:t>Technical indicators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65547">
                <a:tc>
                  <a:txBody>
                    <a:bodyPr/>
                    <a:lstStyle/>
                    <a:p>
                      <a:r>
                        <a:rPr lang="en-US" dirty="0" smtClean="0"/>
                        <a:t>Built-in Strategies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Need to develop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Need to develop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Few</a:t>
                      </a:r>
                      <a:endParaRPr lang="en-US" dirty="0"/>
                    </a:p>
                  </a:txBody>
                  <a:tcPr/>
                </a:tc>
              </a:tr>
              <a:tr h="365547">
                <a:tc>
                  <a:txBody>
                    <a:bodyPr/>
                    <a:lstStyle/>
                    <a:p>
                      <a:r>
                        <a:rPr lang="en-US" dirty="0" smtClean="0"/>
                        <a:t>Built-in Screening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9347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Backtesting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65547">
                <a:tc>
                  <a:txBody>
                    <a:bodyPr/>
                    <a:lstStyle/>
                    <a:p>
                      <a:r>
                        <a:rPr lang="en-US" dirty="0" smtClean="0"/>
                        <a:t>Strategy ranking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91C07-526F-49DB-B6D1-B3DF520D9ADF}" type="datetime1">
              <a:rPr lang="en-US" smtClean="0"/>
              <a:pPr/>
              <a:t>9/16/2012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by HQ Corporation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79295-C400-4A5C-AB18-333BD9776563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2500313"/>
            <a:ext cx="2381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95775" y="2500313"/>
            <a:ext cx="2381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53138" y="2500313"/>
            <a:ext cx="2381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53350" y="2500313"/>
            <a:ext cx="2381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2843213"/>
            <a:ext cx="2381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95775" y="2843213"/>
            <a:ext cx="2381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53138" y="2843213"/>
            <a:ext cx="2381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53350" y="2843213"/>
            <a:ext cx="2381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3314700"/>
            <a:ext cx="2381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3833813"/>
            <a:ext cx="2381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5548313"/>
            <a:ext cx="2381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6057900"/>
            <a:ext cx="2381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76725" y="6057900"/>
            <a:ext cx="2762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34088" y="6057900"/>
            <a:ext cx="2762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34300" y="6057900"/>
            <a:ext cx="2762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34300" y="5548313"/>
            <a:ext cx="2762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95775" y="5548313"/>
            <a:ext cx="2381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53138" y="5548313"/>
            <a:ext cx="2381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4229100"/>
            <a:ext cx="2381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4953000"/>
            <a:ext cx="2381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95775" y="4229100"/>
            <a:ext cx="2381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53138" y="4229100"/>
            <a:ext cx="2381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53350" y="4229100"/>
            <a:ext cx="2381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53350" y="3314700"/>
            <a:ext cx="2381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53138" y="3314700"/>
            <a:ext cx="2381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95775" y="3314700"/>
            <a:ext cx="2381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95775" y="3833813"/>
            <a:ext cx="2381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53138" y="3833813"/>
            <a:ext cx="2381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53350" y="3833813"/>
            <a:ext cx="2381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2133600"/>
            <a:ext cx="2381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53350" y="2133600"/>
            <a:ext cx="2381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229600" cy="59131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VNIndex</a:t>
            </a:r>
            <a:r>
              <a:rPr lang="en-US" dirty="0" smtClean="0"/>
              <a:t> Analysis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91C07-526F-49DB-B6D1-B3DF520D9ADF}" type="datetime1">
              <a:rPr lang="en-US" smtClean="0"/>
              <a:pPr/>
              <a:t>9/16/2012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by HQ Corporation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79295-C400-4A5C-AB18-333BD9776563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 b="7429"/>
          <a:stretch>
            <a:fillRect/>
          </a:stretch>
        </p:blipFill>
        <p:spPr bwMode="auto">
          <a:xfrm>
            <a:off x="0" y="914400"/>
            <a:ext cx="91440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45820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VNIndex</a:t>
            </a:r>
            <a:r>
              <a:rPr lang="en-US" dirty="0" smtClean="0"/>
              <a:t> performance </a:t>
            </a:r>
            <a:r>
              <a:rPr lang="en-US" dirty="0" err="1" smtClean="0"/>
              <a:t>vs</a:t>
            </a:r>
            <a:r>
              <a:rPr lang="en-US" dirty="0" smtClean="0"/>
              <a:t> Quantum Strategy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91C07-526F-49DB-B6D1-B3DF520D9ADF}" type="datetime1">
              <a:rPr lang="en-US" smtClean="0"/>
              <a:pPr/>
              <a:t>9/16/2012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by HQ Corporation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79295-C400-4A5C-AB18-333BD9776563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 cstate="print"/>
          <a:srcRect l="2500" t="21000" r="25000" b="27000"/>
          <a:stretch>
            <a:fillRect/>
          </a:stretch>
        </p:blipFill>
        <p:spPr bwMode="auto">
          <a:xfrm>
            <a:off x="134816" y="1905000"/>
            <a:ext cx="9009184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Quantum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Determine the main trend of the market (using ADX, Bollinger, </a:t>
            </a:r>
            <a:r>
              <a:rPr lang="en-US" dirty="0" err="1" smtClean="0"/>
              <a:t>DMI,market</a:t>
            </a:r>
            <a:r>
              <a:rPr lang="en-US" smtClean="0"/>
              <a:t> indicator..)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Creating technical indicators and built-in formula to determine trend of individual stock (MACD, RSI, </a:t>
            </a:r>
            <a:r>
              <a:rPr lang="en-US" dirty="0" err="1" smtClean="0"/>
              <a:t>Aroon</a:t>
            </a:r>
            <a:r>
              <a:rPr lang="en-US" dirty="0" smtClean="0"/>
              <a:t>, </a:t>
            </a:r>
            <a:r>
              <a:rPr lang="en-US" dirty="0" err="1" smtClean="0"/>
              <a:t>japanese</a:t>
            </a:r>
            <a:r>
              <a:rPr lang="en-US" dirty="0" smtClean="0"/>
              <a:t> candlestick..)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Analysis of demand-supply force (Volume, ROC..)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Buy/Sell Decision, with Target, Stop Loss, Trailing Stop (</a:t>
            </a:r>
            <a:r>
              <a:rPr lang="en-US" dirty="0" err="1" smtClean="0"/>
              <a:t>fibonanci</a:t>
            </a:r>
            <a:r>
              <a:rPr lang="en-US" dirty="0" smtClean="0"/>
              <a:t>, </a:t>
            </a:r>
            <a:r>
              <a:rPr lang="en-US" dirty="0" err="1" smtClean="0"/>
              <a:t>elliot</a:t>
            </a:r>
            <a:r>
              <a:rPr lang="en-US" dirty="0" smtClean="0"/>
              <a:t> waves, support resistance…)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Money management (risk and profit)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Verification and parameters optimization 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Screen of Quantum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457200" y="2926239"/>
            <a:ext cx="4038600" cy="2423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4" name="Content Placeholder 13"/>
          <p:cNvGraphicFramePr>
            <a:graphicFrameLocks noGrp="1"/>
          </p:cNvGraphicFramePr>
          <p:nvPr>
            <p:ph sz="half" idx="2"/>
          </p:nvPr>
        </p:nvGraphicFramePr>
        <p:xfrm>
          <a:off x="2286000" y="1981200"/>
          <a:ext cx="5638800" cy="388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Chart</a:t>
            </a:r>
            <a:endParaRPr lang="en-US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sz="half" idx="1"/>
          </p:nvPr>
        </p:nvGraphicFramePr>
        <p:xfrm>
          <a:off x="4572000" y="762000"/>
          <a:ext cx="4267200" cy="4434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7" cstate="print"/>
          <a:srcRect b="6780"/>
          <a:stretch>
            <a:fillRect/>
          </a:stretch>
        </p:blipFill>
        <p:spPr bwMode="auto">
          <a:xfrm>
            <a:off x="152400" y="1524000"/>
            <a:ext cx="7945305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 b="7936"/>
          <a:stretch>
            <a:fillRect/>
          </a:stretch>
        </p:blipFill>
        <p:spPr bwMode="auto">
          <a:xfrm>
            <a:off x="1" y="1371600"/>
            <a:ext cx="8872834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Quantum Decisions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</p:nvPr>
        </p:nvGraphicFramePr>
        <p:xfrm>
          <a:off x="6172200" y="838200"/>
          <a:ext cx="2819400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0" y="6386205"/>
            <a:ext cx="2743200" cy="471795"/>
            <a:chOff x="0" y="6386205"/>
            <a:chExt cx="2743200" cy="471795"/>
          </a:xfrm>
        </p:grpSpPr>
        <p:sp>
          <p:nvSpPr>
            <p:cNvPr id="7" name="TextBox 6"/>
            <p:cNvSpPr txBox="1"/>
            <p:nvPr/>
          </p:nvSpPr>
          <p:spPr>
            <a:xfrm>
              <a:off x="0" y="6488668"/>
              <a:ext cx="2743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C000"/>
                  </a:solidFill>
                </a:rPr>
                <a:t>Estimation window</a:t>
              </a:r>
              <a:endParaRPr lang="en-US" dirty="0">
                <a:solidFill>
                  <a:srgbClr val="FFC000"/>
                </a:solidFill>
              </a:endParaRPr>
            </a:p>
          </p:txBody>
        </p:sp>
        <p:sp>
          <p:nvSpPr>
            <p:cNvPr id="8" name="Right Arrow 7"/>
            <p:cNvSpPr/>
            <p:nvPr/>
          </p:nvSpPr>
          <p:spPr>
            <a:xfrm rot="16583246">
              <a:off x="1994319" y="6500505"/>
              <a:ext cx="457200" cy="228600"/>
            </a:xfrm>
            <a:prstGeom prst="right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5105400" y="6488668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Profit window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 rot="16200000">
            <a:off x="6871450" y="6500823"/>
            <a:ext cx="457200" cy="228600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Quantum Automatic Trading Strategy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</p:nvPr>
        </p:nvGraphicFramePr>
        <p:xfrm>
          <a:off x="0" y="1524000"/>
          <a:ext cx="32004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048000" y="1561123"/>
            <a:ext cx="6096000" cy="4611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Testing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</p:nvPr>
        </p:nvGraphicFramePr>
        <p:xfrm>
          <a:off x="4724400" y="1813560"/>
          <a:ext cx="4038600" cy="4434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28600" y="1447800"/>
            <a:ext cx="8128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971800" y="28194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Strategy list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95600" y="59436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Securities list</a:t>
            </a:r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Why Automatic Trading ?</a:t>
            </a:r>
          </a:p>
          <a:p>
            <a:r>
              <a:rPr lang="en-US" dirty="0" smtClean="0"/>
              <a:t>Quantum System</a:t>
            </a:r>
          </a:p>
          <a:p>
            <a:r>
              <a:rPr lang="en-US" dirty="0" smtClean="0"/>
              <a:t>Case Study</a:t>
            </a:r>
          </a:p>
          <a:p>
            <a:r>
              <a:rPr lang="en-US" dirty="0" smtClean="0"/>
              <a:t>Conclusion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696" y="1310309"/>
            <a:ext cx="8839200" cy="552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Testing (cont.)</a:t>
            </a:r>
            <a:endParaRPr lang="en-US" dirty="0"/>
          </a:p>
        </p:txBody>
      </p:sp>
      <p:graphicFrame>
        <p:nvGraphicFramePr>
          <p:cNvPr id="4" name="Content Placeholder 5"/>
          <p:cNvGraphicFramePr>
            <a:graphicFrameLocks noGrp="1"/>
          </p:cNvGraphicFramePr>
          <p:nvPr>
            <p:ph sz="half" idx="1"/>
          </p:nvPr>
        </p:nvGraphicFramePr>
        <p:xfrm>
          <a:off x="0" y="1661160"/>
          <a:ext cx="4038600" cy="4434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Strategy Ranking</a:t>
            </a:r>
            <a:endParaRPr lang="en-US" dirty="0"/>
          </a:p>
        </p:txBody>
      </p:sp>
      <p:graphicFrame>
        <p:nvGraphicFramePr>
          <p:cNvPr id="4" name="Content Placeholder 5"/>
          <p:cNvGraphicFramePr>
            <a:graphicFrameLocks noGrp="1"/>
          </p:cNvGraphicFramePr>
          <p:nvPr>
            <p:ph sz="half" idx="1"/>
          </p:nvPr>
        </p:nvGraphicFramePr>
        <p:xfrm>
          <a:off x="4724400" y="1813560"/>
          <a:ext cx="4038600" cy="4434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6200" y="1295400"/>
            <a:ext cx="890016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 r="347" b="8333"/>
          <a:stretch>
            <a:fillRect/>
          </a:stretch>
        </p:blipFill>
        <p:spPr bwMode="auto">
          <a:xfrm>
            <a:off x="228600" y="1371600"/>
            <a:ext cx="874776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Strategy Ranking (cont.)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</p:nvPr>
        </p:nvGraphicFramePr>
        <p:xfrm>
          <a:off x="0" y="1661160"/>
          <a:ext cx="4038600" cy="4434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Stock Ranking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</p:nvPr>
        </p:nvGraphicFramePr>
        <p:xfrm>
          <a:off x="4724400" y="1813560"/>
          <a:ext cx="4038600" cy="4434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28600" y="1447800"/>
            <a:ext cx="804672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Stock Ranking (cont.)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</p:nvPr>
        </p:nvGraphicFramePr>
        <p:xfrm>
          <a:off x="0" y="1447800"/>
          <a:ext cx="4038600" cy="4434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28600" y="1447800"/>
            <a:ext cx="8122920" cy="507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Others functionalities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Technical Analysis Indicators</a:t>
            </a:r>
          </a:p>
          <a:p>
            <a:r>
              <a:rPr lang="en-US" dirty="0" smtClean="0"/>
              <a:t>Trade Alerts</a:t>
            </a:r>
          </a:p>
          <a:p>
            <a:r>
              <a:rPr lang="en-US" dirty="0" smtClean="0"/>
              <a:t>Portfolio Management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534400" cy="9144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HQ Investment &amp; Consulting Vietnam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   Quantum is the product of HQ Investment &amp; Consulting Vietnam.</a:t>
            </a:r>
          </a:p>
          <a:p>
            <a:r>
              <a:rPr lang="en-US" dirty="0" smtClean="0"/>
              <a:t>Our mission is to use high-technology solutions to help end-users resolve their daily issues</a:t>
            </a:r>
          </a:p>
          <a:p>
            <a:r>
              <a:rPr lang="en-US" dirty="0" smtClean="0"/>
              <a:t>Our value is based on truthiness, win-win attitude, creative and customer oriented</a:t>
            </a:r>
          </a:p>
          <a:p>
            <a:pPr>
              <a:buNone/>
            </a:pPr>
            <a:r>
              <a:rPr lang="en-US" dirty="0" smtClean="0"/>
              <a:t>		</a:t>
            </a:r>
          </a:p>
          <a:p>
            <a:pPr>
              <a:buNone/>
            </a:pPr>
            <a:r>
              <a:rPr lang="en-US" dirty="0" smtClean="0"/>
              <a:t>Contact us at </a:t>
            </a:r>
          </a:p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Email: info@hqcorporation.net</a:t>
            </a:r>
          </a:p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Web  : http://www.q-invest.net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tippychess.com/imagens/deepbluekasparov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252"/>
            <a:ext cx="9144000" cy="631134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96112"/>
          </a:xfrm>
        </p:spPr>
        <p:txBody>
          <a:bodyPr/>
          <a:lstStyle/>
          <a:p>
            <a:r>
              <a:rPr lang="en-US" dirty="0" smtClean="0"/>
              <a:t>Deep Blue</a:t>
            </a:r>
            <a:endParaRPr lang="en-US" dirty="0"/>
          </a:p>
        </p:txBody>
      </p:sp>
      <p:pic>
        <p:nvPicPr>
          <p:cNvPr id="16386" name="Picture 2" descr="http://www.tippychess.com/imagens/5-4.Deep_Blue-1.1997.L062302016.IBM_ARCHIVES.l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14800" y="914400"/>
            <a:ext cx="4648200" cy="3231540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304800" y="1676400"/>
            <a:ext cx="3581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Deep Blue was a parallel computer IBM RS/6000 </a:t>
            </a:r>
            <a:endParaRPr lang="en-US" sz="2400" dirty="0" smtClean="0">
              <a:solidFill>
                <a:srgbClr val="0070C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70C0"/>
                </a:solidFill>
              </a:rPr>
              <a:t> 200 million nodes per second,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70C0"/>
                </a:solidFill>
              </a:rPr>
              <a:t>30 billion positions per move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4800" y="4303455"/>
            <a:ext cx="84582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After the dispute Garry Kasparov wrote:</a:t>
            </a:r>
          </a:p>
          <a:p>
            <a:r>
              <a:rPr lang="en-US" sz="2000" dirty="0"/>
              <a:t> </a:t>
            </a:r>
          </a:p>
          <a:p>
            <a:r>
              <a:rPr lang="en-US" sz="2000" dirty="0"/>
              <a:t>"The decisive game of the competition was the second, which left a scar in my memory ... we saw something that was beyond our expectations about the most amazing ability of a computer would have to predict the consequences of their decisions on positional long term. The machine refused to make a move to a position that would have a decisive advantage in the short term, showing a very human sense of danger. "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rise of the 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third of all EU and US stock trades in 2006 were driven by automatic programs, or algorithms, (</a:t>
            </a:r>
            <a:r>
              <a:rPr lang="en-US" sz="1800" dirty="0" smtClean="0"/>
              <a:t>source: Boston-based financial services industry research and consulting firm </a:t>
            </a:r>
            <a:r>
              <a:rPr lang="en-US" sz="1800" dirty="0" err="1" smtClean="0"/>
              <a:t>Aite</a:t>
            </a:r>
            <a:r>
              <a:rPr lang="en-US" sz="1800" dirty="0" smtClean="0"/>
              <a:t> Group)</a:t>
            </a:r>
            <a:endParaRPr lang="en-US" dirty="0" smtClean="0"/>
          </a:p>
          <a:p>
            <a:r>
              <a:rPr lang="en-US" dirty="0" smtClean="0"/>
              <a:t>As of 2009,  high-frequency trading firms account for 73% of all US equity trading volume</a:t>
            </a:r>
          </a:p>
          <a:p>
            <a:r>
              <a:rPr lang="en-US" dirty="0" smtClean="0"/>
              <a:t>300 securities firms and hedge funds that specialize in this type of trading took in roughly US$21 billion in profits in 2008 </a:t>
            </a:r>
            <a:r>
              <a:rPr lang="en-US" sz="2000" dirty="0" smtClean="0"/>
              <a:t>(source: TABB Group, a financial services industry research firm)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Quantitative </a:t>
            </a:r>
            <a:r>
              <a:rPr lang="en-US" smtClean="0"/>
              <a:t>Trading Approach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Quant investment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Traditional investment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Using modeling approaches to invest and reduce risks. Avoid psychological influences.</a:t>
            </a:r>
          </a:p>
          <a:p>
            <a:r>
              <a:rPr lang="en-US" dirty="0" smtClean="0"/>
              <a:t>Some tools used in Quantitative Trading</a:t>
            </a:r>
            <a:endParaRPr lang="vi-VN" dirty="0" smtClean="0"/>
          </a:p>
          <a:p>
            <a:pPr lvl="1"/>
            <a:r>
              <a:rPr lang="en-US" dirty="0" smtClean="0"/>
              <a:t>Technical analysis</a:t>
            </a:r>
          </a:p>
          <a:p>
            <a:pPr lvl="1"/>
            <a:r>
              <a:rPr lang="en-US" dirty="0" smtClean="0"/>
              <a:t>Artificial Intelligent</a:t>
            </a:r>
          </a:p>
          <a:p>
            <a:pPr lvl="1"/>
            <a:r>
              <a:rPr lang="en-US" dirty="0" smtClean="0"/>
              <a:t>Information Theory</a:t>
            </a:r>
          </a:p>
          <a:p>
            <a:pPr lvl="1"/>
            <a:r>
              <a:rPr lang="en-US" dirty="0" smtClean="0"/>
              <a:t>Statistical Learning</a:t>
            </a:r>
          </a:p>
          <a:p>
            <a:pPr lvl="1"/>
            <a:r>
              <a:rPr lang="vi-VN" dirty="0" smtClean="0"/>
              <a:t>Optimal control Theory</a:t>
            </a:r>
          </a:p>
          <a:p>
            <a:pPr lvl="1"/>
            <a:r>
              <a:rPr lang="vi-VN" dirty="0" smtClean="0"/>
              <a:t>Stochastic Differential Equations)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Top down approach</a:t>
            </a:r>
          </a:p>
          <a:p>
            <a:pPr lvl="1"/>
            <a:r>
              <a:rPr lang="en-US" dirty="0" smtClean="0"/>
              <a:t>Macro analysis</a:t>
            </a:r>
          </a:p>
          <a:p>
            <a:pPr lvl="1"/>
            <a:r>
              <a:rPr lang="en-US" dirty="0" smtClean="0"/>
              <a:t>Sector analysis</a:t>
            </a:r>
          </a:p>
          <a:p>
            <a:pPr lvl="1"/>
            <a:r>
              <a:rPr lang="en-US" dirty="0" smtClean="0"/>
              <a:t>Company analysis</a:t>
            </a:r>
          </a:p>
          <a:p>
            <a:pPr lvl="1"/>
            <a:r>
              <a:rPr lang="en-US" dirty="0" smtClean="0"/>
              <a:t>Fundamental approach (DCF, peers..)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28600" y="228600"/>
            <a:ext cx="8915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Should we use quantitative investment in Vietnam ?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Vietnam Stock Market Reality</a:t>
            </a:r>
          </a:p>
          <a:p>
            <a:pPr lvl="1"/>
            <a:r>
              <a:rPr lang="en-US" dirty="0" smtClean="0"/>
              <a:t>T+4</a:t>
            </a:r>
          </a:p>
          <a:p>
            <a:pPr lvl="1"/>
            <a:r>
              <a:rPr lang="en-US" dirty="0" smtClean="0"/>
              <a:t>Liquidity</a:t>
            </a:r>
          </a:p>
          <a:p>
            <a:pPr lvl="1"/>
            <a:r>
              <a:rPr lang="en-US" dirty="0" smtClean="0"/>
              <a:t>Inefficient Market</a:t>
            </a:r>
          </a:p>
          <a:p>
            <a:pPr lvl="1"/>
            <a:r>
              <a:rPr lang="en-US" dirty="0" smtClean="0"/>
              <a:t>Speculation</a:t>
            </a:r>
          </a:p>
          <a:p>
            <a:pPr lvl="1"/>
            <a:r>
              <a:rPr lang="en-US" dirty="0" smtClean="0"/>
              <a:t>…</a:t>
            </a:r>
          </a:p>
          <a:p>
            <a:pPr lvl="1">
              <a:buNone/>
            </a:pPr>
            <a:r>
              <a:rPr lang="en-US" b="1" dirty="0" smtClean="0">
                <a:solidFill>
                  <a:srgbClr val="FFC000"/>
                </a:solidFill>
              </a:rPr>
              <a:t>AND LACK OF TOOLS FOR VERIFING HYPOTHESES ABOUT INVESTMENT STRATEGY</a:t>
            </a:r>
            <a:endParaRPr lang="en-US" b="1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838200"/>
          </a:xfrm>
        </p:spPr>
        <p:txBody>
          <a:bodyPr/>
          <a:lstStyle/>
          <a:p>
            <a:r>
              <a:rPr lang="en-US" dirty="0" smtClean="0"/>
              <a:t>QUANTUM SYSTEM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 cstate="print"/>
          <a:srcRect b="11233"/>
          <a:stretch>
            <a:fillRect/>
          </a:stretch>
        </p:blipFill>
        <p:spPr bwMode="auto">
          <a:xfrm>
            <a:off x="228600" y="1219200"/>
            <a:ext cx="89154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Built-in Experts Strategy</a:t>
            </a:r>
          </a:p>
          <a:p>
            <a:r>
              <a:rPr lang="en-US" dirty="0" smtClean="0"/>
              <a:t>Avoid Psychologies Pitfall</a:t>
            </a:r>
          </a:p>
          <a:p>
            <a:r>
              <a:rPr lang="en-US" dirty="0" smtClean="0"/>
              <a:t>Fits with different changes in economics situation</a:t>
            </a:r>
          </a:p>
          <a:p>
            <a:r>
              <a:rPr lang="en-US" dirty="0" smtClean="0"/>
              <a:t>Reducing risk</a:t>
            </a:r>
          </a:p>
          <a:p>
            <a:r>
              <a:rPr lang="en-US" dirty="0" smtClean="0"/>
              <a:t>Maximizing  high performance profits over long term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3604</TotalTime>
  <Words>722</Words>
  <Application>Microsoft Office PowerPoint</Application>
  <PresentationFormat>On-screen Show (4:3)</PresentationFormat>
  <Paragraphs>153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Flow</vt:lpstr>
      <vt:lpstr>Successful Investment with Quantum 2012</vt:lpstr>
      <vt:lpstr>Agenda</vt:lpstr>
      <vt:lpstr>Slide 3</vt:lpstr>
      <vt:lpstr>Deep Blue</vt:lpstr>
      <vt:lpstr>The rise of the machine</vt:lpstr>
      <vt:lpstr>Quantitative Trading Approach</vt:lpstr>
      <vt:lpstr>Should we use quantitative investment in Vietnam ?</vt:lpstr>
      <vt:lpstr>QUANTUM SYSTEM</vt:lpstr>
      <vt:lpstr>Benefits</vt:lpstr>
      <vt:lpstr>Features</vt:lpstr>
      <vt:lpstr>Trading software comparison</vt:lpstr>
      <vt:lpstr>VNIndex Analysis</vt:lpstr>
      <vt:lpstr>VNIndex performance vs Quantum Strategy</vt:lpstr>
      <vt:lpstr>Quantum Algorithm</vt:lpstr>
      <vt:lpstr>Main Screen of Quantum</vt:lpstr>
      <vt:lpstr>New Chart</vt:lpstr>
      <vt:lpstr>Quantum Decisions</vt:lpstr>
      <vt:lpstr>Quantum Automatic Trading Strategy</vt:lpstr>
      <vt:lpstr>Back Testing</vt:lpstr>
      <vt:lpstr>Back Testing (cont.)</vt:lpstr>
      <vt:lpstr>Strategy Ranking</vt:lpstr>
      <vt:lpstr>Strategy Ranking (cont.)</vt:lpstr>
      <vt:lpstr>Stock Ranking</vt:lpstr>
      <vt:lpstr>Stock Ranking (cont.)</vt:lpstr>
      <vt:lpstr>Others functionalities</vt:lpstr>
      <vt:lpstr>HQ Investment &amp; Consulting Vietnam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 Trading with HQ Invest</dc:title>
  <dc:creator>quan_nh</dc:creator>
  <cp:lastModifiedBy>quan_nh</cp:lastModifiedBy>
  <cp:revision>271</cp:revision>
  <dcterms:created xsi:type="dcterms:W3CDTF">2011-12-25T19:34:41Z</dcterms:created>
  <dcterms:modified xsi:type="dcterms:W3CDTF">2012-09-16T02:40:34Z</dcterms:modified>
</cp:coreProperties>
</file>