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58" r:id="rId6"/>
    <p:sldId id="260" r:id="rId7"/>
    <p:sldId id="259" r:id="rId8"/>
    <p:sldId id="271" r:id="rId9"/>
    <p:sldId id="272" r:id="rId10"/>
    <p:sldId id="273" r:id="rId11"/>
    <p:sldId id="276" r:id="rId12"/>
    <p:sldId id="274" r:id="rId13"/>
    <p:sldId id="277" r:id="rId14"/>
    <p:sldId id="278" r:id="rId15"/>
    <p:sldId id="279" r:id="rId16"/>
    <p:sldId id="263" r:id="rId17"/>
    <p:sldId id="262" r:id="rId18"/>
    <p:sldId id="265" r:id="rId19"/>
    <p:sldId id="264" r:id="rId20"/>
    <p:sldId id="266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quan_nh" initials="q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 autoAdjust="0"/>
    <p:restoredTop sz="77288" autoAdjust="0"/>
  </p:normalViewPr>
  <p:slideViewPr>
    <p:cSldViewPr>
      <p:cViewPr>
        <p:scale>
          <a:sx n="66" d="100"/>
          <a:sy n="66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488" y="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63AAFD6-ED68-4DAD-B37C-DD2CAEF94E4E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2DF9B55-3A12-4856-9F3B-A18249E4E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A.Dũng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6.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transaction data.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buy/sell </a:t>
            </a:r>
            <a:r>
              <a:rPr lang="en-US" baseline="0" dirty="0" err="1" smtClean="0"/>
              <a:t>cổ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cổ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phiếu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transaction data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order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chart,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qua symbol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tab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Ở watch list: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strategy ranking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back ground.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setup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profile</a:t>
            </a:r>
          </a:p>
          <a:p>
            <a:r>
              <a:rPr lang="en-US" baseline="0" dirty="0" err="1" smtClean="0"/>
              <a:t>Phần</a:t>
            </a:r>
            <a:r>
              <a:rPr lang="en-US" baseline="0" dirty="0" smtClean="0"/>
              <a:t> Market-screening: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Market screener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9DADA1A-D960-4532-9ABC-34E325644058}" type="slidenum">
              <a:rPr lang="en-US"/>
              <a:pPr/>
              <a:t>17</a:t>
            </a:fld>
            <a:endParaRPr lang="en-US"/>
          </a:p>
        </p:txBody>
      </p:sp>
      <p:sp>
        <p:nvSpPr>
          <p:cNvPr id="184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C77353-206D-4726-AC3C-07F3366A1188}" type="slidenum">
              <a:rPr lang="en-US"/>
              <a:pPr/>
              <a:t>18</a:t>
            </a:fld>
            <a:endParaRPr lang="en-US"/>
          </a:p>
        </p:txBody>
      </p:sp>
      <p:sp>
        <p:nvSpPr>
          <p:cNvPr id="174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noFill/>
          <a:ln/>
        </p:spPr>
        <p:txBody>
          <a:bodyPr wrap="none" anchor="ctr"/>
          <a:lstStyle/>
          <a:p>
            <a:r>
              <a:rPr lang="en-US" dirty="0" smtClean="0"/>
              <a:t>Expert= Main page = Market Summary</a:t>
            </a:r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endParaRPr lang="en-US" baseline="0" dirty="0" smtClean="0"/>
          </a:p>
          <a:p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links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chart/dashboard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3.Experts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Base on the criterias that was provided, The system will be display BUY/SELL information for stocks of setting up profile under trading strategies of user.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 the system make new alert for user, the system will be send mail automatically to user. User can disable mail sending from system 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02B2A00-04E2-4330-B8B8-91EE2F0A53E3}" type="slidenum">
              <a:rPr lang="en-US"/>
              <a:pPr/>
              <a:t>19</a:t>
            </a:fld>
            <a:endParaRPr lang="en-US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239639"/>
          </a:xfrm>
          <a:noFill/>
          <a:ln/>
        </p:spPr>
        <p:txBody>
          <a:bodyPr wrap="none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2.Dashboard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Display chart and watchlist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 real-time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Notifications: Get news from Market and inform to user the changement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SCR_REG_01: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, Email, Username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Password.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SCR_REG_02: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dõi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SCR_REG_03: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chart-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chart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endParaRPr lang="en-US" baseline="0" dirty="0" smtClean="0"/>
          </a:p>
          <a:p>
            <a:r>
              <a:rPr lang="en-US" baseline="0" dirty="0" err="1" smtClean="0"/>
              <a:t>Trong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submit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password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a.Dũng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F9B55-3A12-4856-9F3B-A18249E4EF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B492-0FF2-47EB-8954-FE3B1E888E04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3522-AEB4-4EE4-BF41-8DC35A872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Quantum Investor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(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) -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3</a:t>
            </a:r>
            <a:endParaRPr lang="en-US" sz="3200" dirty="0"/>
          </a:p>
        </p:txBody>
      </p:sp>
      <p:pic>
        <p:nvPicPr>
          <p:cNvPr id="43012" name="Picture 4" descr="http://dashboardspy.com/img/crystal-enterprise-dash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43000"/>
            <a:ext cx="8610600" cy="5644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MarketPor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752600"/>
            <a:ext cx="8256895" cy="419100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(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) -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4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(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) -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hợp</a:t>
            </a:r>
            <a:r>
              <a:rPr lang="en-US" sz="3200" dirty="0" smtClean="0"/>
              <a:t> – </a:t>
            </a:r>
            <a:r>
              <a:rPr lang="en-US" sz="3200" dirty="0" err="1" smtClean="0"/>
              <a:t>tuấn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6764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Chart </a:t>
            </a:r>
            <a:r>
              <a:rPr lang="en-US" dirty="0" err="1" smtClean="0"/>
              <a:t>của</a:t>
            </a:r>
            <a:r>
              <a:rPr lang="en-US" dirty="0" smtClean="0"/>
              <a:t> indexes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Market daily change –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portfolio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sort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/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(</a:t>
            </a:r>
            <a:r>
              <a:rPr lang="en-US" dirty="0" err="1" smtClean="0"/>
              <a:t>realtime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Tin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(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RSS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chart(SCR_CHART_01)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6324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4800" y="1676400"/>
            <a:ext cx="19812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676400"/>
            <a:ext cx="990600" cy="228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Watch List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295400" y="1676400"/>
            <a:ext cx="990600" cy="228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Porfolio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1000" y="1981200"/>
            <a:ext cx="1752600" cy="304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encrypted-tbn3.google.com/images?q=tbn:ANd9GcTYOllC3nPYBw8JFF5G0AaMFgqoIgOqv0qeVmzfBCp6l3bOfGBZ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057400"/>
            <a:ext cx="152400" cy="1524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81000" y="2362200"/>
            <a:ext cx="1752600" cy="3429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2286000"/>
            <a:ext cx="1752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Work flow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chức</a:t>
            </a:r>
            <a:r>
              <a:rPr lang="en-US" sz="3200" dirty="0" smtClean="0"/>
              <a:t> </a:t>
            </a:r>
            <a:r>
              <a:rPr lang="en-US" sz="3200" dirty="0" err="1" smtClean="0"/>
              <a:t>năng</a:t>
            </a:r>
            <a:r>
              <a:rPr lang="en-US" sz="3200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(Experts)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1186543" cy="6495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 to Expert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2286000"/>
            <a:ext cx="2362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profile(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) 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88" idx="1"/>
          </p:cNvCxnSpPr>
          <p:nvPr/>
        </p:nvCxnSpPr>
        <p:spPr>
          <a:xfrm flipV="1">
            <a:off x="1872343" y="1467757"/>
            <a:ext cx="1023257" cy="381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3733800"/>
            <a:ext cx="1981200" cy="990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9" idx="0"/>
          </p:cNvCxnSpPr>
          <p:nvPr/>
        </p:nvCxnSpPr>
        <p:spPr>
          <a:xfrm rot="16200000" flipH="1">
            <a:off x="3409950" y="3409950"/>
            <a:ext cx="6096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38400" y="5105400"/>
            <a:ext cx="25146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market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(Market screening)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14" idx="3"/>
          </p:cNvCxnSpPr>
          <p:nvPr/>
        </p:nvCxnSpPr>
        <p:spPr>
          <a:xfrm rot="16200000" flipH="1">
            <a:off x="3848100" y="4610100"/>
            <a:ext cx="990600" cy="1219200"/>
          </a:xfrm>
          <a:prstGeom prst="curvedConnector4">
            <a:avLst>
              <a:gd name="adj1" fmla="val 19231"/>
              <a:gd name="adj2" fmla="val 11875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7200" y="2819400"/>
            <a:ext cx="1186543" cy="6495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4419600"/>
            <a:ext cx="1186543" cy="649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21" name="Straight Arrow Connector 6"/>
          <p:cNvCxnSpPr>
            <a:stCxn id="14" idx="1"/>
            <a:endCxn id="20" idx="3"/>
          </p:cNvCxnSpPr>
          <p:nvPr/>
        </p:nvCxnSpPr>
        <p:spPr>
          <a:xfrm rot="10800000">
            <a:off x="1796144" y="4744358"/>
            <a:ext cx="642257" cy="97064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6"/>
          <p:cNvCxnSpPr>
            <a:stCxn id="20" idx="0"/>
            <a:endCxn id="18" idx="3"/>
          </p:cNvCxnSpPr>
          <p:nvPr/>
        </p:nvCxnSpPr>
        <p:spPr>
          <a:xfrm rot="5400000" flipH="1" flipV="1">
            <a:off x="785586" y="3561444"/>
            <a:ext cx="1275443" cy="440871"/>
          </a:xfrm>
          <a:prstGeom prst="curvedConnector4">
            <a:avLst>
              <a:gd name="adj1" fmla="val 37269"/>
              <a:gd name="adj2" fmla="val 29341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1295400"/>
            <a:ext cx="1676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Start strategy ranking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chiến</a:t>
            </a:r>
            <a:r>
              <a:rPr lang="en-US" sz="1600" dirty="0" smtClean="0"/>
              <a:t> </a:t>
            </a:r>
            <a:r>
              <a:rPr lang="en-US" sz="1600" dirty="0" err="1" smtClean="0"/>
              <a:t>lược</a:t>
            </a:r>
            <a:endParaRPr lang="en-US" sz="1600" dirty="0"/>
          </a:p>
        </p:txBody>
      </p:sp>
      <p:cxnSp>
        <p:nvCxnSpPr>
          <p:cNvPr id="37" name="Straight Arrow Connector 15"/>
          <p:cNvCxnSpPr>
            <a:stCxn id="9" idx="3"/>
            <a:endCxn id="36" idx="1"/>
          </p:cNvCxnSpPr>
          <p:nvPr/>
        </p:nvCxnSpPr>
        <p:spPr>
          <a:xfrm flipV="1">
            <a:off x="4724400" y="1676400"/>
            <a:ext cx="1371600" cy="255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81800" y="2743200"/>
            <a:ext cx="1905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chu</a:t>
            </a:r>
            <a:r>
              <a:rPr lang="en-US" sz="1400" dirty="0" smtClean="0"/>
              <a:t> </a:t>
            </a:r>
            <a:r>
              <a:rPr lang="en-US" sz="1400" dirty="0" err="1" smtClean="0"/>
              <a:t>kỳ</a:t>
            </a:r>
            <a:r>
              <a:rPr lang="en-US" sz="1400" dirty="0" smtClean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tư</a:t>
            </a:r>
            <a:r>
              <a:rPr lang="en-US" sz="1400" dirty="0" smtClean="0"/>
              <a:t> (1 </a:t>
            </a:r>
            <a:r>
              <a:rPr lang="en-US" sz="1400" dirty="0" err="1" smtClean="0"/>
              <a:t>tháng</a:t>
            </a:r>
            <a:r>
              <a:rPr lang="en-US" sz="1400" dirty="0" smtClean="0"/>
              <a:t>, 6 </a:t>
            </a:r>
            <a:r>
              <a:rPr lang="en-US" sz="1400" dirty="0" err="1" smtClean="0"/>
              <a:t>tháng</a:t>
            </a:r>
            <a:r>
              <a:rPr lang="en-US" sz="1400" dirty="0" smtClean="0"/>
              <a:t>…)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019800" y="3810000"/>
            <a:ext cx="1981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Chọn</a:t>
            </a:r>
            <a:r>
              <a:rPr lang="en-US" sz="1400" dirty="0" smtClean="0"/>
              <a:t> time scale :</a:t>
            </a:r>
            <a:r>
              <a:rPr lang="en-US" sz="1400" dirty="0" err="1" smtClean="0"/>
              <a:t>Dữ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xử</a:t>
            </a:r>
            <a:r>
              <a:rPr lang="en-US" sz="1400" dirty="0" smtClean="0"/>
              <a:t> </a:t>
            </a:r>
            <a:r>
              <a:rPr lang="en-US" sz="1400" dirty="0" err="1" smtClean="0"/>
              <a:t>lý</a:t>
            </a:r>
            <a:r>
              <a:rPr lang="en-US" sz="1400" dirty="0" smtClean="0"/>
              <a:t> </a:t>
            </a:r>
            <a:r>
              <a:rPr lang="en-US" sz="1400" dirty="0" err="1" smtClean="0"/>
              <a:t>theo</a:t>
            </a:r>
            <a:r>
              <a:rPr lang="en-US" sz="1400" dirty="0" smtClean="0"/>
              <a:t> </a:t>
            </a:r>
            <a:r>
              <a:rPr lang="en-US" sz="1400" dirty="0" err="1" smtClean="0"/>
              <a:t>phút</a:t>
            </a:r>
            <a:r>
              <a:rPr lang="en-US" sz="1400" dirty="0" smtClean="0"/>
              <a:t>/</a:t>
            </a:r>
            <a:r>
              <a:rPr lang="en-US" sz="1400" dirty="0" err="1" smtClean="0"/>
              <a:t>giờ</a:t>
            </a:r>
            <a:r>
              <a:rPr lang="en-US" sz="1400" dirty="0" smtClean="0"/>
              <a:t>/</a:t>
            </a:r>
            <a:r>
              <a:rPr lang="en-US" sz="1400" dirty="0" err="1" smtClean="0"/>
              <a:t>tháng</a:t>
            </a:r>
            <a:endParaRPr lang="en-US" sz="1400" dirty="0"/>
          </a:p>
        </p:txBody>
      </p:sp>
      <p:cxnSp>
        <p:nvCxnSpPr>
          <p:cNvPr id="44" name="Straight Arrow Connector 6"/>
          <p:cNvCxnSpPr>
            <a:stCxn id="36" idx="2"/>
            <a:endCxn id="41" idx="0"/>
          </p:cNvCxnSpPr>
          <p:nvPr/>
        </p:nvCxnSpPr>
        <p:spPr>
          <a:xfrm rot="16200000" flipH="1">
            <a:off x="6991350" y="2000250"/>
            <a:ext cx="685800" cy="800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6"/>
          <p:cNvCxnSpPr>
            <a:stCxn id="41" idx="2"/>
            <a:endCxn id="42" idx="0"/>
          </p:cNvCxnSpPr>
          <p:nvPr/>
        </p:nvCxnSpPr>
        <p:spPr>
          <a:xfrm rot="5400000">
            <a:off x="7219950" y="3295650"/>
            <a:ext cx="304800" cy="723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467600" y="4876800"/>
            <a:ext cx="1186543" cy="649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cxnSp>
        <p:nvCxnSpPr>
          <p:cNvPr id="62" name="Straight Arrow Connector 6"/>
          <p:cNvCxnSpPr>
            <a:stCxn id="42" idx="2"/>
            <a:endCxn id="61" idx="0"/>
          </p:cNvCxnSpPr>
          <p:nvPr/>
        </p:nvCxnSpPr>
        <p:spPr>
          <a:xfrm rot="16200000" flipH="1">
            <a:off x="7421336" y="4237264"/>
            <a:ext cx="228600" cy="10504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6248400" y="5791200"/>
            <a:ext cx="19050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chiến</a:t>
            </a:r>
            <a:r>
              <a:rPr lang="en-US" sz="1400" dirty="0" smtClean="0"/>
              <a:t> </a:t>
            </a:r>
            <a:r>
              <a:rPr lang="en-US" sz="1400" dirty="0" err="1" smtClean="0"/>
              <a:t>lược</a:t>
            </a:r>
            <a:r>
              <a:rPr lang="en-US" sz="1400" dirty="0" smtClean="0"/>
              <a:t> </a:t>
            </a:r>
            <a:r>
              <a:rPr lang="en-US" sz="1400" dirty="0" err="1" smtClean="0"/>
              <a:t>từ</a:t>
            </a:r>
            <a:r>
              <a:rPr lang="en-US" sz="1400" dirty="0" smtClean="0"/>
              <a:t> </a:t>
            </a:r>
            <a:r>
              <a:rPr lang="en-US" sz="1400" dirty="0" err="1" smtClean="0"/>
              <a:t>kết</a:t>
            </a:r>
            <a:r>
              <a:rPr lang="en-US" sz="1400" dirty="0" smtClean="0"/>
              <a:t> </a:t>
            </a:r>
            <a:r>
              <a:rPr lang="en-US" sz="1400" dirty="0" err="1" smtClean="0"/>
              <a:t>quả</a:t>
            </a:r>
            <a:endParaRPr lang="en-US" sz="1400" dirty="0"/>
          </a:p>
        </p:txBody>
      </p:sp>
      <p:cxnSp>
        <p:nvCxnSpPr>
          <p:cNvPr id="69" name="Straight Arrow Connector 6"/>
          <p:cNvCxnSpPr>
            <a:stCxn id="61" idx="2"/>
            <a:endCxn id="68" idx="0"/>
          </p:cNvCxnSpPr>
          <p:nvPr/>
        </p:nvCxnSpPr>
        <p:spPr>
          <a:xfrm rot="5400000">
            <a:off x="7498443" y="5228771"/>
            <a:ext cx="264886" cy="8599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15"/>
          <p:cNvCxnSpPr>
            <a:stCxn id="68" idx="1"/>
            <a:endCxn id="9" idx="3"/>
          </p:cNvCxnSpPr>
          <p:nvPr/>
        </p:nvCxnSpPr>
        <p:spPr>
          <a:xfrm rot="10800000">
            <a:off x="4724400" y="4229100"/>
            <a:ext cx="1524000" cy="1943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895600" y="1143000"/>
            <a:ext cx="1828800" cy="649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stock ranking</a:t>
            </a:r>
            <a:endParaRPr lang="en-US" dirty="0"/>
          </a:p>
        </p:txBody>
      </p:sp>
      <p:cxnSp>
        <p:nvCxnSpPr>
          <p:cNvPr id="91" name="Elbow Connector 90"/>
          <p:cNvCxnSpPr/>
          <p:nvPr/>
        </p:nvCxnSpPr>
        <p:spPr>
          <a:xfrm rot="16200000" flipH="1">
            <a:off x="3524250" y="2038350"/>
            <a:ext cx="609600" cy="38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flow </a:t>
            </a:r>
            <a:r>
              <a:rPr lang="en-US" dirty="0" err="1" smtClean="0"/>
              <a:t>cho</a:t>
            </a:r>
            <a:r>
              <a:rPr lang="en-US" dirty="0" smtClean="0"/>
              <a:t> profile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25908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 to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(SCR_PROFILE_1)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91000" y="1066800"/>
            <a:ext cx="30480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(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SCR_PROFILE_1)</a:t>
            </a:r>
            <a:endParaRPr lang="en-US" dirty="0"/>
          </a:p>
        </p:txBody>
      </p:sp>
      <p:cxnSp>
        <p:nvCxnSpPr>
          <p:cNvPr id="6" name="Straight Arrow Connector 6"/>
          <p:cNvCxnSpPr>
            <a:stCxn id="4" idx="3"/>
            <a:endCxn id="5" idx="1"/>
          </p:cNvCxnSpPr>
          <p:nvPr/>
        </p:nvCxnSpPr>
        <p:spPr>
          <a:xfrm flipV="1">
            <a:off x="3276600" y="1638300"/>
            <a:ext cx="914400" cy="266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00200" y="3200400"/>
            <a:ext cx="2362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(SCR_PROFILE_2)</a:t>
            </a:r>
            <a:endParaRPr lang="en-US" dirty="0"/>
          </a:p>
        </p:txBody>
      </p:sp>
      <p:cxnSp>
        <p:nvCxnSpPr>
          <p:cNvPr id="10" name="Straight Arrow Connector 15"/>
          <p:cNvCxnSpPr>
            <a:stCxn id="5" idx="2"/>
            <a:endCxn id="9" idx="0"/>
          </p:cNvCxnSpPr>
          <p:nvPr/>
        </p:nvCxnSpPr>
        <p:spPr>
          <a:xfrm rot="5400000">
            <a:off x="3752850" y="1238250"/>
            <a:ext cx="990600" cy="2933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5000" y="3276600"/>
            <a:ext cx="23622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(SCR_PROFILE_2)</a:t>
            </a:r>
            <a:endParaRPr lang="en-US" dirty="0"/>
          </a:p>
        </p:txBody>
      </p:sp>
      <p:cxnSp>
        <p:nvCxnSpPr>
          <p:cNvPr id="15" name="Straight Arrow Connector 15"/>
          <p:cNvCxnSpPr>
            <a:stCxn id="5" idx="2"/>
            <a:endCxn id="14" idx="0"/>
          </p:cNvCxnSpPr>
          <p:nvPr/>
        </p:nvCxnSpPr>
        <p:spPr>
          <a:xfrm rot="16200000" flipH="1">
            <a:off x="5772150" y="2152650"/>
            <a:ext cx="1066800" cy="1181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676400" y="4419600"/>
            <a:ext cx="914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400800" y="4495800"/>
            <a:ext cx="914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cxnSp>
        <p:nvCxnSpPr>
          <p:cNvPr id="23" name="Straight Arrow Connector 6"/>
          <p:cNvCxnSpPr>
            <a:stCxn id="21" idx="3"/>
            <a:endCxn id="5" idx="2"/>
          </p:cNvCxnSpPr>
          <p:nvPr/>
        </p:nvCxnSpPr>
        <p:spPr>
          <a:xfrm flipV="1">
            <a:off x="2590800" y="2209800"/>
            <a:ext cx="3124200" cy="24384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6"/>
          <p:cNvCxnSpPr>
            <a:endCxn id="22" idx="0"/>
          </p:cNvCxnSpPr>
          <p:nvPr/>
        </p:nvCxnSpPr>
        <p:spPr>
          <a:xfrm rot="5400000">
            <a:off x="6762750" y="4210050"/>
            <a:ext cx="381000" cy="190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6"/>
          <p:cNvCxnSpPr>
            <a:stCxn id="22" idx="3"/>
            <a:endCxn id="5" idx="3"/>
          </p:cNvCxnSpPr>
          <p:nvPr/>
        </p:nvCxnSpPr>
        <p:spPr>
          <a:xfrm flipH="1" flipV="1">
            <a:off x="7239000" y="1638300"/>
            <a:ext cx="76200" cy="3086100"/>
          </a:xfrm>
          <a:prstGeom prst="curvedConnector3">
            <a:avLst>
              <a:gd name="adj1" fmla="val -180476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PROFILE1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Màn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hình</a:t>
                      </a:r>
                      <a:r>
                        <a:rPr lang="en-US" dirty="0" smtClean="0"/>
                        <a:t> step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cơ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52400" y="708554"/>
            <a:ext cx="7357200" cy="1251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 algn="ctr"/>
            <a:r>
              <a:rPr lang="en-US" sz="3200" dirty="0" err="1" smtClean="0">
                <a:latin typeface="+mj-lt"/>
              </a:rPr>
              <a:t>Màn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Hình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Thông</a:t>
            </a:r>
            <a:r>
              <a:rPr lang="en-US" sz="3200" dirty="0" smtClean="0">
                <a:latin typeface="+mj-lt"/>
              </a:rPr>
              <a:t> Tin </a:t>
            </a:r>
            <a:r>
              <a:rPr lang="en-US" sz="3200" dirty="0" err="1" smtClean="0">
                <a:latin typeface="+mj-lt"/>
              </a:rPr>
              <a:t>Cá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Nhân</a:t>
            </a:r>
            <a:r>
              <a:rPr lang="en-US" sz="3200" dirty="0" smtClean="0">
                <a:latin typeface="+mj-lt"/>
              </a:rPr>
              <a:t>(SCR_PROFILE</a:t>
            </a:r>
          </a:p>
          <a:p>
            <a:pPr algn="ctr"/>
            <a:r>
              <a:rPr lang="en-US" sz="3200" dirty="0" smtClean="0">
                <a:latin typeface="+mj-lt"/>
              </a:rPr>
              <a:t>_01)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440" y="1905000"/>
            <a:ext cx="8890560" cy="3957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 descr="C:\Users\quan_nh\Desktop\quantum-system-myexp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"/>
            <a:ext cx="7904160" cy="6167984"/>
          </a:xfrm>
          <a:prstGeom prst="rect">
            <a:avLst/>
          </a:prstGeom>
          <a:noFill/>
        </p:spPr>
      </p:pic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265920" y="4439987"/>
            <a:ext cx="4898880" cy="19485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endParaRPr lang="de-DE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487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quan_nh\Desktop\quantum-system%20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40" y="115212"/>
            <a:ext cx="8493120" cy="6627576"/>
          </a:xfrm>
          <a:prstGeom prst="rect">
            <a:avLst/>
          </a:prstGeom>
          <a:noFill/>
        </p:spPr>
      </p:pic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667000" y="4343400"/>
            <a:ext cx="4898880" cy="19298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de-DE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Thông tin phân tích về cổ phiếu trên chart</a:t>
            </a:r>
            <a:r>
              <a:rPr lang="de-DE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 các thông tin khác (phân tích chuyên gia, tin tức...)</a:t>
            </a:r>
            <a:endParaRPr lang="de-DE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219200" y="1524000"/>
            <a:ext cx="7543800" cy="3048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QUÁ TRÌNH ĐĂNG KÝ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295400" y="1981200"/>
            <a:ext cx="2057400" cy="9906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(SCR_REGISTER</a:t>
            </a:r>
          </a:p>
          <a:p>
            <a:pPr algn="ctr"/>
            <a:r>
              <a:rPr lang="en-US" dirty="0" smtClean="0"/>
              <a:t>_01)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886200" y="1981200"/>
            <a:ext cx="2057400" cy="9906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(SCR_REGISTER</a:t>
            </a:r>
          </a:p>
          <a:p>
            <a:pPr algn="ctr"/>
            <a:r>
              <a:rPr lang="en-US" dirty="0" smtClean="0"/>
              <a:t>_02)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6629400" y="1981200"/>
            <a:ext cx="2057400" cy="9906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(SCR_REGISTER</a:t>
            </a:r>
          </a:p>
          <a:p>
            <a:pPr algn="ctr"/>
            <a:r>
              <a:rPr lang="en-US" dirty="0" smtClean="0"/>
              <a:t>_03)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0"/>
            <a:endCxn id="6" idx="2"/>
          </p:cNvCxnSpPr>
          <p:nvPr/>
        </p:nvCxnSpPr>
        <p:spPr>
          <a:xfrm>
            <a:off x="3352800" y="24765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V="1">
            <a:off x="5943600" y="24765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lowchart: Predefined Process 26"/>
          <p:cNvSpPr/>
          <p:nvPr/>
        </p:nvSpPr>
        <p:spPr>
          <a:xfrm>
            <a:off x="2819400" y="3733800"/>
            <a:ext cx="3657600" cy="18288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MÀN HÌNH TRANG CHỦ CỦA NGƯỜI DÙNG</a:t>
            </a:r>
          </a:p>
          <a:p>
            <a:pPr algn="ctr"/>
            <a:r>
              <a:rPr lang="en-US" dirty="0" smtClean="0"/>
              <a:t>SCR_HOME_01</a:t>
            </a:r>
          </a:p>
        </p:txBody>
      </p:sp>
      <p:cxnSp>
        <p:nvCxnSpPr>
          <p:cNvPr id="29" name="Shape 28"/>
          <p:cNvCxnSpPr>
            <a:stCxn id="7" idx="1"/>
            <a:endCxn id="27" idx="3"/>
          </p:cNvCxnSpPr>
          <p:nvPr/>
        </p:nvCxnSpPr>
        <p:spPr>
          <a:xfrm rot="5400000">
            <a:off x="6229350" y="3219450"/>
            <a:ext cx="1676400" cy="11811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5239" y="3276600"/>
            <a:ext cx="29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Qúa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838200" y="457200"/>
            <a:ext cx="7543800" cy="304800"/>
          </a:xfrm>
          <a:prstGeom prst="round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QUÁ TRÌNH ĐĂNG NHẬP VÀ SAU ĐĂNG NHẬP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762000" y="762000"/>
            <a:ext cx="3352800" cy="9906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(SCR_LOGIN</a:t>
            </a:r>
          </a:p>
          <a:p>
            <a:pPr algn="ctr"/>
            <a:r>
              <a:rPr lang="en-US" dirty="0" smtClean="0"/>
              <a:t>_01)</a:t>
            </a:r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04800" y="4419600"/>
            <a:ext cx="2057400" cy="9906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Password(SCR_PASSWORD</a:t>
            </a:r>
          </a:p>
          <a:p>
            <a:pPr algn="ctr"/>
            <a:r>
              <a:rPr lang="en-US" dirty="0" smtClean="0"/>
              <a:t>_01)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0" y="2438400"/>
            <a:ext cx="2057400" cy="990600"/>
          </a:xfrm>
          <a:prstGeom prst="round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QUÁ TRÌNH ĐĂNG KÝ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7" idx="3"/>
          </p:cNvCxnSpPr>
          <p:nvPr/>
        </p:nvCxnSpPr>
        <p:spPr>
          <a:xfrm rot="5400000">
            <a:off x="1390650" y="1390650"/>
            <a:ext cx="685800" cy="1409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628" y="1828800"/>
            <a:ext cx="22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Đăng</a:t>
            </a:r>
            <a:r>
              <a:rPr lang="en-US" i="1" dirty="0" smtClean="0"/>
              <a:t> </a:t>
            </a:r>
            <a:r>
              <a:rPr lang="en-US" i="1" dirty="0" err="1" smtClean="0"/>
              <a:t>ký</a:t>
            </a:r>
            <a:r>
              <a:rPr lang="en-US" i="1" dirty="0" smtClean="0"/>
              <a:t> </a:t>
            </a:r>
            <a:r>
              <a:rPr lang="en-US" i="1" dirty="0" err="1" smtClean="0"/>
              <a:t>tài</a:t>
            </a:r>
            <a:r>
              <a:rPr lang="en-US" i="1" dirty="0" smtClean="0"/>
              <a:t> </a:t>
            </a:r>
            <a:r>
              <a:rPr lang="en-US" i="1" dirty="0" err="1" smtClean="0"/>
              <a:t>khoản</a:t>
            </a:r>
            <a:r>
              <a:rPr lang="en-US" i="1" dirty="0" smtClean="0"/>
              <a:t> </a:t>
            </a:r>
            <a:r>
              <a:rPr lang="en-US" i="1" dirty="0" err="1" smtClean="0"/>
              <a:t>mới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3733800"/>
            <a:ext cx="16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Quên</a:t>
            </a:r>
            <a:r>
              <a:rPr lang="en-US" i="1" dirty="0" smtClean="0"/>
              <a:t> Password</a:t>
            </a:r>
            <a:endParaRPr lang="en-US" i="1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5562600" y="2057400"/>
            <a:ext cx="2971800" cy="11430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(SCR_HOME</a:t>
            </a:r>
          </a:p>
          <a:p>
            <a:pPr algn="ctr"/>
            <a:r>
              <a:rPr lang="en-US" dirty="0" smtClean="0"/>
              <a:t>_01)</a:t>
            </a:r>
            <a:endParaRPr lang="en-US" dirty="0"/>
          </a:p>
        </p:txBody>
      </p:sp>
      <p:cxnSp>
        <p:nvCxnSpPr>
          <p:cNvPr id="22" name="Shape 21"/>
          <p:cNvCxnSpPr>
            <a:stCxn id="5" idx="1"/>
            <a:endCxn id="6" idx="0"/>
          </p:cNvCxnSpPr>
          <p:nvPr/>
        </p:nvCxnSpPr>
        <p:spPr>
          <a:xfrm rot="5400000">
            <a:off x="819150" y="3295650"/>
            <a:ext cx="3162300" cy="76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1"/>
            <a:endCxn id="18" idx="2"/>
          </p:cNvCxnSpPr>
          <p:nvPr/>
        </p:nvCxnSpPr>
        <p:spPr>
          <a:xfrm rot="16200000" flipH="1">
            <a:off x="3562350" y="628650"/>
            <a:ext cx="876300" cy="31242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95600" y="2133600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Đăng</a:t>
            </a:r>
            <a:r>
              <a:rPr lang="en-US" i="1" dirty="0" smtClean="0"/>
              <a:t> </a:t>
            </a:r>
            <a:r>
              <a:rPr lang="en-US" i="1" dirty="0" err="1" smtClean="0"/>
              <a:t>nhập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i="1" dirty="0" err="1" smtClean="0"/>
              <a:t>công</a:t>
            </a:r>
            <a:endParaRPr lang="en-US" i="1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819400" y="4114800"/>
            <a:ext cx="1981200" cy="23622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Chart(SCR_CHART</a:t>
            </a:r>
          </a:p>
          <a:p>
            <a:pPr algn="ctr"/>
            <a:r>
              <a:rPr lang="en-US" dirty="0" smtClean="0"/>
              <a:t>_01)</a:t>
            </a:r>
            <a:endParaRPr lang="en-US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4953000" y="4114800"/>
            <a:ext cx="1981200" cy="23622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(SCR_EXPERT_01)</a:t>
            </a:r>
            <a:endParaRPr lang="en-US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7086600" y="4114800"/>
            <a:ext cx="1981200" cy="2362200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(SCR_PROFILE</a:t>
            </a:r>
          </a:p>
          <a:p>
            <a:pPr algn="ctr"/>
            <a:r>
              <a:rPr lang="en-US" dirty="0" smtClean="0"/>
              <a:t>_01)</a:t>
            </a:r>
            <a:endParaRPr lang="en-US" dirty="0"/>
          </a:p>
        </p:txBody>
      </p:sp>
      <p:cxnSp>
        <p:nvCxnSpPr>
          <p:cNvPr id="32" name="Shape 31"/>
          <p:cNvCxnSpPr>
            <a:stCxn id="18" idx="1"/>
            <a:endCxn id="28" idx="3"/>
          </p:cNvCxnSpPr>
          <p:nvPr/>
        </p:nvCxnSpPr>
        <p:spPr>
          <a:xfrm rot="5400000">
            <a:off x="4972050" y="2038350"/>
            <a:ext cx="914400" cy="3238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8" idx="1"/>
            <a:endCxn id="29" idx="3"/>
          </p:cNvCxnSpPr>
          <p:nvPr/>
        </p:nvCxnSpPr>
        <p:spPr>
          <a:xfrm rot="5400000">
            <a:off x="6038850" y="3105150"/>
            <a:ext cx="914400" cy="1104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8" idx="1"/>
          </p:cNvCxnSpPr>
          <p:nvPr/>
        </p:nvCxnSpPr>
        <p:spPr>
          <a:xfrm rot="16200000" flipH="1">
            <a:off x="7105650" y="3143250"/>
            <a:ext cx="914400" cy="102870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data.sinhvienit.net/2010/T05/img/SinhVienIT.NET---clean-login-reg-form-dem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Bố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cục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trang</a:t>
            </a:r>
            <a:r>
              <a:rPr lang="en-US" sz="3200" dirty="0" smtClean="0">
                <a:solidFill>
                  <a:schemeClr val="bg1"/>
                </a:solidFill>
              </a:rPr>
              <a:t> login (SCR_LOGIN_1) </a:t>
            </a:r>
            <a:r>
              <a:rPr lang="en-US" sz="3200" dirty="0" err="1" smtClean="0">
                <a:solidFill>
                  <a:schemeClr val="bg1"/>
                </a:solidFill>
              </a:rPr>
              <a:t>và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đăng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ký</a:t>
            </a:r>
            <a:r>
              <a:rPr lang="en-US" sz="3200" dirty="0" smtClean="0">
                <a:solidFill>
                  <a:schemeClr val="bg1"/>
                </a:solidFill>
              </a:rPr>
              <a:t>(SCR_REGISTER_1)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ĐK – SCR_REGISTER_1</a:t>
            </a:r>
            <a:endParaRPr lang="en-US" dirty="0"/>
          </a:p>
        </p:txBody>
      </p:sp>
      <p:pic>
        <p:nvPicPr>
          <p:cNvPr id="4" name="Picture 4" descr="C:\Users\quan_nh\Desktop\quantum-system_accou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95400"/>
            <a:ext cx="6750050" cy="5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ĐK – SCR_REGISTER_2</a:t>
            </a:r>
            <a:endParaRPr lang="en-US" dirty="0"/>
          </a:p>
        </p:txBody>
      </p:sp>
      <p:pic>
        <p:nvPicPr>
          <p:cNvPr id="1026" name="Picture 2" descr="C:\Users\quan_nh\Desktop\quantum-system-stocks_set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7239000" cy="53910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" y="3048000"/>
            <a:ext cx="228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 </a:t>
            </a:r>
            <a:r>
              <a:rPr lang="en-US" dirty="0" err="1" smtClean="0"/>
              <a:t>chứa</a:t>
            </a:r>
            <a:r>
              <a:rPr lang="en-US" dirty="0" smtClean="0"/>
              <a:t> list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/symbol???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286000" y="3200402"/>
            <a:ext cx="685800" cy="309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ĐK – SCR_REGISTER_3</a:t>
            </a:r>
            <a:endParaRPr lang="en-US" dirty="0"/>
          </a:p>
        </p:txBody>
      </p:sp>
      <p:pic>
        <p:nvPicPr>
          <p:cNvPr id="4" name="Picture 4" descr="C:\Users\quan_nh\Desktop\quantum-system-strategy_set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53351"/>
            <a:ext cx="7054850" cy="5047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(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) -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1</a:t>
            </a:r>
            <a:endParaRPr lang="en-US" sz="32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696200" cy="447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Màn</a:t>
            </a:r>
            <a:r>
              <a:rPr lang="en-US" sz="3200" dirty="0" smtClean="0"/>
              <a:t> </a:t>
            </a:r>
            <a:r>
              <a:rPr lang="en-US" sz="3200" dirty="0" err="1" smtClean="0"/>
              <a:t>hình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r>
              <a:rPr lang="en-US" sz="3200" dirty="0" smtClean="0"/>
              <a:t> </a:t>
            </a:r>
            <a:r>
              <a:rPr lang="en-US" sz="3200" dirty="0" err="1" smtClean="0"/>
              <a:t>chủ</a:t>
            </a:r>
            <a:r>
              <a:rPr lang="en-US" sz="3200" dirty="0" smtClean="0"/>
              <a:t>(</a:t>
            </a:r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thị</a:t>
            </a:r>
            <a:r>
              <a:rPr lang="en-US" sz="3200" dirty="0" smtClean="0"/>
              <a:t> </a:t>
            </a:r>
            <a:r>
              <a:rPr lang="en-US" sz="3200" dirty="0" err="1" smtClean="0"/>
              <a:t>trường</a:t>
            </a:r>
            <a:r>
              <a:rPr lang="en-US" sz="3200" dirty="0" smtClean="0"/>
              <a:t>) - </a:t>
            </a:r>
            <a:r>
              <a:rPr lang="en-US" sz="3200" dirty="0" err="1" smtClean="0"/>
              <a:t>phương</a:t>
            </a:r>
            <a:r>
              <a:rPr lang="en-US" sz="3200" dirty="0" smtClean="0"/>
              <a:t> </a:t>
            </a:r>
            <a:r>
              <a:rPr lang="en-US" sz="3200" dirty="0" err="1" smtClean="0"/>
              <a:t>án</a:t>
            </a:r>
            <a:r>
              <a:rPr lang="en-US" sz="3200" dirty="0" smtClean="0"/>
              <a:t> 2</a:t>
            </a:r>
            <a:endParaRPr lang="en-US" sz="3200" dirty="0"/>
          </a:p>
        </p:txBody>
      </p:sp>
      <p:pic>
        <p:nvPicPr>
          <p:cNvPr id="39938" name="Picture 2" descr="Digital Dashboard designed to monitor the stock mark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8153400" cy="4803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1023</Words>
  <Application>Microsoft Office PowerPoint</Application>
  <PresentationFormat>On-screen Show (4:3)</PresentationFormat>
  <Paragraphs>125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Giao diện Quantum Investor Network</vt:lpstr>
      <vt:lpstr>Slide 2</vt:lpstr>
      <vt:lpstr>Slide 3</vt:lpstr>
      <vt:lpstr>Bố cục trang login (SCR_LOGIN_1) và đăng ký(SCR_REGISTER_1)</vt:lpstr>
      <vt:lpstr>Màn hình ĐK – SCR_REGISTER_1</vt:lpstr>
      <vt:lpstr>Màn hình ĐK – SCR_REGISTER_2</vt:lpstr>
      <vt:lpstr>Màn hình ĐK – SCR_REGISTER_3</vt:lpstr>
      <vt:lpstr>Màn hình trang chủ(tổng quan thị trường) - phương án 1</vt:lpstr>
      <vt:lpstr>Màn hình trang chủ(tổng quan thị trường) - phương án 2</vt:lpstr>
      <vt:lpstr>Màn hình trang chủ(tổng quan thị trường) - phương án 3</vt:lpstr>
      <vt:lpstr>Màn hình trang chủ(tổng quan thị trường) - phương án 4</vt:lpstr>
      <vt:lpstr>Màn hình trang chủ(tổng quan thị trường) - phương án tổng hợp – tuấn </vt:lpstr>
      <vt:lpstr>Màn hình chart(SCR_CHART_01)</vt:lpstr>
      <vt:lpstr>Work flow cho chức năng phân tích(Experts)</vt:lpstr>
      <vt:lpstr>Work flow cho profile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quan_nh</dc:creator>
  <cp:lastModifiedBy>quan_nh</cp:lastModifiedBy>
  <cp:revision>139</cp:revision>
  <dcterms:created xsi:type="dcterms:W3CDTF">2012-05-09T12:20:18Z</dcterms:created>
  <dcterms:modified xsi:type="dcterms:W3CDTF">2012-05-23T12:39:09Z</dcterms:modified>
</cp:coreProperties>
</file>