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32"/>
  </p:notesMasterIdLst>
  <p:sldIdLst>
    <p:sldId id="270" r:id="rId5"/>
    <p:sldId id="272" r:id="rId6"/>
    <p:sldId id="274" r:id="rId7"/>
    <p:sldId id="307" r:id="rId8"/>
    <p:sldId id="308" r:id="rId9"/>
    <p:sldId id="309" r:id="rId10"/>
    <p:sldId id="310" r:id="rId11"/>
    <p:sldId id="311" r:id="rId12"/>
    <p:sldId id="312" r:id="rId13"/>
    <p:sldId id="313" r:id="rId14"/>
    <p:sldId id="315" r:id="rId15"/>
    <p:sldId id="314" r:id="rId16"/>
    <p:sldId id="316" r:id="rId17"/>
    <p:sldId id="317" r:id="rId18"/>
    <p:sldId id="318" r:id="rId19"/>
    <p:sldId id="302" r:id="rId20"/>
    <p:sldId id="333" r:id="rId21"/>
    <p:sldId id="334" r:id="rId22"/>
    <p:sldId id="335" r:id="rId23"/>
    <p:sldId id="336" r:id="rId24"/>
    <p:sldId id="337" r:id="rId25"/>
    <p:sldId id="338" r:id="rId26"/>
    <p:sldId id="339" r:id="rId27"/>
    <p:sldId id="340" r:id="rId28"/>
    <p:sldId id="341" r:id="rId29"/>
    <p:sldId id="342" r:id="rId30"/>
    <p:sldId id="268" r:id="rId31"/>
  </p:sldIdLst>
  <p:sldSz cx="24384000" cy="13716000"/>
  <p:notesSz cx="6858000" cy="9144000"/>
  <p:custDataLst>
    <p:tags r:id="rId33"/>
  </p:custData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828800" rtl="0" fontAlgn="auto" latinLnBrk="0" hangingPunct="0">
      <a:lnSpc>
        <a:spcPct val="100000"/>
      </a:lnSpc>
      <a:spcBef>
        <a:spcPts val="0"/>
      </a:spcBef>
      <a:spcAft>
        <a:spcPts val="0"/>
      </a:spcAft>
      <a:buClrTx/>
      <a:buSzTx/>
      <a:buFontTx/>
      <a:buNone/>
      <a:tabLst/>
      <a:defRPr kumimoji="0" sz="3000" b="0" i="0" u="none" strike="noStrike" cap="none" spc="-150" normalizeH="0" baseline="0">
        <a:ln>
          <a:noFill/>
        </a:ln>
        <a:solidFill>
          <a:srgbClr val="535353"/>
        </a:solidFill>
        <a:effectLst/>
        <a:uFillTx/>
        <a:latin typeface="Open Sans Light"/>
        <a:ea typeface="Open Sans Light"/>
        <a:cs typeface="Open Sans Light"/>
        <a:sym typeface="Open Sans Light"/>
      </a:defRPr>
    </a:lvl1pPr>
    <a:lvl2pPr marL="0" marR="0" indent="457200" algn="l" defTabSz="1828800" rtl="0" fontAlgn="auto" latinLnBrk="0" hangingPunct="0">
      <a:lnSpc>
        <a:spcPct val="100000"/>
      </a:lnSpc>
      <a:spcBef>
        <a:spcPts val="0"/>
      </a:spcBef>
      <a:spcAft>
        <a:spcPts val="0"/>
      </a:spcAft>
      <a:buClrTx/>
      <a:buSzTx/>
      <a:buFontTx/>
      <a:buNone/>
      <a:tabLst/>
      <a:defRPr kumimoji="0" sz="3000" b="0" i="0" u="none" strike="noStrike" cap="none" spc="-150" normalizeH="0" baseline="0">
        <a:ln>
          <a:noFill/>
        </a:ln>
        <a:solidFill>
          <a:srgbClr val="535353"/>
        </a:solidFill>
        <a:effectLst/>
        <a:uFillTx/>
        <a:latin typeface="Open Sans Light"/>
        <a:ea typeface="Open Sans Light"/>
        <a:cs typeface="Open Sans Light"/>
        <a:sym typeface="Open Sans Light"/>
      </a:defRPr>
    </a:lvl2pPr>
    <a:lvl3pPr marL="0" marR="0" indent="914400" algn="l" defTabSz="1828800" rtl="0" fontAlgn="auto" latinLnBrk="0" hangingPunct="0">
      <a:lnSpc>
        <a:spcPct val="100000"/>
      </a:lnSpc>
      <a:spcBef>
        <a:spcPts val="0"/>
      </a:spcBef>
      <a:spcAft>
        <a:spcPts val="0"/>
      </a:spcAft>
      <a:buClrTx/>
      <a:buSzTx/>
      <a:buFontTx/>
      <a:buNone/>
      <a:tabLst/>
      <a:defRPr kumimoji="0" sz="3000" b="0" i="0" u="none" strike="noStrike" cap="none" spc="-150" normalizeH="0" baseline="0">
        <a:ln>
          <a:noFill/>
        </a:ln>
        <a:solidFill>
          <a:srgbClr val="535353"/>
        </a:solidFill>
        <a:effectLst/>
        <a:uFillTx/>
        <a:latin typeface="Open Sans Light"/>
        <a:ea typeface="Open Sans Light"/>
        <a:cs typeface="Open Sans Light"/>
        <a:sym typeface="Open Sans Light"/>
      </a:defRPr>
    </a:lvl3pPr>
    <a:lvl4pPr marL="0" marR="0" indent="1371600" algn="l" defTabSz="1828800" rtl="0" fontAlgn="auto" latinLnBrk="0" hangingPunct="0">
      <a:lnSpc>
        <a:spcPct val="100000"/>
      </a:lnSpc>
      <a:spcBef>
        <a:spcPts val="0"/>
      </a:spcBef>
      <a:spcAft>
        <a:spcPts val="0"/>
      </a:spcAft>
      <a:buClrTx/>
      <a:buSzTx/>
      <a:buFontTx/>
      <a:buNone/>
      <a:tabLst/>
      <a:defRPr kumimoji="0" sz="3000" b="0" i="0" u="none" strike="noStrike" cap="none" spc="-150" normalizeH="0" baseline="0">
        <a:ln>
          <a:noFill/>
        </a:ln>
        <a:solidFill>
          <a:srgbClr val="535353"/>
        </a:solidFill>
        <a:effectLst/>
        <a:uFillTx/>
        <a:latin typeface="Open Sans Light"/>
        <a:ea typeface="Open Sans Light"/>
        <a:cs typeface="Open Sans Light"/>
        <a:sym typeface="Open Sans Light"/>
      </a:defRPr>
    </a:lvl4pPr>
    <a:lvl5pPr marL="0" marR="0" indent="1828800" algn="l" defTabSz="1828800" rtl="0" fontAlgn="auto" latinLnBrk="0" hangingPunct="0">
      <a:lnSpc>
        <a:spcPct val="100000"/>
      </a:lnSpc>
      <a:spcBef>
        <a:spcPts val="0"/>
      </a:spcBef>
      <a:spcAft>
        <a:spcPts val="0"/>
      </a:spcAft>
      <a:buClrTx/>
      <a:buSzTx/>
      <a:buFontTx/>
      <a:buNone/>
      <a:tabLst/>
      <a:defRPr kumimoji="0" sz="3000" b="0" i="0" u="none" strike="noStrike" cap="none" spc="-150" normalizeH="0" baseline="0">
        <a:ln>
          <a:noFill/>
        </a:ln>
        <a:solidFill>
          <a:srgbClr val="535353"/>
        </a:solidFill>
        <a:effectLst/>
        <a:uFillTx/>
        <a:latin typeface="Open Sans Light"/>
        <a:ea typeface="Open Sans Light"/>
        <a:cs typeface="Open Sans Light"/>
        <a:sym typeface="Open Sans Light"/>
      </a:defRPr>
    </a:lvl5pPr>
    <a:lvl6pPr marL="0" marR="0" indent="2286000" algn="l" defTabSz="1828800" rtl="0" fontAlgn="auto" latinLnBrk="0" hangingPunct="0">
      <a:lnSpc>
        <a:spcPct val="100000"/>
      </a:lnSpc>
      <a:spcBef>
        <a:spcPts val="0"/>
      </a:spcBef>
      <a:spcAft>
        <a:spcPts val="0"/>
      </a:spcAft>
      <a:buClrTx/>
      <a:buSzTx/>
      <a:buFontTx/>
      <a:buNone/>
      <a:tabLst/>
      <a:defRPr kumimoji="0" sz="3000" b="0" i="0" u="none" strike="noStrike" cap="none" spc="-150" normalizeH="0" baseline="0">
        <a:ln>
          <a:noFill/>
        </a:ln>
        <a:solidFill>
          <a:srgbClr val="535353"/>
        </a:solidFill>
        <a:effectLst/>
        <a:uFillTx/>
        <a:latin typeface="Open Sans Light"/>
        <a:ea typeface="Open Sans Light"/>
        <a:cs typeface="Open Sans Light"/>
        <a:sym typeface="Open Sans Light"/>
      </a:defRPr>
    </a:lvl6pPr>
    <a:lvl7pPr marL="0" marR="0" indent="2743200" algn="l" defTabSz="1828800" rtl="0" fontAlgn="auto" latinLnBrk="0" hangingPunct="0">
      <a:lnSpc>
        <a:spcPct val="100000"/>
      </a:lnSpc>
      <a:spcBef>
        <a:spcPts val="0"/>
      </a:spcBef>
      <a:spcAft>
        <a:spcPts val="0"/>
      </a:spcAft>
      <a:buClrTx/>
      <a:buSzTx/>
      <a:buFontTx/>
      <a:buNone/>
      <a:tabLst/>
      <a:defRPr kumimoji="0" sz="3000" b="0" i="0" u="none" strike="noStrike" cap="none" spc="-150" normalizeH="0" baseline="0">
        <a:ln>
          <a:noFill/>
        </a:ln>
        <a:solidFill>
          <a:srgbClr val="535353"/>
        </a:solidFill>
        <a:effectLst/>
        <a:uFillTx/>
        <a:latin typeface="Open Sans Light"/>
        <a:ea typeface="Open Sans Light"/>
        <a:cs typeface="Open Sans Light"/>
        <a:sym typeface="Open Sans Light"/>
      </a:defRPr>
    </a:lvl7pPr>
    <a:lvl8pPr marL="0" marR="0" indent="3200400" algn="l" defTabSz="1828800" rtl="0" fontAlgn="auto" latinLnBrk="0" hangingPunct="0">
      <a:lnSpc>
        <a:spcPct val="100000"/>
      </a:lnSpc>
      <a:spcBef>
        <a:spcPts val="0"/>
      </a:spcBef>
      <a:spcAft>
        <a:spcPts val="0"/>
      </a:spcAft>
      <a:buClrTx/>
      <a:buSzTx/>
      <a:buFontTx/>
      <a:buNone/>
      <a:tabLst/>
      <a:defRPr kumimoji="0" sz="3000" b="0" i="0" u="none" strike="noStrike" cap="none" spc="-150" normalizeH="0" baseline="0">
        <a:ln>
          <a:noFill/>
        </a:ln>
        <a:solidFill>
          <a:srgbClr val="535353"/>
        </a:solidFill>
        <a:effectLst/>
        <a:uFillTx/>
        <a:latin typeface="Open Sans Light"/>
        <a:ea typeface="Open Sans Light"/>
        <a:cs typeface="Open Sans Light"/>
        <a:sym typeface="Open Sans Light"/>
      </a:defRPr>
    </a:lvl8pPr>
    <a:lvl9pPr marL="0" marR="0" indent="3657600" algn="l" defTabSz="1828800" rtl="0" fontAlgn="auto" latinLnBrk="0" hangingPunct="0">
      <a:lnSpc>
        <a:spcPct val="100000"/>
      </a:lnSpc>
      <a:spcBef>
        <a:spcPts val="0"/>
      </a:spcBef>
      <a:spcAft>
        <a:spcPts val="0"/>
      </a:spcAft>
      <a:buClrTx/>
      <a:buSzTx/>
      <a:buFontTx/>
      <a:buNone/>
      <a:tabLst/>
      <a:defRPr kumimoji="0" sz="3000" b="0" i="0" u="none" strike="noStrike" cap="none" spc="-150" normalizeH="0" baseline="0">
        <a:ln>
          <a:noFill/>
        </a:ln>
        <a:solidFill>
          <a:srgbClr val="535353"/>
        </a:solidFill>
        <a:effectLst/>
        <a:uFillTx/>
        <a:latin typeface="Open Sans Light"/>
        <a:ea typeface="Open Sans Light"/>
        <a:cs typeface="Open Sans Light"/>
        <a:sym typeface="Open Sans Light"/>
      </a:defRPr>
    </a:lvl9pPr>
  </p:defaultTextStyle>
  <p:extLst>
    <p:ext uri="{EFAFB233-063F-42B5-8137-9DF3F51BA10A}">
      <p15:sldGuideLst xmlns:p15="http://schemas.microsoft.com/office/powerpoint/2012/main">
        <p15:guide id="1" pos="672" userDrawn="1">
          <p15:clr>
            <a:srgbClr val="A4A3A4"/>
          </p15:clr>
        </p15:guide>
        <p15:guide id="2" pos="14665" userDrawn="1">
          <p15:clr>
            <a:srgbClr val="A4A3A4"/>
          </p15:clr>
        </p15:guide>
        <p15:guide id="3" orient="horz" pos="1712" userDrawn="1">
          <p15:clr>
            <a:srgbClr val="A4A3A4"/>
          </p15:clr>
        </p15:guide>
        <p15:guide id="4" orient="horz" pos="35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8F44A2F1-9E1F-4B54-A3A2-5F16C0AD49E2}" styleName="">
    <a:tblBg/>
    <a:wholeTbl>
      <a:tcTxStyle b="off" i="off">
        <a:font>
          <a:latin typeface="Open Sans Light"/>
          <a:ea typeface="Open Sans Light"/>
          <a:cs typeface="Open Sans Light"/>
        </a:font>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FFFFFF"/>
          </a:solidFill>
        </a:fill>
      </a:tcStyle>
    </a:wholeTbl>
    <a:band2H>
      <a:tcTxStyle/>
      <a:tcStyle>
        <a:tcBdr/>
        <a:fill>
          <a:solidFill>
            <a:srgbClr val="EBEBEB"/>
          </a:solidFill>
        </a:fill>
      </a:tcStyle>
    </a:band2H>
    <a:firstCol>
      <a:tcTxStyle b="on" i="off">
        <a:font>
          <a:latin typeface="Calibri"/>
          <a:ea typeface="Calibri"/>
          <a:cs typeface="Calibri"/>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DF2427"/>
          </a:solidFill>
        </a:fill>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Estilo claro 3 - Acento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94649"/>
  </p:normalViewPr>
  <p:slideViewPr>
    <p:cSldViewPr snapToGrid="0" snapToObjects="1">
      <p:cViewPr varScale="1">
        <p:scale>
          <a:sx n="42" d="100"/>
          <a:sy n="42" d="100"/>
        </p:scale>
        <p:origin x="648" y="54"/>
      </p:cViewPr>
      <p:guideLst>
        <p:guide pos="672"/>
        <p:guide pos="14665"/>
        <p:guide orient="horz" pos="1712"/>
        <p:guide orient="horz" pos="35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7" name="Shape 147"/>
          <p:cNvSpPr>
            <a:spLocks noGrp="1" noRot="1" noChangeAspect="1"/>
          </p:cNvSpPr>
          <p:nvPr>
            <p:ph type="sldImg"/>
          </p:nvPr>
        </p:nvSpPr>
        <p:spPr>
          <a:xfrm>
            <a:off x="1143000" y="685800"/>
            <a:ext cx="4572000" cy="3429000"/>
          </a:xfrm>
          <a:prstGeom prst="rect">
            <a:avLst/>
          </a:prstGeom>
        </p:spPr>
        <p:txBody>
          <a:bodyPr/>
          <a:lstStyle/>
          <a:p>
            <a:endParaRPr/>
          </a:p>
        </p:txBody>
      </p:sp>
      <p:sp>
        <p:nvSpPr>
          <p:cNvPr id="148" name="Shape 14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1828800" latinLnBrk="0">
      <a:defRPr sz="2400">
        <a:latin typeface="+mn-lt"/>
        <a:ea typeface="+mn-ea"/>
        <a:cs typeface="+mn-cs"/>
        <a:sym typeface="Open Sans"/>
      </a:defRPr>
    </a:lvl1pPr>
    <a:lvl2pPr indent="228600" defTabSz="1828800" latinLnBrk="0">
      <a:defRPr sz="2400">
        <a:latin typeface="+mn-lt"/>
        <a:ea typeface="+mn-ea"/>
        <a:cs typeface="+mn-cs"/>
        <a:sym typeface="Open Sans"/>
      </a:defRPr>
    </a:lvl2pPr>
    <a:lvl3pPr indent="457200" defTabSz="1828800" latinLnBrk="0">
      <a:defRPr sz="2400">
        <a:latin typeface="+mn-lt"/>
        <a:ea typeface="+mn-ea"/>
        <a:cs typeface="+mn-cs"/>
        <a:sym typeface="Open Sans"/>
      </a:defRPr>
    </a:lvl3pPr>
    <a:lvl4pPr indent="685800" defTabSz="1828800" latinLnBrk="0">
      <a:defRPr sz="2400">
        <a:latin typeface="+mn-lt"/>
        <a:ea typeface="+mn-ea"/>
        <a:cs typeface="+mn-cs"/>
        <a:sym typeface="Open Sans"/>
      </a:defRPr>
    </a:lvl4pPr>
    <a:lvl5pPr indent="914400" defTabSz="1828800" latinLnBrk="0">
      <a:defRPr sz="2400">
        <a:latin typeface="+mn-lt"/>
        <a:ea typeface="+mn-ea"/>
        <a:cs typeface="+mn-cs"/>
        <a:sym typeface="Open Sans"/>
      </a:defRPr>
    </a:lvl5pPr>
    <a:lvl6pPr indent="1143000" defTabSz="1828800" latinLnBrk="0">
      <a:defRPr sz="2400">
        <a:latin typeface="+mn-lt"/>
        <a:ea typeface="+mn-ea"/>
        <a:cs typeface="+mn-cs"/>
        <a:sym typeface="Open Sans"/>
      </a:defRPr>
    </a:lvl6pPr>
    <a:lvl7pPr indent="1371600" defTabSz="1828800" latinLnBrk="0">
      <a:defRPr sz="2400">
        <a:latin typeface="+mn-lt"/>
        <a:ea typeface="+mn-ea"/>
        <a:cs typeface="+mn-cs"/>
        <a:sym typeface="Open Sans"/>
      </a:defRPr>
    </a:lvl7pPr>
    <a:lvl8pPr indent="1600200" defTabSz="1828800" latinLnBrk="0">
      <a:defRPr sz="2400">
        <a:latin typeface="+mn-lt"/>
        <a:ea typeface="+mn-ea"/>
        <a:cs typeface="+mn-cs"/>
        <a:sym typeface="Open Sans"/>
      </a:defRPr>
    </a:lvl8pPr>
    <a:lvl9pPr indent="1828800" defTabSz="1828800" latinLnBrk="0">
      <a:defRPr sz="2400">
        <a:latin typeface="+mn-lt"/>
        <a:ea typeface="+mn-ea"/>
        <a:cs typeface="+mn-cs"/>
        <a:sym typeface="Open San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10.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png"/><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Portada">
    <p:spTree>
      <p:nvGrpSpPr>
        <p:cNvPr id="1" name=""/>
        <p:cNvGrpSpPr/>
        <p:nvPr/>
      </p:nvGrpSpPr>
      <p:grpSpPr>
        <a:xfrm>
          <a:off x="0" y="0"/>
          <a:ext cx="0" cy="0"/>
          <a:chOff x="0" y="0"/>
          <a:chExt cx="0" cy="0"/>
        </a:xfrm>
      </p:grpSpPr>
      <p:pic>
        <p:nvPicPr>
          <p:cNvPr id="27" name="Imagen 4" descr="Imagen 4"/>
          <p:cNvPicPr>
            <a:picLocks noChangeAspect="1"/>
          </p:cNvPicPr>
          <p:nvPr/>
        </p:nvPicPr>
        <p:blipFill>
          <a:blip r:embed="rId3"/>
          <a:srcRect b="88597"/>
          <a:stretch>
            <a:fillRect/>
          </a:stretch>
        </p:blipFill>
        <p:spPr>
          <a:xfrm>
            <a:off x="0" y="0"/>
            <a:ext cx="24384000" cy="1564008"/>
          </a:xfrm>
          <a:prstGeom prst="rect">
            <a:avLst/>
          </a:prstGeom>
          <a:ln w="12700">
            <a:miter lim="400000"/>
          </a:ln>
        </p:spPr>
      </p:pic>
      <p:sp>
        <p:nvSpPr>
          <p:cNvPr id="29" name="SUBTÍTULO DE LA PRESENTACIÓN"/>
          <p:cNvSpPr txBox="1">
            <a:spLocks noGrp="1"/>
          </p:cNvSpPr>
          <p:nvPr>
            <p:ph type="body" sz="quarter" idx="14" hasCustomPrompt="1"/>
          </p:nvPr>
        </p:nvSpPr>
        <p:spPr>
          <a:xfrm>
            <a:off x="3302000" y="7553481"/>
            <a:ext cx="17780000" cy="677106"/>
          </a:xfrm>
          <a:prstGeom prst="rect">
            <a:avLst/>
          </a:prstGeom>
        </p:spPr>
        <p:txBody>
          <a:bodyPr>
            <a:spAutoFit/>
          </a:bodyPr>
          <a:lstStyle>
            <a:lvl1pPr marL="0" indent="0" algn="ctr">
              <a:buSzTx/>
              <a:buFontTx/>
              <a:buNone/>
              <a:defRPr sz="3200" spc="-160"/>
            </a:lvl1pPr>
          </a:lstStyle>
          <a:p>
            <a:r>
              <a:rPr lang="es-ES" dirty="0"/>
              <a:t>UNIDAD 1: NOMBRE UNIDAD TEMÁTICA O MÓDULO</a:t>
            </a:r>
          </a:p>
        </p:txBody>
      </p:sp>
      <p:pic>
        <p:nvPicPr>
          <p:cNvPr id="31" name="Imagen 4" descr="Imagen 4"/>
          <p:cNvPicPr>
            <a:picLocks noChangeAspect="1"/>
          </p:cNvPicPr>
          <p:nvPr/>
        </p:nvPicPr>
        <p:blipFill>
          <a:blip r:embed="rId3"/>
          <a:srcRect t="97742"/>
          <a:stretch>
            <a:fillRect/>
          </a:stretch>
        </p:blipFill>
        <p:spPr>
          <a:xfrm>
            <a:off x="0" y="13406397"/>
            <a:ext cx="24384000" cy="309603"/>
          </a:xfrm>
          <a:prstGeom prst="rect">
            <a:avLst/>
          </a:prstGeom>
          <a:ln w="12700">
            <a:miter lim="400000"/>
          </a:ln>
        </p:spPr>
      </p:pic>
      <p:sp>
        <p:nvSpPr>
          <p:cNvPr id="32"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
        <p:nvSpPr>
          <p:cNvPr id="2" name="Título 1"/>
          <p:cNvSpPr>
            <a:spLocks noGrp="1"/>
          </p:cNvSpPr>
          <p:nvPr>
            <p:ph type="ctrTitle" hasCustomPrompt="1"/>
          </p:nvPr>
        </p:nvSpPr>
        <p:spPr>
          <a:xfrm>
            <a:off x="3302000" y="5687359"/>
            <a:ext cx="17780000" cy="1794782"/>
          </a:xfrm>
        </p:spPr>
        <p:txBody>
          <a:bodyPr anchor="b">
            <a:normAutofit/>
          </a:bodyPr>
          <a:lstStyle>
            <a:lvl1pPr algn="ctr">
              <a:defRPr sz="9000" baseline="0"/>
            </a:lvl1pPr>
          </a:lstStyle>
          <a:p>
            <a:r>
              <a:rPr lang="es-ES" dirty="0"/>
              <a:t>TÍTULO DEL CURSO</a:t>
            </a:r>
            <a:endParaRPr lang="es-CL" dirty="0"/>
          </a:p>
        </p:txBody>
      </p:sp>
      <p:sp>
        <p:nvSpPr>
          <p:cNvPr id="13" name="SUBTÍTULO DE LA PRESENTACIÓN"/>
          <p:cNvSpPr txBox="1">
            <a:spLocks noGrp="1"/>
          </p:cNvSpPr>
          <p:nvPr>
            <p:ph type="body" sz="quarter" idx="15" hasCustomPrompt="1"/>
          </p:nvPr>
        </p:nvSpPr>
        <p:spPr>
          <a:xfrm>
            <a:off x="3302000" y="12474584"/>
            <a:ext cx="17780000" cy="677106"/>
          </a:xfrm>
          <a:prstGeom prst="rect">
            <a:avLst/>
          </a:prstGeom>
        </p:spPr>
        <p:txBody>
          <a:bodyPr>
            <a:spAutoFit/>
          </a:bodyPr>
          <a:lstStyle>
            <a:lvl1pPr marL="0" indent="0" algn="ctr">
              <a:buSzTx/>
              <a:buFontTx/>
              <a:buNone/>
              <a:defRPr sz="3200" spc="-160"/>
            </a:lvl1pPr>
          </a:lstStyle>
          <a:p>
            <a:r>
              <a:rPr lang="es-CL" dirty="0"/>
              <a:t>Vicerrectoría de Educación Continua</a:t>
            </a:r>
            <a:endParaRPr dirty="0"/>
          </a:p>
        </p:txBody>
      </p:sp>
      <p:pic>
        <p:nvPicPr>
          <p:cNvPr id="6" name="Imagen 5" descr="Logotipo&#10;&#10;Descripción generada automáticamente">
            <a:extLst>
              <a:ext uri="{FF2B5EF4-FFF2-40B4-BE49-F238E27FC236}">
                <a16:creationId xmlns:a16="http://schemas.microsoft.com/office/drawing/2014/main" id="{6D7D7E94-4575-485D-8BE5-3F60FAB3CA4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136108" y="1802611"/>
            <a:ext cx="6111784" cy="2419248"/>
          </a:xfrm>
          <a:prstGeom prst="rect">
            <a:avLst/>
          </a:prstGeom>
        </p:spPr>
      </p:pic>
    </p:spTree>
    <p:custDataLst>
      <p:tags r:id="rId1"/>
    </p:custData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Índice">
    <p:spTree>
      <p:nvGrpSpPr>
        <p:cNvPr id="1" name=""/>
        <p:cNvGrpSpPr/>
        <p:nvPr/>
      </p:nvGrpSpPr>
      <p:grpSpPr>
        <a:xfrm>
          <a:off x="0" y="0"/>
          <a:ext cx="0" cy="0"/>
          <a:chOff x="0" y="0"/>
          <a:chExt cx="0" cy="0"/>
        </a:xfrm>
      </p:grpSpPr>
      <p:sp>
        <p:nvSpPr>
          <p:cNvPr id="41"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
        <p:nvSpPr>
          <p:cNvPr id="2" name="Título 1"/>
          <p:cNvSpPr>
            <a:spLocks noGrp="1"/>
          </p:cNvSpPr>
          <p:nvPr>
            <p:ph type="title" hasCustomPrompt="1"/>
          </p:nvPr>
        </p:nvSpPr>
        <p:spPr>
          <a:xfrm>
            <a:off x="1996751" y="6320203"/>
            <a:ext cx="5855650" cy="1075594"/>
          </a:xfrm>
        </p:spPr>
        <p:txBody>
          <a:bodyPr/>
          <a:lstStyle>
            <a:lvl1pPr algn="r">
              <a:defRPr/>
            </a:lvl1pPr>
          </a:lstStyle>
          <a:p>
            <a:r>
              <a:rPr lang="es-ES" dirty="0"/>
              <a:t>CONTENIDOS:</a:t>
            </a:r>
            <a:endParaRPr lang="es-CL" dirty="0"/>
          </a:p>
        </p:txBody>
      </p:sp>
      <p:sp>
        <p:nvSpPr>
          <p:cNvPr id="3" name="Rectángulo 2"/>
          <p:cNvSpPr/>
          <p:nvPr userDrawn="1"/>
        </p:nvSpPr>
        <p:spPr>
          <a:xfrm>
            <a:off x="6027576" y="7395797"/>
            <a:ext cx="1824825" cy="108000"/>
          </a:xfrm>
          <a:prstGeom prst="rect">
            <a:avLst/>
          </a:prstGeom>
          <a:solidFill>
            <a:srgbClr val="C0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3500" tIns="63500" rIns="63500" bIns="63500"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endParaRPr kumimoji="0" lang="es-CL" sz="4000" b="1" i="0" u="none" strike="noStrike" cap="none" spc="0" normalizeH="0" baseline="0">
              <a:ln>
                <a:noFill/>
              </a:ln>
              <a:solidFill>
                <a:srgbClr val="FFFFFF"/>
              </a:solidFill>
              <a:effectLst/>
              <a:uFillTx/>
              <a:latin typeface="+mn-lt"/>
              <a:ea typeface="+mn-ea"/>
              <a:cs typeface="+mn-cs"/>
              <a:sym typeface="Open Sans"/>
            </a:endParaRPr>
          </a:p>
        </p:txBody>
      </p:sp>
      <p:sp>
        <p:nvSpPr>
          <p:cNvPr id="5" name="Marcador de texto 4"/>
          <p:cNvSpPr>
            <a:spLocks noGrp="1"/>
          </p:cNvSpPr>
          <p:nvPr>
            <p:ph type="body" sz="quarter" idx="15" hasCustomPrompt="1"/>
          </p:nvPr>
        </p:nvSpPr>
        <p:spPr>
          <a:xfrm>
            <a:off x="8187617" y="2631233"/>
            <a:ext cx="14448446" cy="9349273"/>
          </a:xfrm>
        </p:spPr>
        <p:txBody>
          <a:bodyPr anchor="ctr">
            <a:normAutofit/>
          </a:bodyPr>
          <a:lstStyle>
            <a:lvl1pPr>
              <a:buSzPct val="110000"/>
              <a:buFont typeface="+mj-lt"/>
              <a:buAutoNum type="arabicPeriod"/>
              <a:defRPr sz="3500" baseline="0"/>
            </a:lvl1pPr>
            <a:lvl2pPr>
              <a:defRPr/>
            </a:lvl2pPr>
            <a:lvl3pPr marL="914400" indent="0">
              <a:buNone/>
              <a:defRPr/>
            </a:lvl3pPr>
            <a:lvl4pPr marL="1371600" indent="0">
              <a:buNone/>
              <a:defRPr/>
            </a:lvl4pPr>
            <a:lvl5pPr marL="1828800" indent="0">
              <a:buNone/>
              <a:defRPr/>
            </a:lvl5pPr>
          </a:lstStyle>
          <a:p>
            <a:pPr lvl="0"/>
            <a:r>
              <a:rPr lang="es-ES" dirty="0"/>
              <a:t>Contenido uno </a:t>
            </a:r>
          </a:p>
          <a:p>
            <a:pPr lvl="0"/>
            <a:r>
              <a:rPr lang="es-ES" dirty="0"/>
              <a:t>Contenido dos</a:t>
            </a:r>
          </a:p>
          <a:p>
            <a:pPr lvl="0"/>
            <a:r>
              <a:rPr lang="es-ES" dirty="0"/>
              <a:t>Contenido tres</a:t>
            </a:r>
          </a:p>
          <a:p>
            <a:pPr lvl="0"/>
            <a:r>
              <a:rPr lang="es-ES" dirty="0"/>
              <a:t>Contenido cuatro</a:t>
            </a:r>
          </a:p>
          <a:p>
            <a:pPr lvl="0"/>
            <a:r>
              <a:rPr lang="es-ES" dirty="0"/>
              <a:t>Contenido cinco</a:t>
            </a:r>
          </a:p>
        </p:txBody>
      </p:sp>
      <p:sp>
        <p:nvSpPr>
          <p:cNvPr id="8" name="Marcador de texto 7"/>
          <p:cNvSpPr>
            <a:spLocks noGrp="1"/>
          </p:cNvSpPr>
          <p:nvPr>
            <p:ph type="body" sz="quarter" idx="16" hasCustomPrompt="1"/>
          </p:nvPr>
        </p:nvSpPr>
        <p:spPr>
          <a:xfrm>
            <a:off x="1732385" y="466984"/>
            <a:ext cx="20919231" cy="951369"/>
          </a:xfrm>
        </p:spPr>
        <p:txBody>
          <a:bodyPr>
            <a:noAutofit/>
          </a:bodyPr>
          <a:lstStyle>
            <a:lvl1pPr marL="0" indent="0" algn="ctr">
              <a:buFont typeface="Arial" panose="020B0604020202020204" pitchFamily="34" charset="0"/>
              <a:buNone/>
              <a:defRPr sz="6000" b="1">
                <a:latin typeface="+mj-lt"/>
              </a:defRPr>
            </a:lvl1pPr>
          </a:lstStyle>
          <a:p>
            <a:pPr lvl="0"/>
            <a:r>
              <a:rPr lang="es-ES" dirty="0"/>
              <a:t>TÍTULO DEL CURSO</a:t>
            </a:r>
          </a:p>
        </p:txBody>
      </p:sp>
      <p:sp>
        <p:nvSpPr>
          <p:cNvPr id="16" name="Marcador de texto 15"/>
          <p:cNvSpPr>
            <a:spLocks noGrp="1"/>
          </p:cNvSpPr>
          <p:nvPr>
            <p:ph type="body" sz="quarter" idx="17" hasCustomPrompt="1"/>
          </p:nvPr>
        </p:nvSpPr>
        <p:spPr>
          <a:xfrm>
            <a:off x="1731962" y="1418353"/>
            <a:ext cx="20919653" cy="653043"/>
          </a:xfrm>
        </p:spPr>
        <p:txBody>
          <a:bodyPr/>
          <a:lstStyle>
            <a:lvl1pPr marL="0" indent="0" algn="ctr">
              <a:buFont typeface="Arial" panose="020B0604020202020204" pitchFamily="34" charset="0"/>
              <a:buNone/>
              <a:defRPr/>
            </a:lvl1pPr>
          </a:lstStyle>
          <a:p>
            <a:r>
              <a:rPr lang="es-ES" dirty="0"/>
              <a:t>UNIDAD 1: NOMBRE UNIDAD TEMÁTICA O MÓDULO</a:t>
            </a:r>
          </a:p>
        </p:txBody>
      </p:sp>
    </p:spTree>
    <p:custDataLst>
      <p:tags r:id="rId1"/>
    </p:custDataLst>
  </p:cSld>
  <p:clrMapOvr>
    <a:masterClrMapping/>
  </p:clrMapOvr>
  <p:transition spd="med"/>
  <p:extLst>
    <p:ext uri="{DCECCB84-F9BA-43D5-87BE-67443E8EF086}">
      <p15:sldGuideLst xmlns:p15="http://schemas.microsoft.com/office/powerpoint/2012/main">
        <p15:guide id="1" orient="horz" pos="4320" userDrawn="1">
          <p15:clr>
            <a:srgbClr val="FBAE40"/>
          </p15:clr>
        </p15:guide>
        <p15:guide id="2" pos="76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Contenido">
    <p:spTree>
      <p:nvGrpSpPr>
        <p:cNvPr id="1" name=""/>
        <p:cNvGrpSpPr/>
        <p:nvPr/>
      </p:nvGrpSpPr>
      <p:grpSpPr>
        <a:xfrm>
          <a:off x="0" y="0"/>
          <a:ext cx="0" cy="0"/>
          <a:chOff x="0" y="0"/>
          <a:chExt cx="0" cy="0"/>
        </a:xfrm>
      </p:grpSpPr>
      <p:grpSp>
        <p:nvGrpSpPr>
          <p:cNvPr id="71" name="Grupo"/>
          <p:cNvGrpSpPr/>
          <p:nvPr/>
        </p:nvGrpSpPr>
        <p:grpSpPr>
          <a:xfrm>
            <a:off x="0" y="12813001"/>
            <a:ext cx="24384000" cy="902999"/>
            <a:chOff x="0" y="0"/>
            <a:chExt cx="24384000" cy="902998"/>
          </a:xfrm>
        </p:grpSpPr>
        <p:pic>
          <p:nvPicPr>
            <p:cNvPr id="69" name="Imagen 4" descr="Imagen 4"/>
            <p:cNvPicPr>
              <a:picLocks noChangeAspect="1"/>
            </p:cNvPicPr>
            <p:nvPr/>
          </p:nvPicPr>
          <p:blipFill>
            <a:blip r:embed="rId3"/>
            <a:srcRect t="93457"/>
            <a:stretch>
              <a:fillRect/>
            </a:stretch>
          </p:blipFill>
          <p:spPr>
            <a:xfrm>
              <a:off x="0" y="5601"/>
              <a:ext cx="24384000" cy="897398"/>
            </a:xfrm>
            <a:prstGeom prst="rect">
              <a:avLst/>
            </a:prstGeom>
            <a:ln w="12700" cap="flat">
              <a:noFill/>
              <a:miter lim="400000"/>
            </a:ln>
            <a:effectLst/>
          </p:spPr>
        </p:pic>
        <p:sp>
          <p:nvSpPr>
            <p:cNvPr id="70" name="Rectángulo"/>
            <p:cNvSpPr/>
            <p:nvPr/>
          </p:nvSpPr>
          <p:spPr>
            <a:xfrm>
              <a:off x="19495884" y="0"/>
              <a:ext cx="4234273" cy="375466"/>
            </a:xfrm>
            <a:prstGeom prst="rect">
              <a:avLst/>
            </a:prstGeom>
            <a:solidFill>
              <a:srgbClr val="FFFFFF"/>
            </a:solidFill>
            <a:ln w="12700" cap="flat">
              <a:noFill/>
              <a:miter lim="400000"/>
            </a:ln>
            <a:effectLst/>
          </p:spPr>
          <p:txBody>
            <a:bodyPr wrap="square" lIns="91439" tIns="91439" rIns="91439" bIns="91439" numCol="1" anchor="ctr">
              <a:noAutofit/>
            </a:bodyPr>
            <a:lstStyle/>
            <a:p>
              <a:endParaRPr/>
            </a:p>
          </p:txBody>
        </p:sp>
      </p:grpSp>
      <p:sp>
        <p:nvSpPr>
          <p:cNvPr id="76" name="Título de la diapositiva…"/>
          <p:cNvSpPr txBox="1">
            <a:spLocks noGrp="1"/>
          </p:cNvSpPr>
          <p:nvPr>
            <p:ph type="body" sz="quarter" idx="13" hasCustomPrompt="1"/>
          </p:nvPr>
        </p:nvSpPr>
        <p:spPr>
          <a:xfrm>
            <a:off x="1052759" y="1673730"/>
            <a:ext cx="20822106" cy="800217"/>
          </a:xfrm>
          <a:prstGeom prst="rect">
            <a:avLst/>
          </a:prstGeom>
        </p:spPr>
        <p:txBody>
          <a:bodyPr wrap="square">
            <a:spAutoFit/>
          </a:bodyPr>
          <a:lstStyle/>
          <a:p>
            <a:pPr marL="0" indent="0">
              <a:buSzTx/>
              <a:buFontTx/>
              <a:buNone/>
              <a:defRPr sz="4000" spc="-200"/>
            </a:pPr>
            <a:r>
              <a:rPr dirty="0" err="1"/>
              <a:t>Subtítulo</a:t>
            </a:r>
            <a:r>
              <a:rPr dirty="0"/>
              <a:t> de la </a:t>
            </a:r>
            <a:r>
              <a:rPr dirty="0" err="1"/>
              <a:t>diapositiva</a:t>
            </a:r>
            <a:endParaRPr dirty="0"/>
          </a:p>
        </p:txBody>
      </p:sp>
      <p:grpSp>
        <p:nvGrpSpPr>
          <p:cNvPr id="79" name="Grupo"/>
          <p:cNvGrpSpPr/>
          <p:nvPr/>
        </p:nvGrpSpPr>
        <p:grpSpPr>
          <a:xfrm>
            <a:off x="0" y="0"/>
            <a:ext cx="24384000" cy="574931"/>
            <a:chOff x="0" y="0"/>
            <a:chExt cx="24384000" cy="574930"/>
          </a:xfrm>
        </p:grpSpPr>
        <p:pic>
          <p:nvPicPr>
            <p:cNvPr id="77" name="Imagen 4" descr="Imagen 4"/>
            <p:cNvPicPr>
              <a:picLocks noChangeAspect="1"/>
            </p:cNvPicPr>
            <p:nvPr/>
          </p:nvPicPr>
          <p:blipFill>
            <a:blip r:embed="rId3"/>
            <a:srcRect b="96263"/>
            <a:stretch>
              <a:fillRect/>
            </a:stretch>
          </p:blipFill>
          <p:spPr>
            <a:xfrm>
              <a:off x="0" y="0"/>
              <a:ext cx="24384000" cy="512560"/>
            </a:xfrm>
            <a:prstGeom prst="rect">
              <a:avLst/>
            </a:prstGeom>
            <a:ln w="12700" cap="flat">
              <a:noFill/>
              <a:miter lim="400000"/>
            </a:ln>
            <a:effectLst/>
          </p:spPr>
        </p:pic>
        <p:sp>
          <p:nvSpPr>
            <p:cNvPr id="78" name="Rectángulo"/>
            <p:cNvSpPr/>
            <p:nvPr/>
          </p:nvSpPr>
          <p:spPr>
            <a:xfrm>
              <a:off x="975290" y="279680"/>
              <a:ext cx="4186137" cy="295251"/>
            </a:xfrm>
            <a:prstGeom prst="rect">
              <a:avLst/>
            </a:prstGeom>
            <a:solidFill>
              <a:srgbClr val="FFFFFF"/>
            </a:solidFill>
            <a:ln w="12700" cap="flat">
              <a:noFill/>
              <a:miter lim="400000"/>
            </a:ln>
            <a:effectLst/>
          </p:spPr>
          <p:txBody>
            <a:bodyPr wrap="square" lIns="91439" tIns="91439" rIns="91439" bIns="91439" numCol="1" anchor="ctr">
              <a:noAutofit/>
            </a:bodyPr>
            <a:lstStyle/>
            <a:p>
              <a:endParaRPr/>
            </a:p>
          </p:txBody>
        </p:sp>
      </p:grpSp>
      <p:sp>
        <p:nvSpPr>
          <p:cNvPr id="80" name="Línea"/>
          <p:cNvSpPr/>
          <p:nvPr/>
        </p:nvSpPr>
        <p:spPr>
          <a:xfrm>
            <a:off x="18034000" y="12099576"/>
            <a:ext cx="6350000" cy="1"/>
          </a:xfrm>
          <a:prstGeom prst="line">
            <a:avLst/>
          </a:prstGeom>
          <a:ln w="12700">
            <a:solidFill>
              <a:srgbClr val="D6D6D6"/>
            </a:solidFill>
            <a:miter/>
          </a:ln>
        </p:spPr>
        <p:txBody>
          <a:bodyPr tIns="91439" bIns="91439"/>
          <a:lstStyle/>
          <a:p>
            <a:endParaRPr/>
          </a:p>
        </p:txBody>
      </p:sp>
      <p:sp>
        <p:nvSpPr>
          <p:cNvPr id="81"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
        <p:nvSpPr>
          <p:cNvPr id="3" name="Marcador de texto 2"/>
          <p:cNvSpPr>
            <a:spLocks noGrp="1"/>
          </p:cNvSpPr>
          <p:nvPr>
            <p:ph type="body" sz="quarter" idx="14"/>
          </p:nvPr>
        </p:nvSpPr>
        <p:spPr>
          <a:xfrm>
            <a:off x="1052759" y="2743199"/>
            <a:ext cx="22195168" cy="8637351"/>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2" name="Título 1"/>
          <p:cNvSpPr>
            <a:spLocks noGrp="1"/>
          </p:cNvSpPr>
          <p:nvPr>
            <p:ph type="title" hasCustomPrompt="1"/>
          </p:nvPr>
        </p:nvSpPr>
        <p:spPr>
          <a:xfrm>
            <a:off x="1052760" y="547934"/>
            <a:ext cx="20822106" cy="1075594"/>
          </a:xfrm>
        </p:spPr>
        <p:txBody>
          <a:bodyPr/>
          <a:lstStyle>
            <a:lvl1pPr>
              <a:defRPr/>
            </a:lvl1pPr>
          </a:lstStyle>
          <a:p>
            <a:r>
              <a:rPr lang="es-ES" dirty="0"/>
              <a:t>Título de la Diapositiva </a:t>
            </a:r>
            <a:endParaRPr lang="es-CL" dirty="0"/>
          </a:p>
        </p:txBody>
      </p:sp>
      <p:pic>
        <p:nvPicPr>
          <p:cNvPr id="14" name="Imagen 13" descr="Logotipo&#10;&#10;Descripción generada automáticamente">
            <a:extLst>
              <a:ext uri="{FF2B5EF4-FFF2-40B4-BE49-F238E27FC236}">
                <a16:creationId xmlns:a16="http://schemas.microsoft.com/office/drawing/2014/main" id="{98126B0E-373D-4B4A-BC5C-498E764BAC9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441761" y="12011386"/>
            <a:ext cx="3763428" cy="1489690"/>
          </a:xfrm>
          <a:prstGeom prst="rect">
            <a:avLst/>
          </a:prstGeom>
        </p:spPr>
      </p:pic>
    </p:spTree>
    <p:custDataLst>
      <p:tags r:id="rId1"/>
    </p:custDataLst>
    <p:extLst>
      <p:ext uri="{BB962C8B-B14F-4D97-AF65-F5344CB8AC3E}">
        <p14:creationId xmlns:p14="http://schemas.microsoft.com/office/powerpoint/2010/main" val="1573204552"/>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Contenido con foto">
    <p:spTree>
      <p:nvGrpSpPr>
        <p:cNvPr id="1" name=""/>
        <p:cNvGrpSpPr/>
        <p:nvPr/>
      </p:nvGrpSpPr>
      <p:grpSpPr>
        <a:xfrm>
          <a:off x="0" y="0"/>
          <a:ext cx="0" cy="0"/>
          <a:chOff x="0" y="0"/>
          <a:chExt cx="0" cy="0"/>
        </a:xfrm>
      </p:grpSpPr>
      <p:grpSp>
        <p:nvGrpSpPr>
          <p:cNvPr id="90" name="Grupo"/>
          <p:cNvGrpSpPr/>
          <p:nvPr/>
        </p:nvGrpSpPr>
        <p:grpSpPr>
          <a:xfrm>
            <a:off x="0" y="12813001"/>
            <a:ext cx="24384000" cy="902999"/>
            <a:chOff x="0" y="0"/>
            <a:chExt cx="24384000" cy="902998"/>
          </a:xfrm>
        </p:grpSpPr>
        <p:pic>
          <p:nvPicPr>
            <p:cNvPr id="88" name="Imagen 4" descr="Imagen 4"/>
            <p:cNvPicPr>
              <a:picLocks noChangeAspect="1"/>
            </p:cNvPicPr>
            <p:nvPr/>
          </p:nvPicPr>
          <p:blipFill>
            <a:blip r:embed="rId3"/>
            <a:srcRect t="93457"/>
            <a:stretch>
              <a:fillRect/>
            </a:stretch>
          </p:blipFill>
          <p:spPr>
            <a:xfrm>
              <a:off x="0" y="5601"/>
              <a:ext cx="24384000" cy="897398"/>
            </a:xfrm>
            <a:prstGeom prst="rect">
              <a:avLst/>
            </a:prstGeom>
            <a:ln w="12700" cap="flat">
              <a:noFill/>
              <a:miter lim="400000"/>
            </a:ln>
            <a:effectLst/>
          </p:spPr>
        </p:pic>
        <p:sp>
          <p:nvSpPr>
            <p:cNvPr id="89" name="Rectángulo"/>
            <p:cNvSpPr/>
            <p:nvPr/>
          </p:nvSpPr>
          <p:spPr>
            <a:xfrm>
              <a:off x="19495884" y="0"/>
              <a:ext cx="4234273" cy="375466"/>
            </a:xfrm>
            <a:prstGeom prst="rect">
              <a:avLst/>
            </a:prstGeom>
            <a:solidFill>
              <a:srgbClr val="FFFFFF"/>
            </a:solidFill>
            <a:ln w="12700" cap="flat">
              <a:noFill/>
              <a:miter lim="400000"/>
            </a:ln>
            <a:effectLst/>
          </p:spPr>
          <p:txBody>
            <a:bodyPr wrap="square" lIns="91439" tIns="91439" rIns="91439" bIns="91439" numCol="1" anchor="ctr">
              <a:noAutofit/>
            </a:bodyPr>
            <a:lstStyle/>
            <a:p>
              <a:endParaRPr/>
            </a:p>
          </p:txBody>
        </p:sp>
      </p:grpSp>
      <p:grpSp>
        <p:nvGrpSpPr>
          <p:cNvPr id="96" name="Grupo"/>
          <p:cNvGrpSpPr/>
          <p:nvPr/>
        </p:nvGrpSpPr>
        <p:grpSpPr>
          <a:xfrm>
            <a:off x="0" y="0"/>
            <a:ext cx="24384000" cy="574931"/>
            <a:chOff x="0" y="0"/>
            <a:chExt cx="24384000" cy="574930"/>
          </a:xfrm>
        </p:grpSpPr>
        <p:pic>
          <p:nvPicPr>
            <p:cNvPr id="94" name="Imagen 4" descr="Imagen 4"/>
            <p:cNvPicPr>
              <a:picLocks noChangeAspect="1"/>
            </p:cNvPicPr>
            <p:nvPr/>
          </p:nvPicPr>
          <p:blipFill>
            <a:blip r:embed="rId3"/>
            <a:srcRect b="96263"/>
            <a:stretch>
              <a:fillRect/>
            </a:stretch>
          </p:blipFill>
          <p:spPr>
            <a:xfrm>
              <a:off x="0" y="0"/>
              <a:ext cx="24384000" cy="512560"/>
            </a:xfrm>
            <a:prstGeom prst="rect">
              <a:avLst/>
            </a:prstGeom>
            <a:ln w="12700" cap="flat">
              <a:noFill/>
              <a:miter lim="400000"/>
            </a:ln>
            <a:effectLst/>
          </p:spPr>
        </p:pic>
        <p:sp>
          <p:nvSpPr>
            <p:cNvPr id="95" name="Rectángulo"/>
            <p:cNvSpPr/>
            <p:nvPr/>
          </p:nvSpPr>
          <p:spPr>
            <a:xfrm>
              <a:off x="975290" y="279680"/>
              <a:ext cx="4186137" cy="295251"/>
            </a:xfrm>
            <a:prstGeom prst="rect">
              <a:avLst/>
            </a:prstGeom>
            <a:solidFill>
              <a:srgbClr val="FFFFFF"/>
            </a:solidFill>
            <a:ln w="12700" cap="flat">
              <a:noFill/>
              <a:miter lim="400000"/>
            </a:ln>
            <a:effectLst/>
          </p:spPr>
          <p:txBody>
            <a:bodyPr wrap="square" lIns="91439" tIns="91439" rIns="91439" bIns="91439" numCol="1" anchor="ctr">
              <a:noAutofit/>
            </a:bodyPr>
            <a:lstStyle/>
            <a:p>
              <a:endParaRPr/>
            </a:p>
          </p:txBody>
        </p:sp>
      </p:grpSp>
      <p:sp>
        <p:nvSpPr>
          <p:cNvPr id="97" name="Rectángulo"/>
          <p:cNvSpPr/>
          <p:nvPr/>
        </p:nvSpPr>
        <p:spPr>
          <a:xfrm>
            <a:off x="-88900" y="-63500"/>
            <a:ext cx="9029700" cy="13500100"/>
          </a:xfrm>
          <a:prstGeom prst="rect">
            <a:avLst/>
          </a:prstGeom>
          <a:solidFill>
            <a:schemeClr val="accent3">
              <a:lumOff val="-12941"/>
            </a:schemeClr>
          </a:solidFill>
          <a:ln w="12700">
            <a:miter lim="400000"/>
          </a:ln>
        </p:spPr>
        <p:txBody>
          <a:bodyPr lIns="63500" tIns="63500" rIns="63500" bIns="63500" anchor="ctr"/>
          <a:lstStyle/>
          <a:p>
            <a:pPr algn="ctr" defTabSz="457200">
              <a:defRPr sz="4000" b="1" spc="0">
                <a:solidFill>
                  <a:srgbClr val="FFFFFF"/>
                </a:solidFill>
                <a:latin typeface="+mn-lt"/>
                <a:ea typeface="+mn-ea"/>
                <a:cs typeface="+mn-cs"/>
                <a:sym typeface="Open Sans"/>
              </a:defRPr>
            </a:pPr>
            <a:endParaRPr/>
          </a:p>
        </p:txBody>
      </p:sp>
      <p:sp>
        <p:nvSpPr>
          <p:cNvPr id="98" name="Imagen"/>
          <p:cNvSpPr>
            <a:spLocks noGrp="1"/>
          </p:cNvSpPr>
          <p:nvPr>
            <p:ph type="pic" sz="half" idx="13"/>
          </p:nvPr>
        </p:nvSpPr>
        <p:spPr>
          <a:xfrm>
            <a:off x="-82770" y="-59212"/>
            <a:ext cx="9029743" cy="13503154"/>
          </a:xfrm>
          <a:prstGeom prst="rect">
            <a:avLst/>
          </a:prstGeom>
          <a:ln w="12700"/>
        </p:spPr>
        <p:txBody>
          <a:bodyPr tIns="45719" bIns="45719">
            <a:noAutofit/>
          </a:bodyPr>
          <a:lstStyle/>
          <a:p>
            <a:endParaRPr/>
          </a:p>
        </p:txBody>
      </p:sp>
      <p:sp>
        <p:nvSpPr>
          <p:cNvPr id="101" name="Lorem ipsum dolor sit amet, consectetur adipiscing elit. Quisque a tristique dui, at elementum neque. In mi est, auctor ac efficitur sed, tincidunt in nisl. Ut et cursus purus. Nunc quis ligula sed nibh pharetra dapibus. Quisque finibus aliquam erat, non lacinia diam commodo at. Proin faucibus tellus eros, at euismod justo dignissim at. Ut sapien nisl, egestas eget elit vitae, scelerisque dignissim mi."/>
          <p:cNvSpPr txBox="1">
            <a:spLocks noGrp="1"/>
          </p:cNvSpPr>
          <p:nvPr>
            <p:ph type="body" sz="quarter" idx="15"/>
          </p:nvPr>
        </p:nvSpPr>
        <p:spPr>
          <a:xfrm>
            <a:off x="9837120" y="6104221"/>
            <a:ext cx="13074775" cy="2492988"/>
          </a:xfrm>
          <a:prstGeom prst="rect">
            <a:avLst/>
          </a:prstGeom>
        </p:spPr>
        <p:txBody>
          <a:bodyPr wrap="square">
            <a:spAutoFit/>
          </a:bodyPr>
          <a:lstStyle>
            <a:lvl1pPr marL="0" indent="0">
              <a:buSzTx/>
              <a:buFontTx/>
              <a:buNone/>
            </a:lvl1pPr>
          </a:lstStyle>
          <a:p>
            <a:r>
              <a:rPr dirty="0"/>
              <a:t>Lorem ipsum dolor sit </a:t>
            </a:r>
            <a:r>
              <a:rPr dirty="0" err="1"/>
              <a:t>amet</a:t>
            </a:r>
            <a:r>
              <a:rPr dirty="0"/>
              <a:t>, </a:t>
            </a:r>
            <a:r>
              <a:rPr dirty="0" err="1"/>
              <a:t>consectetur</a:t>
            </a:r>
            <a:r>
              <a:rPr dirty="0"/>
              <a:t> </a:t>
            </a:r>
            <a:r>
              <a:rPr dirty="0" err="1"/>
              <a:t>adipiscing</a:t>
            </a:r>
            <a:r>
              <a:rPr dirty="0"/>
              <a:t> </a:t>
            </a:r>
            <a:r>
              <a:rPr dirty="0" err="1"/>
              <a:t>elit</a:t>
            </a:r>
            <a:r>
              <a:rPr dirty="0"/>
              <a:t>. </a:t>
            </a:r>
            <a:r>
              <a:rPr dirty="0" err="1"/>
              <a:t>Quisque</a:t>
            </a:r>
            <a:r>
              <a:rPr dirty="0"/>
              <a:t> a </a:t>
            </a:r>
            <a:r>
              <a:rPr dirty="0" err="1"/>
              <a:t>tristique</a:t>
            </a:r>
            <a:r>
              <a:rPr dirty="0"/>
              <a:t> dui, at </a:t>
            </a:r>
            <a:r>
              <a:rPr dirty="0" err="1"/>
              <a:t>elementum</a:t>
            </a:r>
            <a:r>
              <a:rPr dirty="0"/>
              <a:t> </a:t>
            </a:r>
            <a:r>
              <a:rPr dirty="0" err="1"/>
              <a:t>neque</a:t>
            </a:r>
            <a:r>
              <a:rPr dirty="0"/>
              <a:t>. In mi </a:t>
            </a:r>
            <a:r>
              <a:rPr dirty="0" err="1"/>
              <a:t>est</a:t>
            </a:r>
            <a:r>
              <a:rPr dirty="0"/>
              <a:t>, </a:t>
            </a:r>
            <a:r>
              <a:rPr dirty="0" err="1"/>
              <a:t>auctor</a:t>
            </a:r>
            <a:r>
              <a:rPr dirty="0"/>
              <a:t> ac </a:t>
            </a:r>
            <a:r>
              <a:rPr dirty="0" err="1"/>
              <a:t>efficitur</a:t>
            </a:r>
            <a:r>
              <a:rPr dirty="0"/>
              <a:t> </a:t>
            </a:r>
            <a:r>
              <a:rPr dirty="0" err="1"/>
              <a:t>sed</a:t>
            </a:r>
            <a:r>
              <a:rPr dirty="0"/>
              <a:t>, </a:t>
            </a:r>
            <a:r>
              <a:rPr dirty="0" err="1"/>
              <a:t>tincidunt</a:t>
            </a:r>
            <a:r>
              <a:rPr dirty="0"/>
              <a:t> in </a:t>
            </a:r>
            <a:r>
              <a:rPr dirty="0" err="1"/>
              <a:t>nisl</a:t>
            </a:r>
            <a:r>
              <a:rPr dirty="0"/>
              <a:t>. </a:t>
            </a:r>
            <a:r>
              <a:rPr dirty="0" err="1"/>
              <a:t>Ut</a:t>
            </a:r>
            <a:r>
              <a:rPr dirty="0"/>
              <a:t> et cursus </a:t>
            </a:r>
            <a:r>
              <a:rPr dirty="0" err="1"/>
              <a:t>purus</a:t>
            </a:r>
            <a:r>
              <a:rPr dirty="0"/>
              <a:t>. Nunc </a:t>
            </a:r>
            <a:r>
              <a:rPr dirty="0" err="1"/>
              <a:t>quis</a:t>
            </a:r>
            <a:r>
              <a:rPr dirty="0"/>
              <a:t> ligula </a:t>
            </a:r>
            <a:r>
              <a:rPr dirty="0" err="1"/>
              <a:t>sed</a:t>
            </a:r>
            <a:r>
              <a:rPr dirty="0"/>
              <a:t> </a:t>
            </a:r>
            <a:r>
              <a:rPr dirty="0" err="1"/>
              <a:t>nibh</a:t>
            </a:r>
            <a:r>
              <a:rPr dirty="0"/>
              <a:t> pharetra </a:t>
            </a:r>
            <a:r>
              <a:rPr dirty="0" err="1"/>
              <a:t>dapibus</a:t>
            </a:r>
            <a:r>
              <a:rPr dirty="0"/>
              <a:t>. </a:t>
            </a:r>
            <a:r>
              <a:rPr dirty="0" err="1"/>
              <a:t>Quisque</a:t>
            </a:r>
            <a:r>
              <a:rPr dirty="0"/>
              <a:t> </a:t>
            </a:r>
            <a:r>
              <a:rPr dirty="0" err="1"/>
              <a:t>finibus</a:t>
            </a:r>
            <a:r>
              <a:rPr dirty="0"/>
              <a:t> </a:t>
            </a:r>
            <a:r>
              <a:rPr dirty="0" err="1"/>
              <a:t>aliquam</a:t>
            </a:r>
            <a:r>
              <a:rPr dirty="0"/>
              <a:t> </a:t>
            </a:r>
            <a:r>
              <a:rPr dirty="0" err="1"/>
              <a:t>erat</a:t>
            </a:r>
            <a:r>
              <a:rPr dirty="0"/>
              <a:t>, non </a:t>
            </a:r>
            <a:r>
              <a:rPr dirty="0" err="1"/>
              <a:t>lacinia</a:t>
            </a:r>
            <a:r>
              <a:rPr dirty="0"/>
              <a:t> </a:t>
            </a:r>
            <a:r>
              <a:rPr dirty="0" err="1"/>
              <a:t>diam</a:t>
            </a:r>
            <a:r>
              <a:rPr dirty="0"/>
              <a:t> </a:t>
            </a:r>
            <a:r>
              <a:rPr dirty="0" err="1"/>
              <a:t>commodo</a:t>
            </a:r>
            <a:r>
              <a:rPr dirty="0"/>
              <a:t> at. </a:t>
            </a:r>
            <a:r>
              <a:rPr dirty="0" err="1"/>
              <a:t>Proin</a:t>
            </a:r>
            <a:r>
              <a:rPr dirty="0"/>
              <a:t> </a:t>
            </a:r>
            <a:r>
              <a:rPr dirty="0" err="1"/>
              <a:t>faucibus</a:t>
            </a:r>
            <a:r>
              <a:rPr dirty="0"/>
              <a:t> </a:t>
            </a:r>
            <a:r>
              <a:rPr dirty="0" err="1"/>
              <a:t>tellus</a:t>
            </a:r>
            <a:r>
              <a:rPr dirty="0"/>
              <a:t> </a:t>
            </a:r>
            <a:r>
              <a:rPr dirty="0" err="1"/>
              <a:t>eros</a:t>
            </a:r>
            <a:r>
              <a:rPr dirty="0"/>
              <a:t>, at </a:t>
            </a:r>
            <a:r>
              <a:rPr dirty="0" err="1"/>
              <a:t>euismod</a:t>
            </a:r>
            <a:r>
              <a:rPr dirty="0"/>
              <a:t> </a:t>
            </a:r>
            <a:r>
              <a:rPr dirty="0" err="1"/>
              <a:t>justo</a:t>
            </a:r>
            <a:r>
              <a:rPr dirty="0"/>
              <a:t> </a:t>
            </a:r>
            <a:r>
              <a:rPr dirty="0" err="1"/>
              <a:t>dignissim</a:t>
            </a:r>
            <a:r>
              <a:rPr dirty="0"/>
              <a:t> at. </a:t>
            </a:r>
            <a:r>
              <a:rPr dirty="0" err="1"/>
              <a:t>Ut</a:t>
            </a:r>
            <a:r>
              <a:rPr dirty="0"/>
              <a:t> </a:t>
            </a:r>
            <a:r>
              <a:rPr dirty="0" err="1"/>
              <a:t>sapien</a:t>
            </a:r>
            <a:r>
              <a:rPr dirty="0"/>
              <a:t> </a:t>
            </a:r>
            <a:r>
              <a:rPr dirty="0" err="1"/>
              <a:t>nisl</a:t>
            </a:r>
            <a:r>
              <a:rPr dirty="0"/>
              <a:t>, </a:t>
            </a:r>
            <a:r>
              <a:rPr dirty="0" err="1"/>
              <a:t>egestas</a:t>
            </a:r>
            <a:r>
              <a:rPr dirty="0"/>
              <a:t> </a:t>
            </a:r>
            <a:r>
              <a:rPr dirty="0" err="1"/>
              <a:t>eget</a:t>
            </a:r>
            <a:r>
              <a:rPr dirty="0"/>
              <a:t> </a:t>
            </a:r>
            <a:r>
              <a:rPr dirty="0" err="1"/>
              <a:t>elit</a:t>
            </a:r>
            <a:r>
              <a:rPr dirty="0"/>
              <a:t> vitae, </a:t>
            </a:r>
            <a:r>
              <a:rPr dirty="0" err="1"/>
              <a:t>scelerisque</a:t>
            </a:r>
            <a:r>
              <a:rPr dirty="0"/>
              <a:t> </a:t>
            </a:r>
            <a:r>
              <a:rPr dirty="0" err="1"/>
              <a:t>dignissim</a:t>
            </a:r>
            <a:r>
              <a:rPr dirty="0"/>
              <a:t> mi.</a:t>
            </a:r>
          </a:p>
        </p:txBody>
      </p:sp>
      <p:sp>
        <p:nvSpPr>
          <p:cNvPr id="102" name="Línea"/>
          <p:cNvSpPr/>
          <p:nvPr/>
        </p:nvSpPr>
        <p:spPr>
          <a:xfrm>
            <a:off x="18034000" y="12099576"/>
            <a:ext cx="6350000" cy="1"/>
          </a:xfrm>
          <a:prstGeom prst="line">
            <a:avLst/>
          </a:prstGeom>
          <a:ln w="12700">
            <a:solidFill>
              <a:srgbClr val="D6D6D6"/>
            </a:solidFill>
            <a:miter/>
          </a:ln>
        </p:spPr>
        <p:txBody>
          <a:bodyPr tIns="91439" bIns="91439"/>
          <a:lstStyle/>
          <a:p>
            <a:endParaRPr/>
          </a:p>
        </p:txBody>
      </p:sp>
      <p:sp>
        <p:nvSpPr>
          <p:cNvPr id="103"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
        <p:nvSpPr>
          <p:cNvPr id="2" name="Título 1"/>
          <p:cNvSpPr>
            <a:spLocks noGrp="1"/>
          </p:cNvSpPr>
          <p:nvPr>
            <p:ph type="title" hasCustomPrompt="1"/>
          </p:nvPr>
        </p:nvSpPr>
        <p:spPr>
          <a:xfrm>
            <a:off x="9837120" y="3797856"/>
            <a:ext cx="13074775" cy="1075594"/>
          </a:xfrm>
        </p:spPr>
        <p:txBody>
          <a:bodyPr/>
          <a:lstStyle>
            <a:lvl1pPr marL="0" indent="0">
              <a:buSzTx/>
              <a:buFontTx/>
              <a:buNone/>
              <a:defRPr lang="es-CL" sz="6000" b="1" spc="-300" baseline="0">
                <a:latin typeface="+mn-lt"/>
                <a:ea typeface="+mn-ea"/>
                <a:cs typeface="+mn-cs"/>
                <a:sym typeface="Open Sans"/>
              </a:defRPr>
            </a:lvl1pPr>
          </a:lstStyle>
          <a:p>
            <a:pPr marL="0" indent="0">
              <a:buSzTx/>
              <a:buFontTx/>
              <a:buNone/>
              <a:defRPr sz="6000" b="1" spc="-300">
                <a:latin typeface="+mn-lt"/>
                <a:ea typeface="+mn-ea"/>
                <a:cs typeface="+mn-cs"/>
                <a:sym typeface="Open Sans"/>
              </a:defRPr>
            </a:pPr>
            <a:r>
              <a:rPr lang="es-CL" dirty="0"/>
              <a:t>Objetivo de la Unidad de Aprendizaje</a:t>
            </a:r>
          </a:p>
        </p:txBody>
      </p:sp>
      <p:sp>
        <p:nvSpPr>
          <p:cNvPr id="4" name="Marcador de texto 3"/>
          <p:cNvSpPr>
            <a:spLocks noGrp="1"/>
          </p:cNvSpPr>
          <p:nvPr>
            <p:ph type="body" sz="quarter" idx="16" hasCustomPrompt="1"/>
          </p:nvPr>
        </p:nvSpPr>
        <p:spPr>
          <a:xfrm>
            <a:off x="9837120" y="4873625"/>
            <a:ext cx="13074775" cy="914400"/>
          </a:xfrm>
        </p:spPr>
        <p:txBody>
          <a:bodyPr/>
          <a:lstStyle>
            <a:lvl1pPr marL="0" indent="0">
              <a:buFont typeface="Arial" panose="020B0604020202020204" pitchFamily="34" charset="0"/>
              <a:buNone/>
              <a:defRPr baseline="0"/>
            </a:lvl1pPr>
          </a:lstStyle>
          <a:p>
            <a:pPr lvl="0"/>
            <a:r>
              <a:rPr lang="es-ES" dirty="0"/>
              <a:t>UNIDAD: NOMBRE DE LA UNIDAD DE APRENDIZAJE</a:t>
            </a:r>
            <a:endParaRPr lang="es-CL" dirty="0"/>
          </a:p>
        </p:txBody>
      </p:sp>
      <p:pic>
        <p:nvPicPr>
          <p:cNvPr id="16" name="Imagen 15" descr="Logotipo&#10;&#10;Descripción generada automáticamente">
            <a:extLst>
              <a:ext uri="{FF2B5EF4-FFF2-40B4-BE49-F238E27FC236}">
                <a16:creationId xmlns:a16="http://schemas.microsoft.com/office/drawing/2014/main" id="{751F7C59-F3EE-4E58-9D4B-A695F4A459B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441761" y="12011386"/>
            <a:ext cx="3763428" cy="1489690"/>
          </a:xfrm>
          <a:prstGeom prst="rect">
            <a:avLst/>
          </a:prstGeom>
        </p:spPr>
      </p:pic>
    </p:spTree>
    <p:custDataLst>
      <p:tags r:id="rId1"/>
    </p:custData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Sin fondo">
    <p:spTree>
      <p:nvGrpSpPr>
        <p:cNvPr id="1" name=""/>
        <p:cNvGrpSpPr/>
        <p:nvPr/>
      </p:nvGrpSpPr>
      <p:grpSpPr>
        <a:xfrm>
          <a:off x="0" y="0"/>
          <a:ext cx="0" cy="0"/>
          <a:chOff x="0" y="0"/>
          <a:chExt cx="0" cy="0"/>
        </a:xfrm>
      </p:grpSpPr>
    </p:spTree>
    <p:custDataLst>
      <p:tags r:id="rId1"/>
    </p:custData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Cierre">
    <p:spTree>
      <p:nvGrpSpPr>
        <p:cNvPr id="1" name=""/>
        <p:cNvGrpSpPr/>
        <p:nvPr/>
      </p:nvGrpSpPr>
      <p:grpSpPr>
        <a:xfrm>
          <a:off x="0" y="0"/>
          <a:ext cx="0" cy="0"/>
          <a:chOff x="0" y="0"/>
          <a:chExt cx="0" cy="0"/>
        </a:xfrm>
      </p:grpSpPr>
      <p:pic>
        <p:nvPicPr>
          <p:cNvPr id="139" name="Imagen 4" descr="Imagen 4"/>
          <p:cNvPicPr>
            <a:picLocks noChangeAspect="1"/>
          </p:cNvPicPr>
          <p:nvPr/>
        </p:nvPicPr>
        <p:blipFill>
          <a:blip r:embed="rId3"/>
          <a:srcRect t="66057"/>
          <a:stretch>
            <a:fillRect/>
          </a:stretch>
        </p:blipFill>
        <p:spPr>
          <a:xfrm>
            <a:off x="0" y="9060488"/>
            <a:ext cx="24384000" cy="4655512"/>
          </a:xfrm>
          <a:prstGeom prst="rect">
            <a:avLst/>
          </a:prstGeom>
          <a:ln w="12700">
            <a:miter lim="400000"/>
          </a:ln>
        </p:spPr>
      </p:pic>
      <p:pic>
        <p:nvPicPr>
          <p:cNvPr id="140" name="Imagen 4" descr="Imagen 4"/>
          <p:cNvPicPr>
            <a:picLocks noChangeAspect="1"/>
          </p:cNvPicPr>
          <p:nvPr/>
        </p:nvPicPr>
        <p:blipFill>
          <a:blip r:embed="rId3"/>
          <a:srcRect b="87856"/>
          <a:stretch>
            <a:fillRect/>
          </a:stretch>
        </p:blipFill>
        <p:spPr>
          <a:xfrm>
            <a:off x="0" y="0"/>
            <a:ext cx="24384000" cy="1665658"/>
          </a:xfrm>
          <a:prstGeom prst="rect">
            <a:avLst/>
          </a:prstGeom>
          <a:ln w="12700">
            <a:miter lim="400000"/>
          </a:ln>
        </p:spPr>
      </p:pic>
      <p:sp>
        <p:nvSpPr>
          <p:cNvPr id="141"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pic>
        <p:nvPicPr>
          <p:cNvPr id="6" name="Imagen 5" descr="Logotipo&#10;&#10;Descripción generada automáticamente">
            <a:extLst>
              <a:ext uri="{FF2B5EF4-FFF2-40B4-BE49-F238E27FC236}">
                <a16:creationId xmlns:a16="http://schemas.microsoft.com/office/drawing/2014/main" id="{1BAA2849-C09A-49DE-99E0-3C4017FA1DD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136108" y="5648376"/>
            <a:ext cx="6111784" cy="2419248"/>
          </a:xfrm>
          <a:prstGeom prst="rect">
            <a:avLst/>
          </a:prstGeom>
        </p:spPr>
      </p:pic>
    </p:spTree>
    <p:custDataLst>
      <p:tags r:id="rId1"/>
    </p:custData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ortadilla">
    <p:spTree>
      <p:nvGrpSpPr>
        <p:cNvPr id="1" name=""/>
        <p:cNvGrpSpPr/>
        <p:nvPr/>
      </p:nvGrpSpPr>
      <p:grpSpPr>
        <a:xfrm>
          <a:off x="0" y="0"/>
          <a:ext cx="0" cy="0"/>
          <a:chOff x="0" y="0"/>
          <a:chExt cx="0" cy="0"/>
        </a:xfrm>
      </p:grpSpPr>
      <p:grpSp>
        <p:nvGrpSpPr>
          <p:cNvPr id="50" name="Grupo"/>
          <p:cNvGrpSpPr/>
          <p:nvPr/>
        </p:nvGrpSpPr>
        <p:grpSpPr>
          <a:xfrm>
            <a:off x="0" y="12813001"/>
            <a:ext cx="24384000" cy="902999"/>
            <a:chOff x="0" y="0"/>
            <a:chExt cx="24384000" cy="902998"/>
          </a:xfrm>
        </p:grpSpPr>
        <p:pic>
          <p:nvPicPr>
            <p:cNvPr id="48" name="Imagen 4" descr="Imagen 4"/>
            <p:cNvPicPr>
              <a:picLocks noChangeAspect="1"/>
            </p:cNvPicPr>
            <p:nvPr/>
          </p:nvPicPr>
          <p:blipFill>
            <a:blip r:embed="rId3"/>
            <a:srcRect t="93457"/>
            <a:stretch>
              <a:fillRect/>
            </a:stretch>
          </p:blipFill>
          <p:spPr>
            <a:xfrm>
              <a:off x="0" y="5601"/>
              <a:ext cx="24384000" cy="897398"/>
            </a:xfrm>
            <a:prstGeom prst="rect">
              <a:avLst/>
            </a:prstGeom>
            <a:ln w="12700" cap="flat">
              <a:noFill/>
              <a:miter lim="400000"/>
            </a:ln>
            <a:effectLst/>
          </p:spPr>
        </p:pic>
        <p:sp>
          <p:nvSpPr>
            <p:cNvPr id="49" name="Rectángulo"/>
            <p:cNvSpPr/>
            <p:nvPr/>
          </p:nvSpPr>
          <p:spPr>
            <a:xfrm>
              <a:off x="19495884" y="0"/>
              <a:ext cx="4234273" cy="375466"/>
            </a:xfrm>
            <a:prstGeom prst="rect">
              <a:avLst/>
            </a:prstGeom>
            <a:solidFill>
              <a:srgbClr val="FFFFFF"/>
            </a:solidFill>
            <a:ln w="12700" cap="flat">
              <a:noFill/>
              <a:miter lim="400000"/>
            </a:ln>
            <a:effectLst/>
          </p:spPr>
          <p:txBody>
            <a:bodyPr wrap="square" lIns="91439" tIns="91439" rIns="91439" bIns="91439" numCol="1" anchor="ctr">
              <a:noAutofit/>
            </a:bodyPr>
            <a:lstStyle/>
            <a:p>
              <a:pPr marL="0" marR="0" lvl="0" indent="0" algn="l" defTabSz="1828800" rtl="0" eaLnBrk="1" fontAlgn="auto" latinLnBrk="0" hangingPunct="0">
                <a:lnSpc>
                  <a:spcPct val="100000"/>
                </a:lnSpc>
                <a:spcBef>
                  <a:spcPts val="0"/>
                </a:spcBef>
                <a:spcAft>
                  <a:spcPts val="0"/>
                </a:spcAft>
                <a:buClrTx/>
                <a:buSzTx/>
                <a:buFontTx/>
                <a:buNone/>
                <a:tabLst/>
                <a:defRPr/>
              </a:pPr>
              <a:endPar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endParaRPr>
            </a:p>
          </p:txBody>
        </p:sp>
      </p:grpSp>
      <p:sp>
        <p:nvSpPr>
          <p:cNvPr id="55" name="Línea"/>
          <p:cNvSpPr/>
          <p:nvPr/>
        </p:nvSpPr>
        <p:spPr>
          <a:xfrm>
            <a:off x="26940" y="9144000"/>
            <a:ext cx="12600000" cy="0"/>
          </a:xfrm>
          <a:prstGeom prst="line">
            <a:avLst/>
          </a:prstGeom>
          <a:ln w="12700">
            <a:solidFill>
              <a:srgbClr val="D6D6D6"/>
            </a:solidFill>
            <a:miter lim="400000"/>
          </a:ln>
        </p:spPr>
        <p:txBody>
          <a:bodyPr tIns="91439" bIns="91439"/>
          <a:lstStyle/>
          <a:p>
            <a:pPr marL="0" marR="0" lvl="0" indent="0" algn="l" defTabSz="1828800" rtl="0" eaLnBrk="1" fontAlgn="auto" latinLnBrk="0" hangingPunct="0">
              <a:lnSpc>
                <a:spcPct val="100000"/>
              </a:lnSpc>
              <a:spcBef>
                <a:spcPts val="0"/>
              </a:spcBef>
              <a:spcAft>
                <a:spcPts val="0"/>
              </a:spcAft>
              <a:buClrTx/>
              <a:buSzTx/>
              <a:buFontTx/>
              <a:buNone/>
              <a:tabLst/>
              <a:defRPr/>
            </a:pPr>
            <a:endPar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endParaRPr>
          </a:p>
        </p:txBody>
      </p:sp>
      <p:sp>
        <p:nvSpPr>
          <p:cNvPr id="57" name="SUBTÍTULO PORTADILLA"/>
          <p:cNvSpPr txBox="1">
            <a:spLocks noGrp="1"/>
          </p:cNvSpPr>
          <p:nvPr>
            <p:ph type="body" sz="quarter" idx="14"/>
          </p:nvPr>
        </p:nvSpPr>
        <p:spPr>
          <a:xfrm>
            <a:off x="1294727" y="9275142"/>
            <a:ext cx="21945600" cy="677106"/>
          </a:xfrm>
          <a:prstGeom prst="rect">
            <a:avLst/>
          </a:prstGeom>
        </p:spPr>
        <p:txBody>
          <a:bodyPr wrap="square">
            <a:spAutoFit/>
          </a:bodyPr>
          <a:lstStyle>
            <a:lvl1pPr marL="0" indent="0">
              <a:buSzTx/>
              <a:buFontTx/>
              <a:buNone/>
              <a:defRPr sz="3200" spc="-160"/>
            </a:lvl1pPr>
          </a:lstStyle>
          <a:p>
            <a:r>
              <a:t>SUBTÍTULO PORTADILLA</a:t>
            </a:r>
          </a:p>
        </p:txBody>
      </p:sp>
      <p:grpSp>
        <p:nvGrpSpPr>
          <p:cNvPr id="60" name="Grupo"/>
          <p:cNvGrpSpPr/>
          <p:nvPr/>
        </p:nvGrpSpPr>
        <p:grpSpPr>
          <a:xfrm>
            <a:off x="0" y="0"/>
            <a:ext cx="24384000" cy="574931"/>
            <a:chOff x="0" y="0"/>
            <a:chExt cx="24384000" cy="574930"/>
          </a:xfrm>
        </p:grpSpPr>
        <p:pic>
          <p:nvPicPr>
            <p:cNvPr id="58" name="Imagen 4" descr="Imagen 4"/>
            <p:cNvPicPr>
              <a:picLocks noChangeAspect="1"/>
            </p:cNvPicPr>
            <p:nvPr/>
          </p:nvPicPr>
          <p:blipFill>
            <a:blip r:embed="rId3"/>
            <a:srcRect b="96263"/>
            <a:stretch>
              <a:fillRect/>
            </a:stretch>
          </p:blipFill>
          <p:spPr>
            <a:xfrm>
              <a:off x="0" y="0"/>
              <a:ext cx="24384000" cy="512560"/>
            </a:xfrm>
            <a:prstGeom prst="rect">
              <a:avLst/>
            </a:prstGeom>
            <a:ln w="12700" cap="flat">
              <a:noFill/>
              <a:miter lim="400000"/>
            </a:ln>
            <a:effectLst/>
          </p:spPr>
        </p:pic>
        <p:sp>
          <p:nvSpPr>
            <p:cNvPr id="59" name="Rectángulo"/>
            <p:cNvSpPr/>
            <p:nvPr/>
          </p:nvSpPr>
          <p:spPr>
            <a:xfrm>
              <a:off x="975290" y="279680"/>
              <a:ext cx="4186137" cy="295251"/>
            </a:xfrm>
            <a:prstGeom prst="rect">
              <a:avLst/>
            </a:prstGeom>
            <a:solidFill>
              <a:srgbClr val="FFFFFF"/>
            </a:solidFill>
            <a:ln w="12700" cap="flat">
              <a:noFill/>
              <a:miter lim="400000"/>
            </a:ln>
            <a:effectLst/>
          </p:spPr>
          <p:txBody>
            <a:bodyPr wrap="square" lIns="91439" tIns="91439" rIns="91439" bIns="91439" numCol="1" anchor="ctr">
              <a:noAutofit/>
            </a:bodyPr>
            <a:lstStyle/>
            <a:p>
              <a:pPr marL="0" marR="0" lvl="0" indent="0" algn="l" defTabSz="1828800" rtl="0" eaLnBrk="1" fontAlgn="auto" latinLnBrk="0" hangingPunct="0">
                <a:lnSpc>
                  <a:spcPct val="100000"/>
                </a:lnSpc>
                <a:spcBef>
                  <a:spcPts val="0"/>
                </a:spcBef>
                <a:spcAft>
                  <a:spcPts val="0"/>
                </a:spcAft>
                <a:buClrTx/>
                <a:buSzTx/>
                <a:buFontTx/>
                <a:buNone/>
                <a:tabLst/>
                <a:defRPr/>
              </a:pPr>
              <a:endPar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endParaRPr>
            </a:p>
          </p:txBody>
        </p:sp>
      </p:grpSp>
      <p:sp>
        <p:nvSpPr>
          <p:cNvPr id="61" name="Línea"/>
          <p:cNvSpPr/>
          <p:nvPr/>
        </p:nvSpPr>
        <p:spPr>
          <a:xfrm>
            <a:off x="18034000" y="12099576"/>
            <a:ext cx="6350000" cy="1"/>
          </a:xfrm>
          <a:prstGeom prst="line">
            <a:avLst/>
          </a:prstGeom>
          <a:ln w="12700">
            <a:solidFill>
              <a:srgbClr val="D6D6D6"/>
            </a:solidFill>
            <a:miter/>
          </a:ln>
        </p:spPr>
        <p:txBody>
          <a:bodyPr tIns="91439" bIns="91439"/>
          <a:lstStyle/>
          <a:p>
            <a:pPr marL="0" marR="0" lvl="0" indent="0" algn="l" defTabSz="1828800" rtl="0" eaLnBrk="1" fontAlgn="auto" latinLnBrk="0" hangingPunct="0">
              <a:lnSpc>
                <a:spcPct val="100000"/>
              </a:lnSpc>
              <a:spcBef>
                <a:spcPts val="0"/>
              </a:spcBef>
              <a:spcAft>
                <a:spcPts val="0"/>
              </a:spcAft>
              <a:buClrTx/>
              <a:buSzTx/>
              <a:buFontTx/>
              <a:buNone/>
              <a:tabLst/>
              <a:defRPr/>
            </a:pPr>
            <a:endPar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endParaRPr>
          </a:p>
        </p:txBody>
      </p:sp>
      <p:sp>
        <p:nvSpPr>
          <p:cNvPr id="62" name="Número de diapositiva"/>
          <p:cNvSpPr txBox="1">
            <a:spLocks noGrp="1"/>
          </p:cNvSpPr>
          <p:nvPr>
            <p:ph type="sldNum" sz="quarter" idx="2"/>
          </p:nvPr>
        </p:nvSpPr>
        <p:spPr>
          <a:prstGeom prst="rect">
            <a:avLst/>
          </a:prstGeom>
        </p:spPr>
        <p:txBody>
          <a:bodyPr/>
          <a:lstStyle/>
          <a:p>
            <a:pPr marL="0" marR="0" lvl="0" indent="0" algn="l" defTabSz="1828800" rtl="0" eaLnBrk="1" fontAlgn="auto" latinLnBrk="0" hangingPunct="0">
              <a:lnSpc>
                <a:spcPct val="100000"/>
              </a:lnSpc>
              <a:spcBef>
                <a:spcPts val="0"/>
              </a:spcBef>
              <a:spcAft>
                <a:spcPts val="0"/>
              </a:spcAft>
              <a:buClrTx/>
              <a:buSzTx/>
              <a:buFontTx/>
              <a:buNone/>
              <a:tabLst/>
              <a:defRPr/>
            </a:pPr>
            <a:fld id="{86CB4B4D-7CA3-9044-876B-883B54F8677D}" type="slidenum">
              <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rPr>
              <a:pPr marL="0" marR="0" lvl="0" indent="0" algn="l" defTabSz="1828800" rtl="0" eaLnBrk="1" fontAlgn="auto" latinLnBrk="0" hangingPunct="0">
                <a:lnSpc>
                  <a:spcPct val="100000"/>
                </a:lnSpc>
                <a:spcBef>
                  <a:spcPts val="0"/>
                </a:spcBef>
                <a:spcAft>
                  <a:spcPts val="0"/>
                </a:spcAft>
                <a:buClrTx/>
                <a:buSzTx/>
                <a:buFontTx/>
                <a:buNone/>
                <a:tabLst/>
                <a:defRPr/>
              </a:pPr>
              <a:t>‹Nº›</a:t>
            </a:fld>
            <a:endPar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endParaRPr>
          </a:p>
        </p:txBody>
      </p:sp>
      <p:sp>
        <p:nvSpPr>
          <p:cNvPr id="3" name="Título 2"/>
          <p:cNvSpPr>
            <a:spLocks noGrp="1"/>
          </p:cNvSpPr>
          <p:nvPr>
            <p:ph type="title" hasCustomPrompt="1"/>
          </p:nvPr>
        </p:nvSpPr>
        <p:spPr>
          <a:xfrm>
            <a:off x="1294727" y="7836502"/>
            <a:ext cx="21945600" cy="1075594"/>
          </a:xfrm>
        </p:spPr>
        <p:txBody>
          <a:bodyPr/>
          <a:lstStyle>
            <a:lvl1pPr>
              <a:defRPr lang="es-ES" sz="6000" b="0" i="0" u="none" strike="noStrike" cap="none" spc="-300" baseline="0" dirty="0" smtClean="0">
                <a:ln>
                  <a:noFill/>
                </a:ln>
                <a:solidFill>
                  <a:srgbClr val="535353"/>
                </a:solidFill>
                <a:uFillTx/>
                <a:latin typeface="Open Sans Extrabold" panose="020B0906030804020204" pitchFamily="34" charset="0"/>
                <a:ea typeface="Open Sans Extrabold" panose="020B0906030804020204" pitchFamily="34" charset="0"/>
                <a:cs typeface="Open Sans Extrabold" panose="020B0906030804020204" pitchFamily="34" charset="0"/>
                <a:sym typeface="Open Sans Light"/>
              </a:defRPr>
            </a:lvl1pPr>
          </a:lstStyle>
          <a:p>
            <a:r>
              <a:rPr lang="es-ES" dirty="0"/>
              <a:t>TÍTULO PORTADILLA</a:t>
            </a:r>
            <a:endParaRPr lang="es-CL" dirty="0"/>
          </a:p>
        </p:txBody>
      </p:sp>
      <p:pic>
        <p:nvPicPr>
          <p:cNvPr id="14" name="Imagen 13" descr="Logotipo&#10;&#10;Descripción generada automáticamente">
            <a:extLst>
              <a:ext uri="{FF2B5EF4-FFF2-40B4-BE49-F238E27FC236}">
                <a16:creationId xmlns:a16="http://schemas.microsoft.com/office/drawing/2014/main" id="{544D78D9-94F5-4FC8-A825-3680E392E86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0441761" y="12011386"/>
            <a:ext cx="3763428" cy="1489690"/>
          </a:xfrm>
          <a:prstGeom prst="rect">
            <a:avLst/>
          </a:prstGeom>
        </p:spPr>
      </p:pic>
    </p:spTree>
    <p:custDataLst>
      <p:tags r:id="rId1"/>
    </p:custDataLst>
    <p:extLst>
      <p:ext uri="{BB962C8B-B14F-4D97-AF65-F5344CB8AC3E}">
        <p14:creationId xmlns:p14="http://schemas.microsoft.com/office/powerpoint/2010/main" val="150963849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Contenido con foto">
    <p:spTree>
      <p:nvGrpSpPr>
        <p:cNvPr id="1" name=""/>
        <p:cNvGrpSpPr/>
        <p:nvPr/>
      </p:nvGrpSpPr>
      <p:grpSpPr>
        <a:xfrm>
          <a:off x="0" y="0"/>
          <a:ext cx="0" cy="0"/>
          <a:chOff x="0" y="0"/>
          <a:chExt cx="0" cy="0"/>
        </a:xfrm>
      </p:grpSpPr>
      <p:grpSp>
        <p:nvGrpSpPr>
          <p:cNvPr id="90" name="Grupo"/>
          <p:cNvGrpSpPr/>
          <p:nvPr/>
        </p:nvGrpSpPr>
        <p:grpSpPr>
          <a:xfrm>
            <a:off x="0" y="12813001"/>
            <a:ext cx="24384000" cy="902999"/>
            <a:chOff x="0" y="0"/>
            <a:chExt cx="24384000" cy="902998"/>
          </a:xfrm>
        </p:grpSpPr>
        <p:pic>
          <p:nvPicPr>
            <p:cNvPr id="88" name="Imagen 4" descr="Imagen 4"/>
            <p:cNvPicPr>
              <a:picLocks noChangeAspect="1"/>
            </p:cNvPicPr>
            <p:nvPr/>
          </p:nvPicPr>
          <p:blipFill>
            <a:blip r:embed="rId3"/>
            <a:srcRect t="93457"/>
            <a:stretch>
              <a:fillRect/>
            </a:stretch>
          </p:blipFill>
          <p:spPr>
            <a:xfrm>
              <a:off x="0" y="5601"/>
              <a:ext cx="24384000" cy="897398"/>
            </a:xfrm>
            <a:prstGeom prst="rect">
              <a:avLst/>
            </a:prstGeom>
            <a:ln w="12700" cap="flat">
              <a:noFill/>
              <a:miter lim="400000"/>
            </a:ln>
            <a:effectLst/>
          </p:spPr>
        </p:pic>
        <p:sp>
          <p:nvSpPr>
            <p:cNvPr id="89" name="Rectángulo"/>
            <p:cNvSpPr/>
            <p:nvPr/>
          </p:nvSpPr>
          <p:spPr>
            <a:xfrm>
              <a:off x="19495884" y="0"/>
              <a:ext cx="4234273" cy="375466"/>
            </a:xfrm>
            <a:prstGeom prst="rect">
              <a:avLst/>
            </a:prstGeom>
            <a:solidFill>
              <a:srgbClr val="FFFFFF"/>
            </a:solidFill>
            <a:ln w="12700" cap="flat">
              <a:noFill/>
              <a:miter lim="400000"/>
            </a:ln>
            <a:effectLst/>
          </p:spPr>
          <p:txBody>
            <a:bodyPr wrap="square" lIns="91439" tIns="91439" rIns="91439" bIns="91439" numCol="1" anchor="ctr">
              <a:noAutofit/>
            </a:bodyPr>
            <a:lstStyle/>
            <a:p>
              <a:pPr marL="0" marR="0" lvl="0" indent="0" algn="l" defTabSz="1828800" rtl="0" eaLnBrk="1" fontAlgn="auto" latinLnBrk="0" hangingPunct="0">
                <a:lnSpc>
                  <a:spcPct val="100000"/>
                </a:lnSpc>
                <a:spcBef>
                  <a:spcPts val="0"/>
                </a:spcBef>
                <a:spcAft>
                  <a:spcPts val="0"/>
                </a:spcAft>
                <a:buClrTx/>
                <a:buSzTx/>
                <a:buFontTx/>
                <a:buNone/>
                <a:tabLst/>
                <a:defRPr/>
              </a:pPr>
              <a:endPar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endParaRPr>
            </a:p>
          </p:txBody>
        </p:sp>
      </p:grpSp>
      <p:grpSp>
        <p:nvGrpSpPr>
          <p:cNvPr id="96" name="Grupo"/>
          <p:cNvGrpSpPr/>
          <p:nvPr/>
        </p:nvGrpSpPr>
        <p:grpSpPr>
          <a:xfrm>
            <a:off x="0" y="0"/>
            <a:ext cx="24384000" cy="574931"/>
            <a:chOff x="0" y="0"/>
            <a:chExt cx="24384000" cy="574930"/>
          </a:xfrm>
        </p:grpSpPr>
        <p:pic>
          <p:nvPicPr>
            <p:cNvPr id="94" name="Imagen 4" descr="Imagen 4"/>
            <p:cNvPicPr>
              <a:picLocks noChangeAspect="1"/>
            </p:cNvPicPr>
            <p:nvPr/>
          </p:nvPicPr>
          <p:blipFill>
            <a:blip r:embed="rId3"/>
            <a:srcRect b="96263"/>
            <a:stretch>
              <a:fillRect/>
            </a:stretch>
          </p:blipFill>
          <p:spPr>
            <a:xfrm>
              <a:off x="0" y="0"/>
              <a:ext cx="24384000" cy="512560"/>
            </a:xfrm>
            <a:prstGeom prst="rect">
              <a:avLst/>
            </a:prstGeom>
            <a:ln w="12700" cap="flat">
              <a:noFill/>
              <a:miter lim="400000"/>
            </a:ln>
            <a:effectLst/>
          </p:spPr>
        </p:pic>
        <p:sp>
          <p:nvSpPr>
            <p:cNvPr id="95" name="Rectángulo"/>
            <p:cNvSpPr/>
            <p:nvPr/>
          </p:nvSpPr>
          <p:spPr>
            <a:xfrm>
              <a:off x="975290" y="279680"/>
              <a:ext cx="4186137" cy="295251"/>
            </a:xfrm>
            <a:prstGeom prst="rect">
              <a:avLst/>
            </a:prstGeom>
            <a:solidFill>
              <a:srgbClr val="FFFFFF"/>
            </a:solidFill>
            <a:ln w="12700" cap="flat">
              <a:noFill/>
              <a:miter lim="400000"/>
            </a:ln>
            <a:effectLst/>
          </p:spPr>
          <p:txBody>
            <a:bodyPr wrap="square" lIns="91439" tIns="91439" rIns="91439" bIns="91439" numCol="1" anchor="ctr">
              <a:noAutofit/>
            </a:bodyPr>
            <a:lstStyle/>
            <a:p>
              <a:pPr marL="0" marR="0" lvl="0" indent="0" algn="l" defTabSz="1828800" rtl="0" eaLnBrk="1" fontAlgn="auto" latinLnBrk="0" hangingPunct="0">
                <a:lnSpc>
                  <a:spcPct val="100000"/>
                </a:lnSpc>
                <a:spcBef>
                  <a:spcPts val="0"/>
                </a:spcBef>
                <a:spcAft>
                  <a:spcPts val="0"/>
                </a:spcAft>
                <a:buClrTx/>
                <a:buSzTx/>
                <a:buFontTx/>
                <a:buNone/>
                <a:tabLst/>
                <a:defRPr/>
              </a:pPr>
              <a:endPar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endParaRPr>
            </a:p>
          </p:txBody>
        </p:sp>
      </p:grpSp>
      <p:sp>
        <p:nvSpPr>
          <p:cNvPr id="97" name="Rectángulo"/>
          <p:cNvSpPr/>
          <p:nvPr/>
        </p:nvSpPr>
        <p:spPr>
          <a:xfrm>
            <a:off x="-88900" y="-63500"/>
            <a:ext cx="9029700" cy="13500100"/>
          </a:xfrm>
          <a:prstGeom prst="rect">
            <a:avLst/>
          </a:prstGeom>
          <a:solidFill>
            <a:schemeClr val="accent3">
              <a:lumOff val="-12941"/>
            </a:schemeClr>
          </a:solidFill>
          <a:ln w="12700">
            <a:miter lim="400000"/>
          </a:ln>
        </p:spPr>
        <p:txBody>
          <a:bodyPr lIns="63500" tIns="63500" rIns="63500" bIns="63500" anchor="ctr"/>
          <a:lstStyle/>
          <a:p>
            <a:pPr marL="0" marR="0" lvl="0" indent="0" algn="ctr" defTabSz="457200" rtl="0" eaLnBrk="1" fontAlgn="auto" latinLnBrk="0" hangingPunct="0">
              <a:lnSpc>
                <a:spcPct val="100000"/>
              </a:lnSpc>
              <a:spcBef>
                <a:spcPts val="0"/>
              </a:spcBef>
              <a:spcAft>
                <a:spcPts val="0"/>
              </a:spcAft>
              <a:buClrTx/>
              <a:buSzTx/>
              <a:buFontTx/>
              <a:buNone/>
              <a:tabLst/>
              <a:defRPr sz="4000" b="1" spc="0">
                <a:solidFill>
                  <a:srgbClr val="FFFFFF"/>
                </a:solidFill>
                <a:latin typeface="+mn-lt"/>
                <a:ea typeface="+mn-ea"/>
                <a:cs typeface="+mn-cs"/>
                <a:sym typeface="Open Sans"/>
              </a:defRPr>
            </a:pPr>
            <a:endParaRPr kumimoji="0" sz="4000" b="1" i="0" u="none" strike="noStrike" kern="0" cap="none" spc="0" normalizeH="0" baseline="0" noProof="0">
              <a:ln>
                <a:noFill/>
              </a:ln>
              <a:solidFill>
                <a:srgbClr val="FFFFFF"/>
              </a:solidFill>
              <a:effectLst/>
              <a:uLnTx/>
              <a:uFillTx/>
              <a:latin typeface="Open Sans"/>
              <a:ea typeface="Open Sans"/>
              <a:cs typeface="Open Sans"/>
              <a:sym typeface="Open Sans"/>
            </a:endParaRPr>
          </a:p>
        </p:txBody>
      </p:sp>
      <p:sp>
        <p:nvSpPr>
          <p:cNvPr id="98" name="Imagen"/>
          <p:cNvSpPr>
            <a:spLocks noGrp="1"/>
          </p:cNvSpPr>
          <p:nvPr>
            <p:ph type="pic" sz="half" idx="13"/>
          </p:nvPr>
        </p:nvSpPr>
        <p:spPr>
          <a:xfrm>
            <a:off x="-82770" y="-59212"/>
            <a:ext cx="9029743" cy="13503154"/>
          </a:xfrm>
          <a:prstGeom prst="rect">
            <a:avLst/>
          </a:prstGeom>
          <a:ln w="12700"/>
        </p:spPr>
        <p:txBody>
          <a:bodyPr tIns="45719" bIns="45719">
            <a:noAutofit/>
          </a:bodyPr>
          <a:lstStyle/>
          <a:p>
            <a:endParaRPr/>
          </a:p>
        </p:txBody>
      </p:sp>
      <p:sp>
        <p:nvSpPr>
          <p:cNvPr id="102" name="Línea"/>
          <p:cNvSpPr/>
          <p:nvPr/>
        </p:nvSpPr>
        <p:spPr>
          <a:xfrm>
            <a:off x="18034000" y="12099576"/>
            <a:ext cx="6350000" cy="1"/>
          </a:xfrm>
          <a:prstGeom prst="line">
            <a:avLst/>
          </a:prstGeom>
          <a:ln w="12700">
            <a:solidFill>
              <a:srgbClr val="D6D6D6"/>
            </a:solidFill>
            <a:miter/>
          </a:ln>
        </p:spPr>
        <p:txBody>
          <a:bodyPr tIns="91439" bIns="91439"/>
          <a:lstStyle/>
          <a:p>
            <a:pPr marL="0" marR="0" lvl="0" indent="0" algn="l" defTabSz="1828800" rtl="0" eaLnBrk="1" fontAlgn="auto" latinLnBrk="0" hangingPunct="0">
              <a:lnSpc>
                <a:spcPct val="100000"/>
              </a:lnSpc>
              <a:spcBef>
                <a:spcPts val="0"/>
              </a:spcBef>
              <a:spcAft>
                <a:spcPts val="0"/>
              </a:spcAft>
              <a:buClrTx/>
              <a:buSzTx/>
              <a:buFontTx/>
              <a:buNone/>
              <a:tabLst/>
              <a:defRPr/>
            </a:pPr>
            <a:endPar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endParaRPr>
          </a:p>
        </p:txBody>
      </p:sp>
      <p:sp>
        <p:nvSpPr>
          <p:cNvPr id="103" name="Número de diapositiva"/>
          <p:cNvSpPr txBox="1">
            <a:spLocks noGrp="1"/>
          </p:cNvSpPr>
          <p:nvPr>
            <p:ph type="sldNum" sz="quarter" idx="2"/>
          </p:nvPr>
        </p:nvSpPr>
        <p:spPr>
          <a:prstGeom prst="rect">
            <a:avLst/>
          </a:prstGeom>
        </p:spPr>
        <p:txBody>
          <a:bodyPr/>
          <a:lstStyle/>
          <a:p>
            <a:pPr marL="0" marR="0" lvl="0" indent="0" algn="l" defTabSz="1828800" rtl="0" eaLnBrk="1" fontAlgn="auto" latinLnBrk="0" hangingPunct="0">
              <a:lnSpc>
                <a:spcPct val="100000"/>
              </a:lnSpc>
              <a:spcBef>
                <a:spcPts val="0"/>
              </a:spcBef>
              <a:spcAft>
                <a:spcPts val="0"/>
              </a:spcAft>
              <a:buClrTx/>
              <a:buSzTx/>
              <a:buFontTx/>
              <a:buNone/>
              <a:tabLst/>
              <a:defRPr/>
            </a:pPr>
            <a:fld id="{86CB4B4D-7CA3-9044-876B-883B54F8677D}" type="slidenum">
              <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rPr>
              <a:pPr marL="0" marR="0" lvl="0" indent="0" algn="l" defTabSz="1828800" rtl="0" eaLnBrk="1" fontAlgn="auto" latinLnBrk="0" hangingPunct="0">
                <a:lnSpc>
                  <a:spcPct val="100000"/>
                </a:lnSpc>
                <a:spcBef>
                  <a:spcPts val="0"/>
                </a:spcBef>
                <a:spcAft>
                  <a:spcPts val="0"/>
                </a:spcAft>
                <a:buClrTx/>
                <a:buSzTx/>
                <a:buFontTx/>
                <a:buNone/>
                <a:tabLst/>
                <a:defRPr/>
              </a:pPr>
              <a:t>‹Nº›</a:t>
            </a:fld>
            <a:endPar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endParaRPr>
          </a:p>
        </p:txBody>
      </p:sp>
      <p:sp>
        <p:nvSpPr>
          <p:cNvPr id="17" name="Rectángulo 16"/>
          <p:cNvSpPr/>
          <p:nvPr userDrawn="1"/>
        </p:nvSpPr>
        <p:spPr>
          <a:xfrm>
            <a:off x="9852927" y="1339515"/>
            <a:ext cx="1440000" cy="108000"/>
          </a:xfrm>
          <a:prstGeom prst="rect">
            <a:avLst/>
          </a:prstGeom>
          <a:solidFill>
            <a:srgbClr val="FF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3500" tIns="63500" rIns="63500" bIns="63500" numCol="1" spcCol="38100" rtlCol="0" anchor="ctr">
            <a:spAutoFit/>
          </a:bodyPr>
          <a:lstStyle/>
          <a:p>
            <a:pPr marL="0" marR="0" lvl="0" indent="0" algn="ctr" defTabSz="457200" rtl="0" eaLnBrk="1" fontAlgn="auto" latinLnBrk="0" hangingPunct="0">
              <a:lnSpc>
                <a:spcPct val="100000"/>
              </a:lnSpc>
              <a:spcBef>
                <a:spcPts val="0"/>
              </a:spcBef>
              <a:spcAft>
                <a:spcPts val="0"/>
              </a:spcAft>
              <a:buClrTx/>
              <a:buSzTx/>
              <a:buFontTx/>
              <a:buNone/>
              <a:tabLst/>
              <a:defRPr/>
            </a:pPr>
            <a:endParaRPr kumimoji="0" lang="es-CL" sz="4000" b="1" i="0" u="none" strike="noStrike" kern="0" cap="none" spc="0" normalizeH="0" baseline="0" noProof="0">
              <a:ln>
                <a:noFill/>
              </a:ln>
              <a:solidFill>
                <a:srgbClr val="FFFFFF"/>
              </a:solidFill>
              <a:effectLst/>
              <a:uLnTx/>
              <a:uFillTx/>
              <a:latin typeface="Open Sans"/>
              <a:ea typeface="Open Sans"/>
              <a:cs typeface="Open Sans"/>
              <a:sym typeface="Open Sans"/>
            </a:endParaRPr>
          </a:p>
        </p:txBody>
      </p:sp>
      <p:sp>
        <p:nvSpPr>
          <p:cNvPr id="25" name="Rectángulo 24"/>
          <p:cNvSpPr/>
          <p:nvPr userDrawn="1"/>
        </p:nvSpPr>
        <p:spPr>
          <a:xfrm>
            <a:off x="9852927" y="6839592"/>
            <a:ext cx="1440000" cy="108000"/>
          </a:xfrm>
          <a:prstGeom prst="rect">
            <a:avLst/>
          </a:prstGeom>
          <a:solidFill>
            <a:srgbClr val="FF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3500" tIns="63500" rIns="63500" bIns="63500" numCol="1" spcCol="38100" rtlCol="0" anchor="ctr">
            <a:spAutoFit/>
          </a:bodyPr>
          <a:lstStyle/>
          <a:p>
            <a:pPr marL="0" marR="0" lvl="0" indent="0" algn="ctr" defTabSz="457200" rtl="0" eaLnBrk="1" fontAlgn="auto" latinLnBrk="0" hangingPunct="0">
              <a:lnSpc>
                <a:spcPct val="100000"/>
              </a:lnSpc>
              <a:spcBef>
                <a:spcPts val="0"/>
              </a:spcBef>
              <a:spcAft>
                <a:spcPts val="0"/>
              </a:spcAft>
              <a:buClrTx/>
              <a:buSzTx/>
              <a:buFontTx/>
              <a:buNone/>
              <a:tabLst/>
              <a:defRPr/>
            </a:pPr>
            <a:endParaRPr kumimoji="0" lang="es-CL" sz="4000" b="1" i="0" u="none" strike="noStrike" kern="0" cap="none" spc="0" normalizeH="0" baseline="0" noProof="0">
              <a:ln>
                <a:noFill/>
              </a:ln>
              <a:solidFill>
                <a:srgbClr val="FFFFFF"/>
              </a:solidFill>
              <a:effectLst/>
              <a:uLnTx/>
              <a:uFillTx/>
              <a:latin typeface="Open Sans"/>
              <a:ea typeface="Open Sans"/>
              <a:cs typeface="Open Sans"/>
              <a:sym typeface="Open Sans"/>
            </a:endParaRPr>
          </a:p>
        </p:txBody>
      </p:sp>
      <p:sp>
        <p:nvSpPr>
          <p:cNvPr id="9" name="Marcador de texto 8"/>
          <p:cNvSpPr>
            <a:spLocks noGrp="1"/>
          </p:cNvSpPr>
          <p:nvPr>
            <p:ph type="body" sz="quarter" idx="16"/>
          </p:nvPr>
        </p:nvSpPr>
        <p:spPr>
          <a:xfrm>
            <a:off x="9690100" y="1740437"/>
            <a:ext cx="14039850" cy="3884076"/>
          </a:xfrm>
          <a:prstGeom prst="rect">
            <a:avLst/>
          </a:prstGeom>
        </p:spPr>
        <p:txBody>
          <a:bodyPr/>
          <a:lstStyle>
            <a:lvl1pPr marL="636588" indent="-636588">
              <a:buSzPct val="120000"/>
              <a:buFontTx/>
              <a:buBlip>
                <a:blip r:embed="rId4"/>
              </a:buBlip>
              <a:defRPr/>
            </a:lvl1pPr>
            <a:lvl2pPr marL="1524000" indent="-788988">
              <a:buFontTx/>
              <a:buBlip>
                <a:blip r:embed="rId5"/>
              </a:buBlip>
              <a:defRPr/>
            </a:lvl2pPr>
          </a:lstStyle>
          <a:p>
            <a:pPr lvl="0"/>
            <a:r>
              <a:rPr lang="es-ES" dirty="0"/>
              <a:t>Editar el estilo de texto del patrón</a:t>
            </a:r>
          </a:p>
          <a:p>
            <a:pPr lvl="1"/>
            <a:r>
              <a:rPr lang="es-ES" dirty="0"/>
              <a:t>Segundo nivel</a:t>
            </a:r>
          </a:p>
        </p:txBody>
      </p:sp>
      <p:sp>
        <p:nvSpPr>
          <p:cNvPr id="32" name="Marcador de texto 8"/>
          <p:cNvSpPr>
            <a:spLocks noGrp="1"/>
          </p:cNvSpPr>
          <p:nvPr>
            <p:ph type="body" sz="quarter" idx="17"/>
          </p:nvPr>
        </p:nvSpPr>
        <p:spPr>
          <a:xfrm>
            <a:off x="9639388" y="7397825"/>
            <a:ext cx="14039850" cy="3884076"/>
          </a:xfrm>
          <a:prstGeom prst="rect">
            <a:avLst/>
          </a:prstGeom>
        </p:spPr>
        <p:txBody>
          <a:bodyPr/>
          <a:lstStyle>
            <a:lvl1pPr marL="636588" indent="-636588">
              <a:buSzPct val="120000"/>
              <a:buFontTx/>
              <a:buBlip>
                <a:blip r:embed="rId4"/>
              </a:buBlip>
              <a:defRPr/>
            </a:lvl1pPr>
            <a:lvl2pPr marL="1524000" indent="-788988">
              <a:buFontTx/>
              <a:buBlip>
                <a:blip r:embed="rId5"/>
              </a:buBlip>
              <a:defRPr/>
            </a:lvl2pPr>
          </a:lstStyle>
          <a:p>
            <a:pPr lvl="0"/>
            <a:r>
              <a:rPr lang="es-ES" dirty="0"/>
              <a:t>Editar el estilo de texto del patrón</a:t>
            </a:r>
          </a:p>
          <a:p>
            <a:pPr lvl="1"/>
            <a:r>
              <a:rPr lang="es-ES" dirty="0"/>
              <a:t>Segundo nivel</a:t>
            </a:r>
          </a:p>
        </p:txBody>
      </p:sp>
      <p:sp>
        <p:nvSpPr>
          <p:cNvPr id="2" name="Título 1"/>
          <p:cNvSpPr>
            <a:spLocks noGrp="1"/>
          </p:cNvSpPr>
          <p:nvPr>
            <p:ph type="title" hasCustomPrompt="1"/>
          </p:nvPr>
        </p:nvSpPr>
        <p:spPr>
          <a:xfrm>
            <a:off x="9689744" y="434290"/>
            <a:ext cx="12610419" cy="1075594"/>
          </a:xfrm>
        </p:spPr>
        <p:txBody>
          <a:bodyPr/>
          <a:lstStyle>
            <a:lvl1pPr>
              <a:defRPr/>
            </a:lvl1pPr>
          </a:lstStyle>
          <a:p>
            <a:r>
              <a:rPr lang="es-ES" dirty="0"/>
              <a:t>Título</a:t>
            </a:r>
            <a:endParaRPr lang="es-CL" dirty="0"/>
          </a:p>
        </p:txBody>
      </p:sp>
      <p:sp>
        <p:nvSpPr>
          <p:cNvPr id="20" name="Título 1"/>
          <p:cNvSpPr txBox="1">
            <a:spLocks/>
          </p:cNvSpPr>
          <p:nvPr userDrawn="1"/>
        </p:nvSpPr>
        <p:spPr>
          <a:xfrm>
            <a:off x="9639388" y="5962719"/>
            <a:ext cx="12610419" cy="10755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nchor="ctr">
            <a:normAutofit lnSpcReduction="10000"/>
          </a:bodyPr>
          <a:lstStyle>
            <a:lvl1pPr marL="0" marR="0" indent="0" algn="l" defTabSz="1828800" rtl="0" latinLnBrk="0">
              <a:lnSpc>
                <a:spcPct val="100000"/>
              </a:lnSpc>
              <a:spcBef>
                <a:spcPts val="0"/>
              </a:spcBef>
              <a:spcAft>
                <a:spcPts val="0"/>
              </a:spcAft>
              <a:buClrTx/>
              <a:buSzTx/>
              <a:buFontTx/>
              <a:buNone/>
              <a:tabLst/>
              <a:defRPr sz="6000" b="1" i="0" u="none" strike="noStrike" cap="none" spc="-300" baseline="0">
                <a:ln>
                  <a:noFill/>
                </a:ln>
                <a:solidFill>
                  <a:srgbClr val="535353"/>
                </a:solidFill>
                <a:uFillTx/>
                <a:latin typeface="+mj-lt"/>
                <a:ea typeface="Open Sans Light"/>
                <a:cs typeface="Open Sans Light"/>
                <a:sym typeface="Open Sans Light"/>
              </a:defRPr>
            </a:lvl1pPr>
            <a:lvl2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2pPr>
            <a:lvl3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3pPr>
            <a:lvl4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4pPr>
            <a:lvl5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5pPr>
            <a:lvl6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6pPr>
            <a:lvl7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7pPr>
            <a:lvl8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8pPr>
            <a:lvl9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9pPr>
          </a:lstStyle>
          <a:p>
            <a:pPr hangingPunct="1"/>
            <a:r>
              <a:rPr lang="es-ES"/>
              <a:t>Título</a:t>
            </a:r>
            <a:endParaRPr lang="es-CL" dirty="0"/>
          </a:p>
        </p:txBody>
      </p:sp>
      <p:pic>
        <p:nvPicPr>
          <p:cNvPr id="19" name="Imagen 18" descr="Logotipo&#10;&#10;Descripción generada automáticamente">
            <a:extLst>
              <a:ext uri="{FF2B5EF4-FFF2-40B4-BE49-F238E27FC236}">
                <a16:creationId xmlns:a16="http://schemas.microsoft.com/office/drawing/2014/main" id="{11254D0B-5376-477C-8385-9CB7DAFFB3C6}"/>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0441761" y="12011386"/>
            <a:ext cx="3763428" cy="1489690"/>
          </a:xfrm>
          <a:prstGeom prst="rect">
            <a:avLst/>
          </a:prstGeom>
        </p:spPr>
      </p:pic>
    </p:spTree>
    <p:custDataLst>
      <p:tags r:id="rId1"/>
    </p:custDataLst>
    <p:extLst>
      <p:ext uri="{BB962C8B-B14F-4D97-AF65-F5344CB8AC3E}">
        <p14:creationId xmlns:p14="http://schemas.microsoft.com/office/powerpoint/2010/main" val="4267055702"/>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2_Contenido con foto">
    <p:spTree>
      <p:nvGrpSpPr>
        <p:cNvPr id="1" name=""/>
        <p:cNvGrpSpPr/>
        <p:nvPr/>
      </p:nvGrpSpPr>
      <p:grpSpPr>
        <a:xfrm>
          <a:off x="0" y="0"/>
          <a:ext cx="0" cy="0"/>
          <a:chOff x="0" y="0"/>
          <a:chExt cx="0" cy="0"/>
        </a:xfrm>
      </p:grpSpPr>
      <p:grpSp>
        <p:nvGrpSpPr>
          <p:cNvPr id="90" name="Grupo"/>
          <p:cNvGrpSpPr/>
          <p:nvPr/>
        </p:nvGrpSpPr>
        <p:grpSpPr>
          <a:xfrm>
            <a:off x="0" y="12813001"/>
            <a:ext cx="24384000" cy="902999"/>
            <a:chOff x="0" y="0"/>
            <a:chExt cx="24384000" cy="902998"/>
          </a:xfrm>
        </p:grpSpPr>
        <p:pic>
          <p:nvPicPr>
            <p:cNvPr id="88" name="Imagen 4" descr="Imagen 4"/>
            <p:cNvPicPr>
              <a:picLocks noChangeAspect="1"/>
            </p:cNvPicPr>
            <p:nvPr/>
          </p:nvPicPr>
          <p:blipFill>
            <a:blip r:embed="rId3"/>
            <a:srcRect t="93457"/>
            <a:stretch>
              <a:fillRect/>
            </a:stretch>
          </p:blipFill>
          <p:spPr>
            <a:xfrm>
              <a:off x="0" y="5601"/>
              <a:ext cx="24384000" cy="897398"/>
            </a:xfrm>
            <a:prstGeom prst="rect">
              <a:avLst/>
            </a:prstGeom>
            <a:ln w="12700" cap="flat">
              <a:noFill/>
              <a:miter lim="400000"/>
            </a:ln>
            <a:effectLst/>
          </p:spPr>
        </p:pic>
        <p:sp>
          <p:nvSpPr>
            <p:cNvPr id="89" name="Rectángulo"/>
            <p:cNvSpPr/>
            <p:nvPr/>
          </p:nvSpPr>
          <p:spPr>
            <a:xfrm>
              <a:off x="19495884" y="0"/>
              <a:ext cx="4234273" cy="375466"/>
            </a:xfrm>
            <a:prstGeom prst="rect">
              <a:avLst/>
            </a:prstGeom>
            <a:solidFill>
              <a:srgbClr val="FFFFFF"/>
            </a:solidFill>
            <a:ln w="12700" cap="flat">
              <a:noFill/>
              <a:miter lim="400000"/>
            </a:ln>
            <a:effectLst/>
          </p:spPr>
          <p:txBody>
            <a:bodyPr wrap="square" lIns="91439" tIns="91439" rIns="91439" bIns="91439" numCol="1" anchor="ctr">
              <a:noAutofit/>
            </a:bodyPr>
            <a:lstStyle/>
            <a:p>
              <a:pPr marL="0" marR="0" lvl="0" indent="0" algn="l" defTabSz="1828800" rtl="0" eaLnBrk="1" fontAlgn="auto" latinLnBrk="0" hangingPunct="0">
                <a:lnSpc>
                  <a:spcPct val="100000"/>
                </a:lnSpc>
                <a:spcBef>
                  <a:spcPts val="0"/>
                </a:spcBef>
                <a:spcAft>
                  <a:spcPts val="0"/>
                </a:spcAft>
                <a:buClrTx/>
                <a:buSzTx/>
                <a:buFontTx/>
                <a:buNone/>
                <a:tabLst/>
                <a:defRPr/>
              </a:pPr>
              <a:endPar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endParaRPr>
            </a:p>
          </p:txBody>
        </p:sp>
      </p:grpSp>
      <p:grpSp>
        <p:nvGrpSpPr>
          <p:cNvPr id="96" name="Grupo"/>
          <p:cNvGrpSpPr/>
          <p:nvPr/>
        </p:nvGrpSpPr>
        <p:grpSpPr>
          <a:xfrm>
            <a:off x="0" y="0"/>
            <a:ext cx="24384000" cy="574931"/>
            <a:chOff x="0" y="0"/>
            <a:chExt cx="24384000" cy="574930"/>
          </a:xfrm>
        </p:grpSpPr>
        <p:pic>
          <p:nvPicPr>
            <p:cNvPr id="94" name="Imagen 4" descr="Imagen 4"/>
            <p:cNvPicPr>
              <a:picLocks noChangeAspect="1"/>
            </p:cNvPicPr>
            <p:nvPr/>
          </p:nvPicPr>
          <p:blipFill>
            <a:blip r:embed="rId3"/>
            <a:srcRect b="96263"/>
            <a:stretch>
              <a:fillRect/>
            </a:stretch>
          </p:blipFill>
          <p:spPr>
            <a:xfrm>
              <a:off x="0" y="0"/>
              <a:ext cx="24384000" cy="512560"/>
            </a:xfrm>
            <a:prstGeom prst="rect">
              <a:avLst/>
            </a:prstGeom>
            <a:ln w="12700" cap="flat">
              <a:noFill/>
              <a:miter lim="400000"/>
            </a:ln>
            <a:effectLst/>
          </p:spPr>
        </p:pic>
        <p:sp>
          <p:nvSpPr>
            <p:cNvPr id="95" name="Rectángulo"/>
            <p:cNvSpPr/>
            <p:nvPr/>
          </p:nvSpPr>
          <p:spPr>
            <a:xfrm>
              <a:off x="975290" y="279680"/>
              <a:ext cx="4186137" cy="295251"/>
            </a:xfrm>
            <a:prstGeom prst="rect">
              <a:avLst/>
            </a:prstGeom>
            <a:solidFill>
              <a:srgbClr val="FFFFFF"/>
            </a:solidFill>
            <a:ln w="12700" cap="flat">
              <a:noFill/>
              <a:miter lim="400000"/>
            </a:ln>
            <a:effectLst/>
          </p:spPr>
          <p:txBody>
            <a:bodyPr wrap="square" lIns="91439" tIns="91439" rIns="91439" bIns="91439" numCol="1" anchor="ctr">
              <a:noAutofit/>
            </a:bodyPr>
            <a:lstStyle/>
            <a:p>
              <a:pPr marL="0" marR="0" lvl="0" indent="0" algn="l" defTabSz="1828800" rtl="0" eaLnBrk="1" fontAlgn="auto" latinLnBrk="0" hangingPunct="0">
                <a:lnSpc>
                  <a:spcPct val="100000"/>
                </a:lnSpc>
                <a:spcBef>
                  <a:spcPts val="0"/>
                </a:spcBef>
                <a:spcAft>
                  <a:spcPts val="0"/>
                </a:spcAft>
                <a:buClrTx/>
                <a:buSzTx/>
                <a:buFontTx/>
                <a:buNone/>
                <a:tabLst/>
                <a:defRPr/>
              </a:pPr>
              <a:endPar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endParaRPr>
            </a:p>
          </p:txBody>
        </p:sp>
      </p:grpSp>
      <p:sp>
        <p:nvSpPr>
          <p:cNvPr id="97" name="Rectángulo"/>
          <p:cNvSpPr/>
          <p:nvPr/>
        </p:nvSpPr>
        <p:spPr>
          <a:xfrm>
            <a:off x="-88900" y="-63500"/>
            <a:ext cx="9029700" cy="13500100"/>
          </a:xfrm>
          <a:prstGeom prst="rect">
            <a:avLst/>
          </a:prstGeom>
          <a:solidFill>
            <a:schemeClr val="accent3">
              <a:lumOff val="-12941"/>
            </a:schemeClr>
          </a:solidFill>
          <a:ln w="12700">
            <a:miter lim="400000"/>
          </a:ln>
        </p:spPr>
        <p:txBody>
          <a:bodyPr lIns="63500" tIns="63500" rIns="63500" bIns="63500" anchor="ctr"/>
          <a:lstStyle/>
          <a:p>
            <a:pPr marL="0" marR="0" lvl="0" indent="0" algn="ctr" defTabSz="457200" rtl="0" eaLnBrk="1" fontAlgn="auto" latinLnBrk="0" hangingPunct="0">
              <a:lnSpc>
                <a:spcPct val="100000"/>
              </a:lnSpc>
              <a:spcBef>
                <a:spcPts val="0"/>
              </a:spcBef>
              <a:spcAft>
                <a:spcPts val="0"/>
              </a:spcAft>
              <a:buClrTx/>
              <a:buSzTx/>
              <a:buFontTx/>
              <a:buNone/>
              <a:tabLst/>
              <a:defRPr sz="4000" b="1" spc="0">
                <a:solidFill>
                  <a:srgbClr val="FFFFFF"/>
                </a:solidFill>
                <a:latin typeface="+mn-lt"/>
                <a:ea typeface="+mn-ea"/>
                <a:cs typeface="+mn-cs"/>
                <a:sym typeface="Open Sans"/>
              </a:defRPr>
            </a:pPr>
            <a:endParaRPr kumimoji="0" sz="4000" b="1" i="0" u="none" strike="noStrike" kern="0" cap="none" spc="0" normalizeH="0" baseline="0" noProof="0">
              <a:ln>
                <a:noFill/>
              </a:ln>
              <a:solidFill>
                <a:srgbClr val="FFFFFF"/>
              </a:solidFill>
              <a:effectLst/>
              <a:uLnTx/>
              <a:uFillTx/>
              <a:latin typeface="Open Sans"/>
              <a:ea typeface="Open Sans"/>
              <a:cs typeface="Open Sans"/>
              <a:sym typeface="Open Sans"/>
            </a:endParaRPr>
          </a:p>
        </p:txBody>
      </p:sp>
      <p:sp>
        <p:nvSpPr>
          <p:cNvPr id="98" name="Imagen"/>
          <p:cNvSpPr>
            <a:spLocks noGrp="1"/>
          </p:cNvSpPr>
          <p:nvPr>
            <p:ph type="pic" sz="half" idx="13"/>
          </p:nvPr>
        </p:nvSpPr>
        <p:spPr>
          <a:xfrm>
            <a:off x="-82770" y="-59212"/>
            <a:ext cx="9029743" cy="13503154"/>
          </a:xfrm>
          <a:prstGeom prst="rect">
            <a:avLst/>
          </a:prstGeom>
          <a:ln w="12700"/>
        </p:spPr>
        <p:txBody>
          <a:bodyPr tIns="45719" bIns="45719">
            <a:noAutofit/>
          </a:bodyPr>
          <a:lstStyle/>
          <a:p>
            <a:endParaRPr/>
          </a:p>
        </p:txBody>
      </p:sp>
      <p:sp>
        <p:nvSpPr>
          <p:cNvPr id="102" name="Línea"/>
          <p:cNvSpPr/>
          <p:nvPr/>
        </p:nvSpPr>
        <p:spPr>
          <a:xfrm>
            <a:off x="18034000" y="12099576"/>
            <a:ext cx="6350000" cy="1"/>
          </a:xfrm>
          <a:prstGeom prst="line">
            <a:avLst/>
          </a:prstGeom>
          <a:ln w="12700">
            <a:solidFill>
              <a:srgbClr val="D6D6D6"/>
            </a:solidFill>
            <a:miter/>
          </a:ln>
        </p:spPr>
        <p:txBody>
          <a:bodyPr tIns="91439" bIns="91439"/>
          <a:lstStyle/>
          <a:p>
            <a:pPr marL="0" marR="0" lvl="0" indent="0" algn="l" defTabSz="1828800" rtl="0" eaLnBrk="1" fontAlgn="auto" latinLnBrk="0" hangingPunct="0">
              <a:lnSpc>
                <a:spcPct val="100000"/>
              </a:lnSpc>
              <a:spcBef>
                <a:spcPts val="0"/>
              </a:spcBef>
              <a:spcAft>
                <a:spcPts val="0"/>
              </a:spcAft>
              <a:buClrTx/>
              <a:buSzTx/>
              <a:buFontTx/>
              <a:buNone/>
              <a:tabLst/>
              <a:defRPr/>
            </a:pPr>
            <a:endPar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endParaRPr>
          </a:p>
        </p:txBody>
      </p:sp>
      <p:sp>
        <p:nvSpPr>
          <p:cNvPr id="103" name="Número de diapositiva"/>
          <p:cNvSpPr txBox="1">
            <a:spLocks noGrp="1"/>
          </p:cNvSpPr>
          <p:nvPr>
            <p:ph type="sldNum" sz="quarter" idx="2"/>
          </p:nvPr>
        </p:nvSpPr>
        <p:spPr>
          <a:prstGeom prst="rect">
            <a:avLst/>
          </a:prstGeom>
        </p:spPr>
        <p:txBody>
          <a:bodyPr/>
          <a:lstStyle/>
          <a:p>
            <a:pPr marL="0" marR="0" lvl="0" indent="0" algn="l" defTabSz="1828800" rtl="0" eaLnBrk="1" fontAlgn="auto" latinLnBrk="0" hangingPunct="0">
              <a:lnSpc>
                <a:spcPct val="100000"/>
              </a:lnSpc>
              <a:spcBef>
                <a:spcPts val="0"/>
              </a:spcBef>
              <a:spcAft>
                <a:spcPts val="0"/>
              </a:spcAft>
              <a:buClrTx/>
              <a:buSzTx/>
              <a:buFontTx/>
              <a:buNone/>
              <a:tabLst/>
              <a:defRPr/>
            </a:pPr>
            <a:fld id="{86CB4B4D-7CA3-9044-876B-883B54F8677D}" type="slidenum">
              <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rPr>
              <a:pPr marL="0" marR="0" lvl="0" indent="0" algn="l" defTabSz="1828800" rtl="0" eaLnBrk="1" fontAlgn="auto" latinLnBrk="0" hangingPunct="0">
                <a:lnSpc>
                  <a:spcPct val="100000"/>
                </a:lnSpc>
                <a:spcBef>
                  <a:spcPts val="0"/>
                </a:spcBef>
                <a:spcAft>
                  <a:spcPts val="0"/>
                </a:spcAft>
                <a:buClrTx/>
                <a:buSzTx/>
                <a:buFontTx/>
                <a:buNone/>
                <a:tabLst/>
                <a:defRPr/>
              </a:pPr>
              <a:t>‹Nº›</a:t>
            </a:fld>
            <a:endParaRPr kumimoji="0" sz="3000" b="0" i="0" u="none" strike="noStrike" kern="0" cap="none" spc="-150" normalizeH="0" baseline="0" noProof="0">
              <a:ln>
                <a:noFill/>
              </a:ln>
              <a:solidFill>
                <a:srgbClr val="535353"/>
              </a:solidFill>
              <a:effectLst/>
              <a:uLnTx/>
              <a:uFillTx/>
              <a:latin typeface="Open Sans Light"/>
              <a:ea typeface="Open Sans Light"/>
              <a:cs typeface="Open Sans Light"/>
              <a:sym typeface="Open Sans Light"/>
            </a:endParaRPr>
          </a:p>
        </p:txBody>
      </p:sp>
      <p:sp>
        <p:nvSpPr>
          <p:cNvPr id="17" name="Rectángulo 16"/>
          <p:cNvSpPr/>
          <p:nvPr userDrawn="1"/>
        </p:nvSpPr>
        <p:spPr>
          <a:xfrm>
            <a:off x="9852927" y="1339515"/>
            <a:ext cx="1440000" cy="108000"/>
          </a:xfrm>
          <a:prstGeom prst="rect">
            <a:avLst/>
          </a:prstGeom>
          <a:solidFill>
            <a:srgbClr val="FF000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3500" tIns="63500" rIns="63500" bIns="63500" numCol="1" spcCol="38100" rtlCol="0" anchor="ctr">
            <a:spAutoFit/>
          </a:bodyPr>
          <a:lstStyle/>
          <a:p>
            <a:pPr marL="0" marR="0" lvl="0" indent="0" algn="ctr" defTabSz="457200" rtl="0" eaLnBrk="1" fontAlgn="auto" latinLnBrk="0" hangingPunct="0">
              <a:lnSpc>
                <a:spcPct val="100000"/>
              </a:lnSpc>
              <a:spcBef>
                <a:spcPts val="0"/>
              </a:spcBef>
              <a:spcAft>
                <a:spcPts val="0"/>
              </a:spcAft>
              <a:buClrTx/>
              <a:buSzTx/>
              <a:buFontTx/>
              <a:buNone/>
              <a:tabLst/>
              <a:defRPr/>
            </a:pPr>
            <a:endParaRPr kumimoji="0" lang="es-CL" sz="4000" b="1" i="0" u="none" strike="noStrike" kern="0" cap="none" spc="0" normalizeH="0" baseline="0" noProof="0">
              <a:ln>
                <a:noFill/>
              </a:ln>
              <a:solidFill>
                <a:srgbClr val="FFFFFF"/>
              </a:solidFill>
              <a:effectLst/>
              <a:uLnTx/>
              <a:uFillTx/>
              <a:latin typeface="Open Sans"/>
              <a:ea typeface="Open Sans"/>
              <a:cs typeface="Open Sans"/>
              <a:sym typeface="Open Sans"/>
            </a:endParaRPr>
          </a:p>
        </p:txBody>
      </p:sp>
      <p:sp>
        <p:nvSpPr>
          <p:cNvPr id="9" name="Marcador de texto 8"/>
          <p:cNvSpPr>
            <a:spLocks noGrp="1"/>
          </p:cNvSpPr>
          <p:nvPr>
            <p:ph type="body" sz="quarter" idx="16"/>
          </p:nvPr>
        </p:nvSpPr>
        <p:spPr>
          <a:xfrm>
            <a:off x="9690100" y="1740436"/>
            <a:ext cx="14039850" cy="10143211"/>
          </a:xfrm>
          <a:prstGeom prst="rect">
            <a:avLst/>
          </a:prstGeom>
        </p:spPr>
        <p:txBody>
          <a:bodyPr/>
          <a:lstStyle>
            <a:lvl1pPr marL="636588" indent="-636588">
              <a:buSzPct val="120000"/>
              <a:buFontTx/>
              <a:buBlip>
                <a:blip r:embed="rId4"/>
              </a:buBlip>
              <a:defRPr/>
            </a:lvl1pPr>
            <a:lvl2pPr marL="1524000" indent="-788988">
              <a:buFontTx/>
              <a:buBlip>
                <a:blip r:embed="rId5"/>
              </a:buBlip>
              <a:defRPr/>
            </a:lvl2pPr>
          </a:lstStyle>
          <a:p>
            <a:pPr lvl="0"/>
            <a:r>
              <a:rPr lang="es-ES" dirty="0"/>
              <a:t>Editar el estilo de texto del patrón</a:t>
            </a:r>
          </a:p>
          <a:p>
            <a:pPr lvl="1"/>
            <a:r>
              <a:rPr lang="es-ES" dirty="0"/>
              <a:t>Segundo nivel</a:t>
            </a:r>
          </a:p>
        </p:txBody>
      </p:sp>
      <p:sp>
        <p:nvSpPr>
          <p:cNvPr id="2" name="Título 1"/>
          <p:cNvSpPr>
            <a:spLocks noGrp="1"/>
          </p:cNvSpPr>
          <p:nvPr>
            <p:ph type="title" hasCustomPrompt="1"/>
          </p:nvPr>
        </p:nvSpPr>
        <p:spPr>
          <a:xfrm>
            <a:off x="9690100" y="210316"/>
            <a:ext cx="12316912" cy="1075594"/>
          </a:xfrm>
        </p:spPr>
        <p:txBody>
          <a:bodyPr/>
          <a:lstStyle>
            <a:lvl1pPr>
              <a:defRPr/>
            </a:lvl1pPr>
          </a:lstStyle>
          <a:p>
            <a:r>
              <a:rPr lang="es-ES" dirty="0"/>
              <a:t>Título</a:t>
            </a:r>
            <a:endParaRPr lang="es-CL" dirty="0"/>
          </a:p>
        </p:txBody>
      </p:sp>
      <p:pic>
        <p:nvPicPr>
          <p:cNvPr id="16" name="Imagen 15" descr="Logotipo&#10;&#10;Descripción generada automáticamente">
            <a:extLst>
              <a:ext uri="{FF2B5EF4-FFF2-40B4-BE49-F238E27FC236}">
                <a16:creationId xmlns:a16="http://schemas.microsoft.com/office/drawing/2014/main" id="{057CE047-41B0-4A23-BC44-12D89F585512}"/>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20441761" y="12011386"/>
            <a:ext cx="3763428" cy="1489690"/>
          </a:xfrm>
          <a:prstGeom prst="rect">
            <a:avLst/>
          </a:prstGeom>
        </p:spPr>
      </p:pic>
    </p:spTree>
    <p:custDataLst>
      <p:tags r:id="rId1"/>
    </p:custDataLst>
    <p:extLst>
      <p:ext uri="{BB962C8B-B14F-4D97-AF65-F5344CB8AC3E}">
        <p14:creationId xmlns:p14="http://schemas.microsoft.com/office/powerpoint/2010/main" val="339897293"/>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5" Type="http://schemas.openxmlformats.org/officeDocument/2006/relationships/image" Target="../media/image4.png"/><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4" name="Grupo"/>
          <p:cNvGrpSpPr/>
          <p:nvPr/>
        </p:nvGrpSpPr>
        <p:grpSpPr>
          <a:xfrm>
            <a:off x="0" y="12813001"/>
            <a:ext cx="24384000" cy="902999"/>
            <a:chOff x="0" y="0"/>
            <a:chExt cx="24384000" cy="902998"/>
          </a:xfrm>
        </p:grpSpPr>
        <p:pic>
          <p:nvPicPr>
            <p:cNvPr id="2" name="Imagen 4" descr="Imagen 4"/>
            <p:cNvPicPr>
              <a:picLocks noChangeAspect="1"/>
            </p:cNvPicPr>
            <p:nvPr/>
          </p:nvPicPr>
          <p:blipFill>
            <a:blip r:embed="rId12"/>
            <a:srcRect t="93457"/>
            <a:stretch>
              <a:fillRect/>
            </a:stretch>
          </p:blipFill>
          <p:spPr>
            <a:xfrm>
              <a:off x="0" y="5601"/>
              <a:ext cx="24384000" cy="897398"/>
            </a:xfrm>
            <a:prstGeom prst="rect">
              <a:avLst/>
            </a:prstGeom>
            <a:ln w="12700" cap="flat">
              <a:noFill/>
              <a:miter lim="400000"/>
            </a:ln>
            <a:effectLst/>
          </p:spPr>
        </p:pic>
        <p:sp>
          <p:nvSpPr>
            <p:cNvPr id="3" name="Rectángulo"/>
            <p:cNvSpPr/>
            <p:nvPr/>
          </p:nvSpPr>
          <p:spPr>
            <a:xfrm>
              <a:off x="19495884" y="0"/>
              <a:ext cx="4234273" cy="375466"/>
            </a:xfrm>
            <a:prstGeom prst="rect">
              <a:avLst/>
            </a:prstGeom>
            <a:solidFill>
              <a:srgbClr val="FFFFFF"/>
            </a:solidFill>
            <a:ln w="12700" cap="flat">
              <a:noFill/>
              <a:miter lim="400000"/>
            </a:ln>
            <a:effectLst/>
          </p:spPr>
          <p:txBody>
            <a:bodyPr wrap="square" lIns="91439" tIns="91439" rIns="91439" bIns="91439" numCol="1" anchor="ctr">
              <a:noAutofit/>
            </a:bodyPr>
            <a:lstStyle/>
            <a:p>
              <a:endParaRPr/>
            </a:p>
          </p:txBody>
        </p:sp>
      </p:grpSp>
      <p:grpSp>
        <p:nvGrpSpPr>
          <p:cNvPr id="11" name="Grupo"/>
          <p:cNvGrpSpPr/>
          <p:nvPr/>
        </p:nvGrpSpPr>
        <p:grpSpPr>
          <a:xfrm>
            <a:off x="0" y="0"/>
            <a:ext cx="24384000" cy="574931"/>
            <a:chOff x="0" y="0"/>
            <a:chExt cx="24384000" cy="574930"/>
          </a:xfrm>
        </p:grpSpPr>
        <p:pic>
          <p:nvPicPr>
            <p:cNvPr id="9" name="Imagen 4" descr="Imagen 4"/>
            <p:cNvPicPr>
              <a:picLocks noChangeAspect="1"/>
            </p:cNvPicPr>
            <p:nvPr/>
          </p:nvPicPr>
          <p:blipFill>
            <a:blip r:embed="rId12"/>
            <a:srcRect b="96263"/>
            <a:stretch>
              <a:fillRect/>
            </a:stretch>
          </p:blipFill>
          <p:spPr>
            <a:xfrm>
              <a:off x="0" y="0"/>
              <a:ext cx="24384000" cy="512560"/>
            </a:xfrm>
            <a:prstGeom prst="rect">
              <a:avLst/>
            </a:prstGeom>
            <a:ln w="12700" cap="flat">
              <a:noFill/>
              <a:miter lim="400000"/>
            </a:ln>
            <a:effectLst/>
          </p:spPr>
        </p:pic>
        <p:sp>
          <p:nvSpPr>
            <p:cNvPr id="10" name="Rectángulo"/>
            <p:cNvSpPr/>
            <p:nvPr/>
          </p:nvSpPr>
          <p:spPr>
            <a:xfrm>
              <a:off x="975290" y="279680"/>
              <a:ext cx="4186137" cy="295251"/>
            </a:xfrm>
            <a:prstGeom prst="rect">
              <a:avLst/>
            </a:prstGeom>
            <a:solidFill>
              <a:srgbClr val="FFFFFF"/>
            </a:solidFill>
            <a:ln w="12700" cap="flat">
              <a:noFill/>
              <a:miter lim="400000"/>
            </a:ln>
            <a:effectLst/>
          </p:spPr>
          <p:txBody>
            <a:bodyPr wrap="square" lIns="91439" tIns="91439" rIns="91439" bIns="91439" numCol="1" anchor="ctr">
              <a:noAutofit/>
            </a:bodyPr>
            <a:lstStyle/>
            <a:p>
              <a:endParaRPr/>
            </a:p>
          </p:txBody>
        </p:sp>
      </p:grpSp>
      <p:sp>
        <p:nvSpPr>
          <p:cNvPr id="13" name="Línea"/>
          <p:cNvSpPr/>
          <p:nvPr/>
        </p:nvSpPr>
        <p:spPr>
          <a:xfrm>
            <a:off x="18034000" y="12099576"/>
            <a:ext cx="6350000" cy="1"/>
          </a:xfrm>
          <a:prstGeom prst="line">
            <a:avLst/>
          </a:prstGeom>
          <a:ln w="12700">
            <a:solidFill>
              <a:srgbClr val="D6D6D6"/>
            </a:solidFill>
            <a:miter/>
          </a:ln>
        </p:spPr>
        <p:txBody>
          <a:bodyPr tIns="91439" bIns="91439"/>
          <a:lstStyle/>
          <a:p>
            <a:endParaRPr/>
          </a:p>
        </p:txBody>
      </p:sp>
      <p:sp>
        <p:nvSpPr>
          <p:cNvPr id="14" name="Texto del título"/>
          <p:cNvSpPr txBox="1">
            <a:spLocks noGrp="1"/>
          </p:cNvSpPr>
          <p:nvPr>
            <p:ph type="title"/>
          </p:nvPr>
        </p:nvSpPr>
        <p:spPr>
          <a:xfrm>
            <a:off x="1219200" y="547934"/>
            <a:ext cx="21945600" cy="1075594"/>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nchor="ctr">
            <a:normAutofit/>
          </a:bodyPr>
          <a:lstStyle/>
          <a:p>
            <a:r>
              <a:rPr dirty="0" err="1"/>
              <a:t>Texto</a:t>
            </a:r>
            <a:r>
              <a:rPr dirty="0"/>
              <a:t> del </a:t>
            </a:r>
            <a:r>
              <a:rPr dirty="0" err="1"/>
              <a:t>título</a:t>
            </a:r>
            <a:endParaRPr dirty="0"/>
          </a:p>
        </p:txBody>
      </p:sp>
      <p:sp>
        <p:nvSpPr>
          <p:cNvPr id="15" name="Nivel de texto 1…"/>
          <p:cNvSpPr txBox="1">
            <a:spLocks noGrp="1"/>
          </p:cNvSpPr>
          <p:nvPr>
            <p:ph type="body" idx="1"/>
          </p:nvPr>
        </p:nvSpPr>
        <p:spPr>
          <a:xfrm>
            <a:off x="1219200" y="1940767"/>
            <a:ext cx="21945600" cy="9829239"/>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normAutofit/>
          </a:bodyPr>
          <a:lstStyle/>
          <a:p>
            <a:r>
              <a:rPr dirty="0" err="1"/>
              <a:t>Nivel</a:t>
            </a:r>
            <a:r>
              <a:rPr dirty="0"/>
              <a:t> de </a:t>
            </a:r>
            <a:r>
              <a:rPr dirty="0" err="1"/>
              <a:t>texto</a:t>
            </a:r>
            <a:r>
              <a:rPr dirty="0"/>
              <a:t> 1</a:t>
            </a:r>
          </a:p>
          <a:p>
            <a:pPr lvl="1"/>
            <a:r>
              <a:rPr dirty="0" err="1"/>
              <a:t>Nivel</a:t>
            </a:r>
            <a:r>
              <a:rPr dirty="0"/>
              <a:t> de </a:t>
            </a:r>
            <a:r>
              <a:rPr dirty="0" err="1"/>
              <a:t>texto</a:t>
            </a:r>
            <a:r>
              <a:rPr dirty="0"/>
              <a:t> 2</a:t>
            </a:r>
          </a:p>
          <a:p>
            <a:pPr lvl="2"/>
            <a:r>
              <a:rPr dirty="0" err="1"/>
              <a:t>Nivel</a:t>
            </a:r>
            <a:r>
              <a:rPr dirty="0"/>
              <a:t> de </a:t>
            </a:r>
            <a:r>
              <a:rPr dirty="0" err="1"/>
              <a:t>texto</a:t>
            </a:r>
            <a:r>
              <a:rPr dirty="0"/>
              <a:t> 3</a:t>
            </a:r>
          </a:p>
          <a:p>
            <a:pPr lvl="3"/>
            <a:r>
              <a:rPr dirty="0" err="1"/>
              <a:t>Nivel</a:t>
            </a:r>
            <a:r>
              <a:rPr dirty="0"/>
              <a:t> de </a:t>
            </a:r>
            <a:r>
              <a:rPr dirty="0" err="1"/>
              <a:t>texto</a:t>
            </a:r>
            <a:r>
              <a:rPr dirty="0"/>
              <a:t> 4</a:t>
            </a:r>
          </a:p>
          <a:p>
            <a:pPr lvl="4"/>
            <a:r>
              <a:rPr dirty="0" err="1"/>
              <a:t>Nivel</a:t>
            </a:r>
            <a:r>
              <a:rPr dirty="0"/>
              <a:t> de </a:t>
            </a:r>
            <a:r>
              <a:rPr dirty="0" err="1"/>
              <a:t>texto</a:t>
            </a:r>
            <a:r>
              <a:rPr dirty="0"/>
              <a:t> 5</a:t>
            </a:r>
          </a:p>
        </p:txBody>
      </p:sp>
      <p:sp>
        <p:nvSpPr>
          <p:cNvPr id="16" name="Número de diapositiva"/>
          <p:cNvSpPr txBox="1">
            <a:spLocks noGrp="1"/>
          </p:cNvSpPr>
          <p:nvPr>
            <p:ph type="sldNum" sz="quarter" idx="2"/>
          </p:nvPr>
        </p:nvSpPr>
        <p:spPr>
          <a:xfrm>
            <a:off x="61412" y="12297153"/>
            <a:ext cx="592431" cy="703581"/>
          </a:xfrm>
          <a:prstGeom prst="rect">
            <a:avLst/>
          </a:prstGeom>
          <a:ln w="25400">
            <a:miter lim="400000"/>
          </a:ln>
        </p:spPr>
        <p:txBody>
          <a:bodyPr wrap="none" tIns="91439" bIns="91439" anchor="ctr">
            <a:spAutoFit/>
          </a:bodyPr>
          <a:lstStyle/>
          <a:p>
            <a:fld id="{86CB4B4D-7CA3-9044-876B-883B54F8677D}" type="slidenum">
              <a:t>‹Nº›</a:t>
            </a:fld>
            <a:endParaRPr dirty="0"/>
          </a:p>
        </p:txBody>
      </p:sp>
      <p:pic>
        <p:nvPicPr>
          <p:cNvPr id="19" name="Imagen 18" descr="Logotipo&#10;&#10;Descripción generada automáticamente">
            <a:extLst>
              <a:ext uri="{FF2B5EF4-FFF2-40B4-BE49-F238E27FC236}">
                <a16:creationId xmlns:a16="http://schemas.microsoft.com/office/drawing/2014/main" id="{FD6AB933-A236-4FD3-8789-B54E35644183}"/>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0441761" y="12011386"/>
            <a:ext cx="3763428" cy="1489690"/>
          </a:xfrm>
          <a:prstGeom prst="rect">
            <a:avLst/>
          </a:prstGeom>
        </p:spPr>
      </p:pic>
    </p:spTree>
    <p:custDataLst>
      <p:tags r:id="rId11"/>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7" r:id="rId3"/>
    <p:sldLayoutId id="2147483653" r:id="rId4"/>
    <p:sldLayoutId id="2147483655" r:id="rId5"/>
    <p:sldLayoutId id="2147483656" r:id="rId6"/>
    <p:sldLayoutId id="2147483659" r:id="rId7"/>
    <p:sldLayoutId id="2147483661" r:id="rId8"/>
    <p:sldLayoutId id="2147483662" r:id="rId9"/>
  </p:sldLayoutIdLst>
  <p:transition spd="med"/>
  <p:txStyles>
    <p:titleStyle>
      <a:lvl1pPr marL="0" marR="0" indent="0" algn="l" defTabSz="1828800" rtl="0" latinLnBrk="0">
        <a:lnSpc>
          <a:spcPct val="100000"/>
        </a:lnSpc>
        <a:spcBef>
          <a:spcPts val="0"/>
        </a:spcBef>
        <a:spcAft>
          <a:spcPts val="0"/>
        </a:spcAft>
        <a:buClrTx/>
        <a:buSzTx/>
        <a:buFontTx/>
        <a:buNone/>
        <a:tabLst/>
        <a:defRPr sz="6000" b="1" i="0" u="none" strike="noStrike" cap="none" spc="-300" baseline="0">
          <a:ln>
            <a:noFill/>
          </a:ln>
          <a:solidFill>
            <a:srgbClr val="535353"/>
          </a:solidFill>
          <a:uFillTx/>
          <a:latin typeface="+mj-lt"/>
          <a:ea typeface="Open Sans Light"/>
          <a:cs typeface="Open Sans Light"/>
          <a:sym typeface="Open Sans Light"/>
        </a:defRPr>
      </a:lvl1pPr>
      <a:lvl2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2pPr>
      <a:lvl3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3pPr>
      <a:lvl4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4pPr>
      <a:lvl5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5pPr>
      <a:lvl6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6pPr>
      <a:lvl7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7pPr>
      <a:lvl8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8pPr>
      <a:lvl9pPr marL="0" marR="0" indent="0" algn="l" defTabSz="1828800" rtl="0" latinLnBrk="0">
        <a:lnSpc>
          <a:spcPct val="100000"/>
        </a:lnSpc>
        <a:spcBef>
          <a:spcPts val="0"/>
        </a:spcBef>
        <a:spcAft>
          <a:spcPts val="0"/>
        </a:spcAft>
        <a:buClrTx/>
        <a:buSzTx/>
        <a:buFontTx/>
        <a:buNone/>
        <a:tabLst/>
        <a:defRPr sz="6000" b="0" i="0" u="none" strike="noStrike" cap="none" spc="-300" baseline="0">
          <a:ln>
            <a:noFill/>
          </a:ln>
          <a:solidFill>
            <a:srgbClr val="535353"/>
          </a:solidFill>
          <a:uFillTx/>
          <a:latin typeface="Open Sans Light"/>
          <a:ea typeface="Open Sans Light"/>
          <a:cs typeface="Open Sans Light"/>
          <a:sym typeface="Open Sans Light"/>
        </a:defRPr>
      </a:lvl9pPr>
    </p:titleStyle>
    <p:bodyStyle>
      <a:lvl1pPr marL="636588" marR="0" indent="-636588" algn="l" defTabSz="1828800" rtl="0" latinLnBrk="0">
        <a:lnSpc>
          <a:spcPct val="100000"/>
        </a:lnSpc>
        <a:spcBef>
          <a:spcPts val="0"/>
        </a:spcBef>
        <a:spcAft>
          <a:spcPts val="1200"/>
        </a:spcAft>
        <a:buClrTx/>
        <a:buSzPct val="140000"/>
        <a:buFontTx/>
        <a:buBlip>
          <a:blip r:embed="rId14"/>
        </a:buBlip>
        <a:tabLst/>
        <a:defRPr sz="3000" b="0" i="0" u="none" strike="noStrike" cap="none" spc="-150" baseline="0">
          <a:ln>
            <a:noFill/>
          </a:ln>
          <a:solidFill>
            <a:srgbClr val="535353"/>
          </a:solidFill>
          <a:uFillTx/>
          <a:latin typeface="Open Sans Light"/>
          <a:ea typeface="Open Sans Light"/>
          <a:cs typeface="Open Sans Light"/>
          <a:sym typeface="Open Sans Light"/>
        </a:defRPr>
      </a:lvl1pPr>
      <a:lvl2pPr marL="1081088" marR="0" indent="-479425" algn="l" defTabSz="1828800" rtl="0" latinLnBrk="0">
        <a:lnSpc>
          <a:spcPct val="100000"/>
        </a:lnSpc>
        <a:spcBef>
          <a:spcPts val="0"/>
        </a:spcBef>
        <a:spcAft>
          <a:spcPts val="1200"/>
        </a:spcAft>
        <a:buClrTx/>
        <a:buSzPct val="110000"/>
        <a:buFontTx/>
        <a:buBlip>
          <a:blip r:embed="rId15"/>
        </a:buBlip>
        <a:tabLst/>
        <a:defRPr sz="3000" b="0" i="0" u="none" strike="noStrike" cap="none" spc="-150" baseline="0">
          <a:ln>
            <a:noFill/>
          </a:ln>
          <a:solidFill>
            <a:srgbClr val="535353"/>
          </a:solidFill>
          <a:uFillTx/>
          <a:latin typeface="Open Sans Light"/>
          <a:ea typeface="Open Sans Light"/>
          <a:cs typeface="Open Sans Light"/>
          <a:sym typeface="Open Sans Light"/>
        </a:defRPr>
      </a:lvl2pPr>
      <a:lvl3pPr marL="1257300" marR="0" indent="-342900" algn="l" defTabSz="1828800" rtl="0" latinLnBrk="0">
        <a:lnSpc>
          <a:spcPct val="100000"/>
        </a:lnSpc>
        <a:spcBef>
          <a:spcPts val="0"/>
        </a:spcBef>
        <a:spcAft>
          <a:spcPts val="120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3pPr>
      <a:lvl4pPr marL="1752600" marR="0" indent="-381000" algn="l" defTabSz="1828800" rtl="0" latinLnBrk="0">
        <a:lnSpc>
          <a:spcPct val="100000"/>
        </a:lnSpc>
        <a:spcBef>
          <a:spcPts val="0"/>
        </a:spcBef>
        <a:spcAft>
          <a:spcPts val="120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4pPr>
      <a:lvl5pPr marL="2209800" marR="0" indent="-381000" algn="l" defTabSz="1828800" rtl="0" latinLnBrk="0">
        <a:lnSpc>
          <a:spcPct val="100000"/>
        </a:lnSpc>
        <a:spcBef>
          <a:spcPts val="0"/>
        </a:spcBef>
        <a:spcAft>
          <a:spcPts val="120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5pPr>
      <a:lvl6pPr marL="26670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6pPr>
      <a:lvl7pPr marL="31242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7pPr>
      <a:lvl8pPr marL="35814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8pPr>
      <a:lvl9pPr marL="40386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9pPr>
    </p:bodyStyle>
    <p:otherStyle>
      <a:lvl1pPr marL="0" marR="0" indent="0" algn="l" defTabSz="1828800" rtl="0" latinLnBrk="0">
        <a:lnSpc>
          <a:spcPct val="100000"/>
        </a:lnSpc>
        <a:spcBef>
          <a:spcPts val="0"/>
        </a:spcBef>
        <a:spcAft>
          <a:spcPts val="0"/>
        </a:spcAft>
        <a:buClrTx/>
        <a:buSzTx/>
        <a:buFontTx/>
        <a:buNone/>
        <a:tabLst/>
        <a:defRPr sz="3000" b="0" i="0" u="none" strike="noStrike" cap="none" spc="-150" baseline="0">
          <a:ln>
            <a:noFill/>
          </a:ln>
          <a:solidFill>
            <a:schemeClr val="tx1"/>
          </a:solidFill>
          <a:uFillTx/>
          <a:latin typeface="+mn-lt"/>
          <a:ea typeface="+mn-ea"/>
          <a:cs typeface="+mn-cs"/>
          <a:sym typeface="Open Sans Light"/>
        </a:defRPr>
      </a:lvl1pPr>
      <a:lvl2pPr marL="0" marR="0" indent="457200" algn="l" defTabSz="1828800" rtl="0" latinLnBrk="0">
        <a:lnSpc>
          <a:spcPct val="100000"/>
        </a:lnSpc>
        <a:spcBef>
          <a:spcPts val="0"/>
        </a:spcBef>
        <a:spcAft>
          <a:spcPts val="0"/>
        </a:spcAft>
        <a:buClrTx/>
        <a:buSzTx/>
        <a:buFontTx/>
        <a:buNone/>
        <a:tabLst/>
        <a:defRPr sz="3000" b="0" i="0" u="none" strike="noStrike" cap="none" spc="-150" baseline="0">
          <a:ln>
            <a:noFill/>
          </a:ln>
          <a:solidFill>
            <a:schemeClr val="tx1"/>
          </a:solidFill>
          <a:uFillTx/>
          <a:latin typeface="+mn-lt"/>
          <a:ea typeface="+mn-ea"/>
          <a:cs typeface="+mn-cs"/>
          <a:sym typeface="Open Sans Light"/>
        </a:defRPr>
      </a:lvl2pPr>
      <a:lvl3pPr marL="0" marR="0" indent="914400" algn="l" defTabSz="1828800" rtl="0" latinLnBrk="0">
        <a:lnSpc>
          <a:spcPct val="100000"/>
        </a:lnSpc>
        <a:spcBef>
          <a:spcPts val="0"/>
        </a:spcBef>
        <a:spcAft>
          <a:spcPts val="0"/>
        </a:spcAft>
        <a:buClrTx/>
        <a:buSzTx/>
        <a:buFontTx/>
        <a:buNone/>
        <a:tabLst/>
        <a:defRPr sz="3000" b="0" i="0" u="none" strike="noStrike" cap="none" spc="-150" baseline="0">
          <a:ln>
            <a:noFill/>
          </a:ln>
          <a:solidFill>
            <a:schemeClr val="tx1"/>
          </a:solidFill>
          <a:uFillTx/>
          <a:latin typeface="+mn-lt"/>
          <a:ea typeface="+mn-ea"/>
          <a:cs typeface="+mn-cs"/>
          <a:sym typeface="Open Sans Light"/>
        </a:defRPr>
      </a:lvl3pPr>
      <a:lvl4pPr marL="0" marR="0" indent="1371600" algn="l" defTabSz="1828800" rtl="0" latinLnBrk="0">
        <a:lnSpc>
          <a:spcPct val="100000"/>
        </a:lnSpc>
        <a:spcBef>
          <a:spcPts val="0"/>
        </a:spcBef>
        <a:spcAft>
          <a:spcPts val="0"/>
        </a:spcAft>
        <a:buClrTx/>
        <a:buSzTx/>
        <a:buFontTx/>
        <a:buNone/>
        <a:tabLst/>
        <a:defRPr sz="3000" b="0" i="0" u="none" strike="noStrike" cap="none" spc="-150" baseline="0">
          <a:ln>
            <a:noFill/>
          </a:ln>
          <a:solidFill>
            <a:schemeClr val="tx1"/>
          </a:solidFill>
          <a:uFillTx/>
          <a:latin typeface="+mn-lt"/>
          <a:ea typeface="+mn-ea"/>
          <a:cs typeface="+mn-cs"/>
          <a:sym typeface="Open Sans Light"/>
        </a:defRPr>
      </a:lvl4pPr>
      <a:lvl5pPr marL="0" marR="0" indent="1828800" algn="l" defTabSz="1828800" rtl="0" latinLnBrk="0">
        <a:lnSpc>
          <a:spcPct val="100000"/>
        </a:lnSpc>
        <a:spcBef>
          <a:spcPts val="0"/>
        </a:spcBef>
        <a:spcAft>
          <a:spcPts val="0"/>
        </a:spcAft>
        <a:buClrTx/>
        <a:buSzTx/>
        <a:buFontTx/>
        <a:buNone/>
        <a:tabLst/>
        <a:defRPr sz="3000" b="0" i="0" u="none" strike="noStrike" cap="none" spc="-150" baseline="0">
          <a:ln>
            <a:noFill/>
          </a:ln>
          <a:solidFill>
            <a:schemeClr val="tx1"/>
          </a:solidFill>
          <a:uFillTx/>
          <a:latin typeface="+mn-lt"/>
          <a:ea typeface="+mn-ea"/>
          <a:cs typeface="+mn-cs"/>
          <a:sym typeface="Open Sans Light"/>
        </a:defRPr>
      </a:lvl5pPr>
      <a:lvl6pPr marL="0" marR="0" indent="2286000" algn="l" defTabSz="1828800" rtl="0" latinLnBrk="0">
        <a:lnSpc>
          <a:spcPct val="100000"/>
        </a:lnSpc>
        <a:spcBef>
          <a:spcPts val="0"/>
        </a:spcBef>
        <a:spcAft>
          <a:spcPts val="0"/>
        </a:spcAft>
        <a:buClrTx/>
        <a:buSzTx/>
        <a:buFontTx/>
        <a:buNone/>
        <a:tabLst/>
        <a:defRPr sz="3000" b="0" i="0" u="none" strike="noStrike" cap="none" spc="-150" baseline="0">
          <a:ln>
            <a:noFill/>
          </a:ln>
          <a:solidFill>
            <a:schemeClr val="tx1"/>
          </a:solidFill>
          <a:uFillTx/>
          <a:latin typeface="+mn-lt"/>
          <a:ea typeface="+mn-ea"/>
          <a:cs typeface="+mn-cs"/>
          <a:sym typeface="Open Sans Light"/>
        </a:defRPr>
      </a:lvl6pPr>
      <a:lvl7pPr marL="0" marR="0" indent="2743200" algn="l" defTabSz="1828800" rtl="0" latinLnBrk="0">
        <a:lnSpc>
          <a:spcPct val="100000"/>
        </a:lnSpc>
        <a:spcBef>
          <a:spcPts val="0"/>
        </a:spcBef>
        <a:spcAft>
          <a:spcPts val="0"/>
        </a:spcAft>
        <a:buClrTx/>
        <a:buSzTx/>
        <a:buFontTx/>
        <a:buNone/>
        <a:tabLst/>
        <a:defRPr sz="3000" b="0" i="0" u="none" strike="noStrike" cap="none" spc="-150" baseline="0">
          <a:ln>
            <a:noFill/>
          </a:ln>
          <a:solidFill>
            <a:schemeClr val="tx1"/>
          </a:solidFill>
          <a:uFillTx/>
          <a:latin typeface="+mn-lt"/>
          <a:ea typeface="+mn-ea"/>
          <a:cs typeface="+mn-cs"/>
          <a:sym typeface="Open Sans Light"/>
        </a:defRPr>
      </a:lvl7pPr>
      <a:lvl8pPr marL="0" marR="0" indent="3200400" algn="l" defTabSz="1828800" rtl="0" latinLnBrk="0">
        <a:lnSpc>
          <a:spcPct val="100000"/>
        </a:lnSpc>
        <a:spcBef>
          <a:spcPts val="0"/>
        </a:spcBef>
        <a:spcAft>
          <a:spcPts val="0"/>
        </a:spcAft>
        <a:buClrTx/>
        <a:buSzTx/>
        <a:buFontTx/>
        <a:buNone/>
        <a:tabLst/>
        <a:defRPr sz="3000" b="0" i="0" u="none" strike="noStrike" cap="none" spc="-150" baseline="0">
          <a:ln>
            <a:noFill/>
          </a:ln>
          <a:solidFill>
            <a:schemeClr val="tx1"/>
          </a:solidFill>
          <a:uFillTx/>
          <a:latin typeface="+mn-lt"/>
          <a:ea typeface="+mn-ea"/>
          <a:cs typeface="+mn-cs"/>
          <a:sym typeface="Open Sans Light"/>
        </a:defRPr>
      </a:lvl8pPr>
      <a:lvl9pPr marL="0" marR="0" indent="3657600" algn="l" defTabSz="1828800" rtl="0" latinLnBrk="0">
        <a:lnSpc>
          <a:spcPct val="100000"/>
        </a:lnSpc>
        <a:spcBef>
          <a:spcPts val="0"/>
        </a:spcBef>
        <a:spcAft>
          <a:spcPts val="0"/>
        </a:spcAft>
        <a:buClrTx/>
        <a:buSzTx/>
        <a:buFontTx/>
        <a:buNone/>
        <a:tabLst/>
        <a:defRPr sz="3000" b="0" i="0" u="none" strike="noStrike" cap="none" spc="-150" baseline="0">
          <a:ln>
            <a:noFill/>
          </a:ln>
          <a:solidFill>
            <a:schemeClr val="tx1"/>
          </a:solidFill>
          <a:uFillTx/>
          <a:latin typeface="+mn-lt"/>
          <a:ea typeface="+mn-ea"/>
          <a:cs typeface="+mn-cs"/>
          <a:sym typeface="Open Sans Light"/>
        </a:defRPr>
      </a:lvl9pPr>
    </p:otherStyle>
  </p:txStyles>
  <p:extLst>
    <p:ext uri="{27BBF7A9-308A-43DC-89C8-2F10F3537804}">
      <p15:sldGuideLst xmlns:p15="http://schemas.microsoft.com/office/powerpoint/2012/main">
        <p15:guide id="1" orient="horz" pos="4320" userDrawn="1">
          <p15:clr>
            <a:srgbClr val="F26B43"/>
          </p15:clr>
        </p15:guide>
        <p15:guide id="2" pos="76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12.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2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2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25.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26.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slideLayout" Target="../slideLayouts/slideLayout4.xml"/><Relationship Id="rId1" Type="http://schemas.openxmlformats.org/officeDocument/2006/relationships/tags" Target="../tags/tag27.xml"/><Relationship Id="rId4" Type="http://schemas.openxmlformats.org/officeDocument/2006/relationships/hyperlink" Target="https://pixnio.com/objects/computer/programming-code-programmer-coding-coffee-cup-computer-copy-hands-computer-keyboard"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3.xml"/><Relationship Id="rId1" Type="http://schemas.openxmlformats.org/officeDocument/2006/relationships/tags" Target="../tags/tag28.xml"/><Relationship Id="rId4" Type="http://schemas.openxmlformats.org/officeDocument/2006/relationships/image" Target="../media/image14.sv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3.xml"/><Relationship Id="rId1" Type="http://schemas.openxmlformats.org/officeDocument/2006/relationships/tags" Target="../tags/tag29.xml"/><Relationship Id="rId4" Type="http://schemas.openxmlformats.org/officeDocument/2006/relationships/image" Target="../media/image14.sv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3.xml"/><Relationship Id="rId1" Type="http://schemas.openxmlformats.org/officeDocument/2006/relationships/tags" Target="../tags/tag30.xml"/><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3.xml"/><Relationship Id="rId1" Type="http://schemas.openxmlformats.org/officeDocument/2006/relationships/tags" Target="../tags/tag31.xml"/><Relationship Id="rId4" Type="http://schemas.openxmlformats.org/officeDocument/2006/relationships/image" Target="../media/image14.sv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3.xml"/><Relationship Id="rId1" Type="http://schemas.openxmlformats.org/officeDocument/2006/relationships/tags" Target="../tags/tag32.xml"/><Relationship Id="rId4" Type="http://schemas.openxmlformats.org/officeDocument/2006/relationships/image" Target="../media/image14.sv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3.xml"/><Relationship Id="rId1" Type="http://schemas.openxmlformats.org/officeDocument/2006/relationships/tags" Target="../tags/tag33.xml"/><Relationship Id="rId4" Type="http://schemas.openxmlformats.org/officeDocument/2006/relationships/image" Target="../media/image14.sv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3.xml"/><Relationship Id="rId1" Type="http://schemas.openxmlformats.org/officeDocument/2006/relationships/tags" Target="../tags/tag34.xml"/><Relationship Id="rId4" Type="http://schemas.openxmlformats.org/officeDocument/2006/relationships/image" Target="../media/image14.sv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3.xml"/><Relationship Id="rId1" Type="http://schemas.openxmlformats.org/officeDocument/2006/relationships/tags" Target="../tags/tag35.xml"/><Relationship Id="rId4" Type="http://schemas.openxmlformats.org/officeDocument/2006/relationships/image" Target="../media/image14.sv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3.xml"/><Relationship Id="rId1" Type="http://schemas.openxmlformats.org/officeDocument/2006/relationships/tags" Target="../tags/tag36.xml"/><Relationship Id="rId4" Type="http://schemas.openxmlformats.org/officeDocument/2006/relationships/image" Target="../media/image14.sv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3.xml"/><Relationship Id="rId1" Type="http://schemas.openxmlformats.org/officeDocument/2006/relationships/tags" Target="../tags/tag37.xml"/><Relationship Id="rId4" Type="http://schemas.openxmlformats.org/officeDocument/2006/relationships/image" Target="../media/image14.sv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8.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15.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16.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17.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18.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19.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3.xml"/><Relationship Id="rId1" Type="http://schemas.openxmlformats.org/officeDocument/2006/relationships/tags" Target="../tags/tag20.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4"/>
          </p:nvPr>
        </p:nvSpPr>
        <p:spPr>
          <a:xfrm>
            <a:off x="3302000" y="7553481"/>
            <a:ext cx="17780000" cy="1292660"/>
          </a:xfrm>
        </p:spPr>
        <p:txBody>
          <a:bodyPr/>
          <a:lstStyle/>
          <a:p>
            <a:r>
              <a:rPr lang="es-MX" sz="3600" b="1" dirty="0"/>
              <a:t>Evalúa el uso de metodologías de desarrollo seguro, para proteger la integridad de la información, considerando SAMM y SDL.</a:t>
            </a:r>
            <a:endParaRPr lang="es-CL" sz="3600" b="1" dirty="0"/>
          </a:p>
        </p:txBody>
      </p:sp>
      <p:sp>
        <p:nvSpPr>
          <p:cNvPr id="3" name="Título 2"/>
          <p:cNvSpPr>
            <a:spLocks noGrp="1"/>
          </p:cNvSpPr>
          <p:nvPr>
            <p:ph type="ctrTitle"/>
          </p:nvPr>
        </p:nvSpPr>
        <p:spPr>
          <a:xfrm>
            <a:off x="2681355" y="5629901"/>
            <a:ext cx="19021287" cy="1794782"/>
          </a:xfrm>
        </p:spPr>
        <p:txBody>
          <a:bodyPr>
            <a:normAutofit fontScale="90000"/>
          </a:bodyPr>
          <a:lstStyle/>
          <a:p>
            <a:r>
              <a:rPr lang="es-MX" dirty="0"/>
              <a:t>Introducción a la Programación Segura</a:t>
            </a:r>
            <a:endParaRPr lang="es-CL" dirty="0"/>
          </a:p>
        </p:txBody>
      </p:sp>
      <p:sp>
        <p:nvSpPr>
          <p:cNvPr id="4" name="Marcador de texto 1">
            <a:extLst>
              <a:ext uri="{FF2B5EF4-FFF2-40B4-BE49-F238E27FC236}">
                <a16:creationId xmlns:a16="http://schemas.microsoft.com/office/drawing/2014/main" id="{A94A1CF9-8161-E076-07D5-335635E406AE}"/>
              </a:ext>
            </a:extLst>
          </p:cNvPr>
          <p:cNvSpPr txBox="1">
            <a:spLocks/>
          </p:cNvSpPr>
          <p:nvPr/>
        </p:nvSpPr>
        <p:spPr>
          <a:xfrm>
            <a:off x="3301998" y="12232223"/>
            <a:ext cx="17780000" cy="738662"/>
          </a:xfrm>
          <a:prstGeom prst="rect">
            <a:avLst/>
          </a:prstGeom>
          <a:ln w="254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91439" bIns="91439">
            <a:spAutoFit/>
          </a:bodyPr>
          <a:lstStyle>
            <a:lvl1pPr marL="0" marR="0" indent="0" algn="ctr" defTabSz="1828800" rtl="0" latinLnBrk="0">
              <a:lnSpc>
                <a:spcPct val="100000"/>
              </a:lnSpc>
              <a:spcBef>
                <a:spcPts val="0"/>
              </a:spcBef>
              <a:spcAft>
                <a:spcPts val="1200"/>
              </a:spcAft>
              <a:buClrTx/>
              <a:buSzTx/>
              <a:buFontTx/>
              <a:buNone/>
              <a:tabLst/>
              <a:defRPr sz="3200" b="0" i="0" u="none" strike="noStrike" cap="none" spc="-160" baseline="0">
                <a:ln>
                  <a:noFill/>
                </a:ln>
                <a:solidFill>
                  <a:srgbClr val="535353"/>
                </a:solidFill>
                <a:uFillTx/>
                <a:latin typeface="Open Sans Light"/>
                <a:ea typeface="Open Sans Light"/>
                <a:cs typeface="Open Sans Light"/>
                <a:sym typeface="Open Sans Light"/>
              </a:defRPr>
            </a:lvl1pPr>
            <a:lvl2pPr marL="1081088" marR="0" indent="-479425" algn="l" defTabSz="1828800" rtl="0" latinLnBrk="0">
              <a:lnSpc>
                <a:spcPct val="100000"/>
              </a:lnSpc>
              <a:spcBef>
                <a:spcPts val="0"/>
              </a:spcBef>
              <a:spcAft>
                <a:spcPts val="1200"/>
              </a:spcAft>
              <a:buClrTx/>
              <a:buSzPct val="110000"/>
              <a:buFontTx/>
              <a:buBlip>
                <a:blip r:embed="rId3"/>
              </a:buBlip>
              <a:tabLst/>
              <a:defRPr sz="3000" b="0" i="0" u="none" strike="noStrike" cap="none" spc="-150" baseline="0">
                <a:ln>
                  <a:noFill/>
                </a:ln>
                <a:solidFill>
                  <a:srgbClr val="535353"/>
                </a:solidFill>
                <a:uFillTx/>
                <a:latin typeface="Open Sans Light"/>
                <a:ea typeface="Open Sans Light"/>
                <a:cs typeface="Open Sans Light"/>
                <a:sym typeface="Open Sans Light"/>
              </a:defRPr>
            </a:lvl2pPr>
            <a:lvl3pPr marL="1257300" marR="0" indent="-342900" algn="l" defTabSz="1828800" rtl="0" latinLnBrk="0">
              <a:lnSpc>
                <a:spcPct val="100000"/>
              </a:lnSpc>
              <a:spcBef>
                <a:spcPts val="0"/>
              </a:spcBef>
              <a:spcAft>
                <a:spcPts val="120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3pPr>
            <a:lvl4pPr marL="1752600" marR="0" indent="-381000" algn="l" defTabSz="1828800" rtl="0" latinLnBrk="0">
              <a:lnSpc>
                <a:spcPct val="100000"/>
              </a:lnSpc>
              <a:spcBef>
                <a:spcPts val="0"/>
              </a:spcBef>
              <a:spcAft>
                <a:spcPts val="120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4pPr>
            <a:lvl5pPr marL="2209800" marR="0" indent="-381000" algn="l" defTabSz="1828800" rtl="0" latinLnBrk="0">
              <a:lnSpc>
                <a:spcPct val="100000"/>
              </a:lnSpc>
              <a:spcBef>
                <a:spcPts val="0"/>
              </a:spcBef>
              <a:spcAft>
                <a:spcPts val="120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5pPr>
            <a:lvl6pPr marL="26670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6pPr>
            <a:lvl7pPr marL="31242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7pPr>
            <a:lvl8pPr marL="35814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8pPr>
            <a:lvl9pPr marL="4038600" marR="0" indent="-381000" algn="l" defTabSz="1828800" rtl="0" latinLnBrk="0">
              <a:lnSpc>
                <a:spcPct val="100000"/>
              </a:lnSpc>
              <a:spcBef>
                <a:spcPts val="0"/>
              </a:spcBef>
              <a:spcAft>
                <a:spcPts val="0"/>
              </a:spcAft>
              <a:buClrTx/>
              <a:buSzPct val="100000"/>
              <a:buFont typeface="Arial"/>
              <a:buChar char="•"/>
              <a:tabLst/>
              <a:defRPr sz="3000" b="0" i="0" u="none" strike="noStrike" cap="none" spc="-150" baseline="0">
                <a:ln>
                  <a:noFill/>
                </a:ln>
                <a:solidFill>
                  <a:srgbClr val="535353"/>
                </a:solidFill>
                <a:uFillTx/>
                <a:latin typeface="Open Sans Light"/>
                <a:ea typeface="Open Sans Light"/>
                <a:cs typeface="Open Sans Light"/>
                <a:sym typeface="Open Sans Light"/>
              </a:defRPr>
            </a:lvl9pPr>
          </a:lstStyle>
          <a:p>
            <a:pPr algn="r" hangingPunct="1"/>
            <a:r>
              <a:rPr lang="es-MX" sz="3600" b="1" dirty="0"/>
              <a:t>Docente: Alex Díaz Araos</a:t>
            </a:r>
            <a:endParaRPr lang="es-CL" sz="3600" b="1" dirty="0"/>
          </a:p>
        </p:txBody>
      </p:sp>
      <p:pic>
        <p:nvPicPr>
          <p:cNvPr id="6" name="Imagen 5">
            <a:extLst>
              <a:ext uri="{FF2B5EF4-FFF2-40B4-BE49-F238E27FC236}">
                <a16:creationId xmlns:a16="http://schemas.microsoft.com/office/drawing/2014/main" id="{350862BB-C4B1-4866-1E23-AB3D17479A8A}"/>
              </a:ext>
            </a:extLst>
          </p:cNvPr>
          <p:cNvPicPr/>
          <p:nvPr/>
        </p:nvPicPr>
        <p:blipFill rotWithShape="1">
          <a:blip r:embed="rId4">
            <a:extLst>
              <a:ext uri="{28A0092B-C50C-407E-A947-70E740481C1C}">
                <a14:useLocalDpi xmlns:a14="http://schemas.microsoft.com/office/drawing/2010/main" val="0"/>
              </a:ext>
            </a:extLst>
          </a:blip>
          <a:srcRect l="-1644" r="-3242"/>
          <a:stretch/>
        </p:blipFill>
        <p:spPr>
          <a:xfrm>
            <a:off x="8875643" y="8563639"/>
            <a:ext cx="6838121" cy="3283803"/>
          </a:xfrm>
          <a:prstGeom prst="rect">
            <a:avLst/>
          </a:prstGeom>
          <a:ln>
            <a:noFill/>
          </a:ln>
        </p:spPr>
      </p:pic>
      <p:sp>
        <p:nvSpPr>
          <p:cNvPr id="5" name="Rectángulo 4"/>
          <p:cNvSpPr/>
          <p:nvPr/>
        </p:nvSpPr>
        <p:spPr>
          <a:xfrm>
            <a:off x="15933420" y="12232223"/>
            <a:ext cx="5148580" cy="738662"/>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3500" tIns="63500" rIns="63500" bIns="63500" numCol="1" spcCol="38100" rtlCol="0" anchor="ctr">
            <a:spAutoFit/>
          </a:bodyPr>
          <a:lstStyle/>
          <a:p>
            <a:pPr marL="0" marR="0" indent="0" algn="ctr" defTabSz="457200" rtl="0" fontAlgn="auto" latinLnBrk="0" hangingPunct="0">
              <a:lnSpc>
                <a:spcPct val="100000"/>
              </a:lnSpc>
              <a:spcBef>
                <a:spcPts val="0"/>
              </a:spcBef>
              <a:spcAft>
                <a:spcPts val="0"/>
              </a:spcAft>
              <a:buClrTx/>
              <a:buSzTx/>
              <a:buFontTx/>
              <a:buNone/>
              <a:tabLst/>
            </a:pPr>
            <a:endParaRPr kumimoji="0" lang="es-CL" sz="4000" b="1" i="0" u="none" strike="noStrike" cap="none" spc="0" normalizeH="0" baseline="0">
              <a:ln>
                <a:noFill/>
              </a:ln>
              <a:solidFill>
                <a:srgbClr val="FFFFFF"/>
              </a:solidFill>
              <a:effectLst/>
              <a:uFillTx/>
              <a:latin typeface="+mn-lt"/>
              <a:ea typeface="+mn-ea"/>
              <a:cs typeface="+mn-cs"/>
              <a:sym typeface="Open Sans"/>
            </a:endParaRPr>
          </a:p>
        </p:txBody>
      </p:sp>
    </p:spTree>
    <p:custDataLst>
      <p:tags r:id="rId1"/>
    </p:custDataLst>
    <p:extLst>
      <p:ext uri="{BB962C8B-B14F-4D97-AF65-F5344CB8AC3E}">
        <p14:creationId xmlns:p14="http://schemas.microsoft.com/office/powerpoint/2010/main" val="1356437672"/>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865E3F-1CBD-93E3-0A54-BD25212D8448}"/>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D7941B3C-5E52-8F27-9587-AC88CC98C0BB}"/>
              </a:ext>
            </a:extLst>
          </p:cNvPr>
          <p:cNvSpPr>
            <a:spLocks noGrp="1"/>
          </p:cNvSpPr>
          <p:nvPr>
            <p:ph type="title"/>
          </p:nvPr>
        </p:nvSpPr>
        <p:spPr>
          <a:xfrm>
            <a:off x="1052760" y="846668"/>
            <a:ext cx="21946388" cy="1817020"/>
          </a:xfrm>
        </p:spPr>
        <p:txBody>
          <a:bodyPr>
            <a:normAutofit/>
          </a:bodyPr>
          <a:lstStyle/>
          <a:p>
            <a:r>
              <a:rPr lang="es-MX" dirty="0"/>
              <a:t>Las Funciones del Negocio:</a:t>
            </a:r>
            <a:endParaRPr lang="es-CL" dirty="0"/>
          </a:p>
        </p:txBody>
      </p:sp>
      <p:pic>
        <p:nvPicPr>
          <p:cNvPr id="7" name="Imagen 6" descr="Logotipo&#10;&#10;Descripción generada automáticamente">
            <a:extLst>
              <a:ext uri="{FF2B5EF4-FFF2-40B4-BE49-F238E27FC236}">
                <a16:creationId xmlns:a16="http://schemas.microsoft.com/office/drawing/2014/main" id="{C98BC060-0B07-C54F-C719-70A3B1F9AC66}"/>
              </a:ext>
            </a:extLst>
          </p:cNvPr>
          <p:cNvPicPr>
            <a:picLocks noChangeAspect="1"/>
          </p:cNvPicPr>
          <p:nvPr/>
        </p:nvPicPr>
        <p:blipFill rotWithShape="1">
          <a:blip r:embed="rId3">
            <a:extLst>
              <a:ext uri="{28A0092B-C50C-407E-A947-70E740481C1C}">
                <a14:useLocalDpi xmlns:a14="http://schemas.microsoft.com/office/drawing/2010/main" val="0"/>
              </a:ext>
            </a:extLst>
          </a:blip>
          <a:srcRect t="11192" b="20761"/>
          <a:stretch/>
        </p:blipFill>
        <p:spPr>
          <a:xfrm>
            <a:off x="1052759" y="12165496"/>
            <a:ext cx="3062080" cy="1172817"/>
          </a:xfrm>
          <a:prstGeom prst="rect">
            <a:avLst/>
          </a:prstGeom>
        </p:spPr>
      </p:pic>
      <p:pic>
        <p:nvPicPr>
          <p:cNvPr id="2050" name="Picture 2">
            <a:extLst>
              <a:ext uri="{FF2B5EF4-FFF2-40B4-BE49-F238E27FC236}">
                <a16:creationId xmlns:a16="http://schemas.microsoft.com/office/drawing/2014/main" id="{31D30B0F-732B-93DB-B1C5-8C0848ED08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4970" y="4100033"/>
            <a:ext cx="2787307" cy="2757967"/>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DF9BF01B-E859-D397-F6E9-503C72089951}"/>
              </a:ext>
            </a:extLst>
          </p:cNvPr>
          <p:cNvSpPr txBox="1"/>
          <p:nvPr/>
        </p:nvSpPr>
        <p:spPr>
          <a:xfrm>
            <a:off x="1669774" y="4075649"/>
            <a:ext cx="16956156" cy="3785652"/>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s-MX" sz="4000" b="1" dirty="0">
                <a:solidFill>
                  <a:srgbClr val="0070C0"/>
                </a:solidFill>
              </a:rPr>
              <a:t>Para cada práctica de seguridad, SAMM define tres niveles de madurez como objetivos</a:t>
            </a:r>
            <a:r>
              <a:rPr lang="es-MX" sz="4000" dirty="0"/>
              <a:t>: Cada nivel en las prácticas de seguridad esta caracterizado por un objetivo sucesivamente más sofisticado, definido por actividades específicas y mayores y más exigente métricas de éxito que en el nivel anterior. Así mismo, cada práctica de seguridad puede mejorarse independientemente, mediante actividades relacionadas que lleven a optimizaciones.</a:t>
            </a:r>
          </a:p>
        </p:txBody>
      </p:sp>
    </p:spTree>
    <p:custDataLst>
      <p:tags r:id="rId1"/>
    </p:custDataLst>
    <p:extLst>
      <p:ext uri="{BB962C8B-B14F-4D97-AF65-F5344CB8AC3E}">
        <p14:creationId xmlns:p14="http://schemas.microsoft.com/office/powerpoint/2010/main" val="118581946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E07A7B-5369-821F-D07E-A2868B2A4593}"/>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D46D56D8-347A-3687-85FB-E173D3D9F457}"/>
              </a:ext>
            </a:extLst>
          </p:cNvPr>
          <p:cNvSpPr>
            <a:spLocks noGrp="1"/>
          </p:cNvSpPr>
          <p:nvPr>
            <p:ph type="title"/>
          </p:nvPr>
        </p:nvSpPr>
        <p:spPr>
          <a:xfrm>
            <a:off x="1052760" y="846668"/>
            <a:ext cx="21946388" cy="1817020"/>
          </a:xfrm>
        </p:spPr>
        <p:txBody>
          <a:bodyPr>
            <a:normAutofit/>
          </a:bodyPr>
          <a:lstStyle/>
          <a:p>
            <a:r>
              <a:rPr lang="es-MX" dirty="0"/>
              <a:t>Las Funciones del Negocio:</a:t>
            </a:r>
            <a:endParaRPr lang="es-CL" dirty="0"/>
          </a:p>
        </p:txBody>
      </p:sp>
      <p:pic>
        <p:nvPicPr>
          <p:cNvPr id="7" name="Imagen 6" descr="Logotipo&#10;&#10;Descripción generada automáticamente">
            <a:extLst>
              <a:ext uri="{FF2B5EF4-FFF2-40B4-BE49-F238E27FC236}">
                <a16:creationId xmlns:a16="http://schemas.microsoft.com/office/drawing/2014/main" id="{82177D4F-3289-BD50-4968-F707DF35DD3F}"/>
              </a:ext>
            </a:extLst>
          </p:cNvPr>
          <p:cNvPicPr>
            <a:picLocks noChangeAspect="1"/>
          </p:cNvPicPr>
          <p:nvPr/>
        </p:nvPicPr>
        <p:blipFill rotWithShape="1">
          <a:blip r:embed="rId3">
            <a:extLst>
              <a:ext uri="{28A0092B-C50C-407E-A947-70E740481C1C}">
                <a14:useLocalDpi xmlns:a14="http://schemas.microsoft.com/office/drawing/2010/main" val="0"/>
              </a:ext>
            </a:extLst>
          </a:blip>
          <a:srcRect t="11192" b="20761"/>
          <a:stretch/>
        </p:blipFill>
        <p:spPr>
          <a:xfrm>
            <a:off x="1052759" y="12165496"/>
            <a:ext cx="3062080" cy="1172817"/>
          </a:xfrm>
          <a:prstGeom prst="rect">
            <a:avLst/>
          </a:prstGeom>
        </p:spPr>
      </p:pic>
      <p:graphicFrame>
        <p:nvGraphicFramePr>
          <p:cNvPr id="8" name="Tabla 7">
            <a:extLst>
              <a:ext uri="{FF2B5EF4-FFF2-40B4-BE49-F238E27FC236}">
                <a16:creationId xmlns:a16="http://schemas.microsoft.com/office/drawing/2014/main" id="{B09A0E4D-ECAA-723F-B30F-D24F676A766D}"/>
              </a:ext>
            </a:extLst>
          </p:cNvPr>
          <p:cNvGraphicFramePr>
            <a:graphicFrameLocks noGrp="1"/>
          </p:cNvGraphicFramePr>
          <p:nvPr>
            <p:extLst>
              <p:ext uri="{D42A27DB-BD31-4B8C-83A1-F6EECF244321}">
                <p14:modId xmlns:p14="http://schemas.microsoft.com/office/powerpoint/2010/main" val="864692159"/>
              </p:ext>
            </p:extLst>
          </p:nvPr>
        </p:nvGraphicFramePr>
        <p:xfrm>
          <a:off x="2135791" y="3485053"/>
          <a:ext cx="20112417" cy="7340254"/>
        </p:xfrm>
        <a:graphic>
          <a:graphicData uri="http://schemas.openxmlformats.org/drawingml/2006/table">
            <a:tbl>
              <a:tblPr>
                <a:tableStyleId>{BDBED569-4797-4DF1-A0F4-6AAB3CD982D8}</a:tableStyleId>
              </a:tblPr>
              <a:tblGrid>
                <a:gridCol w="5298831">
                  <a:extLst>
                    <a:ext uri="{9D8B030D-6E8A-4147-A177-3AD203B41FA5}">
                      <a16:colId xmlns:a16="http://schemas.microsoft.com/office/drawing/2014/main" val="2297976555"/>
                    </a:ext>
                  </a:extLst>
                </a:gridCol>
                <a:gridCol w="14813586">
                  <a:extLst>
                    <a:ext uri="{9D8B030D-6E8A-4147-A177-3AD203B41FA5}">
                      <a16:colId xmlns:a16="http://schemas.microsoft.com/office/drawing/2014/main" val="454411086"/>
                    </a:ext>
                  </a:extLst>
                </a:gridCol>
              </a:tblGrid>
              <a:tr h="891370">
                <a:tc>
                  <a:txBody>
                    <a:bodyPr/>
                    <a:lstStyle/>
                    <a:p>
                      <a:pPr algn="ctr" rtl="0" fontAlgn="base"/>
                      <a:r>
                        <a:rPr lang="es-CL" sz="4000" b="1" dirty="0">
                          <a:solidFill>
                            <a:srgbClr val="4C4C4C"/>
                          </a:solidFill>
                          <a:effectLst/>
                        </a:rPr>
                        <a:t>Función de Negocio </a:t>
                      </a:r>
                      <a:endParaRPr lang="es-CL" sz="8800" b="1" i="0" dirty="0">
                        <a:solidFill>
                          <a:srgbClr val="4C4C4C"/>
                        </a:solidFill>
                        <a:effectLst/>
                      </a:endParaRPr>
                    </a:p>
                  </a:txBody>
                  <a:tcPr marL="61748" marR="61748" marT="30874" marB="30874" anchor="ctr">
                    <a:solidFill>
                      <a:schemeClr val="accent3">
                        <a:lumMod val="20000"/>
                        <a:lumOff val="80000"/>
                      </a:schemeClr>
                    </a:solidFill>
                  </a:tcPr>
                </a:tc>
                <a:tc>
                  <a:txBody>
                    <a:bodyPr/>
                    <a:lstStyle/>
                    <a:p>
                      <a:pPr algn="ctr" rtl="0" fontAlgn="base"/>
                      <a:r>
                        <a:rPr lang="es-CL" sz="4000" b="1" dirty="0">
                          <a:solidFill>
                            <a:srgbClr val="4C4C4C"/>
                          </a:solidFill>
                          <a:effectLst/>
                        </a:rPr>
                        <a:t>Prácticas de Seguridad </a:t>
                      </a:r>
                      <a:endParaRPr lang="es-CL" sz="8800" b="1" i="0" dirty="0">
                        <a:solidFill>
                          <a:srgbClr val="4C4C4C"/>
                        </a:solidFill>
                        <a:effectLst/>
                      </a:endParaRPr>
                    </a:p>
                  </a:txBody>
                  <a:tcPr marL="61748" marR="61748" marT="30874" marB="30874" anchor="ctr">
                    <a:solidFill>
                      <a:schemeClr val="accent3">
                        <a:lumMod val="20000"/>
                        <a:lumOff val="80000"/>
                      </a:schemeClr>
                    </a:solidFill>
                  </a:tcPr>
                </a:tc>
                <a:extLst>
                  <a:ext uri="{0D108BD9-81ED-4DB2-BD59-A6C34878D82A}">
                    <a16:rowId xmlns:a16="http://schemas.microsoft.com/office/drawing/2014/main" val="2351663200"/>
                  </a:ext>
                </a:extLst>
              </a:tr>
              <a:tr h="823306">
                <a:tc rowSpan="3">
                  <a:txBody>
                    <a:bodyPr/>
                    <a:lstStyle/>
                    <a:p>
                      <a:pPr algn="ctr" rtl="0" fontAlgn="base"/>
                      <a:r>
                        <a:rPr lang="es-CL" sz="4000" b="1" dirty="0">
                          <a:solidFill>
                            <a:srgbClr val="4C4C4C"/>
                          </a:solidFill>
                          <a:effectLst/>
                        </a:rPr>
                        <a:t>Gobierno </a:t>
                      </a:r>
                      <a:endParaRPr lang="es-CL" sz="8800" b="1" i="0" dirty="0">
                        <a:solidFill>
                          <a:srgbClr val="4C4C4C"/>
                        </a:solidFill>
                        <a:effectLst/>
                      </a:endParaRPr>
                    </a:p>
                  </a:txBody>
                  <a:tcPr marL="61748" marR="61748" marT="30874" marB="30874" anchor="ctr">
                    <a:solidFill>
                      <a:schemeClr val="accent3">
                        <a:lumMod val="20000"/>
                        <a:lumOff val="80000"/>
                      </a:schemeClr>
                    </a:solidFill>
                  </a:tcPr>
                </a:tc>
                <a:tc>
                  <a:txBody>
                    <a:bodyPr/>
                    <a:lstStyle/>
                    <a:p>
                      <a:pPr algn="just" rtl="0" fontAlgn="base">
                        <a:spcBef>
                          <a:spcPts val="600"/>
                        </a:spcBef>
                        <a:spcAft>
                          <a:spcPts val="600"/>
                        </a:spcAft>
                      </a:pPr>
                      <a:endParaRPr lang="es-MX" sz="1050" b="1" dirty="0">
                        <a:solidFill>
                          <a:srgbClr val="4C4C4C"/>
                        </a:solidFill>
                        <a:effectLst/>
                      </a:endParaRPr>
                    </a:p>
                    <a:p>
                      <a:pPr algn="just" rtl="0" fontAlgn="base">
                        <a:spcBef>
                          <a:spcPts val="600"/>
                        </a:spcBef>
                        <a:spcAft>
                          <a:spcPts val="600"/>
                        </a:spcAft>
                      </a:pPr>
                      <a:r>
                        <a:rPr lang="es-MX" sz="3200" b="1" dirty="0">
                          <a:solidFill>
                            <a:srgbClr val="4C4C4C"/>
                          </a:solidFill>
                          <a:effectLst/>
                        </a:rPr>
                        <a:t>Estrategia y métricas</a:t>
                      </a:r>
                      <a:r>
                        <a:rPr lang="es-MX" sz="3200" b="0" dirty="0">
                          <a:solidFill>
                            <a:srgbClr val="4C4C4C"/>
                          </a:solidFill>
                          <a:effectLst/>
                        </a:rPr>
                        <a:t> involucra la dirección estratégica global del programa de aseguramiento de software e instrumentación de procesos y actividades para recolectar métricas acerca de la postura de seguridad de una organización.</a:t>
                      </a:r>
                      <a:r>
                        <a:rPr lang="es-MX" sz="3200" b="1" dirty="0">
                          <a:solidFill>
                            <a:srgbClr val="4C4C4C"/>
                          </a:solidFill>
                          <a:effectLst/>
                        </a:rPr>
                        <a:t> </a:t>
                      </a:r>
                    </a:p>
                    <a:p>
                      <a:pPr algn="just" rtl="0" fontAlgn="base">
                        <a:spcBef>
                          <a:spcPts val="600"/>
                        </a:spcBef>
                        <a:spcAft>
                          <a:spcPts val="600"/>
                        </a:spcAft>
                      </a:pPr>
                      <a:endParaRPr lang="es-MX" sz="1050" b="1" i="0" dirty="0">
                        <a:solidFill>
                          <a:srgbClr val="4C4C4C"/>
                        </a:solidFill>
                        <a:effectLst/>
                      </a:endParaRPr>
                    </a:p>
                  </a:txBody>
                  <a:tcPr marL="61748" marR="61748" marT="30874" marB="30874">
                    <a:solidFill>
                      <a:schemeClr val="accent3">
                        <a:lumMod val="20000"/>
                        <a:lumOff val="80000"/>
                      </a:schemeClr>
                    </a:solidFill>
                  </a:tcPr>
                </a:tc>
                <a:extLst>
                  <a:ext uri="{0D108BD9-81ED-4DB2-BD59-A6C34878D82A}">
                    <a16:rowId xmlns:a16="http://schemas.microsoft.com/office/drawing/2014/main" val="4111496315"/>
                  </a:ext>
                </a:extLst>
              </a:tr>
              <a:tr h="823306">
                <a:tc vMerge="1">
                  <a:txBody>
                    <a:bodyPr/>
                    <a:lstStyle/>
                    <a:p>
                      <a:endParaRPr lang="es-CL"/>
                    </a:p>
                  </a:txBody>
                  <a:tcPr/>
                </a:tc>
                <a:tc>
                  <a:txBody>
                    <a:bodyPr/>
                    <a:lstStyle/>
                    <a:p>
                      <a:pPr algn="just" rtl="0" fontAlgn="base">
                        <a:spcBef>
                          <a:spcPts val="600"/>
                        </a:spcBef>
                        <a:spcAft>
                          <a:spcPts val="600"/>
                        </a:spcAft>
                      </a:pPr>
                      <a:endParaRPr lang="es-MX" sz="1050" b="1" dirty="0">
                        <a:solidFill>
                          <a:srgbClr val="4C4C4C"/>
                        </a:solidFill>
                        <a:effectLst/>
                      </a:endParaRPr>
                    </a:p>
                    <a:p>
                      <a:pPr algn="just" rtl="0" fontAlgn="base">
                        <a:spcBef>
                          <a:spcPts val="600"/>
                        </a:spcBef>
                        <a:spcAft>
                          <a:spcPts val="600"/>
                        </a:spcAft>
                      </a:pPr>
                      <a:r>
                        <a:rPr lang="es-MX" sz="3200" b="1" dirty="0">
                          <a:solidFill>
                            <a:srgbClr val="4C4C4C"/>
                          </a:solidFill>
                          <a:effectLst/>
                        </a:rPr>
                        <a:t>Política y cumplimiento</a:t>
                      </a:r>
                      <a:r>
                        <a:rPr lang="es-MX" sz="3200" b="0" dirty="0">
                          <a:solidFill>
                            <a:srgbClr val="4C4C4C"/>
                          </a:solidFill>
                          <a:effectLst/>
                        </a:rPr>
                        <a:t> involucra establecer una estructura de control y auditoria para seguridad y cumplimiento de regulaciones a lo largo de una organización para alcanzar un aseguramiento superior en software bajo construcción y en operación.</a:t>
                      </a:r>
                      <a:r>
                        <a:rPr lang="es-MX" sz="3200" b="1" dirty="0">
                          <a:solidFill>
                            <a:srgbClr val="4C4C4C"/>
                          </a:solidFill>
                          <a:effectLst/>
                        </a:rPr>
                        <a:t> </a:t>
                      </a:r>
                    </a:p>
                    <a:p>
                      <a:pPr algn="just" rtl="0" fontAlgn="base">
                        <a:spcBef>
                          <a:spcPts val="600"/>
                        </a:spcBef>
                        <a:spcAft>
                          <a:spcPts val="600"/>
                        </a:spcAft>
                      </a:pPr>
                      <a:endParaRPr lang="es-MX" sz="1050" b="1" i="0" dirty="0">
                        <a:solidFill>
                          <a:srgbClr val="4C4C4C"/>
                        </a:solidFill>
                        <a:effectLst/>
                      </a:endParaRPr>
                    </a:p>
                  </a:txBody>
                  <a:tcPr marL="61748" marR="61748" marT="30874" marB="30874">
                    <a:solidFill>
                      <a:schemeClr val="accent3">
                        <a:lumMod val="20000"/>
                        <a:lumOff val="80000"/>
                      </a:schemeClr>
                    </a:solidFill>
                  </a:tcPr>
                </a:tc>
                <a:extLst>
                  <a:ext uri="{0D108BD9-81ED-4DB2-BD59-A6C34878D82A}">
                    <a16:rowId xmlns:a16="http://schemas.microsoft.com/office/drawing/2014/main" val="1389471208"/>
                  </a:ext>
                </a:extLst>
              </a:tr>
              <a:tr h="0">
                <a:tc vMerge="1">
                  <a:txBody>
                    <a:bodyPr/>
                    <a:lstStyle/>
                    <a:p>
                      <a:endParaRPr lang="es-CL"/>
                    </a:p>
                  </a:txBody>
                  <a:tcPr/>
                </a:tc>
                <a:tc>
                  <a:txBody>
                    <a:bodyPr/>
                    <a:lstStyle/>
                    <a:p>
                      <a:pPr algn="just" rtl="0" fontAlgn="base">
                        <a:spcBef>
                          <a:spcPts val="600"/>
                        </a:spcBef>
                        <a:spcAft>
                          <a:spcPts val="600"/>
                        </a:spcAft>
                      </a:pPr>
                      <a:endParaRPr lang="es-MX" sz="1050" b="1" dirty="0">
                        <a:solidFill>
                          <a:srgbClr val="4C4C4C"/>
                        </a:solidFill>
                        <a:effectLst/>
                      </a:endParaRPr>
                    </a:p>
                    <a:p>
                      <a:pPr algn="just" rtl="0" fontAlgn="base">
                        <a:spcBef>
                          <a:spcPts val="600"/>
                        </a:spcBef>
                        <a:spcAft>
                          <a:spcPts val="600"/>
                        </a:spcAft>
                      </a:pPr>
                      <a:r>
                        <a:rPr lang="es-MX" sz="3200" b="1" dirty="0">
                          <a:solidFill>
                            <a:srgbClr val="4C4C4C"/>
                          </a:solidFill>
                          <a:effectLst/>
                        </a:rPr>
                        <a:t>Educación y orientación</a:t>
                      </a:r>
                      <a:r>
                        <a:rPr lang="es-MX" sz="3200" b="0" dirty="0">
                          <a:solidFill>
                            <a:srgbClr val="4C4C4C"/>
                          </a:solidFill>
                          <a:effectLst/>
                        </a:rPr>
                        <a:t> involucra incrementar el conocimiento de seguridad entre el personal de desarrollo de software a través de entrenamiento y orientación en temas de seguridad pertinentes a funciones del trabajo individual.</a:t>
                      </a:r>
                    </a:p>
                    <a:p>
                      <a:pPr algn="just" rtl="0" fontAlgn="base">
                        <a:spcBef>
                          <a:spcPts val="600"/>
                        </a:spcBef>
                        <a:spcAft>
                          <a:spcPts val="600"/>
                        </a:spcAft>
                      </a:pPr>
                      <a:endParaRPr lang="es-MX" sz="1050" b="1" dirty="0">
                        <a:solidFill>
                          <a:srgbClr val="4C4C4C"/>
                        </a:solidFill>
                        <a:effectLst/>
                      </a:endParaRPr>
                    </a:p>
                  </a:txBody>
                  <a:tcPr marL="61748" marR="61748" marT="30874" marB="30874">
                    <a:solidFill>
                      <a:schemeClr val="accent3">
                        <a:lumMod val="20000"/>
                        <a:lumOff val="80000"/>
                      </a:schemeClr>
                    </a:solidFill>
                  </a:tcPr>
                </a:tc>
                <a:extLst>
                  <a:ext uri="{0D108BD9-81ED-4DB2-BD59-A6C34878D82A}">
                    <a16:rowId xmlns:a16="http://schemas.microsoft.com/office/drawing/2014/main" val="1060600205"/>
                  </a:ext>
                </a:extLst>
              </a:tr>
            </a:tbl>
          </a:graphicData>
        </a:graphic>
      </p:graphicFrame>
    </p:spTree>
    <p:custDataLst>
      <p:tags r:id="rId1"/>
    </p:custDataLst>
    <p:extLst>
      <p:ext uri="{BB962C8B-B14F-4D97-AF65-F5344CB8AC3E}">
        <p14:creationId xmlns:p14="http://schemas.microsoft.com/office/powerpoint/2010/main" val="1763325055"/>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4446E1-3AAC-6E9B-3153-2F6D655126F6}"/>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4C8D5C99-B240-238D-DFA2-0B31D3E1A582}"/>
              </a:ext>
            </a:extLst>
          </p:cNvPr>
          <p:cNvSpPr>
            <a:spLocks noGrp="1"/>
          </p:cNvSpPr>
          <p:nvPr>
            <p:ph type="title"/>
          </p:nvPr>
        </p:nvSpPr>
        <p:spPr>
          <a:xfrm>
            <a:off x="1052760" y="846668"/>
            <a:ext cx="21946388" cy="1817020"/>
          </a:xfrm>
        </p:spPr>
        <p:txBody>
          <a:bodyPr>
            <a:normAutofit/>
          </a:bodyPr>
          <a:lstStyle/>
          <a:p>
            <a:r>
              <a:rPr lang="es-MX" dirty="0"/>
              <a:t>Las Funciones del Negocio:</a:t>
            </a:r>
            <a:endParaRPr lang="es-CL" dirty="0"/>
          </a:p>
        </p:txBody>
      </p:sp>
      <p:pic>
        <p:nvPicPr>
          <p:cNvPr id="7" name="Imagen 6" descr="Logotipo&#10;&#10;Descripción generada automáticamente">
            <a:extLst>
              <a:ext uri="{FF2B5EF4-FFF2-40B4-BE49-F238E27FC236}">
                <a16:creationId xmlns:a16="http://schemas.microsoft.com/office/drawing/2014/main" id="{9EE0B3B5-51F3-987E-3495-9F24E1A3CF2B}"/>
              </a:ext>
            </a:extLst>
          </p:cNvPr>
          <p:cNvPicPr>
            <a:picLocks noChangeAspect="1"/>
          </p:cNvPicPr>
          <p:nvPr/>
        </p:nvPicPr>
        <p:blipFill rotWithShape="1">
          <a:blip r:embed="rId3">
            <a:extLst>
              <a:ext uri="{28A0092B-C50C-407E-A947-70E740481C1C}">
                <a14:useLocalDpi xmlns:a14="http://schemas.microsoft.com/office/drawing/2010/main" val="0"/>
              </a:ext>
            </a:extLst>
          </a:blip>
          <a:srcRect t="11192" b="20761"/>
          <a:stretch/>
        </p:blipFill>
        <p:spPr>
          <a:xfrm>
            <a:off x="1052759" y="12165496"/>
            <a:ext cx="3062080" cy="1172817"/>
          </a:xfrm>
          <a:prstGeom prst="rect">
            <a:avLst/>
          </a:prstGeom>
        </p:spPr>
      </p:pic>
      <p:graphicFrame>
        <p:nvGraphicFramePr>
          <p:cNvPr id="8" name="Tabla 7">
            <a:extLst>
              <a:ext uri="{FF2B5EF4-FFF2-40B4-BE49-F238E27FC236}">
                <a16:creationId xmlns:a16="http://schemas.microsoft.com/office/drawing/2014/main" id="{5B287D74-560E-C097-8A5D-061D9EC43179}"/>
              </a:ext>
            </a:extLst>
          </p:cNvPr>
          <p:cNvGraphicFramePr>
            <a:graphicFrameLocks noGrp="1"/>
          </p:cNvGraphicFramePr>
          <p:nvPr>
            <p:extLst>
              <p:ext uri="{D42A27DB-BD31-4B8C-83A1-F6EECF244321}">
                <p14:modId xmlns:p14="http://schemas.microsoft.com/office/powerpoint/2010/main" val="1554206505"/>
              </p:ext>
            </p:extLst>
          </p:nvPr>
        </p:nvGraphicFramePr>
        <p:xfrm>
          <a:off x="2135791" y="4368973"/>
          <a:ext cx="20112417" cy="6425854"/>
        </p:xfrm>
        <a:graphic>
          <a:graphicData uri="http://schemas.openxmlformats.org/drawingml/2006/table">
            <a:tbl>
              <a:tblPr>
                <a:tableStyleId>{BDBED569-4797-4DF1-A0F4-6AAB3CD982D8}</a:tableStyleId>
              </a:tblPr>
              <a:tblGrid>
                <a:gridCol w="5298831">
                  <a:extLst>
                    <a:ext uri="{9D8B030D-6E8A-4147-A177-3AD203B41FA5}">
                      <a16:colId xmlns:a16="http://schemas.microsoft.com/office/drawing/2014/main" val="2297976555"/>
                    </a:ext>
                  </a:extLst>
                </a:gridCol>
                <a:gridCol w="14813586">
                  <a:extLst>
                    <a:ext uri="{9D8B030D-6E8A-4147-A177-3AD203B41FA5}">
                      <a16:colId xmlns:a16="http://schemas.microsoft.com/office/drawing/2014/main" val="454411086"/>
                    </a:ext>
                  </a:extLst>
                </a:gridCol>
              </a:tblGrid>
              <a:tr h="891370">
                <a:tc>
                  <a:txBody>
                    <a:bodyPr/>
                    <a:lstStyle/>
                    <a:p>
                      <a:pPr algn="ctr" rtl="0" fontAlgn="base"/>
                      <a:r>
                        <a:rPr lang="es-CL" sz="4000" b="1" dirty="0">
                          <a:solidFill>
                            <a:srgbClr val="4C4C4C"/>
                          </a:solidFill>
                          <a:effectLst/>
                        </a:rPr>
                        <a:t>Función de Negocio </a:t>
                      </a:r>
                      <a:endParaRPr lang="es-CL" sz="8800" b="1" i="0" dirty="0">
                        <a:solidFill>
                          <a:srgbClr val="4C4C4C"/>
                        </a:solidFill>
                        <a:effectLst/>
                      </a:endParaRPr>
                    </a:p>
                  </a:txBody>
                  <a:tcPr marL="61748" marR="61748" marT="30874" marB="30874" anchor="ctr">
                    <a:solidFill>
                      <a:schemeClr val="accent3">
                        <a:lumMod val="20000"/>
                        <a:lumOff val="80000"/>
                      </a:schemeClr>
                    </a:solidFill>
                  </a:tcPr>
                </a:tc>
                <a:tc>
                  <a:txBody>
                    <a:bodyPr/>
                    <a:lstStyle/>
                    <a:p>
                      <a:pPr algn="ctr" rtl="0" fontAlgn="base"/>
                      <a:r>
                        <a:rPr lang="es-CL" sz="4000" b="1" dirty="0">
                          <a:solidFill>
                            <a:srgbClr val="4C4C4C"/>
                          </a:solidFill>
                          <a:effectLst/>
                        </a:rPr>
                        <a:t>Prácticas de Seguridad </a:t>
                      </a:r>
                      <a:endParaRPr lang="es-CL" sz="8800" b="1" i="0" dirty="0">
                        <a:solidFill>
                          <a:srgbClr val="4C4C4C"/>
                        </a:solidFill>
                        <a:effectLst/>
                      </a:endParaRPr>
                    </a:p>
                  </a:txBody>
                  <a:tcPr marL="61748" marR="61748" marT="30874" marB="30874" anchor="ctr">
                    <a:solidFill>
                      <a:schemeClr val="accent3">
                        <a:lumMod val="20000"/>
                        <a:lumOff val="80000"/>
                      </a:schemeClr>
                    </a:solidFill>
                  </a:tcPr>
                </a:tc>
                <a:extLst>
                  <a:ext uri="{0D108BD9-81ED-4DB2-BD59-A6C34878D82A}">
                    <a16:rowId xmlns:a16="http://schemas.microsoft.com/office/drawing/2014/main" val="2351663200"/>
                  </a:ext>
                </a:extLst>
              </a:tr>
              <a:tr h="710101">
                <a:tc rowSpan="3">
                  <a:txBody>
                    <a:bodyPr/>
                    <a:lstStyle/>
                    <a:p>
                      <a:pPr algn="ctr" rtl="0" fontAlgn="base"/>
                      <a:r>
                        <a:rPr lang="es-CL" sz="4000" b="1" dirty="0">
                          <a:solidFill>
                            <a:srgbClr val="4C4C4C"/>
                          </a:solidFill>
                          <a:effectLst/>
                        </a:rPr>
                        <a:t>Construcción </a:t>
                      </a:r>
                      <a:endParaRPr lang="es-CL" sz="8800" b="1" i="0" dirty="0">
                        <a:solidFill>
                          <a:srgbClr val="4C4C4C"/>
                        </a:solidFill>
                        <a:effectLst/>
                      </a:endParaRPr>
                    </a:p>
                  </a:txBody>
                  <a:tcPr marL="61748" marR="61748" marT="30874" marB="30874" anchor="ctr">
                    <a:solidFill>
                      <a:schemeClr val="accent3">
                        <a:lumMod val="20000"/>
                        <a:lumOff val="80000"/>
                      </a:schemeClr>
                    </a:solidFill>
                  </a:tcPr>
                </a:tc>
                <a:tc>
                  <a:txBody>
                    <a:bodyPr/>
                    <a:lstStyle/>
                    <a:p>
                      <a:pPr fontAlgn="t"/>
                      <a:endParaRPr lang="es-MX" sz="1050" dirty="0">
                        <a:effectLst/>
                      </a:endParaRPr>
                    </a:p>
                    <a:p>
                      <a:pPr algn="just" rtl="0" fontAlgn="base"/>
                      <a:r>
                        <a:rPr lang="es-MX" sz="3200" b="1" dirty="0">
                          <a:solidFill>
                            <a:srgbClr val="4C4C4C"/>
                          </a:solidFill>
                          <a:effectLst/>
                        </a:rPr>
                        <a:t>Evaluación de amenazas</a:t>
                      </a:r>
                      <a:r>
                        <a:rPr lang="es-MX" sz="3200" b="0" dirty="0">
                          <a:solidFill>
                            <a:srgbClr val="4C4C4C"/>
                          </a:solidFill>
                          <a:effectLst/>
                        </a:rPr>
                        <a:t> involucra identificar y caracterizar con precisión los ataques potenciales contra el software de una organización, con el fin de comprender mejor los riesgos y facilitar su gestión.</a:t>
                      </a:r>
                      <a:r>
                        <a:rPr lang="es-MX" sz="3200" b="1" dirty="0">
                          <a:solidFill>
                            <a:srgbClr val="4C4C4C"/>
                          </a:solidFill>
                          <a:effectLst/>
                        </a:rPr>
                        <a:t> </a:t>
                      </a:r>
                    </a:p>
                    <a:p>
                      <a:pPr algn="just" rtl="0" fontAlgn="base"/>
                      <a:endParaRPr lang="es-MX" sz="1050" b="1" i="0" dirty="0">
                        <a:solidFill>
                          <a:srgbClr val="4C4C4C"/>
                        </a:solidFill>
                        <a:effectLst/>
                      </a:endParaRPr>
                    </a:p>
                  </a:txBody>
                  <a:tcPr marL="61748" marR="61748" marT="30874" marB="30874">
                    <a:solidFill>
                      <a:schemeClr val="accent3">
                        <a:lumMod val="20000"/>
                        <a:lumOff val="80000"/>
                      </a:schemeClr>
                    </a:solidFill>
                  </a:tcPr>
                </a:tc>
                <a:extLst>
                  <a:ext uri="{0D108BD9-81ED-4DB2-BD59-A6C34878D82A}">
                    <a16:rowId xmlns:a16="http://schemas.microsoft.com/office/drawing/2014/main" val="2459463966"/>
                  </a:ext>
                </a:extLst>
              </a:tr>
              <a:tr h="710101">
                <a:tc vMerge="1">
                  <a:txBody>
                    <a:bodyPr/>
                    <a:lstStyle/>
                    <a:p>
                      <a:endParaRPr lang="es-CL"/>
                    </a:p>
                  </a:txBody>
                  <a:tcPr/>
                </a:tc>
                <a:tc>
                  <a:txBody>
                    <a:bodyPr/>
                    <a:lstStyle/>
                    <a:p>
                      <a:pPr fontAlgn="t"/>
                      <a:endParaRPr lang="es-MX" sz="1050" dirty="0">
                        <a:effectLst/>
                      </a:endParaRPr>
                    </a:p>
                    <a:p>
                      <a:pPr algn="just" rtl="0" fontAlgn="base"/>
                      <a:r>
                        <a:rPr lang="es-MX" sz="3200" b="1" dirty="0">
                          <a:solidFill>
                            <a:srgbClr val="4C4C4C"/>
                          </a:solidFill>
                          <a:effectLst/>
                        </a:rPr>
                        <a:t>Requisitos de seguridad</a:t>
                      </a:r>
                      <a:r>
                        <a:rPr lang="es-MX" sz="3200" b="0" dirty="0">
                          <a:solidFill>
                            <a:srgbClr val="4C4C4C"/>
                          </a:solidFill>
                          <a:effectLst/>
                        </a:rPr>
                        <a:t> implican la inclusión de las necesidades de seguridad durante el desarrollo de software para especificar la funcionalidad correcta desde el principio.</a:t>
                      </a:r>
                      <a:r>
                        <a:rPr lang="es-MX" sz="3200" b="1" dirty="0">
                          <a:solidFill>
                            <a:srgbClr val="4C4C4C"/>
                          </a:solidFill>
                          <a:effectLst/>
                        </a:rPr>
                        <a:t> </a:t>
                      </a:r>
                    </a:p>
                    <a:p>
                      <a:pPr algn="just" rtl="0" fontAlgn="base"/>
                      <a:endParaRPr lang="es-MX" sz="1050" b="1" i="0" dirty="0">
                        <a:solidFill>
                          <a:srgbClr val="4C4C4C"/>
                        </a:solidFill>
                        <a:effectLst/>
                      </a:endParaRPr>
                    </a:p>
                  </a:txBody>
                  <a:tcPr marL="61748" marR="61748" marT="30874" marB="30874">
                    <a:solidFill>
                      <a:schemeClr val="accent3">
                        <a:lumMod val="20000"/>
                        <a:lumOff val="80000"/>
                      </a:schemeClr>
                    </a:solidFill>
                  </a:tcPr>
                </a:tc>
                <a:extLst>
                  <a:ext uri="{0D108BD9-81ED-4DB2-BD59-A6C34878D82A}">
                    <a16:rowId xmlns:a16="http://schemas.microsoft.com/office/drawing/2014/main" val="3786955672"/>
                  </a:ext>
                </a:extLst>
              </a:tr>
              <a:tr h="710101">
                <a:tc vMerge="1">
                  <a:txBody>
                    <a:bodyPr/>
                    <a:lstStyle/>
                    <a:p>
                      <a:endParaRPr lang="es-CL"/>
                    </a:p>
                  </a:txBody>
                  <a:tcPr/>
                </a:tc>
                <a:tc>
                  <a:txBody>
                    <a:bodyPr/>
                    <a:lstStyle/>
                    <a:p>
                      <a:pPr fontAlgn="t"/>
                      <a:endParaRPr lang="es-MX" sz="1050" dirty="0">
                        <a:effectLst/>
                      </a:endParaRPr>
                    </a:p>
                    <a:p>
                      <a:pPr algn="just" rtl="0" fontAlgn="base"/>
                      <a:r>
                        <a:rPr lang="es-MX" sz="3200" b="1" dirty="0">
                          <a:solidFill>
                            <a:srgbClr val="4C4C4C"/>
                          </a:solidFill>
                          <a:effectLst/>
                        </a:rPr>
                        <a:t>Arquitectura de seguridad</a:t>
                      </a:r>
                      <a:r>
                        <a:rPr lang="es-MX" sz="3200" b="0" dirty="0">
                          <a:solidFill>
                            <a:srgbClr val="4C4C4C"/>
                          </a:solidFill>
                          <a:effectLst/>
                        </a:rPr>
                        <a:t> implica el fortalecimiento del proceso de diseño con actividades para promover diseños con seguridad en mente y los marcos de trabajo en que se basa el software.</a:t>
                      </a:r>
                      <a:r>
                        <a:rPr lang="es-MX" sz="3200" b="1" dirty="0">
                          <a:solidFill>
                            <a:srgbClr val="4C4C4C"/>
                          </a:solidFill>
                          <a:effectLst/>
                        </a:rPr>
                        <a:t> </a:t>
                      </a:r>
                    </a:p>
                    <a:p>
                      <a:pPr algn="just" rtl="0" fontAlgn="base"/>
                      <a:endParaRPr lang="es-MX" sz="1050" b="1" i="0" dirty="0">
                        <a:solidFill>
                          <a:srgbClr val="4C4C4C"/>
                        </a:solidFill>
                        <a:effectLst/>
                      </a:endParaRPr>
                    </a:p>
                  </a:txBody>
                  <a:tcPr marL="61748" marR="61748" marT="30874" marB="30874">
                    <a:solidFill>
                      <a:schemeClr val="accent3">
                        <a:lumMod val="20000"/>
                        <a:lumOff val="80000"/>
                      </a:schemeClr>
                    </a:solidFill>
                  </a:tcPr>
                </a:tc>
                <a:extLst>
                  <a:ext uri="{0D108BD9-81ED-4DB2-BD59-A6C34878D82A}">
                    <a16:rowId xmlns:a16="http://schemas.microsoft.com/office/drawing/2014/main" val="1009521290"/>
                  </a:ext>
                </a:extLst>
              </a:tr>
            </a:tbl>
          </a:graphicData>
        </a:graphic>
      </p:graphicFrame>
    </p:spTree>
    <p:custDataLst>
      <p:tags r:id="rId1"/>
    </p:custDataLst>
    <p:extLst>
      <p:ext uri="{BB962C8B-B14F-4D97-AF65-F5344CB8AC3E}">
        <p14:creationId xmlns:p14="http://schemas.microsoft.com/office/powerpoint/2010/main" val="264491680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B8431-9E41-6C97-2DB1-CA5D7750C422}"/>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BDF5DCEB-FE3C-6E3F-1660-781D826DCA28}"/>
              </a:ext>
            </a:extLst>
          </p:cNvPr>
          <p:cNvSpPr>
            <a:spLocks noGrp="1"/>
          </p:cNvSpPr>
          <p:nvPr>
            <p:ph type="title"/>
          </p:nvPr>
        </p:nvSpPr>
        <p:spPr>
          <a:xfrm>
            <a:off x="1052760" y="846668"/>
            <a:ext cx="21946388" cy="1817020"/>
          </a:xfrm>
        </p:spPr>
        <p:txBody>
          <a:bodyPr>
            <a:normAutofit/>
          </a:bodyPr>
          <a:lstStyle/>
          <a:p>
            <a:r>
              <a:rPr lang="es-MX" dirty="0"/>
              <a:t>Las Funciones del Negocio:</a:t>
            </a:r>
            <a:endParaRPr lang="es-CL" dirty="0"/>
          </a:p>
        </p:txBody>
      </p:sp>
      <p:pic>
        <p:nvPicPr>
          <p:cNvPr id="7" name="Imagen 6" descr="Logotipo&#10;&#10;Descripción generada automáticamente">
            <a:extLst>
              <a:ext uri="{FF2B5EF4-FFF2-40B4-BE49-F238E27FC236}">
                <a16:creationId xmlns:a16="http://schemas.microsoft.com/office/drawing/2014/main" id="{84E009CB-2CF2-C19B-949B-138C2419F29B}"/>
              </a:ext>
            </a:extLst>
          </p:cNvPr>
          <p:cNvPicPr>
            <a:picLocks noChangeAspect="1"/>
          </p:cNvPicPr>
          <p:nvPr/>
        </p:nvPicPr>
        <p:blipFill rotWithShape="1">
          <a:blip r:embed="rId3">
            <a:extLst>
              <a:ext uri="{28A0092B-C50C-407E-A947-70E740481C1C}">
                <a14:useLocalDpi xmlns:a14="http://schemas.microsoft.com/office/drawing/2010/main" val="0"/>
              </a:ext>
            </a:extLst>
          </a:blip>
          <a:srcRect t="11192" b="20761"/>
          <a:stretch/>
        </p:blipFill>
        <p:spPr>
          <a:xfrm>
            <a:off x="1052759" y="12165496"/>
            <a:ext cx="3062080" cy="1172817"/>
          </a:xfrm>
          <a:prstGeom prst="rect">
            <a:avLst/>
          </a:prstGeom>
        </p:spPr>
      </p:pic>
      <p:graphicFrame>
        <p:nvGraphicFramePr>
          <p:cNvPr id="8" name="Tabla 7">
            <a:extLst>
              <a:ext uri="{FF2B5EF4-FFF2-40B4-BE49-F238E27FC236}">
                <a16:creationId xmlns:a16="http://schemas.microsoft.com/office/drawing/2014/main" id="{FF632C54-0740-9AF8-EDA7-F61C841ACD25}"/>
              </a:ext>
            </a:extLst>
          </p:cNvPr>
          <p:cNvGraphicFramePr>
            <a:graphicFrameLocks noGrp="1"/>
          </p:cNvGraphicFramePr>
          <p:nvPr>
            <p:extLst>
              <p:ext uri="{D42A27DB-BD31-4B8C-83A1-F6EECF244321}">
                <p14:modId xmlns:p14="http://schemas.microsoft.com/office/powerpoint/2010/main" val="3402046361"/>
              </p:ext>
            </p:extLst>
          </p:nvPr>
        </p:nvGraphicFramePr>
        <p:xfrm>
          <a:off x="1969745" y="4155613"/>
          <a:ext cx="20112417" cy="6913534"/>
        </p:xfrm>
        <a:graphic>
          <a:graphicData uri="http://schemas.openxmlformats.org/drawingml/2006/table">
            <a:tbl>
              <a:tblPr>
                <a:tableStyleId>{BDBED569-4797-4DF1-A0F4-6AAB3CD982D8}</a:tableStyleId>
              </a:tblPr>
              <a:tblGrid>
                <a:gridCol w="5298831">
                  <a:extLst>
                    <a:ext uri="{9D8B030D-6E8A-4147-A177-3AD203B41FA5}">
                      <a16:colId xmlns:a16="http://schemas.microsoft.com/office/drawing/2014/main" val="2297976555"/>
                    </a:ext>
                  </a:extLst>
                </a:gridCol>
                <a:gridCol w="14813586">
                  <a:extLst>
                    <a:ext uri="{9D8B030D-6E8A-4147-A177-3AD203B41FA5}">
                      <a16:colId xmlns:a16="http://schemas.microsoft.com/office/drawing/2014/main" val="454411086"/>
                    </a:ext>
                  </a:extLst>
                </a:gridCol>
              </a:tblGrid>
              <a:tr h="891370">
                <a:tc>
                  <a:txBody>
                    <a:bodyPr/>
                    <a:lstStyle/>
                    <a:p>
                      <a:pPr algn="ctr" rtl="0" fontAlgn="base"/>
                      <a:r>
                        <a:rPr lang="es-CL" sz="4000" b="1" dirty="0">
                          <a:solidFill>
                            <a:srgbClr val="4C4C4C"/>
                          </a:solidFill>
                          <a:effectLst/>
                        </a:rPr>
                        <a:t>Función de Negocio </a:t>
                      </a:r>
                      <a:endParaRPr lang="es-CL" sz="8800" b="1" i="0" dirty="0">
                        <a:solidFill>
                          <a:srgbClr val="4C4C4C"/>
                        </a:solidFill>
                        <a:effectLst/>
                      </a:endParaRPr>
                    </a:p>
                  </a:txBody>
                  <a:tcPr marL="61748" marR="61748" marT="30874" marB="30874" anchor="ctr">
                    <a:solidFill>
                      <a:schemeClr val="accent3">
                        <a:lumMod val="20000"/>
                        <a:lumOff val="80000"/>
                      </a:schemeClr>
                    </a:solidFill>
                  </a:tcPr>
                </a:tc>
                <a:tc>
                  <a:txBody>
                    <a:bodyPr/>
                    <a:lstStyle/>
                    <a:p>
                      <a:pPr algn="ctr" rtl="0" fontAlgn="base"/>
                      <a:r>
                        <a:rPr lang="es-CL" sz="4000" b="1" dirty="0">
                          <a:solidFill>
                            <a:srgbClr val="4C4C4C"/>
                          </a:solidFill>
                          <a:effectLst/>
                        </a:rPr>
                        <a:t>Prácticas de Seguridad </a:t>
                      </a:r>
                      <a:endParaRPr lang="es-CL" sz="8800" b="1" i="0" dirty="0">
                        <a:solidFill>
                          <a:srgbClr val="4C4C4C"/>
                        </a:solidFill>
                        <a:effectLst/>
                      </a:endParaRPr>
                    </a:p>
                  </a:txBody>
                  <a:tcPr marL="61748" marR="61748" marT="30874" marB="30874" anchor="ctr">
                    <a:solidFill>
                      <a:schemeClr val="accent3">
                        <a:lumMod val="20000"/>
                        <a:lumOff val="80000"/>
                      </a:schemeClr>
                    </a:solidFill>
                  </a:tcPr>
                </a:tc>
                <a:extLst>
                  <a:ext uri="{0D108BD9-81ED-4DB2-BD59-A6C34878D82A}">
                    <a16:rowId xmlns:a16="http://schemas.microsoft.com/office/drawing/2014/main" val="2351663200"/>
                  </a:ext>
                </a:extLst>
              </a:tr>
              <a:tr h="823306">
                <a:tc rowSpan="3">
                  <a:txBody>
                    <a:bodyPr/>
                    <a:lstStyle/>
                    <a:p>
                      <a:pPr algn="ctr" rtl="0" fontAlgn="base"/>
                      <a:r>
                        <a:rPr lang="es-CL" sz="4000" b="1" dirty="0">
                          <a:solidFill>
                            <a:srgbClr val="4C4C4C"/>
                          </a:solidFill>
                          <a:effectLst/>
                        </a:rPr>
                        <a:t>Verificación </a:t>
                      </a:r>
                      <a:endParaRPr lang="es-CL" sz="8800" b="1" i="0" dirty="0">
                        <a:solidFill>
                          <a:srgbClr val="4C4C4C"/>
                        </a:solidFill>
                        <a:effectLst/>
                      </a:endParaRPr>
                    </a:p>
                  </a:txBody>
                  <a:tcPr marL="61748" marR="61748" marT="30874" marB="30874" anchor="ctr">
                    <a:solidFill>
                      <a:schemeClr val="accent3">
                        <a:lumMod val="20000"/>
                        <a:lumOff val="80000"/>
                      </a:schemeClr>
                    </a:solidFill>
                  </a:tcPr>
                </a:tc>
                <a:tc>
                  <a:txBody>
                    <a:bodyPr/>
                    <a:lstStyle/>
                    <a:p>
                      <a:pPr fontAlgn="t"/>
                      <a:endParaRPr lang="es-MX" sz="1050" dirty="0">
                        <a:effectLst/>
                      </a:endParaRPr>
                    </a:p>
                    <a:p>
                      <a:pPr algn="just" rtl="0" fontAlgn="base"/>
                      <a:r>
                        <a:rPr lang="es-MX" sz="3200" b="1" dirty="0">
                          <a:solidFill>
                            <a:srgbClr val="4C4C4C"/>
                          </a:solidFill>
                          <a:effectLst/>
                        </a:rPr>
                        <a:t>Revisión de diseño</a:t>
                      </a:r>
                      <a:r>
                        <a:rPr lang="es-MX" sz="3200" b="0" dirty="0">
                          <a:solidFill>
                            <a:srgbClr val="4C4C4C"/>
                          </a:solidFill>
                          <a:effectLst/>
                        </a:rPr>
                        <a:t> involucra la inspección de artefactos creados a partir del proceso de diseño para asegurar la provisión de mecanismos de seguridad adecuados y apegados a las expectativas de seguridad de la organización</a:t>
                      </a:r>
                      <a:r>
                        <a:rPr lang="es-MX" sz="3200" b="1" dirty="0">
                          <a:solidFill>
                            <a:srgbClr val="4C4C4C"/>
                          </a:solidFill>
                          <a:effectLst/>
                        </a:rPr>
                        <a:t>.</a:t>
                      </a:r>
                    </a:p>
                    <a:p>
                      <a:pPr algn="just" rtl="0" fontAlgn="base"/>
                      <a:endParaRPr lang="es-MX" sz="1050" b="1" i="0" dirty="0">
                        <a:solidFill>
                          <a:srgbClr val="4C4C4C"/>
                        </a:solidFill>
                        <a:effectLst/>
                      </a:endParaRPr>
                    </a:p>
                  </a:txBody>
                  <a:tcPr marL="61748" marR="61748" marT="30874" marB="30874">
                    <a:solidFill>
                      <a:schemeClr val="accent3">
                        <a:lumMod val="20000"/>
                        <a:lumOff val="80000"/>
                      </a:schemeClr>
                    </a:solidFill>
                  </a:tcPr>
                </a:tc>
                <a:extLst>
                  <a:ext uri="{0D108BD9-81ED-4DB2-BD59-A6C34878D82A}">
                    <a16:rowId xmlns:a16="http://schemas.microsoft.com/office/drawing/2014/main" val="3625731397"/>
                  </a:ext>
                </a:extLst>
              </a:tr>
              <a:tr h="823306">
                <a:tc vMerge="1">
                  <a:txBody>
                    <a:bodyPr/>
                    <a:lstStyle/>
                    <a:p>
                      <a:endParaRPr lang="es-CL"/>
                    </a:p>
                  </a:txBody>
                  <a:tcPr/>
                </a:tc>
                <a:tc>
                  <a:txBody>
                    <a:bodyPr/>
                    <a:lstStyle/>
                    <a:p>
                      <a:pPr fontAlgn="t"/>
                      <a:endParaRPr lang="es-MX" sz="1050" dirty="0">
                        <a:effectLst/>
                      </a:endParaRPr>
                    </a:p>
                    <a:p>
                      <a:pPr algn="just" rtl="0" fontAlgn="base"/>
                      <a:r>
                        <a:rPr lang="es-MX" sz="3200" b="1" dirty="0">
                          <a:solidFill>
                            <a:srgbClr val="4C4C4C"/>
                          </a:solidFill>
                          <a:effectLst/>
                        </a:rPr>
                        <a:t>Revisión de código</a:t>
                      </a:r>
                      <a:r>
                        <a:rPr lang="es-MX" sz="3200" b="0" dirty="0">
                          <a:solidFill>
                            <a:srgbClr val="4C4C4C"/>
                          </a:solidFill>
                          <a:effectLst/>
                        </a:rPr>
                        <a:t> involucra la evaluación del código fuente de una organización para ayudar en el descubrimiento de vulnerabilidades y actividades relacionadas a la mitigación como es el establecimiento de bases para las expectativas de la seguridad en programación.</a:t>
                      </a:r>
                      <a:r>
                        <a:rPr lang="es-MX" sz="3200" b="1" dirty="0">
                          <a:solidFill>
                            <a:srgbClr val="4C4C4C"/>
                          </a:solidFill>
                          <a:effectLst/>
                        </a:rPr>
                        <a:t> </a:t>
                      </a:r>
                    </a:p>
                    <a:p>
                      <a:pPr algn="just" rtl="0" fontAlgn="base"/>
                      <a:endParaRPr lang="es-MX" sz="1050" b="1" i="0" dirty="0">
                        <a:solidFill>
                          <a:srgbClr val="4C4C4C"/>
                        </a:solidFill>
                        <a:effectLst/>
                      </a:endParaRPr>
                    </a:p>
                  </a:txBody>
                  <a:tcPr marL="61748" marR="61748" marT="30874" marB="30874">
                    <a:solidFill>
                      <a:schemeClr val="accent3">
                        <a:lumMod val="20000"/>
                        <a:lumOff val="80000"/>
                      </a:schemeClr>
                    </a:solidFill>
                  </a:tcPr>
                </a:tc>
                <a:extLst>
                  <a:ext uri="{0D108BD9-81ED-4DB2-BD59-A6C34878D82A}">
                    <a16:rowId xmlns:a16="http://schemas.microsoft.com/office/drawing/2014/main" val="991133914"/>
                  </a:ext>
                </a:extLst>
              </a:tr>
              <a:tr h="710101">
                <a:tc vMerge="1">
                  <a:txBody>
                    <a:bodyPr/>
                    <a:lstStyle/>
                    <a:p>
                      <a:endParaRPr lang="es-CL"/>
                    </a:p>
                  </a:txBody>
                  <a:tcPr/>
                </a:tc>
                <a:tc>
                  <a:txBody>
                    <a:bodyPr/>
                    <a:lstStyle/>
                    <a:p>
                      <a:pPr fontAlgn="t"/>
                      <a:endParaRPr lang="es-MX" sz="1050" dirty="0">
                        <a:effectLst/>
                      </a:endParaRPr>
                    </a:p>
                    <a:p>
                      <a:pPr algn="just" rtl="0" fontAlgn="base"/>
                      <a:r>
                        <a:rPr lang="es-MX" sz="3200" b="1" dirty="0">
                          <a:solidFill>
                            <a:srgbClr val="4C4C4C"/>
                          </a:solidFill>
                          <a:effectLst/>
                        </a:rPr>
                        <a:t>Pruebas de seguridad</a:t>
                      </a:r>
                      <a:r>
                        <a:rPr lang="es-MX" sz="3200" b="0" dirty="0">
                          <a:solidFill>
                            <a:srgbClr val="4C4C4C"/>
                          </a:solidFill>
                          <a:effectLst/>
                        </a:rPr>
                        <a:t> involucra probar el software de la organización en su ambiente de ejecución para descubrir vulnerabilidades y establecer un estándar mínimo para la liberación del software.</a:t>
                      </a:r>
                      <a:r>
                        <a:rPr lang="es-MX" sz="3200" b="1" dirty="0">
                          <a:solidFill>
                            <a:srgbClr val="4C4C4C"/>
                          </a:solidFill>
                          <a:effectLst/>
                        </a:rPr>
                        <a:t> </a:t>
                      </a:r>
                    </a:p>
                    <a:p>
                      <a:pPr algn="just" rtl="0" fontAlgn="base"/>
                      <a:endParaRPr lang="es-MX" sz="1050" b="1" i="0" dirty="0">
                        <a:solidFill>
                          <a:srgbClr val="4C4C4C"/>
                        </a:solidFill>
                        <a:effectLst/>
                      </a:endParaRPr>
                    </a:p>
                  </a:txBody>
                  <a:tcPr marL="61748" marR="61748" marT="30874" marB="30874">
                    <a:solidFill>
                      <a:schemeClr val="accent3">
                        <a:lumMod val="20000"/>
                        <a:lumOff val="80000"/>
                      </a:schemeClr>
                    </a:solidFill>
                  </a:tcPr>
                </a:tc>
                <a:extLst>
                  <a:ext uri="{0D108BD9-81ED-4DB2-BD59-A6C34878D82A}">
                    <a16:rowId xmlns:a16="http://schemas.microsoft.com/office/drawing/2014/main" val="1330433179"/>
                  </a:ext>
                </a:extLst>
              </a:tr>
            </a:tbl>
          </a:graphicData>
        </a:graphic>
      </p:graphicFrame>
    </p:spTree>
    <p:custDataLst>
      <p:tags r:id="rId1"/>
    </p:custDataLst>
    <p:extLst>
      <p:ext uri="{BB962C8B-B14F-4D97-AF65-F5344CB8AC3E}">
        <p14:creationId xmlns:p14="http://schemas.microsoft.com/office/powerpoint/2010/main" val="283318897"/>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D22C7-AB08-501C-4560-4AE9E92CBBF4}"/>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88DD7192-1405-425C-B350-719C2A634CED}"/>
              </a:ext>
            </a:extLst>
          </p:cNvPr>
          <p:cNvSpPr>
            <a:spLocks noGrp="1"/>
          </p:cNvSpPr>
          <p:nvPr>
            <p:ph type="title"/>
          </p:nvPr>
        </p:nvSpPr>
        <p:spPr>
          <a:xfrm>
            <a:off x="1052760" y="846668"/>
            <a:ext cx="21946388" cy="1817020"/>
          </a:xfrm>
        </p:spPr>
        <p:txBody>
          <a:bodyPr>
            <a:normAutofit/>
          </a:bodyPr>
          <a:lstStyle/>
          <a:p>
            <a:r>
              <a:rPr lang="es-MX" dirty="0"/>
              <a:t>Las Funciones del Negocio:</a:t>
            </a:r>
            <a:endParaRPr lang="es-CL" dirty="0"/>
          </a:p>
        </p:txBody>
      </p:sp>
      <p:pic>
        <p:nvPicPr>
          <p:cNvPr id="7" name="Imagen 6" descr="Logotipo&#10;&#10;Descripción generada automáticamente">
            <a:extLst>
              <a:ext uri="{FF2B5EF4-FFF2-40B4-BE49-F238E27FC236}">
                <a16:creationId xmlns:a16="http://schemas.microsoft.com/office/drawing/2014/main" id="{EF1D2D54-C6FF-6320-1736-7597CD811458}"/>
              </a:ext>
            </a:extLst>
          </p:cNvPr>
          <p:cNvPicPr>
            <a:picLocks noChangeAspect="1"/>
          </p:cNvPicPr>
          <p:nvPr/>
        </p:nvPicPr>
        <p:blipFill rotWithShape="1">
          <a:blip r:embed="rId3">
            <a:extLst>
              <a:ext uri="{28A0092B-C50C-407E-A947-70E740481C1C}">
                <a14:useLocalDpi xmlns:a14="http://schemas.microsoft.com/office/drawing/2010/main" val="0"/>
              </a:ext>
            </a:extLst>
          </a:blip>
          <a:srcRect t="11192" b="20761"/>
          <a:stretch/>
        </p:blipFill>
        <p:spPr>
          <a:xfrm>
            <a:off x="1052759" y="12165496"/>
            <a:ext cx="3062080" cy="1172817"/>
          </a:xfrm>
          <a:prstGeom prst="rect">
            <a:avLst/>
          </a:prstGeom>
        </p:spPr>
      </p:pic>
      <p:graphicFrame>
        <p:nvGraphicFramePr>
          <p:cNvPr id="8" name="Tabla 7">
            <a:extLst>
              <a:ext uri="{FF2B5EF4-FFF2-40B4-BE49-F238E27FC236}">
                <a16:creationId xmlns:a16="http://schemas.microsoft.com/office/drawing/2014/main" id="{25A6BF03-C874-7499-0A81-CF55E89B0E90}"/>
              </a:ext>
            </a:extLst>
          </p:cNvPr>
          <p:cNvGraphicFramePr>
            <a:graphicFrameLocks noGrp="1"/>
          </p:cNvGraphicFramePr>
          <p:nvPr>
            <p:extLst>
              <p:ext uri="{D42A27DB-BD31-4B8C-83A1-F6EECF244321}">
                <p14:modId xmlns:p14="http://schemas.microsoft.com/office/powerpoint/2010/main" val="1727436796"/>
              </p:ext>
            </p:extLst>
          </p:nvPr>
        </p:nvGraphicFramePr>
        <p:xfrm>
          <a:off x="1969745" y="4155613"/>
          <a:ext cx="20112417" cy="6425854"/>
        </p:xfrm>
        <a:graphic>
          <a:graphicData uri="http://schemas.openxmlformats.org/drawingml/2006/table">
            <a:tbl>
              <a:tblPr>
                <a:tableStyleId>{BDBED569-4797-4DF1-A0F4-6AAB3CD982D8}</a:tableStyleId>
              </a:tblPr>
              <a:tblGrid>
                <a:gridCol w="5298831">
                  <a:extLst>
                    <a:ext uri="{9D8B030D-6E8A-4147-A177-3AD203B41FA5}">
                      <a16:colId xmlns:a16="http://schemas.microsoft.com/office/drawing/2014/main" val="2297976555"/>
                    </a:ext>
                  </a:extLst>
                </a:gridCol>
                <a:gridCol w="14813586">
                  <a:extLst>
                    <a:ext uri="{9D8B030D-6E8A-4147-A177-3AD203B41FA5}">
                      <a16:colId xmlns:a16="http://schemas.microsoft.com/office/drawing/2014/main" val="454411086"/>
                    </a:ext>
                  </a:extLst>
                </a:gridCol>
              </a:tblGrid>
              <a:tr h="891370">
                <a:tc>
                  <a:txBody>
                    <a:bodyPr/>
                    <a:lstStyle/>
                    <a:p>
                      <a:pPr algn="ctr" rtl="0" fontAlgn="base"/>
                      <a:r>
                        <a:rPr lang="es-CL" sz="4000" b="1" dirty="0">
                          <a:solidFill>
                            <a:srgbClr val="4C4C4C"/>
                          </a:solidFill>
                          <a:effectLst/>
                        </a:rPr>
                        <a:t>Función de Negocio </a:t>
                      </a:r>
                      <a:endParaRPr lang="es-CL" sz="8800" b="1" i="0" dirty="0">
                        <a:solidFill>
                          <a:srgbClr val="4C4C4C"/>
                        </a:solidFill>
                        <a:effectLst/>
                      </a:endParaRPr>
                    </a:p>
                  </a:txBody>
                  <a:tcPr marL="61748" marR="61748" marT="30874" marB="30874" anchor="ctr">
                    <a:solidFill>
                      <a:schemeClr val="accent3">
                        <a:lumMod val="20000"/>
                        <a:lumOff val="80000"/>
                      </a:schemeClr>
                    </a:solidFill>
                  </a:tcPr>
                </a:tc>
                <a:tc>
                  <a:txBody>
                    <a:bodyPr/>
                    <a:lstStyle/>
                    <a:p>
                      <a:pPr algn="ctr" rtl="0" fontAlgn="base"/>
                      <a:r>
                        <a:rPr lang="es-CL" sz="4000" b="1" dirty="0">
                          <a:solidFill>
                            <a:srgbClr val="4C4C4C"/>
                          </a:solidFill>
                          <a:effectLst/>
                        </a:rPr>
                        <a:t>Prácticas de Seguridad </a:t>
                      </a:r>
                      <a:endParaRPr lang="es-CL" sz="8800" b="1" i="0" dirty="0">
                        <a:solidFill>
                          <a:srgbClr val="4C4C4C"/>
                        </a:solidFill>
                        <a:effectLst/>
                      </a:endParaRPr>
                    </a:p>
                  </a:txBody>
                  <a:tcPr marL="61748" marR="61748" marT="30874" marB="30874" anchor="ctr">
                    <a:solidFill>
                      <a:schemeClr val="accent3">
                        <a:lumMod val="20000"/>
                        <a:lumOff val="80000"/>
                      </a:schemeClr>
                    </a:solidFill>
                  </a:tcPr>
                </a:tc>
                <a:extLst>
                  <a:ext uri="{0D108BD9-81ED-4DB2-BD59-A6C34878D82A}">
                    <a16:rowId xmlns:a16="http://schemas.microsoft.com/office/drawing/2014/main" val="2351663200"/>
                  </a:ext>
                </a:extLst>
              </a:tr>
              <a:tr h="823306">
                <a:tc rowSpan="3">
                  <a:txBody>
                    <a:bodyPr/>
                    <a:lstStyle/>
                    <a:p>
                      <a:pPr algn="ctr" rtl="0" fontAlgn="base"/>
                      <a:r>
                        <a:rPr lang="es-CL" sz="4000" b="1" dirty="0">
                          <a:solidFill>
                            <a:srgbClr val="4C4C4C"/>
                          </a:solidFill>
                          <a:effectLst/>
                        </a:rPr>
                        <a:t>Implementación </a:t>
                      </a:r>
                      <a:endParaRPr lang="es-CL" sz="8800" b="1" i="0" dirty="0">
                        <a:solidFill>
                          <a:srgbClr val="4C4C4C"/>
                        </a:solidFill>
                        <a:effectLst/>
                      </a:endParaRPr>
                    </a:p>
                  </a:txBody>
                  <a:tcPr marL="61748" marR="61748" marT="30874" marB="30874" anchor="ctr">
                    <a:solidFill>
                      <a:schemeClr val="accent3">
                        <a:lumMod val="20000"/>
                        <a:lumOff val="80000"/>
                      </a:schemeClr>
                    </a:solidFill>
                  </a:tcPr>
                </a:tc>
                <a:tc>
                  <a:txBody>
                    <a:bodyPr/>
                    <a:lstStyle/>
                    <a:p>
                      <a:pPr fontAlgn="t"/>
                      <a:endParaRPr lang="es-MX" sz="1050" dirty="0">
                        <a:effectLst/>
                      </a:endParaRPr>
                    </a:p>
                    <a:p>
                      <a:pPr algn="just" rtl="0" fontAlgn="base"/>
                      <a:r>
                        <a:rPr lang="es-MX" sz="3200" b="1" dirty="0">
                          <a:solidFill>
                            <a:srgbClr val="4C4C4C"/>
                          </a:solidFill>
                          <a:effectLst/>
                        </a:rPr>
                        <a:t>Administración de vulnerabilidades</a:t>
                      </a:r>
                      <a:r>
                        <a:rPr lang="es-MX" sz="3200" b="0" dirty="0">
                          <a:solidFill>
                            <a:srgbClr val="4C4C4C"/>
                          </a:solidFill>
                          <a:effectLst/>
                        </a:rPr>
                        <a:t> involucra establecer procesos consistentes para administrar reportes internos o externos de vulnerabilidades para limitar la exposición, recopilar datos y así mejorar el programa de aseguramiento.</a:t>
                      </a:r>
                      <a:r>
                        <a:rPr lang="es-MX" sz="3200" b="1" dirty="0">
                          <a:solidFill>
                            <a:srgbClr val="4C4C4C"/>
                          </a:solidFill>
                          <a:effectLst/>
                        </a:rPr>
                        <a:t> </a:t>
                      </a:r>
                    </a:p>
                    <a:p>
                      <a:pPr algn="just" rtl="0" fontAlgn="base"/>
                      <a:endParaRPr lang="es-MX" sz="1050" b="1" i="0" dirty="0">
                        <a:solidFill>
                          <a:srgbClr val="4C4C4C"/>
                        </a:solidFill>
                        <a:effectLst/>
                      </a:endParaRPr>
                    </a:p>
                  </a:txBody>
                  <a:tcPr marL="61748" marR="61748" marT="30874" marB="30874">
                    <a:solidFill>
                      <a:schemeClr val="accent3">
                        <a:lumMod val="20000"/>
                        <a:lumOff val="80000"/>
                      </a:schemeClr>
                    </a:solidFill>
                  </a:tcPr>
                </a:tc>
                <a:extLst>
                  <a:ext uri="{0D108BD9-81ED-4DB2-BD59-A6C34878D82A}">
                    <a16:rowId xmlns:a16="http://schemas.microsoft.com/office/drawing/2014/main" val="852919945"/>
                  </a:ext>
                </a:extLst>
              </a:tr>
              <a:tr h="823306">
                <a:tc vMerge="1">
                  <a:txBody>
                    <a:bodyPr/>
                    <a:lstStyle/>
                    <a:p>
                      <a:endParaRPr lang="es-CL"/>
                    </a:p>
                  </a:txBody>
                  <a:tcPr/>
                </a:tc>
                <a:tc>
                  <a:txBody>
                    <a:bodyPr/>
                    <a:lstStyle/>
                    <a:p>
                      <a:pPr fontAlgn="t"/>
                      <a:endParaRPr lang="es-MX" sz="1050" dirty="0">
                        <a:effectLst/>
                      </a:endParaRPr>
                    </a:p>
                    <a:p>
                      <a:pPr algn="just" rtl="0" fontAlgn="base"/>
                      <a:r>
                        <a:rPr lang="es-MX" sz="3200" b="1" dirty="0">
                          <a:solidFill>
                            <a:srgbClr val="4C4C4C"/>
                          </a:solidFill>
                          <a:effectLst/>
                        </a:rPr>
                        <a:t>El fortalecimiento de ambientes</a:t>
                      </a:r>
                      <a:r>
                        <a:rPr lang="es-MX" sz="3200" b="0" dirty="0">
                          <a:solidFill>
                            <a:srgbClr val="4C4C4C"/>
                          </a:solidFill>
                          <a:effectLst/>
                        </a:rPr>
                        <a:t> implica la implementación de controles para el ambiente operativo que rodea a los programas de una organización para reforzar la seguridad de las aplicaciones implementadas.</a:t>
                      </a:r>
                      <a:r>
                        <a:rPr lang="es-MX" sz="3200" b="1" dirty="0">
                          <a:solidFill>
                            <a:srgbClr val="4C4C4C"/>
                          </a:solidFill>
                          <a:effectLst/>
                        </a:rPr>
                        <a:t> </a:t>
                      </a:r>
                    </a:p>
                    <a:p>
                      <a:pPr algn="just" rtl="0" fontAlgn="base"/>
                      <a:endParaRPr lang="es-MX" sz="1050" b="1" i="0" dirty="0">
                        <a:solidFill>
                          <a:srgbClr val="4C4C4C"/>
                        </a:solidFill>
                        <a:effectLst/>
                      </a:endParaRPr>
                    </a:p>
                  </a:txBody>
                  <a:tcPr marL="61748" marR="61748" marT="30874" marB="30874">
                    <a:solidFill>
                      <a:schemeClr val="accent3">
                        <a:lumMod val="20000"/>
                        <a:lumOff val="80000"/>
                      </a:schemeClr>
                    </a:solidFill>
                  </a:tcPr>
                </a:tc>
                <a:extLst>
                  <a:ext uri="{0D108BD9-81ED-4DB2-BD59-A6C34878D82A}">
                    <a16:rowId xmlns:a16="http://schemas.microsoft.com/office/drawing/2014/main" val="3504758069"/>
                  </a:ext>
                </a:extLst>
              </a:tr>
              <a:tr h="710101">
                <a:tc vMerge="1">
                  <a:txBody>
                    <a:bodyPr/>
                    <a:lstStyle/>
                    <a:p>
                      <a:endParaRPr lang="es-CL"/>
                    </a:p>
                  </a:txBody>
                  <a:tcPr/>
                </a:tc>
                <a:tc>
                  <a:txBody>
                    <a:bodyPr/>
                    <a:lstStyle/>
                    <a:p>
                      <a:pPr fontAlgn="t"/>
                      <a:endParaRPr lang="es-MX" sz="1050" dirty="0">
                        <a:effectLst/>
                      </a:endParaRPr>
                    </a:p>
                    <a:p>
                      <a:pPr algn="just" rtl="0" fontAlgn="base"/>
                      <a:r>
                        <a:rPr lang="es-MX" sz="3200" b="1" dirty="0">
                          <a:solidFill>
                            <a:srgbClr val="4C4C4C"/>
                          </a:solidFill>
                          <a:effectLst/>
                        </a:rPr>
                        <a:t>Habilitación operativa</a:t>
                      </a:r>
                      <a:r>
                        <a:rPr lang="es-MX" sz="3200" b="0" dirty="0">
                          <a:solidFill>
                            <a:srgbClr val="4C4C4C"/>
                          </a:solidFill>
                          <a:effectLst/>
                        </a:rPr>
                        <a:t> implica identificar y capturar información relevante a la seguridad que necesita un operador para configurar, instalar y correr los programas de una organización.</a:t>
                      </a:r>
                      <a:r>
                        <a:rPr lang="es-MX" sz="3200" b="1" dirty="0">
                          <a:solidFill>
                            <a:srgbClr val="4C4C4C"/>
                          </a:solidFill>
                          <a:effectLst/>
                        </a:rPr>
                        <a:t> </a:t>
                      </a:r>
                    </a:p>
                    <a:p>
                      <a:pPr algn="just" rtl="0" fontAlgn="base"/>
                      <a:endParaRPr lang="es-MX" sz="1050" b="1" i="0" dirty="0">
                        <a:solidFill>
                          <a:srgbClr val="4C4C4C"/>
                        </a:solidFill>
                        <a:effectLst/>
                      </a:endParaRPr>
                    </a:p>
                  </a:txBody>
                  <a:tcPr marL="61748" marR="61748" marT="30874" marB="30874">
                    <a:solidFill>
                      <a:schemeClr val="accent3">
                        <a:lumMod val="20000"/>
                        <a:lumOff val="80000"/>
                      </a:schemeClr>
                    </a:solidFill>
                  </a:tcPr>
                </a:tc>
                <a:extLst>
                  <a:ext uri="{0D108BD9-81ED-4DB2-BD59-A6C34878D82A}">
                    <a16:rowId xmlns:a16="http://schemas.microsoft.com/office/drawing/2014/main" val="2383894193"/>
                  </a:ext>
                </a:extLst>
              </a:tr>
            </a:tbl>
          </a:graphicData>
        </a:graphic>
      </p:graphicFrame>
    </p:spTree>
    <p:custDataLst>
      <p:tags r:id="rId1"/>
    </p:custDataLst>
    <p:extLst>
      <p:ext uri="{BB962C8B-B14F-4D97-AF65-F5344CB8AC3E}">
        <p14:creationId xmlns:p14="http://schemas.microsoft.com/office/powerpoint/2010/main" val="3767282390"/>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54537A-577E-7F76-F646-647D9FCCF3AA}"/>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3CAAABA7-5111-2976-43E8-819F44AF7346}"/>
              </a:ext>
            </a:extLst>
          </p:cNvPr>
          <p:cNvSpPr>
            <a:spLocks noGrp="1"/>
          </p:cNvSpPr>
          <p:nvPr>
            <p:ph type="title"/>
          </p:nvPr>
        </p:nvSpPr>
        <p:spPr>
          <a:xfrm>
            <a:off x="1052760" y="846668"/>
            <a:ext cx="21946388" cy="1817020"/>
          </a:xfrm>
        </p:spPr>
        <p:txBody>
          <a:bodyPr>
            <a:normAutofit/>
          </a:bodyPr>
          <a:lstStyle/>
          <a:p>
            <a:r>
              <a:rPr lang="es-MX" dirty="0"/>
              <a:t>Niveles de Seguridad:</a:t>
            </a:r>
            <a:endParaRPr lang="es-CL" dirty="0"/>
          </a:p>
        </p:txBody>
      </p:sp>
      <p:pic>
        <p:nvPicPr>
          <p:cNvPr id="7" name="Imagen 6" descr="Logotipo&#10;&#10;Descripción generada automáticamente">
            <a:extLst>
              <a:ext uri="{FF2B5EF4-FFF2-40B4-BE49-F238E27FC236}">
                <a16:creationId xmlns:a16="http://schemas.microsoft.com/office/drawing/2014/main" id="{849365B7-305D-9664-3CB1-D59052367D79}"/>
              </a:ext>
            </a:extLst>
          </p:cNvPr>
          <p:cNvPicPr>
            <a:picLocks noChangeAspect="1"/>
          </p:cNvPicPr>
          <p:nvPr/>
        </p:nvPicPr>
        <p:blipFill rotWithShape="1">
          <a:blip r:embed="rId3">
            <a:extLst>
              <a:ext uri="{28A0092B-C50C-407E-A947-70E740481C1C}">
                <a14:useLocalDpi xmlns:a14="http://schemas.microsoft.com/office/drawing/2010/main" val="0"/>
              </a:ext>
            </a:extLst>
          </a:blip>
          <a:srcRect t="11192" b="20761"/>
          <a:stretch/>
        </p:blipFill>
        <p:spPr>
          <a:xfrm>
            <a:off x="1052759" y="12165496"/>
            <a:ext cx="3062080" cy="1172817"/>
          </a:xfrm>
          <a:prstGeom prst="rect">
            <a:avLst/>
          </a:prstGeom>
        </p:spPr>
      </p:pic>
      <p:pic>
        <p:nvPicPr>
          <p:cNvPr id="2050" name="Picture 2">
            <a:extLst>
              <a:ext uri="{FF2B5EF4-FFF2-40B4-BE49-F238E27FC236}">
                <a16:creationId xmlns:a16="http://schemas.microsoft.com/office/drawing/2014/main" id="{029F859E-41F3-6746-7428-A2931DE6CF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4970" y="4100033"/>
            <a:ext cx="2787307" cy="2757967"/>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7C3B4631-A60E-6D19-1427-6592A8E3D5FC}"/>
              </a:ext>
            </a:extLst>
          </p:cNvPr>
          <p:cNvSpPr txBox="1"/>
          <p:nvPr/>
        </p:nvSpPr>
        <p:spPr>
          <a:xfrm>
            <a:off x="1669774" y="4075649"/>
            <a:ext cx="16956156" cy="1938992"/>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s-MX" sz="4000" dirty="0">
                <a:solidFill>
                  <a:schemeClr val="accent6"/>
                </a:solidFill>
              </a:rPr>
              <a:t>Cada una de las prácticas de seguridad tiene </a:t>
            </a:r>
            <a:r>
              <a:rPr lang="es-MX" sz="4000" b="1" dirty="0">
                <a:solidFill>
                  <a:srgbClr val="0070C0"/>
                </a:solidFill>
              </a:rPr>
              <a:t>tres niveles de madurez bien definidos y un nivel inicial</a:t>
            </a:r>
            <a:r>
              <a:rPr lang="es-MX" sz="4000" dirty="0">
                <a:solidFill>
                  <a:schemeClr val="accent6"/>
                </a:solidFill>
              </a:rPr>
              <a:t> (cero) implícito. Los detalles de cada nivel difieren entre las prácticas, pero generalmente representan.</a:t>
            </a:r>
          </a:p>
        </p:txBody>
      </p:sp>
      <p:graphicFrame>
        <p:nvGraphicFramePr>
          <p:cNvPr id="3" name="Tabla 2">
            <a:extLst>
              <a:ext uri="{FF2B5EF4-FFF2-40B4-BE49-F238E27FC236}">
                <a16:creationId xmlns:a16="http://schemas.microsoft.com/office/drawing/2014/main" id="{48796393-08DC-CE2A-22B6-2A3701003222}"/>
              </a:ext>
            </a:extLst>
          </p:cNvPr>
          <p:cNvGraphicFramePr>
            <a:graphicFrameLocks noGrp="1"/>
          </p:cNvGraphicFramePr>
          <p:nvPr>
            <p:extLst>
              <p:ext uri="{D42A27DB-BD31-4B8C-83A1-F6EECF244321}">
                <p14:modId xmlns:p14="http://schemas.microsoft.com/office/powerpoint/2010/main" val="1661771269"/>
              </p:ext>
            </p:extLst>
          </p:nvPr>
        </p:nvGraphicFramePr>
        <p:xfrm>
          <a:off x="1735003" y="6892265"/>
          <a:ext cx="17319967" cy="2804160"/>
        </p:xfrm>
        <a:graphic>
          <a:graphicData uri="http://schemas.openxmlformats.org/drawingml/2006/table">
            <a:tbl>
              <a:tblPr/>
              <a:tblGrid>
                <a:gridCol w="1293851">
                  <a:extLst>
                    <a:ext uri="{9D8B030D-6E8A-4147-A177-3AD203B41FA5}">
                      <a16:colId xmlns:a16="http://schemas.microsoft.com/office/drawing/2014/main" val="2802697531"/>
                    </a:ext>
                  </a:extLst>
                </a:gridCol>
                <a:gridCol w="16026116">
                  <a:extLst>
                    <a:ext uri="{9D8B030D-6E8A-4147-A177-3AD203B41FA5}">
                      <a16:colId xmlns:a16="http://schemas.microsoft.com/office/drawing/2014/main" val="2621772353"/>
                    </a:ext>
                  </a:extLst>
                </a:gridCol>
              </a:tblGrid>
              <a:tr h="152400">
                <a:tc>
                  <a:txBody>
                    <a:bodyPr/>
                    <a:lstStyle/>
                    <a:p>
                      <a:pPr algn="ctr" rtl="0" fontAlgn="base"/>
                      <a:r>
                        <a:rPr lang="es-CL" sz="4000" b="1" i="0" dirty="0">
                          <a:solidFill>
                            <a:srgbClr val="0070C0"/>
                          </a:solidFill>
                          <a:effectLst/>
                          <a:latin typeface="Open Sans Light" panose="020B0306030504020204" pitchFamily="34" charset="0"/>
                        </a:rPr>
                        <a:t>0</a:t>
                      </a:r>
                      <a:r>
                        <a:rPr lang="es-CL" sz="4000" b="0" i="0" dirty="0">
                          <a:solidFill>
                            <a:srgbClr val="4C4C4C"/>
                          </a:solidFill>
                          <a:effectLst/>
                          <a:latin typeface="Open Sans Light" panose="020B0306030504020204" pitchFamily="34" charset="0"/>
                        </a:rPr>
                        <a:t> </a:t>
                      </a:r>
                      <a:endParaRPr lang="es-CL" sz="8000" b="0" i="0" dirty="0">
                        <a:solidFill>
                          <a:srgbClr val="4C4C4C"/>
                        </a:solidFill>
                        <a:effectLst/>
                      </a:endParaRPr>
                    </a:p>
                  </a:txBody>
                  <a:tcPr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noFill/>
                  </a:tcPr>
                </a:tc>
                <a:tc>
                  <a:txBody>
                    <a:bodyPr/>
                    <a:lstStyle/>
                    <a:p>
                      <a:pPr algn="l" rtl="0" fontAlgn="base"/>
                      <a:r>
                        <a:rPr lang="es-MX" sz="4000" b="1" i="0" dirty="0">
                          <a:solidFill>
                            <a:srgbClr val="0070C0"/>
                          </a:solidFill>
                          <a:effectLst/>
                          <a:latin typeface="Open Sans Light" panose="020B0306030504020204" pitchFamily="34" charset="0"/>
                        </a:rPr>
                        <a:t>Punto de inicio implícito</a:t>
                      </a:r>
                      <a:r>
                        <a:rPr lang="es-MX" sz="4000" b="0" i="0" dirty="0">
                          <a:solidFill>
                            <a:srgbClr val="4C4C4C"/>
                          </a:solidFill>
                          <a:effectLst/>
                          <a:latin typeface="Open Sans Light" panose="020B0306030504020204" pitchFamily="34" charset="0"/>
                        </a:rPr>
                        <a:t>, las actividades en la práctica no se han realizado. </a:t>
                      </a:r>
                      <a:endParaRPr lang="es-MX" sz="8000" b="0" i="0" dirty="0">
                        <a:solidFill>
                          <a:srgbClr val="4C4C4C"/>
                        </a:solidFill>
                        <a:effectLst/>
                      </a:endParaRPr>
                    </a:p>
                  </a:txBody>
                  <a:tcPr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682383070"/>
                  </a:ext>
                </a:extLst>
              </a:tr>
              <a:tr h="152400">
                <a:tc>
                  <a:txBody>
                    <a:bodyPr/>
                    <a:lstStyle/>
                    <a:p>
                      <a:pPr algn="ctr" rtl="0" fontAlgn="base"/>
                      <a:r>
                        <a:rPr lang="es-CL" sz="4000" b="1" i="0" u="none" strike="noStrike" cap="none" spc="-150" baseline="0" dirty="0">
                          <a:ln>
                            <a:noFill/>
                          </a:ln>
                          <a:solidFill>
                            <a:srgbClr val="0070C0"/>
                          </a:solidFill>
                          <a:effectLst/>
                          <a:uFillTx/>
                          <a:latin typeface="Open Sans Light" panose="020B0306030504020204" pitchFamily="34" charset="0"/>
                          <a:ea typeface="+mn-ea"/>
                          <a:cs typeface="+mn-cs"/>
                          <a:sym typeface="Open Sans Light"/>
                        </a:rPr>
                        <a:t>1 </a:t>
                      </a:r>
                    </a:p>
                  </a:txBody>
                  <a:tcPr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noFill/>
                  </a:tcPr>
                </a:tc>
                <a:tc>
                  <a:txBody>
                    <a:bodyPr/>
                    <a:lstStyle/>
                    <a:p>
                      <a:pPr algn="l" rtl="0" fontAlgn="base"/>
                      <a:r>
                        <a:rPr lang="es-MX" sz="4000" b="1" i="0" dirty="0">
                          <a:solidFill>
                            <a:srgbClr val="0070C0"/>
                          </a:solidFill>
                          <a:effectLst/>
                          <a:latin typeface="Open Sans Light" panose="020B0306030504020204" pitchFamily="34" charset="0"/>
                        </a:rPr>
                        <a:t>Entendimiento inicial</a:t>
                      </a:r>
                      <a:r>
                        <a:rPr lang="es-MX" sz="4000" b="0" i="0" dirty="0">
                          <a:solidFill>
                            <a:srgbClr val="4C4C4C"/>
                          </a:solidFill>
                          <a:effectLst/>
                          <a:latin typeface="Open Sans Light" panose="020B0306030504020204" pitchFamily="34" charset="0"/>
                        </a:rPr>
                        <a:t> </a:t>
                      </a:r>
                      <a:r>
                        <a:rPr lang="es-MX" sz="4000" b="1" i="0" u="none" strike="noStrike" cap="none" spc="-150" baseline="0" dirty="0">
                          <a:ln>
                            <a:noFill/>
                          </a:ln>
                          <a:solidFill>
                            <a:srgbClr val="0070C0"/>
                          </a:solidFill>
                          <a:effectLst/>
                          <a:uFillTx/>
                          <a:latin typeface="Open Sans Light" panose="020B0306030504020204" pitchFamily="34" charset="0"/>
                          <a:ea typeface="+mn-ea"/>
                          <a:cs typeface="+mn-cs"/>
                          <a:sym typeface="Open Sans Light"/>
                        </a:rPr>
                        <a:t>y provisión ad hoc </a:t>
                      </a:r>
                      <a:r>
                        <a:rPr lang="es-MX" sz="4000" b="0" i="0" dirty="0">
                          <a:solidFill>
                            <a:srgbClr val="4C4C4C"/>
                          </a:solidFill>
                          <a:effectLst/>
                          <a:latin typeface="Open Sans Light" panose="020B0306030504020204" pitchFamily="34" charset="0"/>
                        </a:rPr>
                        <a:t>de la práctica de seguridad. </a:t>
                      </a:r>
                      <a:endParaRPr lang="es-MX" sz="8000" b="0" i="0" dirty="0">
                        <a:solidFill>
                          <a:srgbClr val="4C4C4C"/>
                        </a:solidFill>
                        <a:effectLst/>
                      </a:endParaRPr>
                    </a:p>
                  </a:txBody>
                  <a:tcPr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789443286"/>
                  </a:ext>
                </a:extLst>
              </a:tr>
              <a:tr h="152400">
                <a:tc>
                  <a:txBody>
                    <a:bodyPr/>
                    <a:lstStyle/>
                    <a:p>
                      <a:pPr marL="0" marR="0" indent="0" algn="ctr" defTabSz="1828800" rtl="0" fontAlgn="base" latinLnBrk="0">
                        <a:lnSpc>
                          <a:spcPct val="100000"/>
                        </a:lnSpc>
                        <a:spcBef>
                          <a:spcPts val="0"/>
                        </a:spcBef>
                        <a:spcAft>
                          <a:spcPts val="0"/>
                        </a:spcAft>
                        <a:buClrTx/>
                        <a:buSzTx/>
                        <a:buFontTx/>
                        <a:buNone/>
                        <a:tabLst/>
                      </a:pPr>
                      <a:r>
                        <a:rPr lang="es-CL" sz="4000" b="1" i="0" u="none" strike="noStrike" cap="none" spc="-150" baseline="0" dirty="0">
                          <a:ln>
                            <a:noFill/>
                          </a:ln>
                          <a:solidFill>
                            <a:srgbClr val="0070C0"/>
                          </a:solidFill>
                          <a:effectLst/>
                          <a:uFillTx/>
                          <a:latin typeface="Open Sans Light" panose="020B0306030504020204" pitchFamily="34" charset="0"/>
                          <a:ea typeface="+mn-ea"/>
                          <a:cs typeface="+mn-cs"/>
                          <a:sym typeface="Open Sans Light"/>
                        </a:rPr>
                        <a:t>2 </a:t>
                      </a:r>
                    </a:p>
                  </a:txBody>
                  <a:tcPr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noFill/>
                  </a:tcPr>
                </a:tc>
                <a:tc>
                  <a:txBody>
                    <a:bodyPr/>
                    <a:lstStyle/>
                    <a:p>
                      <a:pPr algn="l" rtl="0" fontAlgn="base"/>
                      <a:r>
                        <a:rPr lang="es-MX" sz="4000" b="1" i="0" u="none" strike="noStrike" cap="none" spc="-150" baseline="0" dirty="0">
                          <a:ln>
                            <a:noFill/>
                          </a:ln>
                          <a:solidFill>
                            <a:srgbClr val="0070C0"/>
                          </a:solidFill>
                          <a:effectLst/>
                          <a:uFillTx/>
                          <a:latin typeface="Open Sans Light" panose="020B0306030504020204" pitchFamily="34" charset="0"/>
                          <a:ea typeface="+mn-ea"/>
                          <a:cs typeface="+mn-cs"/>
                          <a:sym typeface="Open Sans Light"/>
                        </a:rPr>
                        <a:t>Incremento en la eficiencia y/o efectividad </a:t>
                      </a:r>
                      <a:r>
                        <a:rPr lang="es-MX" sz="4000" b="0" i="0" dirty="0">
                          <a:solidFill>
                            <a:srgbClr val="4C4C4C"/>
                          </a:solidFill>
                          <a:effectLst/>
                          <a:latin typeface="Open Sans Light" panose="020B0306030504020204" pitchFamily="34" charset="0"/>
                        </a:rPr>
                        <a:t>de la práctica de seguridad. </a:t>
                      </a:r>
                      <a:endParaRPr lang="es-MX" sz="8000" b="0" i="0" dirty="0">
                        <a:solidFill>
                          <a:srgbClr val="4C4C4C"/>
                        </a:solidFill>
                        <a:effectLst/>
                      </a:endParaRPr>
                    </a:p>
                  </a:txBody>
                  <a:tcPr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86955899"/>
                  </a:ext>
                </a:extLst>
              </a:tr>
              <a:tr h="152400">
                <a:tc>
                  <a:txBody>
                    <a:bodyPr/>
                    <a:lstStyle/>
                    <a:p>
                      <a:pPr marL="0" marR="0" indent="0" algn="ctr" defTabSz="1828800" rtl="0" fontAlgn="base" latinLnBrk="0">
                        <a:lnSpc>
                          <a:spcPct val="100000"/>
                        </a:lnSpc>
                        <a:spcBef>
                          <a:spcPts val="0"/>
                        </a:spcBef>
                        <a:spcAft>
                          <a:spcPts val="0"/>
                        </a:spcAft>
                        <a:buClrTx/>
                        <a:buSzTx/>
                        <a:buFontTx/>
                        <a:buNone/>
                        <a:tabLst/>
                      </a:pPr>
                      <a:r>
                        <a:rPr lang="es-CL" sz="4000" b="1" i="0" u="none" strike="noStrike" cap="none" spc="-150" baseline="0" dirty="0">
                          <a:ln>
                            <a:noFill/>
                          </a:ln>
                          <a:solidFill>
                            <a:srgbClr val="0070C0"/>
                          </a:solidFill>
                          <a:effectLst/>
                          <a:uFillTx/>
                          <a:latin typeface="Open Sans Light" panose="020B0306030504020204" pitchFamily="34" charset="0"/>
                          <a:ea typeface="+mn-ea"/>
                          <a:cs typeface="+mn-cs"/>
                          <a:sym typeface="Open Sans Light"/>
                        </a:rPr>
                        <a:t>3 </a:t>
                      </a:r>
                    </a:p>
                  </a:txBody>
                  <a:tcPr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noFill/>
                  </a:tcPr>
                </a:tc>
                <a:tc>
                  <a:txBody>
                    <a:bodyPr/>
                    <a:lstStyle/>
                    <a:p>
                      <a:pPr algn="l" rtl="0" fontAlgn="base"/>
                      <a:r>
                        <a:rPr lang="es-MX" sz="4000" b="1" i="0" u="none" strike="noStrike" cap="none" spc="-150" baseline="0" dirty="0">
                          <a:ln>
                            <a:noFill/>
                          </a:ln>
                          <a:solidFill>
                            <a:srgbClr val="0070C0"/>
                          </a:solidFill>
                          <a:effectLst/>
                          <a:uFillTx/>
                          <a:latin typeface="Open Sans Light" panose="020B0306030504020204" pitchFamily="34" charset="0"/>
                          <a:ea typeface="+mn-ea"/>
                          <a:cs typeface="+mn-cs"/>
                          <a:sym typeface="Open Sans Light"/>
                        </a:rPr>
                        <a:t>Dominio amplio </a:t>
                      </a:r>
                      <a:r>
                        <a:rPr lang="es-MX" sz="4000" b="0" i="0" dirty="0">
                          <a:solidFill>
                            <a:srgbClr val="4C4C4C"/>
                          </a:solidFill>
                          <a:effectLst/>
                          <a:latin typeface="Open Sans Light" panose="020B0306030504020204" pitchFamily="34" charset="0"/>
                        </a:rPr>
                        <a:t>de la práctica de seguridad. </a:t>
                      </a:r>
                      <a:endParaRPr lang="es-MX" sz="8000" b="0" i="0" dirty="0">
                        <a:solidFill>
                          <a:srgbClr val="4C4C4C"/>
                        </a:solidFill>
                        <a:effectLst/>
                      </a:endParaRPr>
                    </a:p>
                  </a:txBody>
                  <a:tcPr anchor="ctr">
                    <a:lnL w="7620" cap="flat" cmpd="sng" algn="ctr">
                      <a:solidFill>
                        <a:schemeClr val="bg1"/>
                      </a:solidFill>
                      <a:prstDash val="solid"/>
                      <a:round/>
                      <a:headEnd type="none" w="med" len="med"/>
                      <a:tailEnd type="none" w="med" len="med"/>
                    </a:lnL>
                    <a:lnR w="7620" cap="flat" cmpd="sng" algn="ctr">
                      <a:solidFill>
                        <a:schemeClr val="bg1"/>
                      </a:solidFill>
                      <a:prstDash val="solid"/>
                      <a:round/>
                      <a:headEnd type="none" w="med" len="med"/>
                      <a:tailEnd type="none" w="med" len="med"/>
                    </a:lnR>
                    <a:lnT w="7620" cap="flat" cmpd="sng" algn="ctr">
                      <a:solidFill>
                        <a:schemeClr val="bg1"/>
                      </a:solidFill>
                      <a:prstDash val="solid"/>
                      <a:round/>
                      <a:headEnd type="none" w="med" len="med"/>
                      <a:tailEnd type="none" w="med" len="med"/>
                    </a:lnT>
                    <a:lnB w="762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376515749"/>
                  </a:ext>
                </a:extLst>
              </a:tr>
            </a:tbl>
          </a:graphicData>
        </a:graphic>
      </p:graphicFrame>
    </p:spTree>
    <p:custDataLst>
      <p:tags r:id="rId1"/>
    </p:custDataLst>
    <p:extLst>
      <p:ext uri="{BB962C8B-B14F-4D97-AF65-F5344CB8AC3E}">
        <p14:creationId xmlns:p14="http://schemas.microsoft.com/office/powerpoint/2010/main" val="2175689606"/>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2520685" y="4873450"/>
            <a:ext cx="7437089" cy="1075594"/>
          </a:xfrm>
        </p:spPr>
        <p:txBody>
          <a:bodyPr>
            <a:normAutofit fontScale="90000"/>
          </a:bodyPr>
          <a:lstStyle/>
          <a:p>
            <a:r>
              <a:rPr lang="es-CL" dirty="0"/>
              <a:t>A practicar…</a:t>
            </a:r>
          </a:p>
        </p:txBody>
      </p:sp>
      <p:pic>
        <p:nvPicPr>
          <p:cNvPr id="6" name="Picture 4"/>
          <p:cNvPicPr>
            <a:picLocks noGrp="1" noChangeAspect="1" noChangeArrowheads="1"/>
          </p:cNvPicPr>
          <p:nvPr>
            <p:ph type="pic" sz="half" idx="13"/>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xmlns="" r:id="rId4"/>
              </a:ext>
            </a:extLst>
          </a:blip>
          <a:srcRect l="27710" r="27710"/>
          <a:stretch/>
        </p:blipFill>
        <p:spPr bwMode="auto">
          <a:xfrm>
            <a:off x="-82770" y="-59212"/>
            <a:ext cx="9029743" cy="1350315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9721669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p:cNvSpPr>
            <a:spLocks noGrp="1"/>
          </p:cNvSpPr>
          <p:nvPr>
            <p:ph type="body" sz="quarter" idx="13"/>
          </p:nvPr>
        </p:nvSpPr>
        <p:spPr>
          <a:xfrm>
            <a:off x="1052759" y="1673730"/>
            <a:ext cx="20822106" cy="677106"/>
          </a:xfrm>
        </p:spPr>
        <p:txBody>
          <a:bodyPr/>
          <a:lstStyle/>
          <a:p>
            <a:pPr marL="0" indent="0">
              <a:buNone/>
            </a:pPr>
            <a:r>
              <a:rPr lang="es-MX" sz="3200" dirty="0"/>
              <a:t>Lee cada una de las preguntas y selecciona la alternativa que consideres correcta</a:t>
            </a:r>
            <a:r>
              <a:rPr lang="es-CL" sz="3200" dirty="0"/>
              <a:t>:</a:t>
            </a:r>
          </a:p>
        </p:txBody>
      </p:sp>
      <p:sp>
        <p:nvSpPr>
          <p:cNvPr id="4" name="Título 3"/>
          <p:cNvSpPr>
            <a:spLocks noGrp="1"/>
          </p:cNvSpPr>
          <p:nvPr>
            <p:ph type="title"/>
          </p:nvPr>
        </p:nvSpPr>
        <p:spPr/>
        <p:txBody>
          <a:bodyPr>
            <a:normAutofit fontScale="90000"/>
          </a:bodyPr>
          <a:lstStyle/>
          <a:p>
            <a:r>
              <a:rPr lang="es-CL" dirty="0"/>
              <a:t>Ejercicios:</a:t>
            </a:r>
          </a:p>
        </p:txBody>
      </p:sp>
      <p:pic>
        <p:nvPicPr>
          <p:cNvPr id="6" name="Gráfico 5" descr="Lluvia de ideas con relleno sólido">
            <a:extLst>
              <a:ext uri="{FF2B5EF4-FFF2-40B4-BE49-F238E27FC236}">
                <a16:creationId xmlns:a16="http://schemas.microsoft.com/office/drawing/2014/main" id="{3D44953F-C078-FDBB-72EC-05BA054EA9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p:blipFill>
        <p:spPr>
          <a:xfrm>
            <a:off x="631232" y="9781529"/>
            <a:ext cx="2509159" cy="2509159"/>
          </a:xfrm>
          <a:prstGeom prst="rect">
            <a:avLst/>
          </a:prstGeom>
        </p:spPr>
      </p:pic>
      <p:sp>
        <p:nvSpPr>
          <p:cNvPr id="7" name="CuadroTexto 6">
            <a:extLst>
              <a:ext uri="{FF2B5EF4-FFF2-40B4-BE49-F238E27FC236}">
                <a16:creationId xmlns:a16="http://schemas.microsoft.com/office/drawing/2014/main" id="{1DA03491-49D1-1887-40F2-16F9893044E7}"/>
              </a:ext>
            </a:extLst>
          </p:cNvPr>
          <p:cNvSpPr txBox="1"/>
          <p:nvPr/>
        </p:nvSpPr>
        <p:spPr>
          <a:xfrm>
            <a:off x="5361951" y="5364078"/>
            <a:ext cx="12203722" cy="1754326"/>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742950" indent="-742950" algn="l" rtl="0" fontAlgn="base">
              <a:buFont typeface="+mj-lt"/>
              <a:buAutoNum type="alphaLcParenR"/>
            </a:pPr>
            <a:r>
              <a:rPr lang="es-MX" sz="3600" b="0" i="0" dirty="0">
                <a:solidFill>
                  <a:srgbClr val="666666"/>
                </a:solidFill>
                <a:effectLst/>
                <a:latin typeface="Calibri" panose="020F0502020204030204" pitchFamily="34" charset="0"/>
              </a:rPr>
              <a:t> Sistema Avanzado de Manejo de Modelos. </a:t>
            </a:r>
          </a:p>
          <a:p>
            <a:pPr marL="742950" indent="-742950" algn="l" rtl="0" fontAlgn="base">
              <a:buFont typeface="+mj-lt"/>
              <a:buAutoNum type="alphaLcParenR"/>
            </a:pPr>
            <a:r>
              <a:rPr lang="es-MX" sz="3600" dirty="0">
                <a:solidFill>
                  <a:srgbClr val="666666"/>
                </a:solidFill>
                <a:latin typeface="Calibri" panose="020F0502020204030204" pitchFamily="34" charset="0"/>
              </a:rPr>
              <a:t> Modelo de Madurez para la Seguridad del Software. </a:t>
            </a:r>
          </a:p>
          <a:p>
            <a:pPr marL="742950" indent="-742950" algn="l" rtl="0" fontAlgn="base">
              <a:buFont typeface="+mj-lt"/>
              <a:buAutoNum type="alphaLcParenR"/>
            </a:pPr>
            <a:r>
              <a:rPr lang="es-MX" sz="3600" b="0" i="0" dirty="0">
                <a:solidFill>
                  <a:srgbClr val="666666"/>
                </a:solidFill>
                <a:effectLst/>
                <a:latin typeface="Calibri" panose="020F0502020204030204" pitchFamily="34" charset="0"/>
              </a:rPr>
              <a:t> Sistema de Aprendizaje de Modelos Matemáticos. </a:t>
            </a:r>
          </a:p>
        </p:txBody>
      </p:sp>
      <p:sp>
        <p:nvSpPr>
          <p:cNvPr id="9" name="CuadroTexto 8">
            <a:extLst>
              <a:ext uri="{FF2B5EF4-FFF2-40B4-BE49-F238E27FC236}">
                <a16:creationId xmlns:a16="http://schemas.microsoft.com/office/drawing/2014/main" id="{72407DD2-0136-E754-7A12-A4AB090E1BDF}"/>
              </a:ext>
            </a:extLst>
          </p:cNvPr>
          <p:cNvSpPr txBox="1"/>
          <p:nvPr/>
        </p:nvSpPr>
        <p:spPr>
          <a:xfrm>
            <a:off x="3843776" y="4108051"/>
            <a:ext cx="15679614" cy="64633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MX" sz="3600" b="1" i="0" dirty="0">
                <a:solidFill>
                  <a:srgbClr val="666666"/>
                </a:solidFill>
                <a:effectLst/>
                <a:latin typeface="Open Sans" panose="020B0606030504020204" pitchFamily="34" charset="0"/>
              </a:rPr>
              <a:t>¿Qué significa SAMM en el contexto de desarrollo seguro de software?</a:t>
            </a:r>
            <a:r>
              <a:rPr lang="es-MX" sz="3600" b="0" i="0" dirty="0">
                <a:solidFill>
                  <a:srgbClr val="666666"/>
                </a:solidFill>
                <a:effectLst/>
                <a:latin typeface="Open Sans" panose="020B0606030504020204" pitchFamily="34" charset="0"/>
              </a:rPr>
              <a:t> </a:t>
            </a:r>
            <a:endParaRPr lang="es-CL" sz="3200" dirty="0"/>
          </a:p>
        </p:txBody>
      </p:sp>
    </p:spTree>
    <p:custDataLst>
      <p:tags r:id="rId1"/>
    </p:custDataLst>
    <p:extLst>
      <p:ext uri="{BB962C8B-B14F-4D97-AF65-F5344CB8AC3E}">
        <p14:creationId xmlns:p14="http://schemas.microsoft.com/office/powerpoint/2010/main" val="71840431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C858B0-4EE6-E285-9B4E-F92C26B03E61}"/>
            </a:ext>
          </a:extLst>
        </p:cNvPr>
        <p:cNvGrpSpPr/>
        <p:nvPr/>
      </p:nvGrpSpPr>
      <p:grpSpPr>
        <a:xfrm>
          <a:off x="0" y="0"/>
          <a:ext cx="0" cy="0"/>
          <a:chOff x="0" y="0"/>
          <a:chExt cx="0" cy="0"/>
        </a:xfrm>
      </p:grpSpPr>
      <p:sp>
        <p:nvSpPr>
          <p:cNvPr id="2" name="Marcador de texto 1">
            <a:extLst>
              <a:ext uri="{FF2B5EF4-FFF2-40B4-BE49-F238E27FC236}">
                <a16:creationId xmlns:a16="http://schemas.microsoft.com/office/drawing/2014/main" id="{BB78B942-2BEB-8D04-75AA-A23B4152178E}"/>
              </a:ext>
            </a:extLst>
          </p:cNvPr>
          <p:cNvSpPr>
            <a:spLocks noGrp="1"/>
          </p:cNvSpPr>
          <p:nvPr>
            <p:ph type="body" sz="quarter" idx="13"/>
          </p:nvPr>
        </p:nvSpPr>
        <p:spPr>
          <a:xfrm>
            <a:off x="1052759" y="1673730"/>
            <a:ext cx="20822106" cy="677106"/>
          </a:xfrm>
        </p:spPr>
        <p:txBody>
          <a:bodyPr/>
          <a:lstStyle/>
          <a:p>
            <a:pPr marL="0" indent="0">
              <a:buNone/>
            </a:pPr>
            <a:r>
              <a:rPr lang="es-MX" sz="3200" dirty="0"/>
              <a:t>Lee cada una de las preguntas y selecciona la alternativa que consideres correcta</a:t>
            </a:r>
            <a:r>
              <a:rPr lang="es-CL" sz="3200" dirty="0"/>
              <a:t>:</a:t>
            </a:r>
          </a:p>
        </p:txBody>
      </p:sp>
      <p:sp>
        <p:nvSpPr>
          <p:cNvPr id="4" name="Título 3">
            <a:extLst>
              <a:ext uri="{FF2B5EF4-FFF2-40B4-BE49-F238E27FC236}">
                <a16:creationId xmlns:a16="http://schemas.microsoft.com/office/drawing/2014/main" id="{0889957F-C14D-9FC6-42F2-CCDDD92663AF}"/>
              </a:ext>
            </a:extLst>
          </p:cNvPr>
          <p:cNvSpPr>
            <a:spLocks noGrp="1"/>
          </p:cNvSpPr>
          <p:nvPr>
            <p:ph type="title"/>
          </p:nvPr>
        </p:nvSpPr>
        <p:spPr/>
        <p:txBody>
          <a:bodyPr>
            <a:normAutofit fontScale="90000"/>
          </a:bodyPr>
          <a:lstStyle/>
          <a:p>
            <a:r>
              <a:rPr lang="es-CL" dirty="0"/>
              <a:t>Ejercicios:</a:t>
            </a:r>
          </a:p>
        </p:txBody>
      </p:sp>
      <p:pic>
        <p:nvPicPr>
          <p:cNvPr id="6" name="Gráfico 5" descr="Lluvia de ideas con relleno sólido">
            <a:extLst>
              <a:ext uri="{FF2B5EF4-FFF2-40B4-BE49-F238E27FC236}">
                <a16:creationId xmlns:a16="http://schemas.microsoft.com/office/drawing/2014/main" id="{17C1DCD8-C239-BD39-7C22-A8B66AC8ADF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p:blipFill>
        <p:spPr>
          <a:xfrm>
            <a:off x="631232" y="9781529"/>
            <a:ext cx="2509159" cy="2509159"/>
          </a:xfrm>
          <a:prstGeom prst="rect">
            <a:avLst/>
          </a:prstGeom>
        </p:spPr>
      </p:pic>
      <p:sp>
        <p:nvSpPr>
          <p:cNvPr id="7" name="CuadroTexto 6">
            <a:extLst>
              <a:ext uri="{FF2B5EF4-FFF2-40B4-BE49-F238E27FC236}">
                <a16:creationId xmlns:a16="http://schemas.microsoft.com/office/drawing/2014/main" id="{4FAAFB78-EA13-D1AB-8AF6-01660C89F31E}"/>
              </a:ext>
            </a:extLst>
          </p:cNvPr>
          <p:cNvSpPr txBox="1"/>
          <p:nvPr/>
        </p:nvSpPr>
        <p:spPr>
          <a:xfrm>
            <a:off x="5361951" y="5364078"/>
            <a:ext cx="12203722" cy="1754326"/>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742950" indent="-742950" algn="l" rtl="0" fontAlgn="base">
              <a:buFont typeface="+mj-lt"/>
              <a:buAutoNum type="alphaLcParenR"/>
            </a:pPr>
            <a:r>
              <a:rPr lang="es-MX" sz="3600" b="0" i="0" dirty="0">
                <a:solidFill>
                  <a:srgbClr val="666666"/>
                </a:solidFill>
                <a:effectLst/>
                <a:latin typeface="Calibri" panose="020F0502020204030204" pitchFamily="34" charset="0"/>
              </a:rPr>
              <a:t> Sistema Avanzado de Manejo de Modelos. </a:t>
            </a:r>
          </a:p>
          <a:p>
            <a:pPr marL="742950" indent="-742950" algn="l" rtl="0" fontAlgn="base">
              <a:buFont typeface="+mj-lt"/>
              <a:buAutoNum type="alphaLcParenR"/>
            </a:pPr>
            <a:r>
              <a:rPr lang="es-MX" sz="3600" b="0" i="0" dirty="0">
                <a:solidFill>
                  <a:srgbClr val="FF0000"/>
                </a:solidFill>
                <a:effectLst/>
                <a:latin typeface="Calibri" panose="020F0502020204030204" pitchFamily="34" charset="0"/>
              </a:rPr>
              <a:t> * Modelo de Madurez para la Seguridad del Software. </a:t>
            </a:r>
            <a:endParaRPr lang="es-MX" sz="3600" b="0" i="0" dirty="0">
              <a:solidFill>
                <a:srgbClr val="666666"/>
              </a:solidFill>
              <a:effectLst/>
              <a:latin typeface="Calibri" panose="020F0502020204030204" pitchFamily="34" charset="0"/>
            </a:endParaRPr>
          </a:p>
          <a:p>
            <a:pPr marL="742950" indent="-742950" algn="l" rtl="0" fontAlgn="base">
              <a:buFont typeface="+mj-lt"/>
              <a:buAutoNum type="alphaLcParenR"/>
            </a:pPr>
            <a:r>
              <a:rPr lang="es-MX" sz="3600" b="0" i="0" dirty="0">
                <a:solidFill>
                  <a:srgbClr val="666666"/>
                </a:solidFill>
                <a:effectLst/>
                <a:latin typeface="Calibri" panose="020F0502020204030204" pitchFamily="34" charset="0"/>
              </a:rPr>
              <a:t> Sistema de Aprendizaje de Modelos Matemáticos. </a:t>
            </a:r>
          </a:p>
        </p:txBody>
      </p:sp>
      <p:sp>
        <p:nvSpPr>
          <p:cNvPr id="9" name="CuadroTexto 8">
            <a:extLst>
              <a:ext uri="{FF2B5EF4-FFF2-40B4-BE49-F238E27FC236}">
                <a16:creationId xmlns:a16="http://schemas.microsoft.com/office/drawing/2014/main" id="{FE2CAF72-78A2-9C90-6C12-331DB9422E40}"/>
              </a:ext>
            </a:extLst>
          </p:cNvPr>
          <p:cNvSpPr txBox="1"/>
          <p:nvPr/>
        </p:nvSpPr>
        <p:spPr>
          <a:xfrm>
            <a:off x="3843776" y="4108051"/>
            <a:ext cx="15679614" cy="64633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MX" sz="3600" b="1" i="0" dirty="0">
                <a:solidFill>
                  <a:srgbClr val="666666"/>
                </a:solidFill>
                <a:effectLst/>
                <a:latin typeface="Open Sans" panose="020B0606030504020204" pitchFamily="34" charset="0"/>
              </a:rPr>
              <a:t>¿Qué significa SAMM en el contexto de desarrollo seguro de software?</a:t>
            </a:r>
            <a:r>
              <a:rPr lang="es-MX" sz="3600" b="0" i="0" dirty="0">
                <a:solidFill>
                  <a:srgbClr val="666666"/>
                </a:solidFill>
                <a:effectLst/>
                <a:latin typeface="Open Sans" panose="020B0606030504020204" pitchFamily="34" charset="0"/>
              </a:rPr>
              <a:t> </a:t>
            </a:r>
            <a:endParaRPr lang="es-CL" sz="3200" dirty="0"/>
          </a:p>
        </p:txBody>
      </p:sp>
      <p:sp>
        <p:nvSpPr>
          <p:cNvPr id="12" name="CuadroTexto 11">
            <a:extLst>
              <a:ext uri="{FF2B5EF4-FFF2-40B4-BE49-F238E27FC236}">
                <a16:creationId xmlns:a16="http://schemas.microsoft.com/office/drawing/2014/main" id="{7D9B2A42-50C5-03D6-8AC7-56DD073A6A47}"/>
              </a:ext>
            </a:extLst>
          </p:cNvPr>
          <p:cNvSpPr txBox="1"/>
          <p:nvPr/>
        </p:nvSpPr>
        <p:spPr>
          <a:xfrm>
            <a:off x="5234354" y="8405446"/>
            <a:ext cx="15468600" cy="1938992"/>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MX" sz="4000" i="1" u="sng" dirty="0">
                <a:solidFill>
                  <a:srgbClr val="FF0000"/>
                </a:solidFill>
                <a:effectLst/>
                <a:latin typeface="Open Sans Light" panose="020B0306030504020204" pitchFamily="34" charset="0"/>
              </a:rPr>
              <a:t>Retroalimentación</a:t>
            </a:r>
            <a:r>
              <a:rPr lang="es-MX" sz="4000" i="1" dirty="0">
                <a:solidFill>
                  <a:srgbClr val="FF0000"/>
                </a:solidFill>
                <a:effectLst/>
                <a:latin typeface="Open Sans Light" panose="020B0306030504020204" pitchFamily="34" charset="0"/>
              </a:rPr>
              <a:t>: SAMM significa Software </a:t>
            </a:r>
            <a:r>
              <a:rPr lang="es-MX" sz="4000" i="1" dirty="0" err="1">
                <a:solidFill>
                  <a:srgbClr val="FF0000"/>
                </a:solidFill>
                <a:effectLst/>
                <a:latin typeface="Open Sans Light" panose="020B0306030504020204" pitchFamily="34" charset="0"/>
              </a:rPr>
              <a:t>Assurance</a:t>
            </a:r>
            <a:r>
              <a:rPr lang="es-MX" sz="4000" i="1" dirty="0">
                <a:solidFill>
                  <a:srgbClr val="FF0000"/>
                </a:solidFill>
                <a:effectLst/>
                <a:latin typeface="Open Sans Light" panose="020B0306030504020204" pitchFamily="34" charset="0"/>
              </a:rPr>
              <a:t> </a:t>
            </a:r>
            <a:r>
              <a:rPr lang="es-MX" sz="4000" i="1" dirty="0" err="1">
                <a:solidFill>
                  <a:srgbClr val="FF0000"/>
                </a:solidFill>
                <a:effectLst/>
                <a:latin typeface="Open Sans Light" panose="020B0306030504020204" pitchFamily="34" charset="0"/>
              </a:rPr>
              <a:t>Maturity</a:t>
            </a:r>
            <a:r>
              <a:rPr lang="es-MX" sz="4000" i="1" dirty="0">
                <a:solidFill>
                  <a:srgbClr val="FF0000"/>
                </a:solidFill>
                <a:effectLst/>
                <a:latin typeface="Open Sans Light" panose="020B0306030504020204" pitchFamily="34" charset="0"/>
              </a:rPr>
              <a:t> </a:t>
            </a:r>
            <a:r>
              <a:rPr lang="es-MX" sz="4000" i="1" dirty="0" err="1">
                <a:solidFill>
                  <a:srgbClr val="FF0000"/>
                </a:solidFill>
                <a:effectLst/>
                <a:latin typeface="Open Sans Light" panose="020B0306030504020204" pitchFamily="34" charset="0"/>
              </a:rPr>
              <a:t>Model</a:t>
            </a:r>
            <a:r>
              <a:rPr lang="es-MX" sz="4000" i="1" dirty="0">
                <a:solidFill>
                  <a:srgbClr val="FF0000"/>
                </a:solidFill>
                <a:effectLst/>
                <a:latin typeface="Open Sans Light" panose="020B0306030504020204" pitchFamily="34" charset="0"/>
              </a:rPr>
              <a:t>, es un modelo de madurez diseñado para evaluar y mejorar las prácticas de seguridad en el desarrollo de software. </a:t>
            </a:r>
            <a:endParaRPr lang="es-CL" sz="3600" i="1" dirty="0"/>
          </a:p>
        </p:txBody>
      </p:sp>
    </p:spTree>
    <p:custDataLst>
      <p:tags r:id="rId1"/>
    </p:custDataLst>
    <p:extLst>
      <p:ext uri="{BB962C8B-B14F-4D97-AF65-F5344CB8AC3E}">
        <p14:creationId xmlns:p14="http://schemas.microsoft.com/office/powerpoint/2010/main" val="405667271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8B44A3-4DDC-6806-64B7-18EEB367D8D8}"/>
            </a:ext>
          </a:extLst>
        </p:cNvPr>
        <p:cNvGrpSpPr/>
        <p:nvPr/>
      </p:nvGrpSpPr>
      <p:grpSpPr>
        <a:xfrm>
          <a:off x="0" y="0"/>
          <a:ext cx="0" cy="0"/>
          <a:chOff x="0" y="0"/>
          <a:chExt cx="0" cy="0"/>
        </a:xfrm>
      </p:grpSpPr>
      <p:sp>
        <p:nvSpPr>
          <p:cNvPr id="2" name="Marcador de texto 1">
            <a:extLst>
              <a:ext uri="{FF2B5EF4-FFF2-40B4-BE49-F238E27FC236}">
                <a16:creationId xmlns:a16="http://schemas.microsoft.com/office/drawing/2014/main" id="{4FDCF1C9-83C9-4DA9-E0E7-FBF0A49020EF}"/>
              </a:ext>
            </a:extLst>
          </p:cNvPr>
          <p:cNvSpPr>
            <a:spLocks noGrp="1"/>
          </p:cNvSpPr>
          <p:nvPr>
            <p:ph type="body" sz="quarter" idx="13"/>
          </p:nvPr>
        </p:nvSpPr>
        <p:spPr>
          <a:xfrm>
            <a:off x="1052759" y="1673730"/>
            <a:ext cx="20822106" cy="677106"/>
          </a:xfrm>
        </p:spPr>
        <p:txBody>
          <a:bodyPr/>
          <a:lstStyle/>
          <a:p>
            <a:pPr marL="0" indent="0">
              <a:buNone/>
            </a:pPr>
            <a:r>
              <a:rPr lang="es-MX" sz="3200" dirty="0"/>
              <a:t>Lee cada una de las preguntas y selecciona la alternativa que consideres correcta</a:t>
            </a:r>
            <a:r>
              <a:rPr lang="es-CL" sz="3200" dirty="0"/>
              <a:t>:</a:t>
            </a:r>
          </a:p>
        </p:txBody>
      </p:sp>
      <p:sp>
        <p:nvSpPr>
          <p:cNvPr id="4" name="Título 3">
            <a:extLst>
              <a:ext uri="{FF2B5EF4-FFF2-40B4-BE49-F238E27FC236}">
                <a16:creationId xmlns:a16="http://schemas.microsoft.com/office/drawing/2014/main" id="{92C04549-6918-EBC6-CE1D-2DC82F68D72E}"/>
              </a:ext>
            </a:extLst>
          </p:cNvPr>
          <p:cNvSpPr>
            <a:spLocks noGrp="1"/>
          </p:cNvSpPr>
          <p:nvPr>
            <p:ph type="title"/>
          </p:nvPr>
        </p:nvSpPr>
        <p:spPr/>
        <p:txBody>
          <a:bodyPr>
            <a:normAutofit fontScale="90000"/>
          </a:bodyPr>
          <a:lstStyle/>
          <a:p>
            <a:r>
              <a:rPr lang="es-CL" dirty="0"/>
              <a:t>Ejercicios:</a:t>
            </a:r>
          </a:p>
        </p:txBody>
      </p:sp>
      <p:pic>
        <p:nvPicPr>
          <p:cNvPr id="6" name="Gráfico 5" descr="Lluvia de ideas con relleno sólido">
            <a:extLst>
              <a:ext uri="{FF2B5EF4-FFF2-40B4-BE49-F238E27FC236}">
                <a16:creationId xmlns:a16="http://schemas.microsoft.com/office/drawing/2014/main" id="{480CDB46-3529-E67C-8587-E71A5B8D6C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p:blipFill>
        <p:spPr>
          <a:xfrm>
            <a:off x="631232" y="9781529"/>
            <a:ext cx="2509159" cy="2509159"/>
          </a:xfrm>
          <a:prstGeom prst="rect">
            <a:avLst/>
          </a:prstGeom>
        </p:spPr>
      </p:pic>
      <p:sp>
        <p:nvSpPr>
          <p:cNvPr id="7" name="CuadroTexto 6">
            <a:extLst>
              <a:ext uri="{FF2B5EF4-FFF2-40B4-BE49-F238E27FC236}">
                <a16:creationId xmlns:a16="http://schemas.microsoft.com/office/drawing/2014/main" id="{D211A569-C3D9-AD11-EBEA-E7245D735969}"/>
              </a:ext>
            </a:extLst>
          </p:cNvPr>
          <p:cNvSpPr txBox="1"/>
          <p:nvPr/>
        </p:nvSpPr>
        <p:spPr>
          <a:xfrm>
            <a:off x="5361950" y="5364078"/>
            <a:ext cx="16325741" cy="2308324"/>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742950" indent="-742950" algn="l" rtl="0" fontAlgn="base">
              <a:buFont typeface="+mj-lt"/>
              <a:buAutoNum type="alphaLcParenR"/>
            </a:pPr>
            <a:r>
              <a:rPr lang="es-MX" sz="3600" dirty="0">
                <a:solidFill>
                  <a:srgbClr val="666666"/>
                </a:solidFill>
                <a:latin typeface="Calibri" panose="020F0502020204030204" pitchFamily="34" charset="0"/>
              </a:rPr>
              <a:t> Mejorar las prácticas de seguridad en el ciclo de vida del desarrollo de software. </a:t>
            </a:r>
          </a:p>
          <a:p>
            <a:pPr marL="742950" indent="-742950" algn="l" rtl="0" fontAlgn="base">
              <a:buFont typeface="+mj-lt"/>
              <a:buAutoNum type="alphaLcParenR"/>
            </a:pPr>
            <a:r>
              <a:rPr lang="es-MX" sz="3600" b="0" i="0" dirty="0">
                <a:solidFill>
                  <a:srgbClr val="666666"/>
                </a:solidFill>
                <a:effectLst/>
                <a:latin typeface="Calibri" panose="020F0502020204030204" pitchFamily="34" charset="0"/>
              </a:rPr>
              <a:t> Desarrollar software de entretenimiento. </a:t>
            </a:r>
          </a:p>
          <a:p>
            <a:pPr marL="742950" indent="-742950" algn="l" rtl="0" fontAlgn="base">
              <a:buFont typeface="+mj-lt"/>
              <a:buAutoNum type="alphaLcParenR"/>
            </a:pPr>
            <a:r>
              <a:rPr lang="es-MX" sz="3600" b="0" i="0" dirty="0">
                <a:solidFill>
                  <a:srgbClr val="666666"/>
                </a:solidFill>
                <a:effectLst/>
                <a:latin typeface="Calibri" panose="020F0502020204030204" pitchFamily="34" charset="0"/>
              </a:rPr>
              <a:t> Evaluar la seguridad de los sistemas operativos. </a:t>
            </a:r>
          </a:p>
          <a:p>
            <a:pPr marL="742950" indent="-742950" algn="l" rtl="0" fontAlgn="base">
              <a:buFont typeface="+mj-lt"/>
              <a:buAutoNum type="alphaLcParenR"/>
            </a:pPr>
            <a:r>
              <a:rPr lang="es-MX" sz="3600" b="0" i="0" dirty="0">
                <a:solidFill>
                  <a:srgbClr val="666666"/>
                </a:solidFill>
                <a:effectLst/>
                <a:latin typeface="Calibri" panose="020F0502020204030204" pitchFamily="34" charset="0"/>
              </a:rPr>
              <a:t> Gestionar proyectos de inteligencia artificial. </a:t>
            </a:r>
          </a:p>
        </p:txBody>
      </p:sp>
      <p:sp>
        <p:nvSpPr>
          <p:cNvPr id="9" name="CuadroTexto 8">
            <a:extLst>
              <a:ext uri="{FF2B5EF4-FFF2-40B4-BE49-F238E27FC236}">
                <a16:creationId xmlns:a16="http://schemas.microsoft.com/office/drawing/2014/main" id="{AF3B2819-4B82-D6BF-60AF-67508D89B3F8}"/>
              </a:ext>
            </a:extLst>
          </p:cNvPr>
          <p:cNvSpPr txBox="1"/>
          <p:nvPr/>
        </p:nvSpPr>
        <p:spPr>
          <a:xfrm>
            <a:off x="3843776" y="4108051"/>
            <a:ext cx="15679614" cy="64633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MX" sz="3600" b="1" i="0" dirty="0">
                <a:solidFill>
                  <a:srgbClr val="666666"/>
                </a:solidFill>
                <a:effectLst/>
                <a:latin typeface="Open Sans" panose="020B0606030504020204" pitchFamily="34" charset="0"/>
              </a:rPr>
              <a:t>¿Cuál es el principal propósito de SAMM?</a:t>
            </a:r>
            <a:r>
              <a:rPr lang="es-MX" sz="3600" b="0" i="0" dirty="0">
                <a:solidFill>
                  <a:srgbClr val="666666"/>
                </a:solidFill>
                <a:effectLst/>
                <a:latin typeface="Open Sans" panose="020B0606030504020204" pitchFamily="34" charset="0"/>
              </a:rPr>
              <a:t> </a:t>
            </a:r>
            <a:endParaRPr lang="es-CL" sz="3200" dirty="0"/>
          </a:p>
        </p:txBody>
      </p:sp>
    </p:spTree>
    <p:custDataLst>
      <p:tags r:id="rId1"/>
    </p:custDataLst>
    <p:extLst>
      <p:ext uri="{BB962C8B-B14F-4D97-AF65-F5344CB8AC3E}">
        <p14:creationId xmlns:p14="http://schemas.microsoft.com/office/powerpoint/2010/main" val="2179258610"/>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CL" dirty="0"/>
              <a:t>Contenidos</a:t>
            </a:r>
          </a:p>
        </p:txBody>
      </p:sp>
      <p:sp>
        <p:nvSpPr>
          <p:cNvPr id="3" name="Marcador de texto 2"/>
          <p:cNvSpPr>
            <a:spLocks noGrp="1"/>
          </p:cNvSpPr>
          <p:nvPr>
            <p:ph type="body" sz="quarter" idx="15"/>
          </p:nvPr>
        </p:nvSpPr>
        <p:spPr>
          <a:xfrm>
            <a:off x="8187617" y="2631234"/>
            <a:ext cx="14448446" cy="8552582"/>
          </a:xfrm>
        </p:spPr>
        <p:txBody>
          <a:bodyPr>
            <a:normAutofit/>
          </a:bodyPr>
          <a:lstStyle/>
          <a:p>
            <a:r>
              <a:rPr lang="es-MX" dirty="0"/>
              <a:t>Metodología de Desarrollo Seguro SAMM.</a:t>
            </a:r>
          </a:p>
        </p:txBody>
      </p:sp>
      <p:sp>
        <p:nvSpPr>
          <p:cNvPr id="4" name="Marcador de texto 3"/>
          <p:cNvSpPr>
            <a:spLocks noGrp="1"/>
          </p:cNvSpPr>
          <p:nvPr>
            <p:ph type="body" sz="quarter" idx="16"/>
          </p:nvPr>
        </p:nvSpPr>
        <p:spPr/>
        <p:txBody>
          <a:bodyPr/>
          <a:lstStyle/>
          <a:p>
            <a:r>
              <a:rPr lang="es-MX" dirty="0"/>
              <a:t>INTRODUCCIÓN A LA PROGRAMACIÓN SEGURA</a:t>
            </a:r>
            <a:endParaRPr lang="es-CL" dirty="0"/>
          </a:p>
        </p:txBody>
      </p:sp>
      <p:sp>
        <p:nvSpPr>
          <p:cNvPr id="5" name="Marcador de texto 4"/>
          <p:cNvSpPr>
            <a:spLocks noGrp="1"/>
          </p:cNvSpPr>
          <p:nvPr>
            <p:ph type="body" sz="quarter" idx="17"/>
          </p:nvPr>
        </p:nvSpPr>
        <p:spPr>
          <a:xfrm>
            <a:off x="4174435" y="1418353"/>
            <a:ext cx="15266503" cy="1212880"/>
          </a:xfrm>
        </p:spPr>
        <p:txBody>
          <a:bodyPr>
            <a:normAutofit/>
          </a:bodyPr>
          <a:lstStyle/>
          <a:p>
            <a:r>
              <a:rPr lang="es-CL" dirty="0"/>
              <a:t>UNIDAD 4: </a:t>
            </a:r>
            <a:r>
              <a:rPr lang="es-MX" dirty="0"/>
              <a:t>Evalúa el uso de metodologías de desarrollo seguro, para proteger la integridad de la información, considerando SAMM y SDL.</a:t>
            </a:r>
            <a:endParaRPr lang="es-CL" dirty="0"/>
          </a:p>
        </p:txBody>
      </p:sp>
    </p:spTree>
    <p:custDataLst>
      <p:tags r:id="rId1"/>
    </p:custDataLst>
    <p:extLst>
      <p:ext uri="{BB962C8B-B14F-4D97-AF65-F5344CB8AC3E}">
        <p14:creationId xmlns:p14="http://schemas.microsoft.com/office/powerpoint/2010/main" val="233446581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D5125C-82F0-9EDE-0132-FEB1BC6B8D5F}"/>
            </a:ext>
          </a:extLst>
        </p:cNvPr>
        <p:cNvGrpSpPr/>
        <p:nvPr/>
      </p:nvGrpSpPr>
      <p:grpSpPr>
        <a:xfrm>
          <a:off x="0" y="0"/>
          <a:ext cx="0" cy="0"/>
          <a:chOff x="0" y="0"/>
          <a:chExt cx="0" cy="0"/>
        </a:xfrm>
      </p:grpSpPr>
      <p:sp>
        <p:nvSpPr>
          <p:cNvPr id="2" name="Marcador de texto 1">
            <a:extLst>
              <a:ext uri="{FF2B5EF4-FFF2-40B4-BE49-F238E27FC236}">
                <a16:creationId xmlns:a16="http://schemas.microsoft.com/office/drawing/2014/main" id="{D6081704-ACD4-4DA2-E098-8B72B2811D1D}"/>
              </a:ext>
            </a:extLst>
          </p:cNvPr>
          <p:cNvSpPr>
            <a:spLocks noGrp="1"/>
          </p:cNvSpPr>
          <p:nvPr>
            <p:ph type="body" sz="quarter" idx="13"/>
          </p:nvPr>
        </p:nvSpPr>
        <p:spPr>
          <a:xfrm>
            <a:off x="1052759" y="1673730"/>
            <a:ext cx="20822106" cy="677106"/>
          </a:xfrm>
        </p:spPr>
        <p:txBody>
          <a:bodyPr/>
          <a:lstStyle/>
          <a:p>
            <a:pPr marL="0" indent="0">
              <a:buNone/>
            </a:pPr>
            <a:r>
              <a:rPr lang="es-MX" sz="3200" dirty="0"/>
              <a:t>Lee cada una de las preguntas y selecciona la alternativa que consideres correcta</a:t>
            </a:r>
            <a:r>
              <a:rPr lang="es-CL" sz="3200" dirty="0"/>
              <a:t>:</a:t>
            </a:r>
          </a:p>
        </p:txBody>
      </p:sp>
      <p:sp>
        <p:nvSpPr>
          <p:cNvPr id="4" name="Título 3">
            <a:extLst>
              <a:ext uri="{FF2B5EF4-FFF2-40B4-BE49-F238E27FC236}">
                <a16:creationId xmlns:a16="http://schemas.microsoft.com/office/drawing/2014/main" id="{8649EA6C-D0F8-F194-81F4-5B0ACB94A4C1}"/>
              </a:ext>
            </a:extLst>
          </p:cNvPr>
          <p:cNvSpPr>
            <a:spLocks noGrp="1"/>
          </p:cNvSpPr>
          <p:nvPr>
            <p:ph type="title"/>
          </p:nvPr>
        </p:nvSpPr>
        <p:spPr/>
        <p:txBody>
          <a:bodyPr>
            <a:normAutofit fontScale="90000"/>
          </a:bodyPr>
          <a:lstStyle/>
          <a:p>
            <a:r>
              <a:rPr lang="es-CL" dirty="0"/>
              <a:t>Ejercicios:</a:t>
            </a:r>
          </a:p>
        </p:txBody>
      </p:sp>
      <p:pic>
        <p:nvPicPr>
          <p:cNvPr id="6" name="Gráfico 5" descr="Lluvia de ideas con relleno sólido">
            <a:extLst>
              <a:ext uri="{FF2B5EF4-FFF2-40B4-BE49-F238E27FC236}">
                <a16:creationId xmlns:a16="http://schemas.microsoft.com/office/drawing/2014/main" id="{A86A2F83-09F5-BDCA-C51F-4C7E648AE8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p:blipFill>
        <p:spPr>
          <a:xfrm>
            <a:off x="631232" y="9781529"/>
            <a:ext cx="2509159" cy="2509159"/>
          </a:xfrm>
          <a:prstGeom prst="rect">
            <a:avLst/>
          </a:prstGeom>
        </p:spPr>
      </p:pic>
      <p:sp>
        <p:nvSpPr>
          <p:cNvPr id="7" name="CuadroTexto 6">
            <a:extLst>
              <a:ext uri="{FF2B5EF4-FFF2-40B4-BE49-F238E27FC236}">
                <a16:creationId xmlns:a16="http://schemas.microsoft.com/office/drawing/2014/main" id="{33C15B7A-C37E-8757-8D69-928DF730A797}"/>
              </a:ext>
            </a:extLst>
          </p:cNvPr>
          <p:cNvSpPr txBox="1"/>
          <p:nvPr/>
        </p:nvSpPr>
        <p:spPr>
          <a:xfrm>
            <a:off x="5361951" y="5364078"/>
            <a:ext cx="16512914" cy="2308324"/>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742950" indent="-742950" algn="l" rtl="0" fontAlgn="base">
              <a:buFont typeface="+mj-lt"/>
              <a:buAutoNum type="alphaLcParenR"/>
            </a:pPr>
            <a:r>
              <a:rPr lang="es-MX" sz="3600" dirty="0">
                <a:solidFill>
                  <a:srgbClr val="FF0000"/>
                </a:solidFill>
                <a:latin typeface="Calibri" panose="020F0502020204030204" pitchFamily="34" charset="0"/>
              </a:rPr>
              <a:t> * Mejorar las prácticas de seguridad en el ciclo de vida del desarrollo de software. </a:t>
            </a:r>
          </a:p>
          <a:p>
            <a:pPr marL="742950" indent="-742950" algn="l" rtl="0" fontAlgn="base">
              <a:buFont typeface="+mj-lt"/>
              <a:buAutoNum type="alphaLcParenR"/>
            </a:pPr>
            <a:r>
              <a:rPr lang="es-MX" sz="3600" b="0" i="0" dirty="0">
                <a:solidFill>
                  <a:srgbClr val="666666"/>
                </a:solidFill>
                <a:effectLst/>
                <a:latin typeface="Calibri" panose="020F0502020204030204" pitchFamily="34" charset="0"/>
              </a:rPr>
              <a:t> Desarrollar software de entretenimiento. </a:t>
            </a:r>
          </a:p>
          <a:p>
            <a:pPr marL="742950" indent="-742950" algn="l" rtl="0" fontAlgn="base">
              <a:buFont typeface="+mj-lt"/>
              <a:buAutoNum type="alphaLcParenR"/>
            </a:pPr>
            <a:r>
              <a:rPr lang="es-MX" sz="3600" b="0" i="0" dirty="0">
                <a:solidFill>
                  <a:srgbClr val="666666"/>
                </a:solidFill>
                <a:effectLst/>
                <a:latin typeface="Calibri" panose="020F0502020204030204" pitchFamily="34" charset="0"/>
              </a:rPr>
              <a:t> Evaluar la seguridad de los sistemas operativos. </a:t>
            </a:r>
          </a:p>
          <a:p>
            <a:pPr marL="742950" indent="-742950" algn="l" rtl="0" fontAlgn="base">
              <a:buFont typeface="+mj-lt"/>
              <a:buAutoNum type="alphaLcParenR"/>
            </a:pPr>
            <a:r>
              <a:rPr lang="es-MX" sz="3600" b="0" i="0" dirty="0">
                <a:solidFill>
                  <a:srgbClr val="666666"/>
                </a:solidFill>
                <a:effectLst/>
                <a:latin typeface="Calibri" panose="020F0502020204030204" pitchFamily="34" charset="0"/>
              </a:rPr>
              <a:t> Gestionar proyectos de inteligencia artificial. </a:t>
            </a:r>
          </a:p>
        </p:txBody>
      </p:sp>
      <p:sp>
        <p:nvSpPr>
          <p:cNvPr id="9" name="CuadroTexto 8">
            <a:extLst>
              <a:ext uri="{FF2B5EF4-FFF2-40B4-BE49-F238E27FC236}">
                <a16:creationId xmlns:a16="http://schemas.microsoft.com/office/drawing/2014/main" id="{E82518FF-E65A-25D7-9970-6B636BD5F170}"/>
              </a:ext>
            </a:extLst>
          </p:cNvPr>
          <p:cNvSpPr txBox="1"/>
          <p:nvPr/>
        </p:nvSpPr>
        <p:spPr>
          <a:xfrm>
            <a:off x="3843776" y="4108051"/>
            <a:ext cx="15679614" cy="64633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MX" sz="3600" b="1" i="0" dirty="0">
                <a:solidFill>
                  <a:srgbClr val="666666"/>
                </a:solidFill>
                <a:effectLst/>
                <a:latin typeface="Open Sans" panose="020B0606030504020204" pitchFamily="34" charset="0"/>
              </a:rPr>
              <a:t>¿Cuál es el principal propósito de SAMM?</a:t>
            </a:r>
            <a:r>
              <a:rPr lang="es-MX" sz="3600" b="0" i="0" dirty="0">
                <a:solidFill>
                  <a:srgbClr val="666666"/>
                </a:solidFill>
                <a:effectLst/>
                <a:latin typeface="Open Sans" panose="020B0606030504020204" pitchFamily="34" charset="0"/>
              </a:rPr>
              <a:t> </a:t>
            </a:r>
            <a:endParaRPr lang="es-CL" sz="3200" dirty="0"/>
          </a:p>
        </p:txBody>
      </p:sp>
      <p:sp>
        <p:nvSpPr>
          <p:cNvPr id="12" name="CuadroTexto 11">
            <a:extLst>
              <a:ext uri="{FF2B5EF4-FFF2-40B4-BE49-F238E27FC236}">
                <a16:creationId xmlns:a16="http://schemas.microsoft.com/office/drawing/2014/main" id="{5439638D-47F1-F3B6-3BD7-4024D9401099}"/>
              </a:ext>
            </a:extLst>
          </p:cNvPr>
          <p:cNvSpPr txBox="1"/>
          <p:nvPr/>
        </p:nvSpPr>
        <p:spPr>
          <a:xfrm>
            <a:off x="5234354" y="8405446"/>
            <a:ext cx="15468600" cy="132343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MX" sz="4000" i="1" u="sng" dirty="0">
                <a:solidFill>
                  <a:srgbClr val="FF0000"/>
                </a:solidFill>
                <a:effectLst/>
                <a:latin typeface="Open Sans Light" panose="020B0306030504020204" pitchFamily="34" charset="0"/>
              </a:rPr>
              <a:t>Retroalimentación</a:t>
            </a:r>
            <a:r>
              <a:rPr lang="es-MX" sz="4000" i="1" dirty="0">
                <a:solidFill>
                  <a:srgbClr val="FF0000"/>
                </a:solidFill>
                <a:effectLst/>
                <a:latin typeface="Open Sans Light" panose="020B0306030504020204" pitchFamily="34" charset="0"/>
              </a:rPr>
              <a:t>: SAMM se enfoca en mejorar las prácticas de seguridad en todas las etapas del ciclo de vida del desarrollo de software. </a:t>
            </a:r>
            <a:endParaRPr lang="es-CL" sz="3600" i="1" dirty="0"/>
          </a:p>
        </p:txBody>
      </p:sp>
    </p:spTree>
    <p:custDataLst>
      <p:tags r:id="rId1"/>
    </p:custDataLst>
    <p:extLst>
      <p:ext uri="{BB962C8B-B14F-4D97-AF65-F5344CB8AC3E}">
        <p14:creationId xmlns:p14="http://schemas.microsoft.com/office/powerpoint/2010/main" val="883292952"/>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93D8B9-A276-42E4-C90E-7EAFBAEDF645}"/>
            </a:ext>
          </a:extLst>
        </p:cNvPr>
        <p:cNvGrpSpPr/>
        <p:nvPr/>
      </p:nvGrpSpPr>
      <p:grpSpPr>
        <a:xfrm>
          <a:off x="0" y="0"/>
          <a:ext cx="0" cy="0"/>
          <a:chOff x="0" y="0"/>
          <a:chExt cx="0" cy="0"/>
        </a:xfrm>
      </p:grpSpPr>
      <p:sp>
        <p:nvSpPr>
          <p:cNvPr id="2" name="Marcador de texto 1">
            <a:extLst>
              <a:ext uri="{FF2B5EF4-FFF2-40B4-BE49-F238E27FC236}">
                <a16:creationId xmlns:a16="http://schemas.microsoft.com/office/drawing/2014/main" id="{F290E40C-739A-4D45-269E-CBB140F5C92F}"/>
              </a:ext>
            </a:extLst>
          </p:cNvPr>
          <p:cNvSpPr>
            <a:spLocks noGrp="1"/>
          </p:cNvSpPr>
          <p:nvPr>
            <p:ph type="body" sz="quarter" idx="13"/>
          </p:nvPr>
        </p:nvSpPr>
        <p:spPr>
          <a:xfrm>
            <a:off x="1052759" y="1673730"/>
            <a:ext cx="20822106" cy="677106"/>
          </a:xfrm>
        </p:spPr>
        <p:txBody>
          <a:bodyPr/>
          <a:lstStyle/>
          <a:p>
            <a:pPr marL="0" indent="0">
              <a:buNone/>
            </a:pPr>
            <a:r>
              <a:rPr lang="es-MX" sz="3200" dirty="0"/>
              <a:t>Lee cada una de las preguntas y selecciona la alternativa que consideres correcta</a:t>
            </a:r>
            <a:r>
              <a:rPr lang="es-CL" sz="3200" dirty="0"/>
              <a:t>:</a:t>
            </a:r>
          </a:p>
        </p:txBody>
      </p:sp>
      <p:sp>
        <p:nvSpPr>
          <p:cNvPr id="4" name="Título 3">
            <a:extLst>
              <a:ext uri="{FF2B5EF4-FFF2-40B4-BE49-F238E27FC236}">
                <a16:creationId xmlns:a16="http://schemas.microsoft.com/office/drawing/2014/main" id="{3561082D-9BC9-414D-49C9-FBE45A2BCC17}"/>
              </a:ext>
            </a:extLst>
          </p:cNvPr>
          <p:cNvSpPr>
            <a:spLocks noGrp="1"/>
          </p:cNvSpPr>
          <p:nvPr>
            <p:ph type="title"/>
          </p:nvPr>
        </p:nvSpPr>
        <p:spPr/>
        <p:txBody>
          <a:bodyPr>
            <a:normAutofit fontScale="90000"/>
          </a:bodyPr>
          <a:lstStyle/>
          <a:p>
            <a:r>
              <a:rPr lang="es-CL" dirty="0"/>
              <a:t>Ejercicios:</a:t>
            </a:r>
          </a:p>
        </p:txBody>
      </p:sp>
      <p:pic>
        <p:nvPicPr>
          <p:cNvPr id="6" name="Gráfico 5" descr="Lluvia de ideas con relleno sólido">
            <a:extLst>
              <a:ext uri="{FF2B5EF4-FFF2-40B4-BE49-F238E27FC236}">
                <a16:creationId xmlns:a16="http://schemas.microsoft.com/office/drawing/2014/main" id="{A564909F-AADD-558F-503C-DFDAD420C5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p:blipFill>
        <p:spPr>
          <a:xfrm>
            <a:off x="631232" y="9781529"/>
            <a:ext cx="2509159" cy="2509159"/>
          </a:xfrm>
          <a:prstGeom prst="rect">
            <a:avLst/>
          </a:prstGeom>
        </p:spPr>
      </p:pic>
      <p:sp>
        <p:nvSpPr>
          <p:cNvPr id="7" name="CuadroTexto 6">
            <a:extLst>
              <a:ext uri="{FF2B5EF4-FFF2-40B4-BE49-F238E27FC236}">
                <a16:creationId xmlns:a16="http://schemas.microsoft.com/office/drawing/2014/main" id="{A9BE0A7F-7453-494D-E820-D3300B455423}"/>
              </a:ext>
            </a:extLst>
          </p:cNvPr>
          <p:cNvSpPr txBox="1"/>
          <p:nvPr/>
        </p:nvSpPr>
        <p:spPr>
          <a:xfrm>
            <a:off x="5361950" y="5598538"/>
            <a:ext cx="16325741" cy="2308324"/>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742950" indent="-742950" algn="l" rtl="0" fontAlgn="base">
              <a:buFont typeface="+mj-lt"/>
              <a:buAutoNum type="alphaLcParenR"/>
            </a:pPr>
            <a:r>
              <a:rPr lang="es-MX" sz="3600" dirty="0">
                <a:solidFill>
                  <a:srgbClr val="666666"/>
                </a:solidFill>
                <a:latin typeface="Calibri" panose="020F0502020204030204" pitchFamily="34" charset="0"/>
              </a:rPr>
              <a:t>12</a:t>
            </a:r>
          </a:p>
          <a:p>
            <a:pPr marL="742950" indent="-742950" algn="l" rtl="0" fontAlgn="base">
              <a:buFont typeface="+mj-lt"/>
              <a:buAutoNum type="alphaLcParenR"/>
            </a:pPr>
            <a:r>
              <a:rPr lang="es-MX" sz="3600" b="0" i="0" dirty="0">
                <a:solidFill>
                  <a:srgbClr val="666666"/>
                </a:solidFill>
                <a:effectLst/>
                <a:latin typeface="Calibri" panose="020F0502020204030204" pitchFamily="34" charset="0"/>
              </a:rPr>
              <a:t>6</a:t>
            </a:r>
          </a:p>
          <a:p>
            <a:pPr marL="742950" indent="-742950" algn="l" rtl="0" fontAlgn="base">
              <a:buFont typeface="+mj-lt"/>
              <a:buAutoNum type="alphaLcParenR"/>
            </a:pPr>
            <a:r>
              <a:rPr lang="es-MX" sz="3600" b="0" i="0" dirty="0">
                <a:solidFill>
                  <a:srgbClr val="666666"/>
                </a:solidFill>
                <a:effectLst/>
                <a:latin typeface="Calibri" panose="020F0502020204030204" pitchFamily="34" charset="0"/>
              </a:rPr>
              <a:t>3</a:t>
            </a:r>
          </a:p>
          <a:p>
            <a:pPr marL="742950" indent="-742950" algn="l" rtl="0" fontAlgn="base">
              <a:buFont typeface="+mj-lt"/>
              <a:buAutoNum type="alphaLcParenR"/>
            </a:pPr>
            <a:r>
              <a:rPr lang="es-MX" sz="3600" b="0" i="0" dirty="0">
                <a:solidFill>
                  <a:srgbClr val="666666"/>
                </a:solidFill>
                <a:effectLst/>
                <a:latin typeface="Calibri" panose="020F0502020204030204" pitchFamily="34" charset="0"/>
              </a:rPr>
              <a:t>4</a:t>
            </a:r>
          </a:p>
        </p:txBody>
      </p:sp>
      <p:sp>
        <p:nvSpPr>
          <p:cNvPr id="9" name="CuadroTexto 8">
            <a:extLst>
              <a:ext uri="{FF2B5EF4-FFF2-40B4-BE49-F238E27FC236}">
                <a16:creationId xmlns:a16="http://schemas.microsoft.com/office/drawing/2014/main" id="{E794DCB9-B5CC-E646-0D11-2A83F9AA0891}"/>
              </a:ext>
            </a:extLst>
          </p:cNvPr>
          <p:cNvSpPr txBox="1"/>
          <p:nvPr/>
        </p:nvSpPr>
        <p:spPr>
          <a:xfrm>
            <a:off x="3843775" y="4108051"/>
            <a:ext cx="17093639" cy="120032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MX" sz="3600" b="1" i="0" dirty="0">
                <a:solidFill>
                  <a:srgbClr val="666666"/>
                </a:solidFill>
                <a:effectLst/>
                <a:latin typeface="Open Sans" panose="020B0606030504020204" pitchFamily="34" charset="0"/>
              </a:rPr>
              <a:t>¿Cuántos niveles de madurez se aplican para cada una de las prácticas de seguridad en SAMM?</a:t>
            </a:r>
            <a:r>
              <a:rPr lang="es-MX" sz="3600" b="0" i="0" dirty="0">
                <a:solidFill>
                  <a:srgbClr val="666666"/>
                </a:solidFill>
                <a:effectLst/>
                <a:latin typeface="Open Sans" panose="020B0606030504020204" pitchFamily="34" charset="0"/>
              </a:rPr>
              <a:t> </a:t>
            </a:r>
            <a:endParaRPr lang="es-CL" sz="3200" dirty="0"/>
          </a:p>
        </p:txBody>
      </p:sp>
    </p:spTree>
    <p:custDataLst>
      <p:tags r:id="rId1"/>
    </p:custDataLst>
    <p:extLst>
      <p:ext uri="{BB962C8B-B14F-4D97-AF65-F5344CB8AC3E}">
        <p14:creationId xmlns:p14="http://schemas.microsoft.com/office/powerpoint/2010/main" val="356174341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307A72-E6CC-679B-17A4-2252AD8079A6}"/>
            </a:ext>
          </a:extLst>
        </p:cNvPr>
        <p:cNvGrpSpPr/>
        <p:nvPr/>
      </p:nvGrpSpPr>
      <p:grpSpPr>
        <a:xfrm>
          <a:off x="0" y="0"/>
          <a:ext cx="0" cy="0"/>
          <a:chOff x="0" y="0"/>
          <a:chExt cx="0" cy="0"/>
        </a:xfrm>
      </p:grpSpPr>
      <p:sp>
        <p:nvSpPr>
          <p:cNvPr id="2" name="Marcador de texto 1">
            <a:extLst>
              <a:ext uri="{FF2B5EF4-FFF2-40B4-BE49-F238E27FC236}">
                <a16:creationId xmlns:a16="http://schemas.microsoft.com/office/drawing/2014/main" id="{DB1C42F1-44D5-FE55-6848-A24D3E18FCAC}"/>
              </a:ext>
            </a:extLst>
          </p:cNvPr>
          <p:cNvSpPr>
            <a:spLocks noGrp="1"/>
          </p:cNvSpPr>
          <p:nvPr>
            <p:ph type="body" sz="quarter" idx="13"/>
          </p:nvPr>
        </p:nvSpPr>
        <p:spPr>
          <a:xfrm>
            <a:off x="1052759" y="1673730"/>
            <a:ext cx="20822106" cy="677106"/>
          </a:xfrm>
        </p:spPr>
        <p:txBody>
          <a:bodyPr/>
          <a:lstStyle/>
          <a:p>
            <a:pPr marL="0" indent="0">
              <a:buNone/>
            </a:pPr>
            <a:r>
              <a:rPr lang="es-MX" sz="3200" dirty="0"/>
              <a:t>Lee cada una de las preguntas y selecciona la alternativa que consideres correcta</a:t>
            </a:r>
            <a:r>
              <a:rPr lang="es-CL" sz="3200" dirty="0"/>
              <a:t>:</a:t>
            </a:r>
          </a:p>
        </p:txBody>
      </p:sp>
      <p:sp>
        <p:nvSpPr>
          <p:cNvPr id="4" name="Título 3">
            <a:extLst>
              <a:ext uri="{FF2B5EF4-FFF2-40B4-BE49-F238E27FC236}">
                <a16:creationId xmlns:a16="http://schemas.microsoft.com/office/drawing/2014/main" id="{8A902F37-07F3-7FA0-9921-7699069B86FF}"/>
              </a:ext>
            </a:extLst>
          </p:cNvPr>
          <p:cNvSpPr>
            <a:spLocks noGrp="1"/>
          </p:cNvSpPr>
          <p:nvPr>
            <p:ph type="title"/>
          </p:nvPr>
        </p:nvSpPr>
        <p:spPr/>
        <p:txBody>
          <a:bodyPr>
            <a:normAutofit fontScale="90000"/>
          </a:bodyPr>
          <a:lstStyle/>
          <a:p>
            <a:r>
              <a:rPr lang="es-CL" dirty="0"/>
              <a:t>Ejercicios:</a:t>
            </a:r>
          </a:p>
        </p:txBody>
      </p:sp>
      <p:pic>
        <p:nvPicPr>
          <p:cNvPr id="6" name="Gráfico 5" descr="Lluvia de ideas con relleno sólido">
            <a:extLst>
              <a:ext uri="{FF2B5EF4-FFF2-40B4-BE49-F238E27FC236}">
                <a16:creationId xmlns:a16="http://schemas.microsoft.com/office/drawing/2014/main" id="{9919E971-9CAC-A811-7FC6-42139C820B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p:blipFill>
        <p:spPr>
          <a:xfrm>
            <a:off x="631232" y="9781529"/>
            <a:ext cx="2509159" cy="2509159"/>
          </a:xfrm>
          <a:prstGeom prst="rect">
            <a:avLst/>
          </a:prstGeom>
        </p:spPr>
      </p:pic>
      <p:sp>
        <p:nvSpPr>
          <p:cNvPr id="7" name="CuadroTexto 6">
            <a:extLst>
              <a:ext uri="{FF2B5EF4-FFF2-40B4-BE49-F238E27FC236}">
                <a16:creationId xmlns:a16="http://schemas.microsoft.com/office/drawing/2014/main" id="{5C889CC3-0FCF-6C72-9B8E-6BDD07A82F76}"/>
              </a:ext>
            </a:extLst>
          </p:cNvPr>
          <p:cNvSpPr txBox="1"/>
          <p:nvPr/>
        </p:nvSpPr>
        <p:spPr>
          <a:xfrm>
            <a:off x="5361951" y="5575092"/>
            <a:ext cx="16512914" cy="2308324"/>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742950" indent="-742950" fontAlgn="base">
              <a:buFont typeface="+mj-lt"/>
              <a:buAutoNum type="alphaLcParenR"/>
            </a:pPr>
            <a:r>
              <a:rPr lang="es-MX" sz="3600" dirty="0">
                <a:solidFill>
                  <a:srgbClr val="666666"/>
                </a:solidFill>
                <a:latin typeface="Calibri" panose="020F0502020204030204" pitchFamily="34" charset="0"/>
              </a:rPr>
              <a:t>12</a:t>
            </a:r>
          </a:p>
          <a:p>
            <a:pPr marL="742950" indent="-742950" algn="l" rtl="0" fontAlgn="base">
              <a:buFont typeface="+mj-lt"/>
              <a:buAutoNum type="alphaLcParenR"/>
            </a:pPr>
            <a:r>
              <a:rPr lang="es-MX" sz="3600" b="0" i="0" dirty="0">
                <a:solidFill>
                  <a:srgbClr val="666666"/>
                </a:solidFill>
                <a:effectLst/>
                <a:latin typeface="Calibri" panose="020F0502020204030204" pitchFamily="34" charset="0"/>
              </a:rPr>
              <a:t>6</a:t>
            </a:r>
          </a:p>
          <a:p>
            <a:pPr marL="742950" indent="-742950" algn="l" rtl="0" fontAlgn="base">
              <a:buFont typeface="+mj-lt"/>
              <a:buAutoNum type="alphaLcParenR"/>
            </a:pPr>
            <a:r>
              <a:rPr lang="es-MX" sz="3600" b="0" i="0" dirty="0">
                <a:solidFill>
                  <a:srgbClr val="666666"/>
                </a:solidFill>
                <a:effectLst/>
                <a:latin typeface="Calibri" panose="020F0502020204030204" pitchFamily="34" charset="0"/>
              </a:rPr>
              <a:t>3</a:t>
            </a:r>
          </a:p>
          <a:p>
            <a:pPr marL="742950" indent="-742950" algn="l" rtl="0" fontAlgn="base">
              <a:buFont typeface="+mj-lt"/>
              <a:buAutoNum type="alphaLcParenR"/>
            </a:pPr>
            <a:r>
              <a:rPr lang="es-MX" sz="3600" dirty="0">
                <a:solidFill>
                  <a:srgbClr val="FF0000"/>
                </a:solidFill>
                <a:latin typeface="Calibri" panose="020F0502020204030204" pitchFamily="34" charset="0"/>
              </a:rPr>
              <a:t>* 4</a:t>
            </a:r>
          </a:p>
        </p:txBody>
      </p:sp>
      <p:sp>
        <p:nvSpPr>
          <p:cNvPr id="9" name="CuadroTexto 8">
            <a:extLst>
              <a:ext uri="{FF2B5EF4-FFF2-40B4-BE49-F238E27FC236}">
                <a16:creationId xmlns:a16="http://schemas.microsoft.com/office/drawing/2014/main" id="{D1D5922D-E2EB-3527-FEBE-C9A1C732DB15}"/>
              </a:ext>
            </a:extLst>
          </p:cNvPr>
          <p:cNvSpPr txBox="1"/>
          <p:nvPr/>
        </p:nvSpPr>
        <p:spPr>
          <a:xfrm>
            <a:off x="3843776" y="4108051"/>
            <a:ext cx="15679614" cy="120032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MX" sz="3600" b="1" i="0" dirty="0">
                <a:solidFill>
                  <a:srgbClr val="666666"/>
                </a:solidFill>
                <a:effectLst/>
                <a:latin typeface="Open Sans" panose="020B0606030504020204" pitchFamily="34" charset="0"/>
              </a:rPr>
              <a:t>¿Cuántos niveles de madurez se aplican para cada una de las prácticas de seguridad en SAMM?</a:t>
            </a:r>
            <a:r>
              <a:rPr lang="es-MX" sz="3600" b="0" i="0" dirty="0">
                <a:solidFill>
                  <a:srgbClr val="666666"/>
                </a:solidFill>
                <a:effectLst/>
                <a:latin typeface="Open Sans" panose="020B0606030504020204" pitchFamily="34" charset="0"/>
              </a:rPr>
              <a:t> </a:t>
            </a:r>
            <a:endParaRPr lang="es-CL" sz="3200" dirty="0"/>
          </a:p>
        </p:txBody>
      </p:sp>
      <p:sp>
        <p:nvSpPr>
          <p:cNvPr id="12" name="CuadroTexto 11">
            <a:extLst>
              <a:ext uri="{FF2B5EF4-FFF2-40B4-BE49-F238E27FC236}">
                <a16:creationId xmlns:a16="http://schemas.microsoft.com/office/drawing/2014/main" id="{D1CC1F0D-9138-44D9-9DAD-AFDDEE57DB86}"/>
              </a:ext>
            </a:extLst>
          </p:cNvPr>
          <p:cNvSpPr txBox="1"/>
          <p:nvPr/>
        </p:nvSpPr>
        <p:spPr>
          <a:xfrm>
            <a:off x="5234354" y="8405446"/>
            <a:ext cx="15468600" cy="132343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MX" sz="4000" i="1" u="sng" dirty="0">
                <a:solidFill>
                  <a:srgbClr val="FF0000"/>
                </a:solidFill>
                <a:effectLst/>
                <a:latin typeface="Open Sans Light" panose="020B0306030504020204" pitchFamily="34" charset="0"/>
              </a:rPr>
              <a:t>Retroalimentación</a:t>
            </a:r>
            <a:r>
              <a:rPr lang="es-MX" sz="4000" i="1" dirty="0">
                <a:solidFill>
                  <a:srgbClr val="FF0000"/>
                </a:solidFill>
                <a:effectLst/>
                <a:latin typeface="Open Sans Light" panose="020B0306030504020204" pitchFamily="34" charset="0"/>
              </a:rPr>
              <a:t>: Cada práctica de seguridad tiene cuatro niveles, un nivel inicial (cero) y tres niveles de madurez bien definidos. </a:t>
            </a:r>
            <a:endParaRPr lang="es-CL" sz="3600" i="1" dirty="0"/>
          </a:p>
        </p:txBody>
      </p:sp>
    </p:spTree>
    <p:custDataLst>
      <p:tags r:id="rId1"/>
    </p:custDataLst>
    <p:extLst>
      <p:ext uri="{BB962C8B-B14F-4D97-AF65-F5344CB8AC3E}">
        <p14:creationId xmlns:p14="http://schemas.microsoft.com/office/powerpoint/2010/main" val="1644400780"/>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AB4EA3-874D-6CB1-2683-74220C52DC73}"/>
            </a:ext>
          </a:extLst>
        </p:cNvPr>
        <p:cNvGrpSpPr/>
        <p:nvPr/>
      </p:nvGrpSpPr>
      <p:grpSpPr>
        <a:xfrm>
          <a:off x="0" y="0"/>
          <a:ext cx="0" cy="0"/>
          <a:chOff x="0" y="0"/>
          <a:chExt cx="0" cy="0"/>
        </a:xfrm>
      </p:grpSpPr>
      <p:sp>
        <p:nvSpPr>
          <p:cNvPr id="2" name="Marcador de texto 1">
            <a:extLst>
              <a:ext uri="{FF2B5EF4-FFF2-40B4-BE49-F238E27FC236}">
                <a16:creationId xmlns:a16="http://schemas.microsoft.com/office/drawing/2014/main" id="{6270170D-9532-5133-1144-4E223900D60B}"/>
              </a:ext>
            </a:extLst>
          </p:cNvPr>
          <p:cNvSpPr>
            <a:spLocks noGrp="1"/>
          </p:cNvSpPr>
          <p:nvPr>
            <p:ph type="body" sz="quarter" idx="13"/>
          </p:nvPr>
        </p:nvSpPr>
        <p:spPr>
          <a:xfrm>
            <a:off x="1052759" y="1673730"/>
            <a:ext cx="20822106" cy="677106"/>
          </a:xfrm>
        </p:spPr>
        <p:txBody>
          <a:bodyPr/>
          <a:lstStyle/>
          <a:p>
            <a:pPr marL="0" indent="0">
              <a:buNone/>
            </a:pPr>
            <a:r>
              <a:rPr lang="es-MX" sz="3200" dirty="0"/>
              <a:t>Lee cada una de las preguntas y selecciona la alternativa que consideres correcta</a:t>
            </a:r>
            <a:r>
              <a:rPr lang="es-CL" sz="3200" dirty="0"/>
              <a:t>:</a:t>
            </a:r>
          </a:p>
        </p:txBody>
      </p:sp>
      <p:sp>
        <p:nvSpPr>
          <p:cNvPr id="4" name="Título 3">
            <a:extLst>
              <a:ext uri="{FF2B5EF4-FFF2-40B4-BE49-F238E27FC236}">
                <a16:creationId xmlns:a16="http://schemas.microsoft.com/office/drawing/2014/main" id="{A0A8DF65-04E9-D8EA-14A1-40A2D2E02409}"/>
              </a:ext>
            </a:extLst>
          </p:cNvPr>
          <p:cNvSpPr>
            <a:spLocks noGrp="1"/>
          </p:cNvSpPr>
          <p:nvPr>
            <p:ph type="title"/>
          </p:nvPr>
        </p:nvSpPr>
        <p:spPr/>
        <p:txBody>
          <a:bodyPr>
            <a:normAutofit fontScale="90000"/>
          </a:bodyPr>
          <a:lstStyle/>
          <a:p>
            <a:r>
              <a:rPr lang="es-CL" dirty="0"/>
              <a:t>Ejercicios:</a:t>
            </a:r>
          </a:p>
        </p:txBody>
      </p:sp>
      <p:pic>
        <p:nvPicPr>
          <p:cNvPr id="6" name="Gráfico 5" descr="Lluvia de ideas con relleno sólido">
            <a:extLst>
              <a:ext uri="{FF2B5EF4-FFF2-40B4-BE49-F238E27FC236}">
                <a16:creationId xmlns:a16="http://schemas.microsoft.com/office/drawing/2014/main" id="{21341674-D8AC-65D1-C321-F2241338D7A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p:blipFill>
        <p:spPr>
          <a:xfrm>
            <a:off x="631232" y="9781529"/>
            <a:ext cx="2509159" cy="2509159"/>
          </a:xfrm>
          <a:prstGeom prst="rect">
            <a:avLst/>
          </a:prstGeom>
        </p:spPr>
      </p:pic>
      <p:sp>
        <p:nvSpPr>
          <p:cNvPr id="7" name="CuadroTexto 6">
            <a:extLst>
              <a:ext uri="{FF2B5EF4-FFF2-40B4-BE49-F238E27FC236}">
                <a16:creationId xmlns:a16="http://schemas.microsoft.com/office/drawing/2014/main" id="{020A258C-3ECC-3046-24BE-D911D3295A5A}"/>
              </a:ext>
            </a:extLst>
          </p:cNvPr>
          <p:cNvSpPr txBox="1"/>
          <p:nvPr/>
        </p:nvSpPr>
        <p:spPr>
          <a:xfrm>
            <a:off x="5361950" y="5598538"/>
            <a:ext cx="16325741" cy="2308324"/>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742950" indent="-742950" algn="l" rtl="0" fontAlgn="base">
              <a:buFont typeface="+mj-lt"/>
              <a:buAutoNum type="alphaLcParenR"/>
            </a:pPr>
            <a:r>
              <a:rPr lang="es-MX" sz="3600" dirty="0">
                <a:solidFill>
                  <a:srgbClr val="666666"/>
                </a:solidFill>
                <a:latin typeface="Calibri" panose="020F0502020204030204" pitchFamily="34" charset="0"/>
              </a:rPr>
              <a:t>Integridad, confidencialidad y disponibilidad.</a:t>
            </a:r>
          </a:p>
          <a:p>
            <a:pPr marL="742950" indent="-742950" algn="l" rtl="0" fontAlgn="base">
              <a:buFont typeface="+mj-lt"/>
              <a:buAutoNum type="alphaLcParenR"/>
            </a:pPr>
            <a:r>
              <a:rPr lang="es-MX" sz="3600" b="0" i="0" dirty="0">
                <a:solidFill>
                  <a:srgbClr val="666666"/>
                </a:solidFill>
                <a:effectLst/>
                <a:latin typeface="Calibri" panose="020F0502020204030204" pitchFamily="34" charset="0"/>
              </a:rPr>
              <a:t>Agilidad. </a:t>
            </a:r>
          </a:p>
          <a:p>
            <a:pPr marL="742950" indent="-742950" algn="l" rtl="0" fontAlgn="base">
              <a:buFont typeface="+mj-lt"/>
              <a:buAutoNum type="alphaLcParenR"/>
            </a:pPr>
            <a:r>
              <a:rPr lang="es-MX" sz="3600" b="0" i="0" dirty="0">
                <a:solidFill>
                  <a:srgbClr val="666666"/>
                </a:solidFill>
                <a:effectLst/>
                <a:latin typeface="Calibri" panose="020F0502020204030204" pitchFamily="34" charset="0"/>
              </a:rPr>
              <a:t>Escalabilidad.</a:t>
            </a:r>
          </a:p>
          <a:p>
            <a:pPr marL="742950" indent="-742950" algn="l" rtl="0" fontAlgn="base">
              <a:buFont typeface="+mj-lt"/>
              <a:buAutoNum type="alphaLcParenR"/>
            </a:pPr>
            <a:r>
              <a:rPr lang="es-MX" sz="3600" b="0" i="0" dirty="0">
                <a:solidFill>
                  <a:srgbClr val="666666"/>
                </a:solidFill>
                <a:effectLst/>
                <a:latin typeface="Calibri" panose="020F0502020204030204" pitchFamily="34" charset="0"/>
              </a:rPr>
              <a:t>Flexibilidad.</a:t>
            </a:r>
          </a:p>
        </p:txBody>
      </p:sp>
      <p:sp>
        <p:nvSpPr>
          <p:cNvPr id="9" name="CuadroTexto 8">
            <a:extLst>
              <a:ext uri="{FF2B5EF4-FFF2-40B4-BE49-F238E27FC236}">
                <a16:creationId xmlns:a16="http://schemas.microsoft.com/office/drawing/2014/main" id="{92FC380E-7CDC-1C80-B165-A4F919530ACD}"/>
              </a:ext>
            </a:extLst>
          </p:cNvPr>
          <p:cNvSpPr txBox="1"/>
          <p:nvPr/>
        </p:nvSpPr>
        <p:spPr>
          <a:xfrm>
            <a:off x="3843775" y="4108051"/>
            <a:ext cx="17093639" cy="64633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MX" sz="3600" b="1" i="0" dirty="0">
                <a:solidFill>
                  <a:srgbClr val="666666"/>
                </a:solidFill>
                <a:effectLst/>
                <a:latin typeface="Open Sans" panose="020B0606030504020204" pitchFamily="34" charset="0"/>
              </a:rPr>
              <a:t>¿Cuál es uno de los pilares fundamentales de SAMM?</a:t>
            </a:r>
            <a:r>
              <a:rPr lang="es-MX" sz="3600" b="0" i="0" dirty="0">
                <a:solidFill>
                  <a:srgbClr val="666666"/>
                </a:solidFill>
                <a:effectLst/>
                <a:latin typeface="Open Sans" panose="020B0606030504020204" pitchFamily="34" charset="0"/>
              </a:rPr>
              <a:t> </a:t>
            </a:r>
            <a:endParaRPr lang="es-CL" sz="3200" dirty="0"/>
          </a:p>
        </p:txBody>
      </p:sp>
    </p:spTree>
    <p:custDataLst>
      <p:tags r:id="rId1"/>
    </p:custDataLst>
    <p:extLst>
      <p:ext uri="{BB962C8B-B14F-4D97-AF65-F5344CB8AC3E}">
        <p14:creationId xmlns:p14="http://schemas.microsoft.com/office/powerpoint/2010/main" val="1282136561"/>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78BDB9-3226-F2B5-DAEB-1E9735A432F4}"/>
            </a:ext>
          </a:extLst>
        </p:cNvPr>
        <p:cNvGrpSpPr/>
        <p:nvPr/>
      </p:nvGrpSpPr>
      <p:grpSpPr>
        <a:xfrm>
          <a:off x="0" y="0"/>
          <a:ext cx="0" cy="0"/>
          <a:chOff x="0" y="0"/>
          <a:chExt cx="0" cy="0"/>
        </a:xfrm>
      </p:grpSpPr>
      <p:sp>
        <p:nvSpPr>
          <p:cNvPr id="2" name="Marcador de texto 1">
            <a:extLst>
              <a:ext uri="{FF2B5EF4-FFF2-40B4-BE49-F238E27FC236}">
                <a16:creationId xmlns:a16="http://schemas.microsoft.com/office/drawing/2014/main" id="{8A3293FE-2ABF-0BE5-07EC-8960B990255E}"/>
              </a:ext>
            </a:extLst>
          </p:cNvPr>
          <p:cNvSpPr>
            <a:spLocks noGrp="1"/>
          </p:cNvSpPr>
          <p:nvPr>
            <p:ph type="body" sz="quarter" idx="13"/>
          </p:nvPr>
        </p:nvSpPr>
        <p:spPr>
          <a:xfrm>
            <a:off x="1052759" y="1673730"/>
            <a:ext cx="20822106" cy="677106"/>
          </a:xfrm>
        </p:spPr>
        <p:txBody>
          <a:bodyPr/>
          <a:lstStyle/>
          <a:p>
            <a:pPr marL="0" indent="0">
              <a:buNone/>
            </a:pPr>
            <a:r>
              <a:rPr lang="es-MX" sz="3200" dirty="0"/>
              <a:t>Lee cada una de las preguntas y selecciona la alternativa que consideres correcta</a:t>
            </a:r>
            <a:r>
              <a:rPr lang="es-CL" sz="3200" dirty="0"/>
              <a:t>:</a:t>
            </a:r>
          </a:p>
        </p:txBody>
      </p:sp>
      <p:sp>
        <p:nvSpPr>
          <p:cNvPr id="4" name="Título 3">
            <a:extLst>
              <a:ext uri="{FF2B5EF4-FFF2-40B4-BE49-F238E27FC236}">
                <a16:creationId xmlns:a16="http://schemas.microsoft.com/office/drawing/2014/main" id="{06092F20-8D57-8460-0944-EC7B9791BFA0}"/>
              </a:ext>
            </a:extLst>
          </p:cNvPr>
          <p:cNvSpPr>
            <a:spLocks noGrp="1"/>
          </p:cNvSpPr>
          <p:nvPr>
            <p:ph type="title"/>
          </p:nvPr>
        </p:nvSpPr>
        <p:spPr/>
        <p:txBody>
          <a:bodyPr>
            <a:normAutofit fontScale="90000"/>
          </a:bodyPr>
          <a:lstStyle/>
          <a:p>
            <a:r>
              <a:rPr lang="es-CL" dirty="0"/>
              <a:t>Ejercicios:</a:t>
            </a:r>
          </a:p>
        </p:txBody>
      </p:sp>
      <p:pic>
        <p:nvPicPr>
          <p:cNvPr id="6" name="Gráfico 5" descr="Lluvia de ideas con relleno sólido">
            <a:extLst>
              <a:ext uri="{FF2B5EF4-FFF2-40B4-BE49-F238E27FC236}">
                <a16:creationId xmlns:a16="http://schemas.microsoft.com/office/drawing/2014/main" id="{F37F09B2-05C3-9310-15CA-4D86ED6AA3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p:blipFill>
        <p:spPr>
          <a:xfrm>
            <a:off x="631232" y="9781529"/>
            <a:ext cx="2509159" cy="2509159"/>
          </a:xfrm>
          <a:prstGeom prst="rect">
            <a:avLst/>
          </a:prstGeom>
        </p:spPr>
      </p:pic>
      <p:sp>
        <p:nvSpPr>
          <p:cNvPr id="7" name="CuadroTexto 6">
            <a:extLst>
              <a:ext uri="{FF2B5EF4-FFF2-40B4-BE49-F238E27FC236}">
                <a16:creationId xmlns:a16="http://schemas.microsoft.com/office/drawing/2014/main" id="{7F0ABBA6-CFFB-6A8A-F47C-ABC1DC230C0C}"/>
              </a:ext>
            </a:extLst>
          </p:cNvPr>
          <p:cNvSpPr txBox="1"/>
          <p:nvPr/>
        </p:nvSpPr>
        <p:spPr>
          <a:xfrm>
            <a:off x="5361951" y="5575092"/>
            <a:ext cx="16512914" cy="2308324"/>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742950" indent="-742950" algn="l" rtl="0" fontAlgn="base">
              <a:buFont typeface="+mj-lt"/>
              <a:buAutoNum type="alphaLcParenR"/>
            </a:pPr>
            <a:r>
              <a:rPr lang="es-MX" sz="3600" dirty="0">
                <a:solidFill>
                  <a:srgbClr val="FF0000"/>
                </a:solidFill>
                <a:latin typeface="Calibri" panose="020F0502020204030204" pitchFamily="34" charset="0"/>
              </a:rPr>
              <a:t>* Integridad, confidencialidad y disponibilidad.</a:t>
            </a:r>
          </a:p>
          <a:p>
            <a:pPr marL="742950" indent="-742950" algn="l" rtl="0" fontAlgn="base">
              <a:buFont typeface="+mj-lt"/>
              <a:buAutoNum type="alphaLcParenR"/>
            </a:pPr>
            <a:r>
              <a:rPr lang="es-MX" sz="3600" b="0" i="0" dirty="0">
                <a:solidFill>
                  <a:srgbClr val="666666"/>
                </a:solidFill>
                <a:effectLst/>
                <a:latin typeface="Calibri" panose="020F0502020204030204" pitchFamily="34" charset="0"/>
              </a:rPr>
              <a:t>Agilidad. </a:t>
            </a:r>
          </a:p>
          <a:p>
            <a:pPr marL="742950" indent="-742950" algn="l" rtl="0" fontAlgn="base">
              <a:buFont typeface="+mj-lt"/>
              <a:buAutoNum type="alphaLcParenR"/>
            </a:pPr>
            <a:r>
              <a:rPr lang="es-MX" sz="3600" b="0" i="0" dirty="0">
                <a:solidFill>
                  <a:srgbClr val="666666"/>
                </a:solidFill>
                <a:effectLst/>
                <a:latin typeface="Calibri" panose="020F0502020204030204" pitchFamily="34" charset="0"/>
              </a:rPr>
              <a:t>Escalabilidad.</a:t>
            </a:r>
          </a:p>
          <a:p>
            <a:pPr marL="742950" indent="-742950" algn="l" rtl="0" fontAlgn="base">
              <a:buFont typeface="+mj-lt"/>
              <a:buAutoNum type="alphaLcParenR"/>
            </a:pPr>
            <a:r>
              <a:rPr lang="es-MX" sz="3600" b="0" i="0" dirty="0">
                <a:solidFill>
                  <a:srgbClr val="666666"/>
                </a:solidFill>
                <a:effectLst/>
                <a:latin typeface="Calibri" panose="020F0502020204030204" pitchFamily="34" charset="0"/>
              </a:rPr>
              <a:t>Flexibilidad.</a:t>
            </a:r>
            <a:endParaRPr lang="es-MX" sz="3600" dirty="0">
              <a:solidFill>
                <a:srgbClr val="FF0000"/>
              </a:solidFill>
              <a:latin typeface="Calibri" panose="020F0502020204030204" pitchFamily="34" charset="0"/>
            </a:endParaRPr>
          </a:p>
        </p:txBody>
      </p:sp>
      <p:sp>
        <p:nvSpPr>
          <p:cNvPr id="9" name="CuadroTexto 8">
            <a:extLst>
              <a:ext uri="{FF2B5EF4-FFF2-40B4-BE49-F238E27FC236}">
                <a16:creationId xmlns:a16="http://schemas.microsoft.com/office/drawing/2014/main" id="{561A3085-E89C-DE63-2D69-9B7B0E3F9D15}"/>
              </a:ext>
            </a:extLst>
          </p:cNvPr>
          <p:cNvSpPr txBox="1"/>
          <p:nvPr/>
        </p:nvSpPr>
        <p:spPr>
          <a:xfrm>
            <a:off x="3843776" y="4108051"/>
            <a:ext cx="15679614" cy="64633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MX" sz="3600" b="1" i="0" dirty="0">
                <a:solidFill>
                  <a:srgbClr val="666666"/>
                </a:solidFill>
                <a:effectLst/>
                <a:latin typeface="Open Sans" panose="020B0606030504020204" pitchFamily="34" charset="0"/>
              </a:rPr>
              <a:t>¿Cuál es uno de los pilares fundamentales de SAMM?</a:t>
            </a:r>
            <a:r>
              <a:rPr lang="es-MX" sz="3600" b="0" i="0" dirty="0">
                <a:solidFill>
                  <a:srgbClr val="666666"/>
                </a:solidFill>
                <a:effectLst/>
                <a:latin typeface="Open Sans" panose="020B0606030504020204" pitchFamily="34" charset="0"/>
              </a:rPr>
              <a:t> </a:t>
            </a:r>
            <a:endParaRPr lang="es-CL" sz="3200" dirty="0"/>
          </a:p>
        </p:txBody>
      </p:sp>
      <p:sp>
        <p:nvSpPr>
          <p:cNvPr id="12" name="CuadroTexto 11">
            <a:extLst>
              <a:ext uri="{FF2B5EF4-FFF2-40B4-BE49-F238E27FC236}">
                <a16:creationId xmlns:a16="http://schemas.microsoft.com/office/drawing/2014/main" id="{1F288F3D-4E28-C103-A169-6410CADE857B}"/>
              </a:ext>
            </a:extLst>
          </p:cNvPr>
          <p:cNvSpPr txBox="1"/>
          <p:nvPr/>
        </p:nvSpPr>
        <p:spPr>
          <a:xfrm>
            <a:off x="5234354" y="8405446"/>
            <a:ext cx="15468600" cy="132343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MX" sz="4000" i="1" u="sng" dirty="0">
                <a:solidFill>
                  <a:srgbClr val="FF0000"/>
                </a:solidFill>
                <a:effectLst/>
                <a:latin typeface="Open Sans Light" panose="020B0306030504020204" pitchFamily="34" charset="0"/>
              </a:rPr>
              <a:t>Retroalimentación</a:t>
            </a:r>
            <a:r>
              <a:rPr lang="es-MX" sz="4000" i="1" dirty="0">
                <a:solidFill>
                  <a:srgbClr val="FF0000"/>
                </a:solidFill>
                <a:effectLst/>
                <a:latin typeface="Open Sans Light" panose="020B0306030504020204" pitchFamily="34" charset="0"/>
              </a:rPr>
              <a:t>: SAMM se centra en aspectos clave de seguridad, como la integridad, la confidencialidad y la disponibilidad de los sistemas. </a:t>
            </a:r>
            <a:endParaRPr lang="es-CL" sz="3600" i="1" dirty="0"/>
          </a:p>
        </p:txBody>
      </p:sp>
    </p:spTree>
    <p:custDataLst>
      <p:tags r:id="rId1"/>
    </p:custDataLst>
    <p:extLst>
      <p:ext uri="{BB962C8B-B14F-4D97-AF65-F5344CB8AC3E}">
        <p14:creationId xmlns:p14="http://schemas.microsoft.com/office/powerpoint/2010/main" val="1130373131"/>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41CC17-A3B6-58C9-A29A-B55502F3D477}"/>
            </a:ext>
          </a:extLst>
        </p:cNvPr>
        <p:cNvGrpSpPr/>
        <p:nvPr/>
      </p:nvGrpSpPr>
      <p:grpSpPr>
        <a:xfrm>
          <a:off x="0" y="0"/>
          <a:ext cx="0" cy="0"/>
          <a:chOff x="0" y="0"/>
          <a:chExt cx="0" cy="0"/>
        </a:xfrm>
      </p:grpSpPr>
      <p:sp>
        <p:nvSpPr>
          <p:cNvPr id="2" name="Marcador de texto 1">
            <a:extLst>
              <a:ext uri="{FF2B5EF4-FFF2-40B4-BE49-F238E27FC236}">
                <a16:creationId xmlns:a16="http://schemas.microsoft.com/office/drawing/2014/main" id="{4A18536B-1058-96F6-7FA9-2A5E7DFCC91A}"/>
              </a:ext>
            </a:extLst>
          </p:cNvPr>
          <p:cNvSpPr>
            <a:spLocks noGrp="1"/>
          </p:cNvSpPr>
          <p:nvPr>
            <p:ph type="body" sz="quarter" idx="13"/>
          </p:nvPr>
        </p:nvSpPr>
        <p:spPr>
          <a:xfrm>
            <a:off x="1052759" y="1673730"/>
            <a:ext cx="20822106" cy="677106"/>
          </a:xfrm>
        </p:spPr>
        <p:txBody>
          <a:bodyPr/>
          <a:lstStyle/>
          <a:p>
            <a:pPr marL="0" indent="0">
              <a:buNone/>
            </a:pPr>
            <a:r>
              <a:rPr lang="es-MX" sz="3200" dirty="0"/>
              <a:t>Lee cada una de las preguntas y selecciona la alternativa que consideres correcta</a:t>
            </a:r>
            <a:r>
              <a:rPr lang="es-CL" sz="3200" dirty="0"/>
              <a:t>:</a:t>
            </a:r>
          </a:p>
        </p:txBody>
      </p:sp>
      <p:sp>
        <p:nvSpPr>
          <p:cNvPr id="4" name="Título 3">
            <a:extLst>
              <a:ext uri="{FF2B5EF4-FFF2-40B4-BE49-F238E27FC236}">
                <a16:creationId xmlns:a16="http://schemas.microsoft.com/office/drawing/2014/main" id="{391E6356-F716-943F-D55D-E88CA629CC7B}"/>
              </a:ext>
            </a:extLst>
          </p:cNvPr>
          <p:cNvSpPr>
            <a:spLocks noGrp="1"/>
          </p:cNvSpPr>
          <p:nvPr>
            <p:ph type="title"/>
          </p:nvPr>
        </p:nvSpPr>
        <p:spPr/>
        <p:txBody>
          <a:bodyPr>
            <a:normAutofit fontScale="90000"/>
          </a:bodyPr>
          <a:lstStyle/>
          <a:p>
            <a:r>
              <a:rPr lang="es-CL" dirty="0"/>
              <a:t>Ejercicios:</a:t>
            </a:r>
          </a:p>
        </p:txBody>
      </p:sp>
      <p:pic>
        <p:nvPicPr>
          <p:cNvPr id="6" name="Gráfico 5" descr="Lluvia de ideas con relleno sólido">
            <a:extLst>
              <a:ext uri="{FF2B5EF4-FFF2-40B4-BE49-F238E27FC236}">
                <a16:creationId xmlns:a16="http://schemas.microsoft.com/office/drawing/2014/main" id="{E9D33FE2-1DAF-B924-2937-84AC78601EC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p:blipFill>
        <p:spPr>
          <a:xfrm>
            <a:off x="631232" y="9781529"/>
            <a:ext cx="2509159" cy="2509159"/>
          </a:xfrm>
          <a:prstGeom prst="rect">
            <a:avLst/>
          </a:prstGeom>
        </p:spPr>
      </p:pic>
      <p:sp>
        <p:nvSpPr>
          <p:cNvPr id="7" name="CuadroTexto 6">
            <a:extLst>
              <a:ext uri="{FF2B5EF4-FFF2-40B4-BE49-F238E27FC236}">
                <a16:creationId xmlns:a16="http://schemas.microsoft.com/office/drawing/2014/main" id="{8653AB45-D07D-A176-3EA7-96491DCE6C6C}"/>
              </a:ext>
            </a:extLst>
          </p:cNvPr>
          <p:cNvSpPr txBox="1"/>
          <p:nvPr/>
        </p:nvSpPr>
        <p:spPr>
          <a:xfrm>
            <a:off x="5361950" y="5598538"/>
            <a:ext cx="16325741" cy="2308324"/>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742950" indent="-742950" algn="l" rtl="0" fontAlgn="base">
              <a:buFont typeface="+mj-lt"/>
              <a:buAutoNum type="alphaLcParenR"/>
            </a:pPr>
            <a:r>
              <a:rPr lang="es-MX" sz="3600" dirty="0">
                <a:solidFill>
                  <a:srgbClr val="666666"/>
                </a:solidFill>
                <a:latin typeface="Calibri" panose="020F0502020204030204" pitchFamily="34" charset="0"/>
              </a:rPr>
              <a:t>IEEE</a:t>
            </a:r>
          </a:p>
          <a:p>
            <a:pPr marL="742950" indent="-742950" algn="l" rtl="0" fontAlgn="base">
              <a:buFont typeface="+mj-lt"/>
              <a:buAutoNum type="alphaLcParenR"/>
            </a:pPr>
            <a:r>
              <a:rPr lang="es-MX" sz="3600" b="0" i="0" dirty="0">
                <a:solidFill>
                  <a:srgbClr val="666666"/>
                </a:solidFill>
                <a:effectLst/>
                <a:latin typeface="Calibri" panose="020F0502020204030204" pitchFamily="34" charset="0"/>
              </a:rPr>
              <a:t>NSA </a:t>
            </a:r>
          </a:p>
          <a:p>
            <a:pPr marL="742950" indent="-742950" algn="l" rtl="0" fontAlgn="base">
              <a:buFont typeface="+mj-lt"/>
              <a:buAutoNum type="alphaLcParenR"/>
            </a:pPr>
            <a:r>
              <a:rPr lang="es-MX" sz="3600" b="0" i="0" dirty="0">
                <a:solidFill>
                  <a:srgbClr val="666666"/>
                </a:solidFill>
                <a:effectLst/>
                <a:latin typeface="Calibri" panose="020F0502020204030204" pitchFamily="34" charset="0"/>
              </a:rPr>
              <a:t>OWASP</a:t>
            </a:r>
          </a:p>
          <a:p>
            <a:pPr marL="742950" indent="-742950" algn="l" rtl="0" fontAlgn="base">
              <a:buFont typeface="+mj-lt"/>
              <a:buAutoNum type="alphaLcParenR"/>
            </a:pPr>
            <a:r>
              <a:rPr lang="es-MX" sz="3600" b="0" i="0" dirty="0">
                <a:solidFill>
                  <a:srgbClr val="666666"/>
                </a:solidFill>
                <a:effectLst/>
                <a:latin typeface="Calibri" panose="020F0502020204030204" pitchFamily="34" charset="0"/>
              </a:rPr>
              <a:t>ISO</a:t>
            </a:r>
          </a:p>
        </p:txBody>
      </p:sp>
      <p:sp>
        <p:nvSpPr>
          <p:cNvPr id="9" name="CuadroTexto 8">
            <a:extLst>
              <a:ext uri="{FF2B5EF4-FFF2-40B4-BE49-F238E27FC236}">
                <a16:creationId xmlns:a16="http://schemas.microsoft.com/office/drawing/2014/main" id="{C83482E1-8A0B-DB18-4D5A-D750F32DB773}"/>
              </a:ext>
            </a:extLst>
          </p:cNvPr>
          <p:cNvSpPr txBox="1"/>
          <p:nvPr/>
        </p:nvSpPr>
        <p:spPr>
          <a:xfrm>
            <a:off x="3843775" y="4108051"/>
            <a:ext cx="17093639" cy="64633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MX" sz="3600" b="1" i="0" dirty="0">
                <a:solidFill>
                  <a:srgbClr val="666666"/>
                </a:solidFill>
                <a:effectLst/>
                <a:latin typeface="Open Sans" panose="020B0606030504020204" pitchFamily="34" charset="0"/>
              </a:rPr>
              <a:t>¿Qué organización desarrolló SAMM?</a:t>
            </a:r>
            <a:r>
              <a:rPr lang="es-MX" sz="3600" b="0" i="0" dirty="0">
                <a:solidFill>
                  <a:srgbClr val="666666"/>
                </a:solidFill>
                <a:effectLst/>
                <a:latin typeface="Open Sans" panose="020B0606030504020204" pitchFamily="34" charset="0"/>
              </a:rPr>
              <a:t> </a:t>
            </a:r>
            <a:endParaRPr lang="es-CL" sz="3200" dirty="0"/>
          </a:p>
        </p:txBody>
      </p:sp>
    </p:spTree>
    <p:custDataLst>
      <p:tags r:id="rId1"/>
    </p:custDataLst>
    <p:extLst>
      <p:ext uri="{BB962C8B-B14F-4D97-AF65-F5344CB8AC3E}">
        <p14:creationId xmlns:p14="http://schemas.microsoft.com/office/powerpoint/2010/main" val="2973617311"/>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BF97B-1CB4-C4D2-E425-480A61FFC078}"/>
            </a:ext>
          </a:extLst>
        </p:cNvPr>
        <p:cNvGrpSpPr/>
        <p:nvPr/>
      </p:nvGrpSpPr>
      <p:grpSpPr>
        <a:xfrm>
          <a:off x="0" y="0"/>
          <a:ext cx="0" cy="0"/>
          <a:chOff x="0" y="0"/>
          <a:chExt cx="0" cy="0"/>
        </a:xfrm>
      </p:grpSpPr>
      <p:sp>
        <p:nvSpPr>
          <p:cNvPr id="2" name="Marcador de texto 1">
            <a:extLst>
              <a:ext uri="{FF2B5EF4-FFF2-40B4-BE49-F238E27FC236}">
                <a16:creationId xmlns:a16="http://schemas.microsoft.com/office/drawing/2014/main" id="{397CFCBA-A5F4-120C-964E-5D7FA3F7577D}"/>
              </a:ext>
            </a:extLst>
          </p:cNvPr>
          <p:cNvSpPr>
            <a:spLocks noGrp="1"/>
          </p:cNvSpPr>
          <p:nvPr>
            <p:ph type="body" sz="quarter" idx="13"/>
          </p:nvPr>
        </p:nvSpPr>
        <p:spPr>
          <a:xfrm>
            <a:off x="1052759" y="1673730"/>
            <a:ext cx="20822106" cy="677106"/>
          </a:xfrm>
        </p:spPr>
        <p:txBody>
          <a:bodyPr/>
          <a:lstStyle/>
          <a:p>
            <a:pPr marL="0" indent="0">
              <a:buNone/>
            </a:pPr>
            <a:r>
              <a:rPr lang="es-MX" sz="3200" dirty="0"/>
              <a:t>Lee cada una de las preguntas y selecciona la alternativa que consideres correcta</a:t>
            </a:r>
            <a:r>
              <a:rPr lang="es-CL" sz="3200" dirty="0"/>
              <a:t>:</a:t>
            </a:r>
          </a:p>
        </p:txBody>
      </p:sp>
      <p:sp>
        <p:nvSpPr>
          <p:cNvPr id="4" name="Título 3">
            <a:extLst>
              <a:ext uri="{FF2B5EF4-FFF2-40B4-BE49-F238E27FC236}">
                <a16:creationId xmlns:a16="http://schemas.microsoft.com/office/drawing/2014/main" id="{38ED332E-05BF-83D2-B915-F3529E083333}"/>
              </a:ext>
            </a:extLst>
          </p:cNvPr>
          <p:cNvSpPr>
            <a:spLocks noGrp="1"/>
          </p:cNvSpPr>
          <p:nvPr>
            <p:ph type="title"/>
          </p:nvPr>
        </p:nvSpPr>
        <p:spPr/>
        <p:txBody>
          <a:bodyPr>
            <a:normAutofit fontScale="90000"/>
          </a:bodyPr>
          <a:lstStyle/>
          <a:p>
            <a:r>
              <a:rPr lang="es-CL" dirty="0"/>
              <a:t>Ejercicios:</a:t>
            </a:r>
          </a:p>
        </p:txBody>
      </p:sp>
      <p:pic>
        <p:nvPicPr>
          <p:cNvPr id="6" name="Gráfico 5" descr="Lluvia de ideas con relleno sólido">
            <a:extLst>
              <a:ext uri="{FF2B5EF4-FFF2-40B4-BE49-F238E27FC236}">
                <a16:creationId xmlns:a16="http://schemas.microsoft.com/office/drawing/2014/main" id="{8D73ACB7-2B6A-1D61-8BB5-2030BE1AAA2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p:blipFill>
        <p:spPr>
          <a:xfrm>
            <a:off x="631232" y="9781529"/>
            <a:ext cx="2509159" cy="2509159"/>
          </a:xfrm>
          <a:prstGeom prst="rect">
            <a:avLst/>
          </a:prstGeom>
        </p:spPr>
      </p:pic>
      <p:sp>
        <p:nvSpPr>
          <p:cNvPr id="7" name="CuadroTexto 6">
            <a:extLst>
              <a:ext uri="{FF2B5EF4-FFF2-40B4-BE49-F238E27FC236}">
                <a16:creationId xmlns:a16="http://schemas.microsoft.com/office/drawing/2014/main" id="{2A079C9B-9C15-D511-C251-BE6C9E790FDB}"/>
              </a:ext>
            </a:extLst>
          </p:cNvPr>
          <p:cNvSpPr txBox="1"/>
          <p:nvPr/>
        </p:nvSpPr>
        <p:spPr>
          <a:xfrm>
            <a:off x="5361951" y="5575092"/>
            <a:ext cx="16512914" cy="2308324"/>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742950" indent="-742950" algn="l" rtl="0" fontAlgn="base">
              <a:buFont typeface="+mj-lt"/>
              <a:buAutoNum type="alphaLcParenR"/>
            </a:pPr>
            <a:r>
              <a:rPr lang="es-MX" sz="3600" dirty="0">
                <a:solidFill>
                  <a:srgbClr val="666666"/>
                </a:solidFill>
                <a:latin typeface="Calibri" panose="020F0502020204030204" pitchFamily="34" charset="0"/>
              </a:rPr>
              <a:t>IEEE</a:t>
            </a:r>
          </a:p>
          <a:p>
            <a:pPr marL="742950" indent="-742950" algn="l" rtl="0" fontAlgn="base">
              <a:buFont typeface="+mj-lt"/>
              <a:buAutoNum type="alphaLcParenR"/>
            </a:pPr>
            <a:r>
              <a:rPr lang="es-MX" sz="3600" b="0" i="0" dirty="0">
                <a:solidFill>
                  <a:srgbClr val="666666"/>
                </a:solidFill>
                <a:effectLst/>
                <a:latin typeface="Calibri" panose="020F0502020204030204" pitchFamily="34" charset="0"/>
              </a:rPr>
              <a:t>NSA </a:t>
            </a:r>
          </a:p>
          <a:p>
            <a:pPr marL="742950" indent="-742950" algn="l" rtl="0" fontAlgn="base">
              <a:buFont typeface="+mj-lt"/>
              <a:buAutoNum type="alphaLcParenR"/>
            </a:pPr>
            <a:r>
              <a:rPr lang="es-MX" sz="3600" dirty="0">
                <a:solidFill>
                  <a:srgbClr val="FF0000"/>
                </a:solidFill>
                <a:latin typeface="Calibri" panose="020F0502020204030204" pitchFamily="34" charset="0"/>
              </a:rPr>
              <a:t>* OWASP</a:t>
            </a:r>
          </a:p>
          <a:p>
            <a:pPr marL="742950" indent="-742950" algn="l" rtl="0" fontAlgn="base">
              <a:buFont typeface="+mj-lt"/>
              <a:buAutoNum type="alphaLcParenR"/>
            </a:pPr>
            <a:r>
              <a:rPr lang="es-MX" sz="3600" b="0" i="0" dirty="0">
                <a:solidFill>
                  <a:srgbClr val="666666"/>
                </a:solidFill>
                <a:effectLst/>
                <a:latin typeface="Calibri" panose="020F0502020204030204" pitchFamily="34" charset="0"/>
              </a:rPr>
              <a:t>ISO</a:t>
            </a:r>
          </a:p>
        </p:txBody>
      </p:sp>
      <p:sp>
        <p:nvSpPr>
          <p:cNvPr id="9" name="CuadroTexto 8">
            <a:extLst>
              <a:ext uri="{FF2B5EF4-FFF2-40B4-BE49-F238E27FC236}">
                <a16:creationId xmlns:a16="http://schemas.microsoft.com/office/drawing/2014/main" id="{51C3FB42-3BB8-238C-BE1A-4EB12B21B1EA}"/>
              </a:ext>
            </a:extLst>
          </p:cNvPr>
          <p:cNvSpPr txBox="1"/>
          <p:nvPr/>
        </p:nvSpPr>
        <p:spPr>
          <a:xfrm>
            <a:off x="3843776" y="4108051"/>
            <a:ext cx="15679614" cy="646331"/>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MX" sz="3600" b="1" i="0" dirty="0">
                <a:solidFill>
                  <a:srgbClr val="666666"/>
                </a:solidFill>
                <a:effectLst/>
                <a:latin typeface="Open Sans" panose="020B0606030504020204" pitchFamily="34" charset="0"/>
              </a:rPr>
              <a:t>¿Qué organización desarrolló SAMM?</a:t>
            </a:r>
            <a:r>
              <a:rPr lang="es-MX" sz="3600" b="0" i="0" dirty="0">
                <a:solidFill>
                  <a:srgbClr val="666666"/>
                </a:solidFill>
                <a:effectLst/>
                <a:latin typeface="Open Sans" panose="020B0606030504020204" pitchFamily="34" charset="0"/>
              </a:rPr>
              <a:t> </a:t>
            </a:r>
            <a:endParaRPr lang="es-CL" sz="3200" dirty="0"/>
          </a:p>
        </p:txBody>
      </p:sp>
      <p:sp>
        <p:nvSpPr>
          <p:cNvPr id="12" name="CuadroTexto 11">
            <a:extLst>
              <a:ext uri="{FF2B5EF4-FFF2-40B4-BE49-F238E27FC236}">
                <a16:creationId xmlns:a16="http://schemas.microsoft.com/office/drawing/2014/main" id="{B5F32F34-1745-DBE7-99E9-08F47866F03A}"/>
              </a:ext>
            </a:extLst>
          </p:cNvPr>
          <p:cNvSpPr txBox="1"/>
          <p:nvPr/>
        </p:nvSpPr>
        <p:spPr>
          <a:xfrm>
            <a:off x="5234354" y="8405446"/>
            <a:ext cx="16078200" cy="132343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s-MX" sz="4000" i="1" u="sng" dirty="0">
                <a:solidFill>
                  <a:srgbClr val="FF0000"/>
                </a:solidFill>
                <a:effectLst/>
                <a:latin typeface="Open Sans Light" panose="020B0306030504020204" pitchFamily="34" charset="0"/>
              </a:rPr>
              <a:t>Retroalimentación</a:t>
            </a:r>
            <a:r>
              <a:rPr lang="es-MX" sz="4000" i="1" dirty="0">
                <a:solidFill>
                  <a:srgbClr val="FF0000"/>
                </a:solidFill>
                <a:effectLst/>
                <a:latin typeface="Open Sans Light" panose="020B0306030504020204" pitchFamily="34" charset="0"/>
              </a:rPr>
              <a:t>: SAMM fue desarrollado por OWASP (Open Web </a:t>
            </a:r>
            <a:r>
              <a:rPr lang="es-MX" sz="4000" i="1" dirty="0" err="1">
                <a:solidFill>
                  <a:srgbClr val="FF0000"/>
                </a:solidFill>
                <a:effectLst/>
                <a:latin typeface="Open Sans Light" panose="020B0306030504020204" pitchFamily="34" charset="0"/>
              </a:rPr>
              <a:t>Application</a:t>
            </a:r>
            <a:r>
              <a:rPr lang="es-MX" sz="4000" i="1" dirty="0">
                <a:solidFill>
                  <a:srgbClr val="FF0000"/>
                </a:solidFill>
                <a:effectLst/>
                <a:latin typeface="Open Sans Light" panose="020B0306030504020204" pitchFamily="34" charset="0"/>
              </a:rPr>
              <a:t> Security Project), una comunidad dedicada a mejorar la seguridad del software. </a:t>
            </a:r>
            <a:endParaRPr lang="es-CL" sz="3600" i="1" dirty="0"/>
          </a:p>
        </p:txBody>
      </p:sp>
    </p:spTree>
    <p:custDataLst>
      <p:tags r:id="rId1"/>
    </p:custDataLst>
    <p:extLst>
      <p:ext uri="{BB962C8B-B14F-4D97-AF65-F5344CB8AC3E}">
        <p14:creationId xmlns:p14="http://schemas.microsoft.com/office/powerpoint/2010/main" val="2315144958"/>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quarter" idx="15"/>
          </p:nvPr>
        </p:nvSpPr>
        <p:spPr>
          <a:xfrm>
            <a:off x="9837120" y="7295324"/>
            <a:ext cx="13074775" cy="2339100"/>
          </a:xfrm>
        </p:spPr>
        <p:txBody>
          <a:bodyPr/>
          <a:lstStyle/>
          <a:p>
            <a:r>
              <a:rPr lang="es-CL" b="1" dirty="0"/>
              <a:t>Aprendizaje Esperado</a:t>
            </a:r>
            <a:r>
              <a:rPr lang="es-CL" dirty="0"/>
              <a:t>: </a:t>
            </a:r>
          </a:p>
          <a:p>
            <a:endParaRPr lang="es-CL" dirty="0"/>
          </a:p>
          <a:p>
            <a:pPr algn="just"/>
            <a:r>
              <a:rPr lang="es-CL" dirty="0"/>
              <a:t>4.1. </a:t>
            </a:r>
            <a:r>
              <a:rPr lang="es-MX" dirty="0"/>
              <a:t>Evalúa librerías externas de seguridad en Python, para proteger la integridad, confiabilidad y disponibilidad de la información, según el estándar de la industria.</a:t>
            </a:r>
            <a:endParaRPr lang="es-CL" dirty="0"/>
          </a:p>
        </p:txBody>
      </p:sp>
      <p:sp>
        <p:nvSpPr>
          <p:cNvPr id="4" name="Título 3"/>
          <p:cNvSpPr>
            <a:spLocks noGrp="1"/>
          </p:cNvSpPr>
          <p:nvPr>
            <p:ph type="title"/>
          </p:nvPr>
        </p:nvSpPr>
        <p:spPr/>
        <p:txBody>
          <a:bodyPr>
            <a:normAutofit fontScale="90000"/>
          </a:bodyPr>
          <a:lstStyle/>
          <a:p>
            <a:r>
              <a:rPr lang="es-CL" dirty="0"/>
              <a:t>UNIDAD DE APRENDIZAJE</a:t>
            </a:r>
          </a:p>
        </p:txBody>
      </p:sp>
      <p:sp>
        <p:nvSpPr>
          <p:cNvPr id="5" name="Marcador de texto 4"/>
          <p:cNvSpPr>
            <a:spLocks noGrp="1"/>
          </p:cNvSpPr>
          <p:nvPr>
            <p:ph type="body" sz="quarter" idx="16"/>
          </p:nvPr>
        </p:nvSpPr>
        <p:spPr>
          <a:xfrm>
            <a:off x="9837120" y="4873624"/>
            <a:ext cx="13340932" cy="1984376"/>
          </a:xfrm>
        </p:spPr>
        <p:txBody>
          <a:bodyPr>
            <a:normAutofit/>
          </a:bodyPr>
          <a:lstStyle/>
          <a:p>
            <a:r>
              <a:rPr lang="es-CL" sz="3200" dirty="0"/>
              <a:t>UNIDAD 4: </a:t>
            </a:r>
            <a:r>
              <a:rPr lang="es-MX" sz="3200" dirty="0"/>
              <a:t>Evalúa el uso de metodologías de desarrollo seguro, para proteger la integridad de la información, considerando SAMM y SDL.</a:t>
            </a:r>
            <a:endParaRPr lang="es-CL" sz="3200" dirty="0"/>
          </a:p>
        </p:txBody>
      </p:sp>
      <p:pic>
        <p:nvPicPr>
          <p:cNvPr id="6" name="Picture 4" descr="Business strategy success target goals. Free Photo"/>
          <p:cNvPicPr>
            <a:picLocks noGrp="1" noChangeAspect="1" noChangeArrowheads="1"/>
          </p:cNvPicPr>
          <p:nvPr>
            <p:ph type="pic" sz="half" idx="13"/>
          </p:nvPr>
        </p:nvPicPr>
        <p:blipFill rotWithShape="1">
          <a:blip r:embed="rId3">
            <a:extLst>
              <a:ext uri="{28A0092B-C50C-407E-A947-70E740481C1C}">
                <a14:useLocalDpi xmlns:a14="http://schemas.microsoft.com/office/drawing/2010/main" val="0"/>
              </a:ext>
            </a:extLst>
          </a:blip>
          <a:srcRect l="27728" r="27728"/>
          <a:stretch/>
        </p:blipFill>
        <p:spPr bwMode="auto">
          <a:xfrm>
            <a:off x="-82770" y="-59212"/>
            <a:ext cx="9029743" cy="13503154"/>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3448950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1052760" y="846668"/>
            <a:ext cx="21946388" cy="1817020"/>
          </a:xfrm>
        </p:spPr>
        <p:txBody>
          <a:bodyPr>
            <a:normAutofit/>
          </a:bodyPr>
          <a:lstStyle/>
          <a:p>
            <a:r>
              <a:rPr lang="es-MX" dirty="0"/>
              <a:t>¿Qué es SAMM?</a:t>
            </a:r>
            <a:endParaRPr lang="es-CL" dirty="0"/>
          </a:p>
        </p:txBody>
      </p:sp>
      <p:sp>
        <p:nvSpPr>
          <p:cNvPr id="5" name="CuadroTexto 4">
            <a:extLst>
              <a:ext uri="{FF2B5EF4-FFF2-40B4-BE49-F238E27FC236}">
                <a16:creationId xmlns:a16="http://schemas.microsoft.com/office/drawing/2014/main" id="{25B020FB-DFA8-D267-2770-85090FABC623}"/>
              </a:ext>
            </a:extLst>
          </p:cNvPr>
          <p:cNvSpPr txBox="1"/>
          <p:nvPr/>
        </p:nvSpPr>
        <p:spPr>
          <a:xfrm>
            <a:off x="1669774" y="4075650"/>
            <a:ext cx="20689956" cy="2554545"/>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s-MX" sz="4000" dirty="0"/>
              <a:t>SAMM (Software </a:t>
            </a:r>
            <a:r>
              <a:rPr lang="es-MX" sz="4000" dirty="0" err="1"/>
              <a:t>Assurance</a:t>
            </a:r>
            <a:r>
              <a:rPr lang="es-MX" sz="4000" dirty="0"/>
              <a:t> </a:t>
            </a:r>
            <a:r>
              <a:rPr lang="es-MX" sz="4000" dirty="0" err="1"/>
              <a:t>Maturity</a:t>
            </a:r>
            <a:r>
              <a:rPr lang="es-MX" sz="4000" dirty="0"/>
              <a:t> </a:t>
            </a:r>
            <a:r>
              <a:rPr lang="es-MX" sz="4000" dirty="0" err="1"/>
              <a:t>Model</a:t>
            </a:r>
            <a:r>
              <a:rPr lang="es-MX" sz="4000" dirty="0"/>
              <a:t>) es un </a:t>
            </a:r>
            <a:r>
              <a:rPr lang="es-MX" sz="4000" b="1" dirty="0">
                <a:solidFill>
                  <a:srgbClr val="0070C0"/>
                </a:solidFill>
              </a:rPr>
              <a:t>modelo de madurez para asegurar el software</a:t>
            </a:r>
            <a:r>
              <a:rPr lang="es-MX" sz="4000" dirty="0"/>
              <a:t>, es decir, es una guía que </a:t>
            </a:r>
            <a:r>
              <a:rPr lang="es-MX" sz="4000" b="1" dirty="0">
                <a:solidFill>
                  <a:srgbClr val="0070C0"/>
                </a:solidFill>
              </a:rPr>
              <a:t>ayuda</a:t>
            </a:r>
            <a:r>
              <a:rPr lang="es-MX" sz="4000" dirty="0"/>
              <a:t> a las organizaciones a </a:t>
            </a:r>
            <a:r>
              <a:rPr lang="es-MX" sz="4000" b="1" dirty="0">
                <a:solidFill>
                  <a:srgbClr val="0070C0"/>
                </a:solidFill>
              </a:rPr>
              <a:t>evaluar, mejorar y construir procesos de seguridad en el ciclo de vida del desarrollo de software</a:t>
            </a:r>
            <a:r>
              <a:rPr lang="es-MX" sz="4000" dirty="0"/>
              <a:t>. Fue </a:t>
            </a:r>
            <a:r>
              <a:rPr lang="es-MX" sz="4000" b="1" dirty="0">
                <a:solidFill>
                  <a:srgbClr val="0070C0"/>
                </a:solidFill>
              </a:rPr>
              <a:t>creado por OWASP </a:t>
            </a:r>
            <a:r>
              <a:rPr lang="es-MX" sz="4000" dirty="0"/>
              <a:t>(Open Web </a:t>
            </a:r>
            <a:r>
              <a:rPr lang="es-MX" sz="4000" dirty="0" err="1"/>
              <a:t>Application</a:t>
            </a:r>
            <a:r>
              <a:rPr lang="es-MX" sz="4000" dirty="0"/>
              <a:t> Security Project), una comunidad dedicada a mejorar la seguridad del software.</a:t>
            </a:r>
          </a:p>
        </p:txBody>
      </p:sp>
      <p:pic>
        <p:nvPicPr>
          <p:cNvPr id="7" name="Imagen 6" descr="Logotipo&#10;&#10;Descripción generada automáticamente">
            <a:extLst>
              <a:ext uri="{FF2B5EF4-FFF2-40B4-BE49-F238E27FC236}">
                <a16:creationId xmlns:a16="http://schemas.microsoft.com/office/drawing/2014/main" id="{0E18DF8D-1809-9DB7-0A17-784DC4272C3B}"/>
              </a:ext>
            </a:extLst>
          </p:cNvPr>
          <p:cNvPicPr>
            <a:picLocks noChangeAspect="1"/>
          </p:cNvPicPr>
          <p:nvPr/>
        </p:nvPicPr>
        <p:blipFill rotWithShape="1">
          <a:blip r:embed="rId3">
            <a:extLst>
              <a:ext uri="{28A0092B-C50C-407E-A947-70E740481C1C}">
                <a14:useLocalDpi xmlns:a14="http://schemas.microsoft.com/office/drawing/2010/main" val="0"/>
              </a:ext>
            </a:extLst>
          </a:blip>
          <a:srcRect t="11192" b="20761"/>
          <a:stretch/>
        </p:blipFill>
        <p:spPr>
          <a:xfrm>
            <a:off x="1052759" y="12165496"/>
            <a:ext cx="3062080" cy="1172817"/>
          </a:xfrm>
          <a:prstGeom prst="rect">
            <a:avLst/>
          </a:prstGeom>
        </p:spPr>
      </p:pic>
      <p:pic>
        <p:nvPicPr>
          <p:cNvPr id="1028" name="Picture 4">
            <a:extLst>
              <a:ext uri="{FF2B5EF4-FFF2-40B4-BE49-F238E27FC236}">
                <a16:creationId xmlns:a16="http://schemas.microsoft.com/office/drawing/2014/main" id="{A9138BBD-8B14-AB4D-8216-E514C877D9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46576" y="1065329"/>
            <a:ext cx="7513154" cy="2119443"/>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B4B019ED-6C32-4968-FD65-AF3AF50A5C14}"/>
              </a:ext>
            </a:extLst>
          </p:cNvPr>
          <p:cNvSpPr txBox="1"/>
          <p:nvPr/>
        </p:nvSpPr>
        <p:spPr>
          <a:xfrm>
            <a:off x="1669774" y="7252655"/>
            <a:ext cx="20689955" cy="4401205"/>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s-MX" sz="4000" dirty="0"/>
              <a:t>El propósito principal de SAMM es </a:t>
            </a:r>
            <a:r>
              <a:rPr lang="es-MX" sz="4000" b="1" dirty="0">
                <a:solidFill>
                  <a:srgbClr val="0070C0"/>
                </a:solidFill>
              </a:rPr>
              <a:t>proporcionar</a:t>
            </a:r>
            <a:r>
              <a:rPr lang="es-MX" sz="4000" dirty="0"/>
              <a:t> un </a:t>
            </a:r>
            <a:r>
              <a:rPr lang="es-MX" sz="4000" b="1" dirty="0">
                <a:solidFill>
                  <a:srgbClr val="0070C0"/>
                </a:solidFill>
              </a:rPr>
              <a:t>marco estructurado y detallado</a:t>
            </a:r>
            <a:r>
              <a:rPr lang="es-MX" sz="4000" b="1" dirty="0"/>
              <a:t> </a:t>
            </a:r>
            <a:r>
              <a:rPr lang="es-MX" sz="4000" dirty="0"/>
              <a:t>que </a:t>
            </a:r>
            <a:r>
              <a:rPr lang="es-MX" sz="4000" b="1" dirty="0">
                <a:solidFill>
                  <a:srgbClr val="0070C0"/>
                </a:solidFill>
              </a:rPr>
              <a:t>ayude</a:t>
            </a:r>
            <a:r>
              <a:rPr lang="es-MX" sz="4000" dirty="0"/>
              <a:t> a las organizaciones a:</a:t>
            </a:r>
          </a:p>
          <a:p>
            <a:pPr algn="just"/>
            <a:endParaRPr lang="es-MX" sz="4000" dirty="0"/>
          </a:p>
          <a:p>
            <a:pPr marL="571500" indent="-571500" algn="just">
              <a:buFont typeface="Arial" panose="020B0604020202020204" pitchFamily="34" charset="0"/>
              <a:buChar char="•"/>
            </a:pPr>
            <a:r>
              <a:rPr lang="es-MX" sz="4000" b="1" dirty="0">
                <a:solidFill>
                  <a:srgbClr val="0070C0"/>
                </a:solidFill>
              </a:rPr>
              <a:t>Evaluar las prácticas de seguridad </a:t>
            </a:r>
            <a:r>
              <a:rPr lang="es-MX" sz="4000" dirty="0"/>
              <a:t>en Software existentes en la organización.</a:t>
            </a:r>
          </a:p>
          <a:p>
            <a:pPr marL="571500" indent="-571500" algn="just">
              <a:buFont typeface="Arial" panose="020B0604020202020204" pitchFamily="34" charset="0"/>
              <a:buChar char="•"/>
            </a:pPr>
            <a:r>
              <a:rPr lang="es-MX" sz="4000" b="1" dirty="0">
                <a:solidFill>
                  <a:srgbClr val="0070C0"/>
                </a:solidFill>
              </a:rPr>
              <a:t>Construir un programa de seguridad </a:t>
            </a:r>
            <a:r>
              <a:rPr lang="es-MX" sz="4000" dirty="0"/>
              <a:t>en Software balanceado en iteraciones bien definidas.</a:t>
            </a:r>
          </a:p>
          <a:p>
            <a:pPr marL="571500" indent="-571500" algn="just">
              <a:buFont typeface="Arial" panose="020B0604020202020204" pitchFamily="34" charset="0"/>
              <a:buChar char="•"/>
            </a:pPr>
            <a:r>
              <a:rPr lang="es-MX" sz="4000" b="1" dirty="0">
                <a:solidFill>
                  <a:srgbClr val="0070C0"/>
                </a:solidFill>
              </a:rPr>
              <a:t>Demostrar mejoras concretas </a:t>
            </a:r>
            <a:r>
              <a:rPr lang="es-MX" sz="4000" dirty="0"/>
              <a:t>en el programa de aseguramiento de Software.</a:t>
            </a:r>
          </a:p>
          <a:p>
            <a:pPr marL="571500" indent="-571500" algn="just">
              <a:buFont typeface="Arial" panose="020B0604020202020204" pitchFamily="34" charset="0"/>
              <a:buChar char="•"/>
            </a:pPr>
            <a:r>
              <a:rPr lang="es-MX" sz="4000" b="1" dirty="0">
                <a:solidFill>
                  <a:srgbClr val="0070C0"/>
                </a:solidFill>
              </a:rPr>
              <a:t>Definir y medir las actividades relacionadas con seguridad </a:t>
            </a:r>
            <a:r>
              <a:rPr lang="es-MX" sz="4000" dirty="0"/>
              <a:t>en la organización. </a:t>
            </a:r>
          </a:p>
        </p:txBody>
      </p:sp>
    </p:spTree>
    <p:custDataLst>
      <p:tags r:id="rId1"/>
    </p:custDataLst>
    <p:extLst>
      <p:ext uri="{BB962C8B-B14F-4D97-AF65-F5344CB8AC3E}">
        <p14:creationId xmlns:p14="http://schemas.microsoft.com/office/powerpoint/2010/main" val="199874494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F1FD09-C63F-48F1-8C9D-E64D83FA1294}"/>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0B21DE04-0C9E-14A4-DE98-76003EA357BD}"/>
              </a:ext>
            </a:extLst>
          </p:cNvPr>
          <p:cNvSpPr>
            <a:spLocks noGrp="1"/>
          </p:cNvSpPr>
          <p:nvPr>
            <p:ph type="title"/>
          </p:nvPr>
        </p:nvSpPr>
        <p:spPr>
          <a:xfrm>
            <a:off x="1052760" y="846668"/>
            <a:ext cx="21946388" cy="1817020"/>
          </a:xfrm>
        </p:spPr>
        <p:txBody>
          <a:bodyPr>
            <a:normAutofit/>
          </a:bodyPr>
          <a:lstStyle/>
          <a:p>
            <a:r>
              <a:rPr lang="es-MX" dirty="0"/>
              <a:t>¿Qué es SAMM?</a:t>
            </a:r>
            <a:endParaRPr lang="es-CL" dirty="0"/>
          </a:p>
        </p:txBody>
      </p:sp>
      <p:sp>
        <p:nvSpPr>
          <p:cNvPr id="5" name="CuadroTexto 4">
            <a:extLst>
              <a:ext uri="{FF2B5EF4-FFF2-40B4-BE49-F238E27FC236}">
                <a16:creationId xmlns:a16="http://schemas.microsoft.com/office/drawing/2014/main" id="{5CFB2F33-EB1F-BA5A-54A9-A09703E00EC6}"/>
              </a:ext>
            </a:extLst>
          </p:cNvPr>
          <p:cNvSpPr txBox="1"/>
          <p:nvPr/>
        </p:nvSpPr>
        <p:spPr>
          <a:xfrm>
            <a:off x="1669774" y="4075650"/>
            <a:ext cx="16757374" cy="317009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s-MX" sz="4000" dirty="0"/>
              <a:t>SAMM se definió para ser </a:t>
            </a:r>
            <a:r>
              <a:rPr lang="es-MX" sz="4000" b="1" dirty="0">
                <a:solidFill>
                  <a:srgbClr val="0070C0"/>
                </a:solidFill>
              </a:rPr>
              <a:t>flexible para que puedan utilizar organizaciones pequeñas</a:t>
            </a:r>
            <a:r>
              <a:rPr lang="es-MX" sz="4000" dirty="0"/>
              <a:t>, </a:t>
            </a:r>
            <a:r>
              <a:rPr lang="es-MX" sz="4000" b="1" dirty="0">
                <a:solidFill>
                  <a:srgbClr val="0070C0"/>
                </a:solidFill>
              </a:rPr>
              <a:t>medianas o grandes que utilicen cualquier estilo de desarrollo</a:t>
            </a:r>
            <a:r>
              <a:rPr lang="es-MX" sz="4000" dirty="0"/>
              <a:t>. Este modelo puede aplicarse en toda la organización, en una línea de negocio o incluso en un proyecto concreto. Además de estos elementos, </a:t>
            </a:r>
            <a:r>
              <a:rPr lang="es-MX" sz="4000" b="1" dirty="0">
                <a:solidFill>
                  <a:srgbClr val="0070C0"/>
                </a:solidFill>
              </a:rPr>
              <a:t>SAMM fue construido sobre los siguientes principios</a:t>
            </a:r>
            <a:r>
              <a:rPr lang="es-MX" sz="4000" dirty="0"/>
              <a:t>: </a:t>
            </a:r>
          </a:p>
        </p:txBody>
      </p:sp>
      <p:pic>
        <p:nvPicPr>
          <p:cNvPr id="7" name="Imagen 6" descr="Logotipo&#10;&#10;Descripción generada automáticamente">
            <a:extLst>
              <a:ext uri="{FF2B5EF4-FFF2-40B4-BE49-F238E27FC236}">
                <a16:creationId xmlns:a16="http://schemas.microsoft.com/office/drawing/2014/main" id="{099E260B-6387-63C3-6745-AFF43C85B972}"/>
              </a:ext>
            </a:extLst>
          </p:cNvPr>
          <p:cNvPicPr>
            <a:picLocks noChangeAspect="1"/>
          </p:cNvPicPr>
          <p:nvPr/>
        </p:nvPicPr>
        <p:blipFill rotWithShape="1">
          <a:blip r:embed="rId3">
            <a:extLst>
              <a:ext uri="{28A0092B-C50C-407E-A947-70E740481C1C}">
                <a14:useLocalDpi xmlns:a14="http://schemas.microsoft.com/office/drawing/2010/main" val="0"/>
              </a:ext>
            </a:extLst>
          </a:blip>
          <a:srcRect t="11192" b="20761"/>
          <a:stretch/>
        </p:blipFill>
        <p:spPr>
          <a:xfrm>
            <a:off x="1052759" y="12165496"/>
            <a:ext cx="3062080" cy="1172817"/>
          </a:xfrm>
          <a:prstGeom prst="rect">
            <a:avLst/>
          </a:prstGeom>
        </p:spPr>
      </p:pic>
      <p:sp>
        <p:nvSpPr>
          <p:cNvPr id="3" name="CuadroTexto 2">
            <a:extLst>
              <a:ext uri="{FF2B5EF4-FFF2-40B4-BE49-F238E27FC236}">
                <a16:creationId xmlns:a16="http://schemas.microsoft.com/office/drawing/2014/main" id="{C69B07D1-73F1-DF34-F2EA-4F2B653ED8B1}"/>
              </a:ext>
            </a:extLst>
          </p:cNvPr>
          <p:cNvSpPr txBox="1"/>
          <p:nvPr/>
        </p:nvSpPr>
        <p:spPr>
          <a:xfrm>
            <a:off x="2998304" y="8682094"/>
            <a:ext cx="19361426" cy="1938992"/>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571500" indent="-571500" algn="just">
              <a:buFont typeface="Arial" panose="020B0604020202020204" pitchFamily="34" charset="0"/>
              <a:buChar char="•"/>
            </a:pPr>
            <a:r>
              <a:rPr lang="es-MX" sz="4000" dirty="0"/>
              <a:t>Cambios de comportamiento de una organización a través del tiempo.</a:t>
            </a:r>
          </a:p>
          <a:p>
            <a:pPr marL="571500" indent="-571500" algn="just">
              <a:buFont typeface="Arial" panose="020B0604020202020204" pitchFamily="34" charset="0"/>
              <a:buChar char="•"/>
            </a:pPr>
            <a:r>
              <a:rPr lang="es-MX" sz="4000" dirty="0"/>
              <a:t>No hay una sola receta que funcione para todas las organizaciones.</a:t>
            </a:r>
          </a:p>
          <a:p>
            <a:pPr marL="571500" indent="-571500" algn="just">
              <a:buFont typeface="Arial" panose="020B0604020202020204" pitchFamily="34" charset="0"/>
              <a:buChar char="•"/>
            </a:pPr>
            <a:r>
              <a:rPr lang="es-MX" sz="4000" dirty="0"/>
              <a:t>Los lineamientos relacionados a las actividades de seguridad deben ser específicos.</a:t>
            </a:r>
          </a:p>
        </p:txBody>
      </p:sp>
      <p:pic>
        <p:nvPicPr>
          <p:cNvPr id="2050" name="Picture 2">
            <a:extLst>
              <a:ext uri="{FF2B5EF4-FFF2-40B4-BE49-F238E27FC236}">
                <a16:creationId xmlns:a16="http://schemas.microsoft.com/office/drawing/2014/main" id="{DBE86C39-74A2-6333-628E-0C3D7F90BA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4970" y="4100033"/>
            <a:ext cx="2787307" cy="275796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403160840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4CC4A-8D25-F39C-F1A1-E0504C8C97D0}"/>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0ED7F147-85EA-9FE9-0D03-8AEC3E96A532}"/>
              </a:ext>
            </a:extLst>
          </p:cNvPr>
          <p:cNvSpPr>
            <a:spLocks noGrp="1"/>
          </p:cNvSpPr>
          <p:nvPr>
            <p:ph type="title"/>
          </p:nvPr>
        </p:nvSpPr>
        <p:spPr>
          <a:xfrm>
            <a:off x="1052760" y="846668"/>
            <a:ext cx="21946388" cy="1817020"/>
          </a:xfrm>
        </p:spPr>
        <p:txBody>
          <a:bodyPr>
            <a:normAutofit/>
          </a:bodyPr>
          <a:lstStyle/>
          <a:p>
            <a:r>
              <a:rPr lang="es-MX" dirty="0"/>
              <a:t>Principios de SAMM:</a:t>
            </a:r>
            <a:endParaRPr lang="es-CL" dirty="0"/>
          </a:p>
        </p:txBody>
      </p:sp>
      <p:sp>
        <p:nvSpPr>
          <p:cNvPr id="5" name="CuadroTexto 4">
            <a:extLst>
              <a:ext uri="{FF2B5EF4-FFF2-40B4-BE49-F238E27FC236}">
                <a16:creationId xmlns:a16="http://schemas.microsoft.com/office/drawing/2014/main" id="{E29B62ED-088B-2B43-93AF-63D3379784D3}"/>
              </a:ext>
            </a:extLst>
          </p:cNvPr>
          <p:cNvSpPr txBox="1"/>
          <p:nvPr/>
        </p:nvSpPr>
        <p:spPr>
          <a:xfrm>
            <a:off x="1669773" y="7148738"/>
            <a:ext cx="20494487" cy="5016758"/>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s-MX" sz="4000" b="1" dirty="0">
                <a:solidFill>
                  <a:srgbClr val="0070C0"/>
                </a:solidFill>
              </a:rPr>
              <a:t>No hay una sola receta que funcione para todas las organizaciones</a:t>
            </a:r>
            <a:r>
              <a:rPr lang="es-MX" sz="4000" dirty="0"/>
              <a:t>. Un marco de seguridad en Software debe ser flexible y permitir a las organizaciones personalizar sus opciones basándose en su tolerancia a riesgo y la manera en la cual construye y usa el Software.  </a:t>
            </a:r>
          </a:p>
          <a:p>
            <a:pPr algn="just"/>
            <a:endParaRPr lang="es-MX" sz="4000" dirty="0"/>
          </a:p>
          <a:p>
            <a:pPr algn="just"/>
            <a:r>
              <a:rPr lang="es-MX" sz="4000" b="1" dirty="0">
                <a:solidFill>
                  <a:srgbClr val="0070C0"/>
                </a:solidFill>
              </a:rPr>
              <a:t>Los lineamientos relacionados a las actividades de seguridad deben ser específicos</a:t>
            </a:r>
            <a:r>
              <a:rPr lang="es-MX" sz="4000" dirty="0"/>
              <a:t>. Todos los pasos en la construcción y medición del programa de aseguramiento deben ser simples, bien definidos y medibles. Este modelo también provee plantillas de planes de implementación para tipos comunes de organizaciones. </a:t>
            </a:r>
          </a:p>
        </p:txBody>
      </p:sp>
      <p:pic>
        <p:nvPicPr>
          <p:cNvPr id="7" name="Imagen 6" descr="Logotipo&#10;&#10;Descripción generada automáticamente">
            <a:extLst>
              <a:ext uri="{FF2B5EF4-FFF2-40B4-BE49-F238E27FC236}">
                <a16:creationId xmlns:a16="http://schemas.microsoft.com/office/drawing/2014/main" id="{73D2FE4C-13E5-253C-1FD7-BD5B64F62F71}"/>
              </a:ext>
            </a:extLst>
          </p:cNvPr>
          <p:cNvPicPr>
            <a:picLocks noChangeAspect="1"/>
          </p:cNvPicPr>
          <p:nvPr/>
        </p:nvPicPr>
        <p:blipFill rotWithShape="1">
          <a:blip r:embed="rId3">
            <a:extLst>
              <a:ext uri="{28A0092B-C50C-407E-A947-70E740481C1C}">
                <a14:useLocalDpi xmlns:a14="http://schemas.microsoft.com/office/drawing/2010/main" val="0"/>
              </a:ext>
            </a:extLst>
          </a:blip>
          <a:srcRect t="11192" b="20761"/>
          <a:stretch/>
        </p:blipFill>
        <p:spPr>
          <a:xfrm>
            <a:off x="1052759" y="12165496"/>
            <a:ext cx="3062080" cy="1172817"/>
          </a:xfrm>
          <a:prstGeom prst="rect">
            <a:avLst/>
          </a:prstGeom>
        </p:spPr>
      </p:pic>
      <p:pic>
        <p:nvPicPr>
          <p:cNvPr id="2050" name="Picture 2">
            <a:extLst>
              <a:ext uri="{FF2B5EF4-FFF2-40B4-BE49-F238E27FC236}">
                <a16:creationId xmlns:a16="http://schemas.microsoft.com/office/drawing/2014/main" id="{A1D27BE3-747C-467F-1FBD-A24A37D6A4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4970" y="4100033"/>
            <a:ext cx="2787307" cy="2757967"/>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782A3843-615F-3079-BFC4-B9307C28B298}"/>
              </a:ext>
            </a:extLst>
          </p:cNvPr>
          <p:cNvSpPr txBox="1"/>
          <p:nvPr/>
        </p:nvSpPr>
        <p:spPr>
          <a:xfrm>
            <a:off x="1669774" y="4075649"/>
            <a:ext cx="16956156" cy="2554545"/>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s-MX" sz="4000" b="1" dirty="0">
                <a:solidFill>
                  <a:srgbClr val="0070C0"/>
                </a:solidFill>
              </a:rPr>
              <a:t>Cambios de comportamiento de una organización a través del tiempo</a:t>
            </a:r>
            <a:r>
              <a:rPr lang="es-MX" sz="4000" dirty="0"/>
              <a:t>. Un programa de seguridad para Software exitoso debería ser creado en pequeños ciclos que entreguen ganancias tangibles en el aseguramiento de Software, al mismo tiempo, debe trabajar incrementalmente hacia metas de largo plazo.  </a:t>
            </a:r>
          </a:p>
        </p:txBody>
      </p:sp>
    </p:spTree>
    <p:custDataLst>
      <p:tags r:id="rId1"/>
    </p:custDataLst>
    <p:extLst>
      <p:ext uri="{BB962C8B-B14F-4D97-AF65-F5344CB8AC3E}">
        <p14:creationId xmlns:p14="http://schemas.microsoft.com/office/powerpoint/2010/main" val="1179220617"/>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A3854D-B4D5-0175-5899-83D7C0E56C90}"/>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CF0399BF-5EFE-0097-1F64-03AC6FBDE03D}"/>
              </a:ext>
            </a:extLst>
          </p:cNvPr>
          <p:cNvSpPr>
            <a:spLocks noGrp="1"/>
          </p:cNvSpPr>
          <p:nvPr>
            <p:ph type="title"/>
          </p:nvPr>
        </p:nvSpPr>
        <p:spPr>
          <a:xfrm>
            <a:off x="1052760" y="846668"/>
            <a:ext cx="21946388" cy="1817020"/>
          </a:xfrm>
        </p:spPr>
        <p:txBody>
          <a:bodyPr>
            <a:normAutofit/>
          </a:bodyPr>
          <a:lstStyle/>
          <a:p>
            <a:r>
              <a:rPr lang="es-MX" dirty="0"/>
              <a:t>Pilares fundamentales de SAMM:</a:t>
            </a:r>
            <a:endParaRPr lang="es-CL" dirty="0"/>
          </a:p>
        </p:txBody>
      </p:sp>
      <p:sp>
        <p:nvSpPr>
          <p:cNvPr id="5" name="CuadroTexto 4">
            <a:extLst>
              <a:ext uri="{FF2B5EF4-FFF2-40B4-BE49-F238E27FC236}">
                <a16:creationId xmlns:a16="http://schemas.microsoft.com/office/drawing/2014/main" id="{7ACFAAE1-E1CB-9655-992C-E5AD788E51E8}"/>
              </a:ext>
            </a:extLst>
          </p:cNvPr>
          <p:cNvSpPr txBox="1"/>
          <p:nvPr/>
        </p:nvSpPr>
        <p:spPr>
          <a:xfrm>
            <a:off x="1669773" y="7148738"/>
            <a:ext cx="20494487" cy="4401205"/>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s-MX" sz="4000" b="1" dirty="0">
                <a:solidFill>
                  <a:srgbClr val="0070C0"/>
                </a:solidFill>
              </a:rPr>
              <a:t>Confidencialidad:</a:t>
            </a:r>
            <a:r>
              <a:rPr lang="es-MX" sz="4000" dirty="0"/>
              <a:t> Se refiere a la capacidad del software para proteger la información sensible de accesos no autorizados. Esto implica garantizar que solo las personas autorizadas puedan acceder a la información confidencial.  </a:t>
            </a:r>
          </a:p>
          <a:p>
            <a:pPr algn="just"/>
            <a:endParaRPr lang="es-MX" sz="4000" dirty="0"/>
          </a:p>
          <a:p>
            <a:pPr algn="just"/>
            <a:r>
              <a:rPr lang="es-MX" sz="4000" b="1" dirty="0">
                <a:solidFill>
                  <a:srgbClr val="0070C0"/>
                </a:solidFill>
              </a:rPr>
              <a:t>Disponibilidad</a:t>
            </a:r>
            <a:r>
              <a:rPr lang="es-MX" sz="4000" dirty="0"/>
              <a:t>. Se refiere a la capacidad del software para estar disponible y operativo cuando sea necesario. Esto implica garantizar que el software esté protegido contra ataques que puedan interrumpir su funcionamiento normal. </a:t>
            </a:r>
          </a:p>
        </p:txBody>
      </p:sp>
      <p:pic>
        <p:nvPicPr>
          <p:cNvPr id="7" name="Imagen 6" descr="Logotipo&#10;&#10;Descripción generada automáticamente">
            <a:extLst>
              <a:ext uri="{FF2B5EF4-FFF2-40B4-BE49-F238E27FC236}">
                <a16:creationId xmlns:a16="http://schemas.microsoft.com/office/drawing/2014/main" id="{083C594D-829F-76A2-8166-A1C05F4D0CBF}"/>
              </a:ext>
            </a:extLst>
          </p:cNvPr>
          <p:cNvPicPr>
            <a:picLocks noChangeAspect="1"/>
          </p:cNvPicPr>
          <p:nvPr/>
        </p:nvPicPr>
        <p:blipFill rotWithShape="1">
          <a:blip r:embed="rId3">
            <a:extLst>
              <a:ext uri="{28A0092B-C50C-407E-A947-70E740481C1C}">
                <a14:useLocalDpi xmlns:a14="http://schemas.microsoft.com/office/drawing/2010/main" val="0"/>
              </a:ext>
            </a:extLst>
          </a:blip>
          <a:srcRect t="11192" b="20761"/>
          <a:stretch/>
        </p:blipFill>
        <p:spPr>
          <a:xfrm>
            <a:off x="1052759" y="12165496"/>
            <a:ext cx="3062080" cy="1172817"/>
          </a:xfrm>
          <a:prstGeom prst="rect">
            <a:avLst/>
          </a:prstGeom>
        </p:spPr>
      </p:pic>
      <p:pic>
        <p:nvPicPr>
          <p:cNvPr id="2050" name="Picture 2">
            <a:extLst>
              <a:ext uri="{FF2B5EF4-FFF2-40B4-BE49-F238E27FC236}">
                <a16:creationId xmlns:a16="http://schemas.microsoft.com/office/drawing/2014/main" id="{AA9FE437-383A-DC4C-0F78-8C67EBD5B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4970" y="4100033"/>
            <a:ext cx="2787307" cy="2757967"/>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6B2D28F8-0882-D74A-9A6D-F7F71E9E0619}"/>
              </a:ext>
            </a:extLst>
          </p:cNvPr>
          <p:cNvSpPr txBox="1"/>
          <p:nvPr/>
        </p:nvSpPr>
        <p:spPr>
          <a:xfrm>
            <a:off x="1669774" y="4075649"/>
            <a:ext cx="16956156" cy="1938992"/>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s-MX" sz="4000" b="1" dirty="0">
                <a:solidFill>
                  <a:srgbClr val="0070C0"/>
                </a:solidFill>
              </a:rPr>
              <a:t>Integridad</a:t>
            </a:r>
            <a:r>
              <a:rPr lang="es-MX" sz="4000" dirty="0"/>
              <a:t>: Se refiere a la capacidad del software para ser resistente a la modificación no autorizada. Esto implica asegurarse de que los datos y el código no se alteren de manera inapropiada.</a:t>
            </a:r>
          </a:p>
        </p:txBody>
      </p:sp>
    </p:spTree>
    <p:custDataLst>
      <p:tags r:id="rId1"/>
    </p:custDataLst>
    <p:extLst>
      <p:ext uri="{BB962C8B-B14F-4D97-AF65-F5344CB8AC3E}">
        <p14:creationId xmlns:p14="http://schemas.microsoft.com/office/powerpoint/2010/main" val="271649691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704BF-955E-D692-7AC5-5C513B757A10}"/>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AD410B9A-17E6-9955-BC86-3765CC74FDE5}"/>
              </a:ext>
            </a:extLst>
          </p:cNvPr>
          <p:cNvSpPr>
            <a:spLocks noGrp="1"/>
          </p:cNvSpPr>
          <p:nvPr>
            <p:ph type="title"/>
          </p:nvPr>
        </p:nvSpPr>
        <p:spPr>
          <a:xfrm>
            <a:off x="1052760" y="846668"/>
            <a:ext cx="21946388" cy="1817020"/>
          </a:xfrm>
        </p:spPr>
        <p:txBody>
          <a:bodyPr>
            <a:normAutofit/>
          </a:bodyPr>
          <a:lstStyle/>
          <a:p>
            <a:r>
              <a:rPr lang="es-MX" dirty="0"/>
              <a:t>Estructura de SAMM:</a:t>
            </a:r>
            <a:endParaRPr lang="es-CL" dirty="0"/>
          </a:p>
        </p:txBody>
      </p:sp>
      <p:pic>
        <p:nvPicPr>
          <p:cNvPr id="7" name="Imagen 6" descr="Logotipo&#10;&#10;Descripción generada automáticamente">
            <a:extLst>
              <a:ext uri="{FF2B5EF4-FFF2-40B4-BE49-F238E27FC236}">
                <a16:creationId xmlns:a16="http://schemas.microsoft.com/office/drawing/2014/main" id="{B5AABCC6-493F-A956-D749-CBBC13B393C3}"/>
              </a:ext>
            </a:extLst>
          </p:cNvPr>
          <p:cNvPicPr>
            <a:picLocks noChangeAspect="1"/>
          </p:cNvPicPr>
          <p:nvPr/>
        </p:nvPicPr>
        <p:blipFill rotWithShape="1">
          <a:blip r:embed="rId3">
            <a:extLst>
              <a:ext uri="{28A0092B-C50C-407E-A947-70E740481C1C}">
                <a14:useLocalDpi xmlns:a14="http://schemas.microsoft.com/office/drawing/2010/main" val="0"/>
              </a:ext>
            </a:extLst>
          </a:blip>
          <a:srcRect t="11192" b="20761"/>
          <a:stretch/>
        </p:blipFill>
        <p:spPr>
          <a:xfrm>
            <a:off x="1052759" y="12165496"/>
            <a:ext cx="3062080" cy="1172817"/>
          </a:xfrm>
          <a:prstGeom prst="rect">
            <a:avLst/>
          </a:prstGeom>
        </p:spPr>
      </p:pic>
      <p:pic>
        <p:nvPicPr>
          <p:cNvPr id="3074" name="Picture 2">
            <a:extLst>
              <a:ext uri="{FF2B5EF4-FFF2-40B4-BE49-F238E27FC236}">
                <a16:creationId xmlns:a16="http://schemas.microsoft.com/office/drawing/2014/main" id="{A32DFFC3-0647-1623-6364-59149B2A91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0870" y="3787430"/>
            <a:ext cx="21546544" cy="682756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67052302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1DF5B1-4B24-1414-08DB-8F05D70C5B2B}"/>
            </a:ext>
          </a:extLst>
        </p:cNvPr>
        <p:cNvGrpSpPr/>
        <p:nvPr/>
      </p:nvGrpSpPr>
      <p:grpSpPr>
        <a:xfrm>
          <a:off x="0" y="0"/>
          <a:ext cx="0" cy="0"/>
          <a:chOff x="0" y="0"/>
          <a:chExt cx="0" cy="0"/>
        </a:xfrm>
      </p:grpSpPr>
      <p:sp>
        <p:nvSpPr>
          <p:cNvPr id="4" name="Título 3">
            <a:extLst>
              <a:ext uri="{FF2B5EF4-FFF2-40B4-BE49-F238E27FC236}">
                <a16:creationId xmlns:a16="http://schemas.microsoft.com/office/drawing/2014/main" id="{63E4272F-056A-A276-47FC-BE4DFB39C374}"/>
              </a:ext>
            </a:extLst>
          </p:cNvPr>
          <p:cNvSpPr>
            <a:spLocks noGrp="1"/>
          </p:cNvSpPr>
          <p:nvPr>
            <p:ph type="title"/>
          </p:nvPr>
        </p:nvSpPr>
        <p:spPr>
          <a:xfrm>
            <a:off x="1052760" y="846668"/>
            <a:ext cx="21946388" cy="1817020"/>
          </a:xfrm>
        </p:spPr>
        <p:txBody>
          <a:bodyPr>
            <a:normAutofit/>
          </a:bodyPr>
          <a:lstStyle/>
          <a:p>
            <a:r>
              <a:rPr lang="es-MX" dirty="0"/>
              <a:t>Las Funciones del Negocio:</a:t>
            </a:r>
            <a:endParaRPr lang="es-CL" dirty="0"/>
          </a:p>
        </p:txBody>
      </p:sp>
      <p:sp>
        <p:nvSpPr>
          <p:cNvPr id="5" name="CuadroTexto 4">
            <a:extLst>
              <a:ext uri="{FF2B5EF4-FFF2-40B4-BE49-F238E27FC236}">
                <a16:creationId xmlns:a16="http://schemas.microsoft.com/office/drawing/2014/main" id="{7A5690D5-4634-8948-8149-3274DB75D07D}"/>
              </a:ext>
            </a:extLst>
          </p:cNvPr>
          <p:cNvSpPr txBox="1"/>
          <p:nvPr/>
        </p:nvSpPr>
        <p:spPr>
          <a:xfrm>
            <a:off x="1669773" y="7923990"/>
            <a:ext cx="20494487" cy="317009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s-MX" sz="4000" b="1" dirty="0">
                <a:solidFill>
                  <a:srgbClr val="0070C0"/>
                </a:solidFill>
              </a:rPr>
              <a:t>Para cada función de negocio, SAMM define tres prácticas de seguridad:</a:t>
            </a:r>
            <a:r>
              <a:rPr lang="es-MX" sz="4000" dirty="0"/>
              <a:t> Cada práctica de seguridad es un área de actividades de seguridad que construyen las actividades de aseguramiento para las funciones de negocio relacionadas. Así que, en términos generales hay doce prácticas de seguridad que son las áreas de oportunidad a mejorar y comparar contra las funciones de desarrollo de Software del negocio . </a:t>
            </a:r>
          </a:p>
        </p:txBody>
      </p:sp>
      <p:pic>
        <p:nvPicPr>
          <p:cNvPr id="7" name="Imagen 6" descr="Logotipo&#10;&#10;Descripción generada automáticamente">
            <a:extLst>
              <a:ext uri="{FF2B5EF4-FFF2-40B4-BE49-F238E27FC236}">
                <a16:creationId xmlns:a16="http://schemas.microsoft.com/office/drawing/2014/main" id="{0F6F114E-D122-BDAB-260F-4B6B693340EF}"/>
              </a:ext>
            </a:extLst>
          </p:cNvPr>
          <p:cNvPicPr>
            <a:picLocks noChangeAspect="1"/>
          </p:cNvPicPr>
          <p:nvPr/>
        </p:nvPicPr>
        <p:blipFill rotWithShape="1">
          <a:blip r:embed="rId3">
            <a:extLst>
              <a:ext uri="{28A0092B-C50C-407E-A947-70E740481C1C}">
                <a14:useLocalDpi xmlns:a14="http://schemas.microsoft.com/office/drawing/2010/main" val="0"/>
              </a:ext>
            </a:extLst>
          </a:blip>
          <a:srcRect t="11192" b="20761"/>
          <a:stretch/>
        </p:blipFill>
        <p:spPr>
          <a:xfrm>
            <a:off x="1052759" y="12165496"/>
            <a:ext cx="3062080" cy="1172817"/>
          </a:xfrm>
          <a:prstGeom prst="rect">
            <a:avLst/>
          </a:prstGeom>
        </p:spPr>
      </p:pic>
      <p:pic>
        <p:nvPicPr>
          <p:cNvPr id="2050" name="Picture 2">
            <a:extLst>
              <a:ext uri="{FF2B5EF4-FFF2-40B4-BE49-F238E27FC236}">
                <a16:creationId xmlns:a16="http://schemas.microsoft.com/office/drawing/2014/main" id="{AD45120F-D649-30AE-BFCF-B2F27853A7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4970" y="4100033"/>
            <a:ext cx="2787307" cy="2757967"/>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258FA6B3-FC13-EAEE-418B-BD6242B5D33C}"/>
              </a:ext>
            </a:extLst>
          </p:cNvPr>
          <p:cNvSpPr txBox="1"/>
          <p:nvPr/>
        </p:nvSpPr>
        <p:spPr>
          <a:xfrm>
            <a:off x="1669774" y="4075649"/>
            <a:ext cx="16956156" cy="317009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s-MX" sz="4000" b="1" dirty="0">
                <a:solidFill>
                  <a:srgbClr val="0070C0"/>
                </a:solidFill>
              </a:rPr>
              <a:t>Al nivel más alto, SAMM define cuatro funciones de negocio importantes</a:t>
            </a:r>
            <a:r>
              <a:rPr lang="es-MX" sz="4000" dirty="0"/>
              <a:t>: Cada función de negocio es una categoría de actividades relacionadas a las tareas específicas del desarrollo de software, dicho de otra manera, cualquier organización involucrada en el desarrollo de Software debe cumplir con cada una de esas funciones en cierto grado.</a:t>
            </a:r>
          </a:p>
        </p:txBody>
      </p:sp>
    </p:spTree>
    <p:custDataLst>
      <p:tags r:id="rId1"/>
    </p:custDataLst>
    <p:extLst>
      <p:ext uri="{BB962C8B-B14F-4D97-AF65-F5344CB8AC3E}">
        <p14:creationId xmlns:p14="http://schemas.microsoft.com/office/powerpoint/2010/main" val="772080500"/>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ARTICULATE_DESIGN_ID_TEMA DE OFFICE" val="hkOaHDXf"/>
  <p:tag name="ARTICULATE_DESIGN_ID_1_TEMA DE OFFICE" val="gzdMsA2f"/>
  <p:tag name="ARTICULATE_SLIDE_COUNT" val="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ema de Office">
  <a:themeElements>
    <a:clrScheme name="INACAP">
      <a:dk1>
        <a:sysClr val="windowText" lastClr="000000"/>
      </a:dk1>
      <a:lt1>
        <a:sysClr val="window" lastClr="FFFFFF"/>
      </a:lt1>
      <a:dk2>
        <a:srgbClr val="696464"/>
      </a:dk2>
      <a:lt2>
        <a:srgbClr val="E9E5DC"/>
      </a:lt2>
      <a:accent1>
        <a:srgbClr val="FF0000"/>
      </a:accent1>
      <a:accent2>
        <a:srgbClr val="9B2D1F"/>
      </a:accent2>
      <a:accent3>
        <a:srgbClr val="C3C0C0"/>
      </a:accent3>
      <a:accent4>
        <a:srgbClr val="A5A1A1"/>
      </a:accent4>
      <a:accent5>
        <a:srgbClr val="4E4A4A"/>
      </a:accent5>
      <a:accent6>
        <a:srgbClr val="343232"/>
      </a:accent6>
      <a:hlink>
        <a:srgbClr val="742117"/>
      </a:hlink>
      <a:folHlink>
        <a:srgbClr val="DE6B5C"/>
      </a:folHlink>
    </a:clrScheme>
    <a:fontScheme name="Tema de Office">
      <a:majorFont>
        <a:latin typeface="Open Sans"/>
        <a:ea typeface="Open Sans"/>
        <a:cs typeface="Open Sans"/>
      </a:majorFont>
      <a:minorFont>
        <a:latin typeface="Open Sans"/>
        <a:ea typeface="Open Sans"/>
        <a:cs typeface="Open Sans"/>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12941"/>
          </a:schemeClr>
        </a:solidFill>
        <a:ln w="12700" cap="flat">
          <a:noFill/>
          <a:miter lim="400000"/>
        </a:ln>
        <a:effectLst/>
        <a:sp3d/>
      </a:spPr>
      <a:bodyPr rot="0" spcFirstLastPara="1" vertOverflow="overflow" horzOverflow="overflow" vert="horz" wrap="square" lIns="63500" tIns="63500" rIns="63500" bIns="635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4000" b="1" i="0" u="none" strike="noStrike" cap="none" spc="0" normalizeH="0" baseline="0">
            <a:ln>
              <a:noFill/>
            </a:ln>
            <a:solidFill>
              <a:srgbClr val="FFFFFF"/>
            </a:solidFill>
            <a:effectLst/>
            <a:uFillTx/>
            <a:latin typeface="+mn-lt"/>
            <a:ea typeface="+mn-ea"/>
            <a:cs typeface="+mn-cs"/>
            <a:sym typeface="Open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wrap="square">
        <a:spAutoFit/>
      </a:bodyPr>
      <a:lstStyle>
        <a:defPPr algn="l">
          <a:lnSpc>
            <a:spcPct val="90000"/>
          </a:lnSpc>
          <a:defRPr sz="4000" b="1" kern="1200" dirty="0">
            <a:solidFill>
              <a:prstClr val="black">
                <a:hueOff val="0"/>
                <a:satOff val="0"/>
                <a:lumOff val="0"/>
                <a:alphaOff val="0"/>
              </a:prstClr>
            </a:solidFill>
            <a:latin typeface="Open Sans"/>
            <a:ea typeface="Open Sans"/>
            <a:cs typeface="Open Sans"/>
          </a:defRPr>
        </a:def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ema de Office">
  <a:themeElements>
    <a:clrScheme name="Tema de Offic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Tema de Office">
      <a:majorFont>
        <a:latin typeface="Open Sans"/>
        <a:ea typeface="Open Sans"/>
        <a:cs typeface="Open Sans"/>
      </a:majorFont>
      <a:minorFont>
        <a:latin typeface="Open Sans"/>
        <a:ea typeface="Open Sans"/>
        <a:cs typeface="Open Sans"/>
      </a:minorFont>
    </a:fontScheme>
    <a:fmtScheme name="Tema de 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12941"/>
          </a:schemeClr>
        </a:solidFill>
        <a:ln w="12700" cap="flat">
          <a:noFill/>
          <a:miter lim="400000"/>
        </a:ln>
        <a:effectLst/>
        <a:sp3d/>
      </a:spPr>
      <a:bodyPr rot="0" spcFirstLastPara="1" vertOverflow="overflow" horzOverflow="overflow" vert="horz" wrap="square" lIns="63500" tIns="63500" rIns="63500" bIns="635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4000" b="1" i="0" u="none" strike="noStrike" cap="none" spc="0" normalizeH="0" baseline="0">
            <a:ln>
              <a:noFill/>
            </a:ln>
            <a:solidFill>
              <a:srgbClr val="FFFFFF"/>
            </a:solidFill>
            <a:effectLst/>
            <a:uFillTx/>
            <a:latin typeface="+mn-lt"/>
            <a:ea typeface="+mn-ea"/>
            <a:cs typeface="+mn-cs"/>
            <a:sym typeface="Open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rot="0" spcFirstLastPara="1" vertOverflow="overflow" horzOverflow="overflow" vert="horz" wrap="square" lIns="91439" tIns="91439" rIns="91439" bIns="91439" numCol="1" spcCol="38100" rtlCol="0" anchor="t">
        <a:spAutoFit/>
      </a:bodyPr>
      <a:lstStyle>
        <a:defPPr marL="0" marR="0" indent="0" algn="l" defTabSz="1828800" rtl="0" fontAlgn="auto" latinLnBrk="0" hangingPunct="0">
          <a:lnSpc>
            <a:spcPct val="100000"/>
          </a:lnSpc>
          <a:spcBef>
            <a:spcPts val="0"/>
          </a:spcBef>
          <a:spcAft>
            <a:spcPts val="0"/>
          </a:spcAft>
          <a:buClrTx/>
          <a:buSzTx/>
          <a:buFontTx/>
          <a:buNone/>
          <a:tabLst/>
          <a:defRPr kumimoji="0" sz="3000" b="0" i="0" u="none" strike="noStrike" cap="none" spc="-150" normalizeH="0" baseline="0">
            <a:ln>
              <a:noFill/>
            </a:ln>
            <a:solidFill>
              <a:srgbClr val="535353"/>
            </a:solidFill>
            <a:effectLst/>
            <a:uFillTx/>
            <a:latin typeface="Open Sans Light"/>
            <a:ea typeface="Open Sans Light"/>
            <a:cs typeface="Open Sans Light"/>
            <a:sym typeface="Open Sans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6948EC7F77FB994EAA69A8F5F377E14E" ma:contentTypeVersion="16" ma:contentTypeDescription="Crear nuevo documento." ma:contentTypeScope="" ma:versionID="15ed63220a694d01e2b24a7e98a9d4a5">
  <xsd:schema xmlns:xsd="http://www.w3.org/2001/XMLSchema" xmlns:xs="http://www.w3.org/2001/XMLSchema" xmlns:p="http://schemas.microsoft.com/office/2006/metadata/properties" xmlns:ns2="37e517f0-1682-40a7-9902-e26d2fb5d9ff" xmlns:ns3="9a5fe86a-3c83-4e1e-887c-7f35012c54ed" targetNamespace="http://schemas.microsoft.com/office/2006/metadata/properties" ma:root="true" ma:fieldsID="9ddb4e2f64aa8a5cf7bd3b5532a371be" ns2:_="" ns3:_="">
    <xsd:import namespace="37e517f0-1682-40a7-9902-e26d2fb5d9ff"/>
    <xsd:import namespace="9a5fe86a-3c83-4e1e-887c-7f35012c54e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7e517f0-1682-40a7-9902-e26d2fb5d9f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Etiquetas de imagen" ma:readOnly="false" ma:fieldId="{5cf76f15-5ced-4ddc-b409-7134ff3c332f}" ma:taxonomyMulti="true" ma:sspId="5e777c97-9e47-4338-8e8a-2390167a3586"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a5fe86a-3c83-4e1e-887c-7f35012c54ed"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e5b35dca-aaa7-41b2-8154-f3c2693df244}" ma:internalName="TaxCatchAll" ma:showField="CatchAllData" ma:web="9a5fe86a-3c83-4e1e-887c-7f35012c54ed">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9a5fe86a-3c83-4e1e-887c-7f35012c54ed" xsi:nil="true"/>
    <lcf76f155ced4ddcb4097134ff3c332f xmlns="37e517f0-1682-40a7-9902-e26d2fb5d9f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F79FD07-466D-45FB-9B3D-C17B15C348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7e517f0-1682-40a7-9902-e26d2fb5d9ff"/>
    <ds:schemaRef ds:uri="9a5fe86a-3c83-4e1e-887c-7f35012c54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321BD8-32AE-42B9-AE17-A96B372B0E56}">
  <ds:schemaRefs>
    <ds:schemaRef ds:uri="http://schemas.microsoft.com/sharepoint/v3/contenttype/forms"/>
  </ds:schemaRefs>
</ds:datastoreItem>
</file>

<file path=customXml/itemProps3.xml><?xml version="1.0" encoding="utf-8"?>
<ds:datastoreItem xmlns:ds="http://schemas.openxmlformats.org/officeDocument/2006/customXml" ds:itemID="{158A17BF-152C-4954-8A21-1D2BC4EE9338}">
  <ds:schemaRefs>
    <ds:schemaRef ds:uri="http://purl.org/dc/terms/"/>
    <ds:schemaRef ds:uri="http://www.w3.org/XML/1998/namespace"/>
    <ds:schemaRef ds:uri="http://schemas.openxmlformats.org/package/2006/metadata/core-propertie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purl.org/dc/dcmitype/"/>
    <ds:schemaRef ds:uri="a4651164-0f15-4d13-a36d-0ab7743e2aa9"/>
    <ds:schemaRef ds:uri="25bec445-1eda-44e1-911d-4f05f3fc3cee"/>
    <ds:schemaRef ds:uri="9a5fe86a-3c83-4e1e-887c-7f35012c54ed"/>
    <ds:schemaRef ds:uri="37e517f0-1682-40a7-9902-e26d2fb5d9ff"/>
  </ds:schemaRefs>
</ds:datastoreItem>
</file>

<file path=docProps/app.xml><?xml version="1.0" encoding="utf-8"?>
<Properties xmlns="http://schemas.openxmlformats.org/officeDocument/2006/extended-properties" xmlns:vt="http://schemas.openxmlformats.org/officeDocument/2006/docPropsVTypes">
  <TotalTime>8685</TotalTime>
  <Words>1977</Words>
  <Application>Microsoft Office PowerPoint</Application>
  <PresentationFormat>Personalizado</PresentationFormat>
  <Paragraphs>165</Paragraphs>
  <Slides>27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27</vt:i4>
      </vt:variant>
    </vt:vector>
  </HeadingPairs>
  <TitlesOfParts>
    <vt:vector size="33" baseType="lpstr">
      <vt:lpstr>Arial</vt:lpstr>
      <vt:lpstr>Calibri</vt:lpstr>
      <vt:lpstr>Open Sans</vt:lpstr>
      <vt:lpstr>Open Sans Extrabold</vt:lpstr>
      <vt:lpstr>Open Sans Light</vt:lpstr>
      <vt:lpstr>Tema de Office</vt:lpstr>
      <vt:lpstr>Introducción a la Programación Segura</vt:lpstr>
      <vt:lpstr>Contenidos</vt:lpstr>
      <vt:lpstr>UNIDAD DE APRENDIZAJE</vt:lpstr>
      <vt:lpstr>¿Qué es SAMM?</vt:lpstr>
      <vt:lpstr>¿Qué es SAMM?</vt:lpstr>
      <vt:lpstr>Principios de SAMM:</vt:lpstr>
      <vt:lpstr>Pilares fundamentales de SAMM:</vt:lpstr>
      <vt:lpstr>Estructura de SAMM:</vt:lpstr>
      <vt:lpstr>Las Funciones del Negocio:</vt:lpstr>
      <vt:lpstr>Las Funciones del Negocio:</vt:lpstr>
      <vt:lpstr>Las Funciones del Negocio:</vt:lpstr>
      <vt:lpstr>Las Funciones del Negocio:</vt:lpstr>
      <vt:lpstr>Las Funciones del Negocio:</vt:lpstr>
      <vt:lpstr>Las Funciones del Negocio:</vt:lpstr>
      <vt:lpstr>Niveles de Seguridad:</vt:lpstr>
      <vt:lpstr>A practicar…</vt:lpstr>
      <vt:lpstr>Ejercicios:</vt:lpstr>
      <vt:lpstr>Ejercicios:</vt:lpstr>
      <vt:lpstr>Ejercicios:</vt:lpstr>
      <vt:lpstr>Ejercicios:</vt:lpstr>
      <vt:lpstr>Ejercicios:</vt:lpstr>
      <vt:lpstr>Ejercicios:</vt:lpstr>
      <vt:lpstr>Ejercicios:</vt:lpstr>
      <vt:lpstr>Ejercicios:</vt:lpstr>
      <vt:lpstr>Ejercicios:</vt:lpstr>
      <vt:lpstr>Ejercicios: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Rubén Miranda Cerna</dc:creator>
  <cp:lastModifiedBy>Francisco Jara Bernal</cp:lastModifiedBy>
  <cp:revision>82</cp:revision>
  <dcterms:modified xsi:type="dcterms:W3CDTF">2024-06-27T12:00:08Z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0x0101006948EC7F77FB994EAA69A8F5F377E14E</vt:lpwstr>
  </property>
  <property fmtid="{D5CDD505-2E9C-101B-9397-08002B2CF9AE}" pid="3" name="ArticulateGUID">
    <vt:lpwstr>D423E9C1-20EB-45CA-B0C1-11C39F7ED179</vt:lpwstr>
  </property>
  <property fmtid="{D5CDD505-2E9C-101B-9397-08002B2CF9AE}" pid="4" name="ArticulatePath">
    <vt:lpwstr>Template INACAP - Capacitación</vt:lpwstr>
  </property>
  <property fmtid="{D5CDD505-2E9C-101B-9397-08002B2CF9AE}" pid="5" name="Order">
    <vt:r8>470300</vt:r8>
  </property>
  <property fmtid="{D5CDD505-2E9C-101B-9397-08002B2CF9AE}" pid="6" name="Título">
    <vt:lpwstr>Presentación de PowerPoint</vt:lpwstr>
  </property>
  <property fmtid="{D5CDD505-2E9C-101B-9397-08002B2CF9AE}" pid="7" name="MediaServiceImageTags">
    <vt:lpwstr/>
  </property>
  <property fmtid="{D5CDD505-2E9C-101B-9397-08002B2CF9AE}" pid="8" name="Valor de Id. de documento">
    <vt:lpwstr>NSR3YSYDJ5PP-464367228-4703</vt:lpwstr>
  </property>
  <property fmtid="{D5CDD505-2E9C-101B-9397-08002B2CF9AE}" pid="9" name="_dlc_DocIdItemGuid">
    <vt:lpwstr>5b6340ab-1fc9-44ce-8a70-d7d5fe31f6b1</vt:lpwstr>
  </property>
</Properties>
</file>