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70" r:id="rId5"/>
    <p:sldId id="272" r:id="rId6"/>
    <p:sldId id="274" r:id="rId7"/>
    <p:sldId id="307" r:id="rId8"/>
    <p:sldId id="308" r:id="rId9"/>
    <p:sldId id="343" r:id="rId10"/>
    <p:sldId id="344" r:id="rId11"/>
    <p:sldId id="345" r:id="rId12"/>
    <p:sldId id="346" r:id="rId13"/>
    <p:sldId id="348" r:id="rId14"/>
    <p:sldId id="349" r:id="rId15"/>
    <p:sldId id="350" r:id="rId16"/>
    <p:sldId id="347" r:id="rId17"/>
    <p:sldId id="318" r:id="rId18"/>
    <p:sldId id="302" r:id="rId19"/>
    <p:sldId id="333" r:id="rId20"/>
    <p:sldId id="334" r:id="rId21"/>
    <p:sldId id="335" r:id="rId22"/>
    <p:sldId id="336" r:id="rId23"/>
    <p:sldId id="337" r:id="rId24"/>
    <p:sldId id="338" r:id="rId25"/>
    <p:sldId id="339" r:id="rId26"/>
    <p:sldId id="340" r:id="rId27"/>
    <p:sldId id="341" r:id="rId28"/>
    <p:sldId id="342" r:id="rId29"/>
    <p:sldId id="268" r:id="rId30"/>
  </p:sldIdLst>
  <p:sldSz cx="24384000" cy="13716000"/>
  <p:notesSz cx="6858000" cy="9144000"/>
  <p:custDataLst>
    <p:tags r:id="rId32"/>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1pPr>
    <a:lvl2pPr marL="0" marR="0" indent="457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2pPr>
    <a:lvl3pPr marL="0" marR="0" indent="914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3pPr>
    <a:lvl4pPr marL="0" marR="0" indent="1371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4pPr>
    <a:lvl5pPr marL="0" marR="0" indent="18288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5pPr>
    <a:lvl6pPr marL="0" marR="0" indent="22860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6pPr>
    <a:lvl7pPr marL="0" marR="0" indent="2743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7pPr>
    <a:lvl8pPr marL="0" marR="0" indent="3200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8pPr>
    <a:lvl9pPr marL="0" marR="0" indent="3657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9pPr>
  </p:defaultTextStyle>
  <p:extLst>
    <p:ext uri="{EFAFB233-063F-42B5-8137-9DF3F51BA10A}">
      <p15:sldGuideLst xmlns:p15="http://schemas.microsoft.com/office/powerpoint/2012/main">
        <p15:guide id="1" pos="672" userDrawn="1">
          <p15:clr>
            <a:srgbClr val="A4A3A4"/>
          </p15:clr>
        </p15:guide>
        <p15:guide id="2" pos="14665" userDrawn="1">
          <p15:clr>
            <a:srgbClr val="A4A3A4"/>
          </p15:clr>
        </p15:guide>
        <p15:guide id="3" orient="horz" pos="1712" userDrawn="1">
          <p15:clr>
            <a:srgbClr val="A4A3A4"/>
          </p15:clr>
        </p15:guide>
        <p15:guide id="4" orient="horz" pos="3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Open Sans Light"/>
          <a:ea typeface="Open Sans Light"/>
          <a:cs typeface="Open Sans Ligh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FFFFF"/>
          </a:solidFill>
        </a:fill>
      </a:tcStyle>
    </a:wholeTbl>
    <a:band2H>
      <a:tcTxStyle/>
      <a:tcStyle>
        <a:tcBdr/>
        <a:fill>
          <a:solidFill>
            <a:srgbClr val="EBEBEB"/>
          </a:solidFill>
        </a:fill>
      </a:tcStyle>
    </a:band2H>
    <a:firstCol>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F2427"/>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49"/>
  </p:normalViewPr>
  <p:slideViewPr>
    <p:cSldViewPr snapToGrid="0" snapToObjects="1">
      <p:cViewPr varScale="1">
        <p:scale>
          <a:sx n="42" d="100"/>
          <a:sy n="42" d="100"/>
        </p:scale>
        <p:origin x="648" y="54"/>
      </p:cViewPr>
      <p:guideLst>
        <p:guide pos="672"/>
        <p:guide pos="14665"/>
        <p:guide orient="horz" pos="1712"/>
        <p:guide orient="horz" pos="3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Open Sans"/>
      </a:defRPr>
    </a:lvl1pPr>
    <a:lvl2pPr indent="228600" defTabSz="1828800" latinLnBrk="0">
      <a:defRPr sz="2400">
        <a:latin typeface="+mn-lt"/>
        <a:ea typeface="+mn-ea"/>
        <a:cs typeface="+mn-cs"/>
        <a:sym typeface="Open Sans"/>
      </a:defRPr>
    </a:lvl2pPr>
    <a:lvl3pPr indent="457200" defTabSz="1828800" latinLnBrk="0">
      <a:defRPr sz="2400">
        <a:latin typeface="+mn-lt"/>
        <a:ea typeface="+mn-ea"/>
        <a:cs typeface="+mn-cs"/>
        <a:sym typeface="Open Sans"/>
      </a:defRPr>
    </a:lvl3pPr>
    <a:lvl4pPr indent="685800" defTabSz="1828800" latinLnBrk="0">
      <a:defRPr sz="2400">
        <a:latin typeface="+mn-lt"/>
        <a:ea typeface="+mn-ea"/>
        <a:cs typeface="+mn-cs"/>
        <a:sym typeface="Open Sans"/>
      </a:defRPr>
    </a:lvl4pPr>
    <a:lvl5pPr indent="914400" defTabSz="1828800" latinLnBrk="0">
      <a:defRPr sz="2400">
        <a:latin typeface="+mn-lt"/>
        <a:ea typeface="+mn-ea"/>
        <a:cs typeface="+mn-cs"/>
        <a:sym typeface="Open Sans"/>
      </a:defRPr>
    </a:lvl5pPr>
    <a:lvl6pPr indent="1143000" defTabSz="1828800" latinLnBrk="0">
      <a:defRPr sz="2400">
        <a:latin typeface="+mn-lt"/>
        <a:ea typeface="+mn-ea"/>
        <a:cs typeface="+mn-cs"/>
        <a:sym typeface="Open Sans"/>
      </a:defRPr>
    </a:lvl6pPr>
    <a:lvl7pPr indent="1371600" defTabSz="1828800" latinLnBrk="0">
      <a:defRPr sz="2400">
        <a:latin typeface="+mn-lt"/>
        <a:ea typeface="+mn-ea"/>
        <a:cs typeface="+mn-cs"/>
        <a:sym typeface="Open Sans"/>
      </a:defRPr>
    </a:lvl7pPr>
    <a:lvl8pPr indent="1600200" defTabSz="1828800" latinLnBrk="0">
      <a:defRPr sz="2400">
        <a:latin typeface="+mn-lt"/>
        <a:ea typeface="+mn-ea"/>
        <a:cs typeface="+mn-cs"/>
        <a:sym typeface="Open Sans"/>
      </a:defRPr>
    </a:lvl8pPr>
    <a:lvl9pPr indent="1828800" defTabSz="1828800" latinLnBrk="0">
      <a:defRPr sz="2400">
        <a:latin typeface="+mn-lt"/>
        <a:ea typeface="+mn-ea"/>
        <a:cs typeface="+mn-cs"/>
        <a:sym typeface="Open San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27" name="Imagen 4" descr="Imagen 4"/>
          <p:cNvPicPr>
            <a:picLocks noChangeAspect="1"/>
          </p:cNvPicPr>
          <p:nvPr/>
        </p:nvPicPr>
        <p:blipFill>
          <a:blip r:embed="rId3"/>
          <a:srcRect b="88597"/>
          <a:stretch>
            <a:fillRect/>
          </a:stretch>
        </p:blipFill>
        <p:spPr>
          <a:xfrm>
            <a:off x="0" y="0"/>
            <a:ext cx="24384000" cy="1564008"/>
          </a:xfrm>
          <a:prstGeom prst="rect">
            <a:avLst/>
          </a:prstGeom>
          <a:ln w="12700">
            <a:miter lim="400000"/>
          </a:ln>
        </p:spPr>
      </p:pic>
      <p:sp>
        <p:nvSpPr>
          <p:cNvPr id="29" name="SUBTÍTULO DE LA PRESENTACIÓN"/>
          <p:cNvSpPr txBox="1">
            <a:spLocks noGrp="1"/>
          </p:cNvSpPr>
          <p:nvPr>
            <p:ph type="body" sz="quarter" idx="14" hasCustomPrompt="1"/>
          </p:nvPr>
        </p:nvSpPr>
        <p:spPr>
          <a:xfrm>
            <a:off x="3302000" y="7553481"/>
            <a:ext cx="17780000" cy="677106"/>
          </a:xfrm>
          <a:prstGeom prst="rect">
            <a:avLst/>
          </a:prstGeom>
        </p:spPr>
        <p:txBody>
          <a:bodyPr>
            <a:spAutoFit/>
          </a:bodyPr>
          <a:lstStyle>
            <a:lvl1pPr marL="0" indent="0" algn="ctr">
              <a:buSzTx/>
              <a:buFontTx/>
              <a:buNone/>
              <a:defRPr sz="3200" spc="-160"/>
            </a:lvl1pPr>
          </a:lstStyle>
          <a:p>
            <a:r>
              <a:rPr lang="es-ES" dirty="0"/>
              <a:t>UNIDAD 1: NOMBRE UNIDAD TEMÁTICA O MÓDULO</a:t>
            </a:r>
          </a:p>
        </p:txBody>
      </p:sp>
      <p:pic>
        <p:nvPicPr>
          <p:cNvPr id="31" name="Imagen 4" descr="Imagen 4"/>
          <p:cNvPicPr>
            <a:picLocks noChangeAspect="1"/>
          </p:cNvPicPr>
          <p:nvPr/>
        </p:nvPicPr>
        <p:blipFill>
          <a:blip r:embed="rId3"/>
          <a:srcRect t="97742"/>
          <a:stretch>
            <a:fillRect/>
          </a:stretch>
        </p:blipFill>
        <p:spPr>
          <a:xfrm>
            <a:off x="0" y="13406397"/>
            <a:ext cx="24384000" cy="309603"/>
          </a:xfrm>
          <a:prstGeom prst="rect">
            <a:avLst/>
          </a:prstGeom>
          <a:ln w="12700">
            <a:miter lim="400000"/>
          </a:ln>
        </p:spPr>
      </p:pic>
      <p:sp>
        <p:nvSpPr>
          <p:cNvPr id="3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ctrTitle" hasCustomPrompt="1"/>
          </p:nvPr>
        </p:nvSpPr>
        <p:spPr>
          <a:xfrm>
            <a:off x="3302000" y="5687359"/>
            <a:ext cx="17780000" cy="1794782"/>
          </a:xfrm>
        </p:spPr>
        <p:txBody>
          <a:bodyPr anchor="b">
            <a:normAutofit/>
          </a:bodyPr>
          <a:lstStyle>
            <a:lvl1pPr algn="ctr">
              <a:defRPr sz="9000" baseline="0"/>
            </a:lvl1pPr>
          </a:lstStyle>
          <a:p>
            <a:r>
              <a:rPr lang="es-ES" dirty="0"/>
              <a:t>TÍTULO DEL CURSO</a:t>
            </a:r>
            <a:endParaRPr lang="es-CL" dirty="0"/>
          </a:p>
        </p:txBody>
      </p:sp>
      <p:sp>
        <p:nvSpPr>
          <p:cNvPr id="13" name="SUBTÍTULO DE LA PRESENTACIÓN"/>
          <p:cNvSpPr txBox="1">
            <a:spLocks noGrp="1"/>
          </p:cNvSpPr>
          <p:nvPr>
            <p:ph type="body" sz="quarter" idx="15" hasCustomPrompt="1"/>
          </p:nvPr>
        </p:nvSpPr>
        <p:spPr>
          <a:xfrm>
            <a:off x="3302000" y="12474584"/>
            <a:ext cx="17780000" cy="677106"/>
          </a:xfrm>
          <a:prstGeom prst="rect">
            <a:avLst/>
          </a:prstGeom>
        </p:spPr>
        <p:txBody>
          <a:bodyPr>
            <a:spAutoFit/>
          </a:bodyPr>
          <a:lstStyle>
            <a:lvl1pPr marL="0" indent="0" algn="ctr">
              <a:buSzTx/>
              <a:buFontTx/>
              <a:buNone/>
              <a:defRPr sz="3200" spc="-160"/>
            </a:lvl1pPr>
          </a:lstStyle>
          <a:p>
            <a:r>
              <a:rPr lang="es-CL" dirty="0"/>
              <a:t>Vicerrectoría de Educación Continua</a:t>
            </a:r>
            <a:endParaRPr dirty="0"/>
          </a:p>
        </p:txBody>
      </p:sp>
      <p:pic>
        <p:nvPicPr>
          <p:cNvPr id="6" name="Imagen 5" descr="Logotipo&#10;&#10;Descripción generada automáticamente">
            <a:extLst>
              <a:ext uri="{FF2B5EF4-FFF2-40B4-BE49-F238E27FC236}">
                <a16:creationId xmlns:a16="http://schemas.microsoft.com/office/drawing/2014/main" id="{6D7D7E94-4575-485D-8BE5-3F60FAB3CA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1802611"/>
            <a:ext cx="6111784" cy="2419248"/>
          </a:xfrm>
          <a:prstGeom prst="rect">
            <a:avLst/>
          </a:prstGeom>
        </p:spPr>
      </p:pic>
    </p:spTree>
    <p:custDataLst>
      <p:tags r:id="rId1"/>
    </p:custData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Índice">
    <p:spTree>
      <p:nvGrpSpPr>
        <p:cNvPr id="1" name=""/>
        <p:cNvGrpSpPr/>
        <p:nvPr/>
      </p:nvGrpSpPr>
      <p:grpSpPr>
        <a:xfrm>
          <a:off x="0" y="0"/>
          <a:ext cx="0" cy="0"/>
          <a:chOff x="0" y="0"/>
          <a:chExt cx="0" cy="0"/>
        </a:xfrm>
      </p:grpSpPr>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1996751" y="6320203"/>
            <a:ext cx="5855650" cy="1075594"/>
          </a:xfrm>
        </p:spPr>
        <p:txBody>
          <a:bodyPr/>
          <a:lstStyle>
            <a:lvl1pPr algn="r">
              <a:defRPr/>
            </a:lvl1pPr>
          </a:lstStyle>
          <a:p>
            <a:r>
              <a:rPr lang="es-ES" dirty="0"/>
              <a:t>CONTENIDOS:</a:t>
            </a:r>
            <a:endParaRPr lang="es-CL" dirty="0"/>
          </a:p>
        </p:txBody>
      </p:sp>
      <p:sp>
        <p:nvSpPr>
          <p:cNvPr id="3" name="Rectángulo 2"/>
          <p:cNvSpPr/>
          <p:nvPr userDrawn="1"/>
        </p:nvSpPr>
        <p:spPr>
          <a:xfrm>
            <a:off x="6027576" y="7395797"/>
            <a:ext cx="1824825" cy="1080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
        <p:nvSpPr>
          <p:cNvPr id="5" name="Marcador de texto 4"/>
          <p:cNvSpPr>
            <a:spLocks noGrp="1"/>
          </p:cNvSpPr>
          <p:nvPr>
            <p:ph type="body" sz="quarter" idx="15" hasCustomPrompt="1"/>
          </p:nvPr>
        </p:nvSpPr>
        <p:spPr>
          <a:xfrm>
            <a:off x="8187617" y="2631233"/>
            <a:ext cx="14448446" cy="9349273"/>
          </a:xfrm>
        </p:spPr>
        <p:txBody>
          <a:bodyPr anchor="ctr">
            <a:normAutofit/>
          </a:bodyPr>
          <a:lstStyle>
            <a:lvl1pPr>
              <a:buSzPct val="110000"/>
              <a:buFont typeface="+mj-lt"/>
              <a:buAutoNum type="arabicPeriod"/>
              <a:defRPr sz="3500" baseline="0"/>
            </a:lvl1pPr>
            <a:lvl2pPr>
              <a:defRPr/>
            </a:lvl2pPr>
            <a:lvl3pPr marL="914400" indent="0">
              <a:buNone/>
              <a:defRPr/>
            </a:lvl3pPr>
            <a:lvl4pPr marL="1371600" indent="0">
              <a:buNone/>
              <a:defRPr/>
            </a:lvl4pPr>
            <a:lvl5pPr marL="1828800" indent="0">
              <a:buNone/>
              <a:defRPr/>
            </a:lvl5pPr>
          </a:lstStyle>
          <a:p>
            <a:pPr lvl="0"/>
            <a:r>
              <a:rPr lang="es-ES" dirty="0"/>
              <a:t>Contenido uno </a:t>
            </a:r>
          </a:p>
          <a:p>
            <a:pPr lvl="0"/>
            <a:r>
              <a:rPr lang="es-ES" dirty="0"/>
              <a:t>Contenido dos</a:t>
            </a:r>
          </a:p>
          <a:p>
            <a:pPr lvl="0"/>
            <a:r>
              <a:rPr lang="es-ES" dirty="0"/>
              <a:t>Contenido tres</a:t>
            </a:r>
          </a:p>
          <a:p>
            <a:pPr lvl="0"/>
            <a:r>
              <a:rPr lang="es-ES" dirty="0"/>
              <a:t>Contenido cuatro</a:t>
            </a:r>
          </a:p>
          <a:p>
            <a:pPr lvl="0"/>
            <a:r>
              <a:rPr lang="es-ES" dirty="0"/>
              <a:t>Contenido cinco</a:t>
            </a:r>
          </a:p>
        </p:txBody>
      </p:sp>
      <p:sp>
        <p:nvSpPr>
          <p:cNvPr id="8" name="Marcador de texto 7"/>
          <p:cNvSpPr>
            <a:spLocks noGrp="1"/>
          </p:cNvSpPr>
          <p:nvPr>
            <p:ph type="body" sz="quarter" idx="16" hasCustomPrompt="1"/>
          </p:nvPr>
        </p:nvSpPr>
        <p:spPr>
          <a:xfrm>
            <a:off x="1732385" y="466984"/>
            <a:ext cx="20919231" cy="951369"/>
          </a:xfrm>
        </p:spPr>
        <p:txBody>
          <a:bodyPr>
            <a:noAutofit/>
          </a:bodyPr>
          <a:lstStyle>
            <a:lvl1pPr marL="0" indent="0" algn="ctr">
              <a:buFont typeface="Arial" panose="020B0604020202020204" pitchFamily="34" charset="0"/>
              <a:buNone/>
              <a:defRPr sz="6000" b="1">
                <a:latin typeface="+mj-lt"/>
              </a:defRPr>
            </a:lvl1pPr>
          </a:lstStyle>
          <a:p>
            <a:pPr lvl="0"/>
            <a:r>
              <a:rPr lang="es-ES" dirty="0"/>
              <a:t>TÍTULO DEL CURSO</a:t>
            </a:r>
          </a:p>
        </p:txBody>
      </p:sp>
      <p:sp>
        <p:nvSpPr>
          <p:cNvPr id="16" name="Marcador de texto 15"/>
          <p:cNvSpPr>
            <a:spLocks noGrp="1"/>
          </p:cNvSpPr>
          <p:nvPr>
            <p:ph type="body" sz="quarter" idx="17" hasCustomPrompt="1"/>
          </p:nvPr>
        </p:nvSpPr>
        <p:spPr>
          <a:xfrm>
            <a:off x="1731962" y="1418353"/>
            <a:ext cx="20919653" cy="653043"/>
          </a:xfrm>
        </p:spPr>
        <p:txBody>
          <a:bodyPr/>
          <a:lstStyle>
            <a:lvl1pPr marL="0" indent="0" algn="ctr">
              <a:buFont typeface="Arial" panose="020B0604020202020204" pitchFamily="34" charset="0"/>
              <a:buNone/>
              <a:defRPr/>
            </a:lvl1pPr>
          </a:lstStyle>
          <a:p>
            <a:r>
              <a:rPr lang="es-ES" dirty="0"/>
              <a:t>UNIDAD 1: NOMBRE UNIDAD TEMÁTICA O MÓDULO</a:t>
            </a:r>
          </a:p>
        </p:txBody>
      </p:sp>
    </p:spTree>
    <p:custDataLst>
      <p:tags r:id="rId1"/>
    </p:custData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ntenido">
    <p:spTree>
      <p:nvGrpSpPr>
        <p:cNvPr id="1" name=""/>
        <p:cNvGrpSpPr/>
        <p:nvPr/>
      </p:nvGrpSpPr>
      <p:grpSpPr>
        <a:xfrm>
          <a:off x="0" y="0"/>
          <a:ext cx="0" cy="0"/>
          <a:chOff x="0" y="0"/>
          <a:chExt cx="0" cy="0"/>
        </a:xfrm>
      </p:grpSpPr>
      <p:grpSp>
        <p:nvGrpSpPr>
          <p:cNvPr id="71" name="Grupo"/>
          <p:cNvGrpSpPr/>
          <p:nvPr/>
        </p:nvGrpSpPr>
        <p:grpSpPr>
          <a:xfrm>
            <a:off x="0" y="12813001"/>
            <a:ext cx="24384000" cy="902999"/>
            <a:chOff x="0" y="0"/>
            <a:chExt cx="24384000" cy="902998"/>
          </a:xfrm>
        </p:grpSpPr>
        <p:pic>
          <p:nvPicPr>
            <p:cNvPr id="69"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70"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76" name="Título de la diapositiva…"/>
          <p:cNvSpPr txBox="1">
            <a:spLocks noGrp="1"/>
          </p:cNvSpPr>
          <p:nvPr>
            <p:ph type="body" sz="quarter" idx="13" hasCustomPrompt="1"/>
          </p:nvPr>
        </p:nvSpPr>
        <p:spPr>
          <a:xfrm>
            <a:off x="1052759" y="1673730"/>
            <a:ext cx="20822106" cy="800217"/>
          </a:xfrm>
          <a:prstGeom prst="rect">
            <a:avLst/>
          </a:prstGeom>
        </p:spPr>
        <p:txBody>
          <a:bodyPr wrap="square">
            <a:spAutoFit/>
          </a:bodyPr>
          <a:lstStyle/>
          <a:p>
            <a:pPr marL="0" indent="0">
              <a:buSzTx/>
              <a:buFontTx/>
              <a:buNone/>
              <a:defRPr sz="4000" spc="-200"/>
            </a:pPr>
            <a:r>
              <a:rPr dirty="0" err="1"/>
              <a:t>Subtítulo</a:t>
            </a:r>
            <a:r>
              <a:rPr dirty="0"/>
              <a:t> de la </a:t>
            </a:r>
            <a:r>
              <a:rPr dirty="0" err="1"/>
              <a:t>diapositiva</a:t>
            </a:r>
            <a:endParaRPr dirty="0"/>
          </a:p>
        </p:txBody>
      </p:sp>
      <p:grpSp>
        <p:nvGrpSpPr>
          <p:cNvPr id="79" name="Grupo"/>
          <p:cNvGrpSpPr/>
          <p:nvPr/>
        </p:nvGrpSpPr>
        <p:grpSpPr>
          <a:xfrm>
            <a:off x="0" y="0"/>
            <a:ext cx="24384000" cy="574931"/>
            <a:chOff x="0" y="0"/>
            <a:chExt cx="24384000" cy="574930"/>
          </a:xfrm>
        </p:grpSpPr>
        <p:pic>
          <p:nvPicPr>
            <p:cNvPr id="77"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78"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80"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 name="Marcador de texto 2"/>
          <p:cNvSpPr>
            <a:spLocks noGrp="1"/>
          </p:cNvSpPr>
          <p:nvPr>
            <p:ph type="body" sz="quarter" idx="14"/>
          </p:nvPr>
        </p:nvSpPr>
        <p:spPr>
          <a:xfrm>
            <a:off x="1052759" y="2743199"/>
            <a:ext cx="22195168" cy="86373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 name="Título 1"/>
          <p:cNvSpPr>
            <a:spLocks noGrp="1"/>
          </p:cNvSpPr>
          <p:nvPr>
            <p:ph type="title" hasCustomPrompt="1"/>
          </p:nvPr>
        </p:nvSpPr>
        <p:spPr>
          <a:xfrm>
            <a:off x="1052760" y="547934"/>
            <a:ext cx="20822106" cy="1075594"/>
          </a:xfrm>
        </p:spPr>
        <p:txBody>
          <a:bodyPr/>
          <a:lstStyle>
            <a:lvl1pPr>
              <a:defRPr/>
            </a:lvl1pPr>
          </a:lstStyle>
          <a:p>
            <a:r>
              <a:rPr lang="es-ES" dirty="0"/>
              <a:t>Título de la Diapositiva </a:t>
            </a:r>
            <a:endParaRPr lang="es-CL" dirty="0"/>
          </a:p>
        </p:txBody>
      </p:sp>
      <p:pic>
        <p:nvPicPr>
          <p:cNvPr id="14" name="Imagen 13" descr="Logotipo&#10;&#10;Descripción generada automáticamente">
            <a:extLst>
              <a:ext uri="{FF2B5EF4-FFF2-40B4-BE49-F238E27FC236}">
                <a16:creationId xmlns:a16="http://schemas.microsoft.com/office/drawing/2014/main" id="{98126B0E-373D-4B4A-BC5C-498E764BAC9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7320455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algn="ctr" defTabSz="457200">
              <a:defRPr sz="4000" b="1" spc="0">
                <a:solidFill>
                  <a:srgbClr val="FFFFFF"/>
                </a:solidFill>
                <a:latin typeface="+mn-lt"/>
                <a:ea typeface="+mn-ea"/>
                <a:cs typeface="+mn-cs"/>
                <a:sym typeface="Open Sans"/>
              </a:defRPr>
            </a:pPr>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1" name="Lorem ipsum dolor sit amet, consectetur adipiscing elit. Quisque a tristique dui, at elementum neque. In mi est, auctor ac efficitur sed, tincidunt in nisl. Ut et cursus purus. Nunc quis ligula sed nibh pharetra dapibus. Quisque finibus aliquam erat, non lacinia diam commodo at. Proin faucibus tellus eros, at euismod justo dignissim at. Ut sapien nisl, egestas eget elit vitae, scelerisque dignissim mi."/>
          <p:cNvSpPr txBox="1">
            <a:spLocks noGrp="1"/>
          </p:cNvSpPr>
          <p:nvPr>
            <p:ph type="body" sz="quarter" idx="15"/>
          </p:nvPr>
        </p:nvSpPr>
        <p:spPr>
          <a:xfrm>
            <a:off x="9837120" y="6104221"/>
            <a:ext cx="13074775" cy="2492988"/>
          </a:xfrm>
          <a:prstGeom prst="rect">
            <a:avLst/>
          </a:prstGeom>
        </p:spPr>
        <p:txBody>
          <a:bodyPr wrap="square">
            <a:spAutoFit/>
          </a:bodyPr>
          <a:lstStyle>
            <a:lvl1pPr marL="0" indent="0">
              <a:buSzTx/>
              <a:buFontTx/>
              <a:buNone/>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Quisque</a:t>
            </a:r>
            <a:r>
              <a:rPr dirty="0"/>
              <a:t> a </a:t>
            </a:r>
            <a:r>
              <a:rPr dirty="0" err="1"/>
              <a:t>tristique</a:t>
            </a:r>
            <a:r>
              <a:rPr dirty="0"/>
              <a:t> dui, at </a:t>
            </a:r>
            <a:r>
              <a:rPr dirty="0" err="1"/>
              <a:t>elementum</a:t>
            </a:r>
            <a:r>
              <a:rPr dirty="0"/>
              <a:t> </a:t>
            </a:r>
            <a:r>
              <a:rPr dirty="0" err="1"/>
              <a:t>neque</a:t>
            </a:r>
            <a:r>
              <a:rPr dirty="0"/>
              <a:t>. In mi </a:t>
            </a:r>
            <a:r>
              <a:rPr dirty="0" err="1"/>
              <a:t>est</a:t>
            </a:r>
            <a:r>
              <a:rPr dirty="0"/>
              <a:t>, </a:t>
            </a:r>
            <a:r>
              <a:rPr dirty="0" err="1"/>
              <a:t>auctor</a:t>
            </a:r>
            <a:r>
              <a:rPr dirty="0"/>
              <a:t> ac </a:t>
            </a:r>
            <a:r>
              <a:rPr dirty="0" err="1"/>
              <a:t>efficitur</a:t>
            </a:r>
            <a:r>
              <a:rPr dirty="0"/>
              <a:t> </a:t>
            </a:r>
            <a:r>
              <a:rPr dirty="0" err="1"/>
              <a:t>sed</a:t>
            </a:r>
            <a:r>
              <a:rPr dirty="0"/>
              <a:t>, </a:t>
            </a:r>
            <a:r>
              <a:rPr dirty="0" err="1"/>
              <a:t>tincidunt</a:t>
            </a:r>
            <a:r>
              <a:rPr dirty="0"/>
              <a:t> in </a:t>
            </a:r>
            <a:r>
              <a:rPr dirty="0" err="1"/>
              <a:t>nisl</a:t>
            </a:r>
            <a:r>
              <a:rPr dirty="0"/>
              <a:t>. </a:t>
            </a:r>
            <a:r>
              <a:rPr dirty="0" err="1"/>
              <a:t>Ut</a:t>
            </a:r>
            <a:r>
              <a:rPr dirty="0"/>
              <a:t> et cursus </a:t>
            </a:r>
            <a:r>
              <a:rPr dirty="0" err="1"/>
              <a:t>purus</a:t>
            </a:r>
            <a:r>
              <a:rPr dirty="0"/>
              <a:t>. Nunc </a:t>
            </a:r>
            <a:r>
              <a:rPr dirty="0" err="1"/>
              <a:t>quis</a:t>
            </a:r>
            <a:r>
              <a:rPr dirty="0"/>
              <a:t> ligula </a:t>
            </a:r>
            <a:r>
              <a:rPr dirty="0" err="1"/>
              <a:t>sed</a:t>
            </a:r>
            <a:r>
              <a:rPr dirty="0"/>
              <a:t> </a:t>
            </a:r>
            <a:r>
              <a:rPr dirty="0" err="1"/>
              <a:t>nibh</a:t>
            </a:r>
            <a:r>
              <a:rPr dirty="0"/>
              <a:t> pharetra </a:t>
            </a:r>
            <a:r>
              <a:rPr dirty="0" err="1"/>
              <a:t>dapibus</a:t>
            </a:r>
            <a:r>
              <a:rPr dirty="0"/>
              <a:t>. </a:t>
            </a:r>
            <a:r>
              <a:rPr dirty="0" err="1"/>
              <a:t>Quisque</a:t>
            </a:r>
            <a:r>
              <a:rPr dirty="0"/>
              <a:t> </a:t>
            </a:r>
            <a:r>
              <a:rPr dirty="0" err="1"/>
              <a:t>finibus</a:t>
            </a:r>
            <a:r>
              <a:rPr dirty="0"/>
              <a:t> </a:t>
            </a:r>
            <a:r>
              <a:rPr dirty="0" err="1"/>
              <a:t>aliquam</a:t>
            </a:r>
            <a:r>
              <a:rPr dirty="0"/>
              <a:t> </a:t>
            </a:r>
            <a:r>
              <a:rPr dirty="0" err="1"/>
              <a:t>erat</a:t>
            </a:r>
            <a:r>
              <a:rPr dirty="0"/>
              <a:t>, non </a:t>
            </a:r>
            <a:r>
              <a:rPr dirty="0" err="1"/>
              <a:t>lacinia</a:t>
            </a:r>
            <a:r>
              <a:rPr dirty="0"/>
              <a:t> </a:t>
            </a:r>
            <a:r>
              <a:rPr dirty="0" err="1"/>
              <a:t>diam</a:t>
            </a:r>
            <a:r>
              <a:rPr dirty="0"/>
              <a:t> </a:t>
            </a:r>
            <a:r>
              <a:rPr dirty="0" err="1"/>
              <a:t>commodo</a:t>
            </a:r>
            <a:r>
              <a:rPr dirty="0"/>
              <a:t> at. </a:t>
            </a:r>
            <a:r>
              <a:rPr dirty="0" err="1"/>
              <a:t>Proin</a:t>
            </a:r>
            <a:r>
              <a:rPr dirty="0"/>
              <a:t> </a:t>
            </a:r>
            <a:r>
              <a:rPr dirty="0" err="1"/>
              <a:t>faucibus</a:t>
            </a:r>
            <a:r>
              <a:rPr dirty="0"/>
              <a:t> </a:t>
            </a:r>
            <a:r>
              <a:rPr dirty="0" err="1"/>
              <a:t>tellus</a:t>
            </a:r>
            <a:r>
              <a:rPr dirty="0"/>
              <a:t> </a:t>
            </a:r>
            <a:r>
              <a:rPr dirty="0" err="1"/>
              <a:t>eros</a:t>
            </a:r>
            <a:r>
              <a:rPr dirty="0"/>
              <a:t>, at </a:t>
            </a:r>
            <a:r>
              <a:rPr dirty="0" err="1"/>
              <a:t>euismod</a:t>
            </a:r>
            <a:r>
              <a:rPr dirty="0"/>
              <a:t> </a:t>
            </a:r>
            <a:r>
              <a:rPr dirty="0" err="1"/>
              <a:t>justo</a:t>
            </a:r>
            <a:r>
              <a:rPr dirty="0"/>
              <a:t> </a:t>
            </a:r>
            <a:r>
              <a:rPr dirty="0" err="1"/>
              <a:t>dignissim</a:t>
            </a:r>
            <a:r>
              <a:rPr dirty="0"/>
              <a:t> at. </a:t>
            </a:r>
            <a:r>
              <a:rPr dirty="0" err="1"/>
              <a:t>Ut</a:t>
            </a:r>
            <a:r>
              <a:rPr dirty="0"/>
              <a:t> </a:t>
            </a:r>
            <a:r>
              <a:rPr dirty="0" err="1"/>
              <a:t>sapien</a:t>
            </a:r>
            <a:r>
              <a:rPr dirty="0"/>
              <a:t> </a:t>
            </a:r>
            <a:r>
              <a:rPr dirty="0" err="1"/>
              <a:t>nisl</a:t>
            </a:r>
            <a:r>
              <a:rPr dirty="0"/>
              <a:t>, </a:t>
            </a:r>
            <a:r>
              <a:rPr dirty="0" err="1"/>
              <a:t>egestas</a:t>
            </a:r>
            <a:r>
              <a:rPr dirty="0"/>
              <a:t> </a:t>
            </a:r>
            <a:r>
              <a:rPr dirty="0" err="1"/>
              <a:t>eget</a:t>
            </a:r>
            <a:r>
              <a:rPr dirty="0"/>
              <a:t> </a:t>
            </a:r>
            <a:r>
              <a:rPr dirty="0" err="1"/>
              <a:t>elit</a:t>
            </a:r>
            <a:r>
              <a:rPr dirty="0"/>
              <a:t> vitae, </a:t>
            </a:r>
            <a:r>
              <a:rPr dirty="0" err="1"/>
              <a:t>scelerisque</a:t>
            </a:r>
            <a:r>
              <a:rPr dirty="0"/>
              <a:t> </a:t>
            </a:r>
            <a:r>
              <a:rPr dirty="0" err="1"/>
              <a:t>dignissim</a:t>
            </a:r>
            <a:r>
              <a:rPr dirty="0"/>
              <a:t> mi.</a:t>
            </a: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9837120" y="3797856"/>
            <a:ext cx="13074775" cy="1075594"/>
          </a:xfrm>
        </p:spPr>
        <p:txBody>
          <a:bodyPr/>
          <a:lstStyle>
            <a:lvl1pPr marL="0" indent="0">
              <a:buSzTx/>
              <a:buFontTx/>
              <a:buNone/>
              <a:defRPr lang="es-CL" sz="6000" b="1" spc="-300" baseline="0">
                <a:latin typeface="+mn-lt"/>
                <a:ea typeface="+mn-ea"/>
                <a:cs typeface="+mn-cs"/>
                <a:sym typeface="Open Sans"/>
              </a:defRPr>
            </a:lvl1pPr>
          </a:lstStyle>
          <a:p>
            <a:pPr marL="0" indent="0">
              <a:buSzTx/>
              <a:buFontTx/>
              <a:buNone/>
              <a:defRPr sz="6000" b="1" spc="-300">
                <a:latin typeface="+mn-lt"/>
                <a:ea typeface="+mn-ea"/>
                <a:cs typeface="+mn-cs"/>
                <a:sym typeface="Open Sans"/>
              </a:defRPr>
            </a:pPr>
            <a:r>
              <a:rPr lang="es-CL" dirty="0"/>
              <a:t>Objetivo de la Unidad de Aprendizaje</a:t>
            </a:r>
          </a:p>
        </p:txBody>
      </p:sp>
      <p:sp>
        <p:nvSpPr>
          <p:cNvPr id="4" name="Marcador de texto 3"/>
          <p:cNvSpPr>
            <a:spLocks noGrp="1"/>
          </p:cNvSpPr>
          <p:nvPr>
            <p:ph type="body" sz="quarter" idx="16" hasCustomPrompt="1"/>
          </p:nvPr>
        </p:nvSpPr>
        <p:spPr>
          <a:xfrm>
            <a:off x="9837120" y="4873625"/>
            <a:ext cx="13074775" cy="914400"/>
          </a:xfrm>
        </p:spPr>
        <p:txBody>
          <a:bodyPr/>
          <a:lstStyle>
            <a:lvl1pPr marL="0" indent="0">
              <a:buFont typeface="Arial" panose="020B0604020202020204" pitchFamily="34" charset="0"/>
              <a:buNone/>
              <a:defRPr baseline="0"/>
            </a:lvl1pPr>
          </a:lstStyle>
          <a:p>
            <a:pPr lvl="0"/>
            <a:r>
              <a:rPr lang="es-ES" dirty="0"/>
              <a:t>UNIDAD: NOMBRE DE LA UNIDAD DE APRENDIZAJE</a:t>
            </a:r>
            <a:endParaRPr lang="es-CL" dirty="0"/>
          </a:p>
        </p:txBody>
      </p:sp>
      <p:pic>
        <p:nvPicPr>
          <p:cNvPr id="16" name="Imagen 15" descr="Logotipo&#10;&#10;Descripción generada automáticamente">
            <a:extLst>
              <a:ext uri="{FF2B5EF4-FFF2-40B4-BE49-F238E27FC236}">
                <a16:creationId xmlns:a16="http://schemas.microsoft.com/office/drawing/2014/main" id="{751F7C59-F3EE-4E58-9D4B-A695F4A459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n fondo">
    <p:spTree>
      <p:nvGrpSpPr>
        <p:cNvPr id="1" name=""/>
        <p:cNvGrpSpPr/>
        <p:nvPr/>
      </p:nvGrpSpPr>
      <p:grpSpPr>
        <a:xfrm>
          <a:off x="0" y="0"/>
          <a:ext cx="0" cy="0"/>
          <a:chOff x="0" y="0"/>
          <a:chExt cx="0" cy="0"/>
        </a:xfrm>
      </p:grpSpPr>
    </p:spTree>
    <p:custDataLst>
      <p:tags r:id="rId1"/>
    </p:custData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ierre">
    <p:spTree>
      <p:nvGrpSpPr>
        <p:cNvPr id="1" name=""/>
        <p:cNvGrpSpPr/>
        <p:nvPr/>
      </p:nvGrpSpPr>
      <p:grpSpPr>
        <a:xfrm>
          <a:off x="0" y="0"/>
          <a:ext cx="0" cy="0"/>
          <a:chOff x="0" y="0"/>
          <a:chExt cx="0" cy="0"/>
        </a:xfrm>
      </p:grpSpPr>
      <p:pic>
        <p:nvPicPr>
          <p:cNvPr id="139" name="Imagen 4" descr="Imagen 4"/>
          <p:cNvPicPr>
            <a:picLocks noChangeAspect="1"/>
          </p:cNvPicPr>
          <p:nvPr/>
        </p:nvPicPr>
        <p:blipFill>
          <a:blip r:embed="rId3"/>
          <a:srcRect t="66057"/>
          <a:stretch>
            <a:fillRect/>
          </a:stretch>
        </p:blipFill>
        <p:spPr>
          <a:xfrm>
            <a:off x="0" y="9060488"/>
            <a:ext cx="24384000" cy="4655512"/>
          </a:xfrm>
          <a:prstGeom prst="rect">
            <a:avLst/>
          </a:prstGeom>
          <a:ln w="12700">
            <a:miter lim="400000"/>
          </a:ln>
        </p:spPr>
      </p:pic>
      <p:pic>
        <p:nvPicPr>
          <p:cNvPr id="140" name="Imagen 4" descr="Imagen 4"/>
          <p:cNvPicPr>
            <a:picLocks noChangeAspect="1"/>
          </p:cNvPicPr>
          <p:nvPr/>
        </p:nvPicPr>
        <p:blipFill>
          <a:blip r:embed="rId3"/>
          <a:srcRect b="87856"/>
          <a:stretch>
            <a:fillRect/>
          </a:stretch>
        </p:blipFill>
        <p:spPr>
          <a:xfrm>
            <a:off x="0" y="0"/>
            <a:ext cx="24384000" cy="1665658"/>
          </a:xfrm>
          <a:prstGeom prst="rect">
            <a:avLst/>
          </a:prstGeom>
          <a:ln w="12700">
            <a:miter lim="400000"/>
          </a:ln>
        </p:spPr>
      </p:pic>
      <p:sp>
        <p:nvSpPr>
          <p:cNvPr id="1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Imagen 5" descr="Logotipo&#10;&#10;Descripción generada automáticamente">
            <a:extLst>
              <a:ext uri="{FF2B5EF4-FFF2-40B4-BE49-F238E27FC236}">
                <a16:creationId xmlns:a16="http://schemas.microsoft.com/office/drawing/2014/main" id="{1BAA2849-C09A-49DE-99E0-3C4017FA1D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5648376"/>
            <a:ext cx="6111784" cy="2419248"/>
          </a:xfrm>
          <a:prstGeom prst="rect">
            <a:avLst/>
          </a:prstGeom>
        </p:spPr>
      </p:pic>
    </p:spTree>
    <p:custDataLst>
      <p:tags r:id="rId1"/>
    </p:custData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ortadilla">
    <p:spTree>
      <p:nvGrpSpPr>
        <p:cNvPr id="1" name=""/>
        <p:cNvGrpSpPr/>
        <p:nvPr/>
      </p:nvGrpSpPr>
      <p:grpSpPr>
        <a:xfrm>
          <a:off x="0" y="0"/>
          <a:ext cx="0" cy="0"/>
          <a:chOff x="0" y="0"/>
          <a:chExt cx="0" cy="0"/>
        </a:xfrm>
      </p:grpSpPr>
      <p:grpSp>
        <p:nvGrpSpPr>
          <p:cNvPr id="50" name="Grupo"/>
          <p:cNvGrpSpPr/>
          <p:nvPr/>
        </p:nvGrpSpPr>
        <p:grpSpPr>
          <a:xfrm>
            <a:off x="0" y="12813001"/>
            <a:ext cx="24384000" cy="902999"/>
            <a:chOff x="0" y="0"/>
            <a:chExt cx="24384000" cy="902998"/>
          </a:xfrm>
        </p:grpSpPr>
        <p:pic>
          <p:nvPicPr>
            <p:cNvPr id="4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4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55" name="Línea"/>
          <p:cNvSpPr/>
          <p:nvPr/>
        </p:nvSpPr>
        <p:spPr>
          <a:xfrm>
            <a:off x="26940" y="9144000"/>
            <a:ext cx="12600000" cy="0"/>
          </a:xfrm>
          <a:prstGeom prst="line">
            <a:avLst/>
          </a:prstGeom>
          <a:ln w="12700">
            <a:solidFill>
              <a:srgbClr val="D6D6D6"/>
            </a:solidFill>
            <a:miter lim="400000"/>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57" name="SUBTÍTULO PORTADILLA"/>
          <p:cNvSpPr txBox="1">
            <a:spLocks noGrp="1"/>
          </p:cNvSpPr>
          <p:nvPr>
            <p:ph type="body" sz="quarter" idx="14"/>
          </p:nvPr>
        </p:nvSpPr>
        <p:spPr>
          <a:xfrm>
            <a:off x="1294727" y="9275142"/>
            <a:ext cx="21945600" cy="677106"/>
          </a:xfrm>
          <a:prstGeom prst="rect">
            <a:avLst/>
          </a:prstGeom>
        </p:spPr>
        <p:txBody>
          <a:bodyPr wrap="square">
            <a:spAutoFit/>
          </a:bodyPr>
          <a:lstStyle>
            <a:lvl1pPr marL="0" indent="0">
              <a:buSzTx/>
              <a:buFontTx/>
              <a:buNone/>
              <a:defRPr sz="3200" spc="-160"/>
            </a:lvl1pPr>
          </a:lstStyle>
          <a:p>
            <a:r>
              <a:t>SUBTÍTULO PORTADILLA</a:t>
            </a:r>
          </a:p>
        </p:txBody>
      </p:sp>
      <p:grpSp>
        <p:nvGrpSpPr>
          <p:cNvPr id="60" name="Grupo"/>
          <p:cNvGrpSpPr/>
          <p:nvPr/>
        </p:nvGrpSpPr>
        <p:grpSpPr>
          <a:xfrm>
            <a:off x="0" y="0"/>
            <a:ext cx="24384000" cy="574931"/>
            <a:chOff x="0" y="0"/>
            <a:chExt cx="24384000" cy="574930"/>
          </a:xfrm>
        </p:grpSpPr>
        <p:pic>
          <p:nvPicPr>
            <p:cNvPr id="58"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59"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61"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62"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3" name="Título 2"/>
          <p:cNvSpPr>
            <a:spLocks noGrp="1"/>
          </p:cNvSpPr>
          <p:nvPr>
            <p:ph type="title" hasCustomPrompt="1"/>
          </p:nvPr>
        </p:nvSpPr>
        <p:spPr>
          <a:xfrm>
            <a:off x="1294727" y="7836502"/>
            <a:ext cx="21945600" cy="1075594"/>
          </a:xfrm>
        </p:spPr>
        <p:txBody>
          <a:bodyPr/>
          <a:lstStyle>
            <a:lvl1pPr>
              <a:defRPr lang="es-ES" sz="6000" b="0" i="0" u="none" strike="noStrike" cap="none" spc="-300" baseline="0" dirty="0" smtClean="0">
                <a:ln>
                  <a:noFill/>
                </a:ln>
                <a:solidFill>
                  <a:srgbClr val="535353"/>
                </a:solidFill>
                <a:uFillTx/>
                <a:latin typeface="Open Sans Extrabold" panose="020B0906030804020204" pitchFamily="34" charset="0"/>
                <a:ea typeface="Open Sans Extrabold" panose="020B0906030804020204" pitchFamily="34" charset="0"/>
                <a:cs typeface="Open Sans Extrabold" panose="020B0906030804020204" pitchFamily="34" charset="0"/>
                <a:sym typeface="Open Sans Light"/>
              </a:defRPr>
            </a:lvl1pPr>
          </a:lstStyle>
          <a:p>
            <a:r>
              <a:rPr lang="es-ES" dirty="0"/>
              <a:t>TÍTULO PORTADILLA</a:t>
            </a:r>
            <a:endParaRPr lang="es-CL" dirty="0"/>
          </a:p>
        </p:txBody>
      </p:sp>
      <p:pic>
        <p:nvPicPr>
          <p:cNvPr id="14" name="Imagen 13" descr="Logotipo&#10;&#10;Descripción generada automáticamente">
            <a:extLst>
              <a:ext uri="{FF2B5EF4-FFF2-40B4-BE49-F238E27FC236}">
                <a16:creationId xmlns:a16="http://schemas.microsoft.com/office/drawing/2014/main" id="{544D78D9-94F5-4FC8-A825-3680E392E8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096384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25" name="Rectángulo 24"/>
          <p:cNvSpPr/>
          <p:nvPr userDrawn="1"/>
        </p:nvSpPr>
        <p:spPr>
          <a:xfrm>
            <a:off x="9852927" y="6839592"/>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7"/>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32" name="Marcador de texto 8"/>
          <p:cNvSpPr>
            <a:spLocks noGrp="1"/>
          </p:cNvSpPr>
          <p:nvPr>
            <p:ph type="body" sz="quarter" idx="17"/>
          </p:nvPr>
        </p:nvSpPr>
        <p:spPr>
          <a:xfrm>
            <a:off x="9639388" y="7397825"/>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89744" y="434290"/>
            <a:ext cx="12610419" cy="1075594"/>
          </a:xfrm>
        </p:spPr>
        <p:txBody>
          <a:bodyPr/>
          <a:lstStyle>
            <a:lvl1pPr>
              <a:defRPr/>
            </a:lvl1pPr>
          </a:lstStyle>
          <a:p>
            <a:r>
              <a:rPr lang="es-ES" dirty="0"/>
              <a:t>Título</a:t>
            </a:r>
            <a:endParaRPr lang="es-CL" dirty="0"/>
          </a:p>
        </p:txBody>
      </p:sp>
      <p:sp>
        <p:nvSpPr>
          <p:cNvPr id="20" name="Título 1"/>
          <p:cNvSpPr txBox="1">
            <a:spLocks/>
          </p:cNvSpPr>
          <p:nvPr userDrawn="1"/>
        </p:nvSpPr>
        <p:spPr>
          <a:xfrm>
            <a:off x="9639388" y="5962719"/>
            <a:ext cx="12610419" cy="10755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ES"/>
              <a:t>Título</a:t>
            </a:r>
            <a:endParaRPr lang="es-CL" dirty="0"/>
          </a:p>
        </p:txBody>
      </p:sp>
      <p:pic>
        <p:nvPicPr>
          <p:cNvPr id="19" name="Imagen 18" descr="Logotipo&#10;&#10;Descripción generada automáticamente">
            <a:extLst>
              <a:ext uri="{FF2B5EF4-FFF2-40B4-BE49-F238E27FC236}">
                <a16:creationId xmlns:a16="http://schemas.microsoft.com/office/drawing/2014/main" id="{11254D0B-5376-477C-8385-9CB7DAFFB3C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426705570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6"/>
            <a:ext cx="14039850" cy="10143211"/>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90100" y="210316"/>
            <a:ext cx="12316912" cy="1075594"/>
          </a:xfrm>
        </p:spPr>
        <p:txBody>
          <a:bodyPr/>
          <a:lstStyle>
            <a:lvl1pPr>
              <a:defRPr/>
            </a:lvl1pPr>
          </a:lstStyle>
          <a:p>
            <a:r>
              <a:rPr lang="es-ES" dirty="0"/>
              <a:t>Título</a:t>
            </a:r>
            <a:endParaRPr lang="es-CL" dirty="0"/>
          </a:p>
        </p:txBody>
      </p:sp>
      <p:pic>
        <p:nvPicPr>
          <p:cNvPr id="16" name="Imagen 15" descr="Logotipo&#10;&#10;Descripción generada automáticamente">
            <a:extLst>
              <a:ext uri="{FF2B5EF4-FFF2-40B4-BE49-F238E27FC236}">
                <a16:creationId xmlns:a16="http://schemas.microsoft.com/office/drawing/2014/main" id="{057CE047-41B0-4A23-BC44-12D89F5855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33989729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upo"/>
          <p:cNvGrpSpPr/>
          <p:nvPr/>
        </p:nvGrpSpPr>
        <p:grpSpPr>
          <a:xfrm>
            <a:off x="0" y="12813001"/>
            <a:ext cx="24384000" cy="902999"/>
            <a:chOff x="0" y="0"/>
            <a:chExt cx="24384000" cy="902998"/>
          </a:xfrm>
        </p:grpSpPr>
        <p:pic>
          <p:nvPicPr>
            <p:cNvPr id="2" name="Imagen 4" descr="Imagen 4"/>
            <p:cNvPicPr>
              <a:picLocks noChangeAspect="1"/>
            </p:cNvPicPr>
            <p:nvPr/>
          </p:nvPicPr>
          <p:blipFill>
            <a:blip r:embed="rId12"/>
            <a:srcRect t="93457"/>
            <a:stretch>
              <a:fillRect/>
            </a:stretch>
          </p:blipFill>
          <p:spPr>
            <a:xfrm>
              <a:off x="0" y="5601"/>
              <a:ext cx="24384000" cy="897398"/>
            </a:xfrm>
            <a:prstGeom prst="rect">
              <a:avLst/>
            </a:prstGeom>
            <a:ln w="12700" cap="flat">
              <a:noFill/>
              <a:miter lim="400000"/>
            </a:ln>
            <a:effectLst/>
          </p:spPr>
        </p:pic>
        <p:sp>
          <p:nvSpPr>
            <p:cNvPr id="3"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11" name="Grupo"/>
          <p:cNvGrpSpPr/>
          <p:nvPr/>
        </p:nvGrpSpPr>
        <p:grpSpPr>
          <a:xfrm>
            <a:off x="0" y="0"/>
            <a:ext cx="24384000" cy="574931"/>
            <a:chOff x="0" y="0"/>
            <a:chExt cx="24384000" cy="574930"/>
          </a:xfrm>
        </p:grpSpPr>
        <p:pic>
          <p:nvPicPr>
            <p:cNvPr id="9" name="Imagen 4" descr="Imagen 4"/>
            <p:cNvPicPr>
              <a:picLocks noChangeAspect="1"/>
            </p:cNvPicPr>
            <p:nvPr/>
          </p:nvPicPr>
          <p:blipFill>
            <a:blip r:embed="rId12"/>
            <a:srcRect b="96263"/>
            <a:stretch>
              <a:fillRect/>
            </a:stretch>
          </p:blipFill>
          <p:spPr>
            <a:xfrm>
              <a:off x="0" y="0"/>
              <a:ext cx="24384000" cy="512560"/>
            </a:xfrm>
            <a:prstGeom prst="rect">
              <a:avLst/>
            </a:prstGeom>
            <a:ln w="12700" cap="flat">
              <a:noFill/>
              <a:miter lim="400000"/>
            </a:ln>
            <a:effectLst/>
          </p:spPr>
        </p:pic>
        <p:sp>
          <p:nvSpPr>
            <p:cNvPr id="10"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13"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4" name="Texto del título"/>
          <p:cNvSpPr txBox="1">
            <a:spLocks noGrp="1"/>
          </p:cNvSpPr>
          <p:nvPr>
            <p:ph type="title"/>
          </p:nvPr>
        </p:nvSpPr>
        <p:spPr>
          <a:xfrm>
            <a:off x="1219200" y="547934"/>
            <a:ext cx="21945600" cy="10755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a:bodyPr>
          <a:lstStyle/>
          <a:p>
            <a:r>
              <a:rPr dirty="0" err="1"/>
              <a:t>Texto</a:t>
            </a:r>
            <a:r>
              <a:rPr dirty="0"/>
              <a:t> del </a:t>
            </a:r>
            <a:r>
              <a:rPr dirty="0" err="1"/>
              <a:t>título</a:t>
            </a:r>
            <a:endParaRPr dirty="0"/>
          </a:p>
        </p:txBody>
      </p:sp>
      <p:sp>
        <p:nvSpPr>
          <p:cNvPr id="15" name="Nivel de texto 1…"/>
          <p:cNvSpPr txBox="1">
            <a:spLocks noGrp="1"/>
          </p:cNvSpPr>
          <p:nvPr>
            <p:ph type="body" idx="1"/>
          </p:nvPr>
        </p:nvSpPr>
        <p:spPr>
          <a:xfrm>
            <a:off x="1219200" y="1940767"/>
            <a:ext cx="21945600" cy="982923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16" name="Número de diapositiva"/>
          <p:cNvSpPr txBox="1">
            <a:spLocks noGrp="1"/>
          </p:cNvSpPr>
          <p:nvPr>
            <p:ph type="sldNum" sz="quarter" idx="2"/>
          </p:nvPr>
        </p:nvSpPr>
        <p:spPr>
          <a:xfrm>
            <a:off x="61412" y="12297153"/>
            <a:ext cx="592431" cy="703581"/>
          </a:xfrm>
          <a:prstGeom prst="rect">
            <a:avLst/>
          </a:prstGeom>
          <a:ln w="25400">
            <a:miter lim="400000"/>
          </a:ln>
        </p:spPr>
        <p:txBody>
          <a:bodyPr wrap="none" tIns="91439" bIns="91439" anchor="ctr">
            <a:spAutoFit/>
          </a:bodyPr>
          <a:lstStyle/>
          <a:p>
            <a:fld id="{86CB4B4D-7CA3-9044-876B-883B54F8677D}" type="slidenum">
              <a:t>‹Nº›</a:t>
            </a:fld>
            <a:endParaRPr dirty="0"/>
          </a:p>
        </p:txBody>
      </p:sp>
      <p:pic>
        <p:nvPicPr>
          <p:cNvPr id="19" name="Imagen 18" descr="Logotipo&#10;&#10;Descripción generada automáticamente">
            <a:extLst>
              <a:ext uri="{FF2B5EF4-FFF2-40B4-BE49-F238E27FC236}">
                <a16:creationId xmlns:a16="http://schemas.microsoft.com/office/drawing/2014/main" id="{FD6AB933-A236-4FD3-8789-B54E3564418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3" r:id="rId4"/>
    <p:sldLayoutId id="2147483655" r:id="rId5"/>
    <p:sldLayoutId id="2147483656" r:id="rId6"/>
    <p:sldLayoutId id="2147483659" r:id="rId7"/>
    <p:sldLayoutId id="2147483661" r:id="rId8"/>
    <p:sldLayoutId id="2147483662" r:id="rId9"/>
  </p:sldLayoutIdLst>
  <p:transition spd="med"/>
  <p:txStyles>
    <p:title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p:titleStyle>
    <p:bodyStyle>
      <a:lvl1pPr marL="636588" marR="0" indent="-636588" algn="l" defTabSz="1828800" rtl="0" latinLnBrk="0">
        <a:lnSpc>
          <a:spcPct val="100000"/>
        </a:lnSpc>
        <a:spcBef>
          <a:spcPts val="0"/>
        </a:spcBef>
        <a:spcAft>
          <a:spcPts val="1200"/>
        </a:spcAft>
        <a:buClrTx/>
        <a:buSzPct val="140000"/>
        <a:buFontTx/>
        <a:buBlip>
          <a:blip r:embed="rId14"/>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15"/>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p:bodyStyle>
    <p:otherStyle>
      <a:lvl1pPr marL="0" marR="0" indent="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1pPr>
      <a:lvl2pPr marL="0" marR="0" indent="457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2pPr>
      <a:lvl3pPr marL="0" marR="0" indent="914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3pPr>
      <a:lvl4pPr marL="0" marR="0" indent="1371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4pPr>
      <a:lvl5pPr marL="0" marR="0" indent="18288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5pPr>
      <a:lvl6pPr marL="0" marR="0" indent="22860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6pPr>
      <a:lvl7pPr marL="0" marR="0" indent="2743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7pPr>
      <a:lvl8pPr marL="0" marR="0" indent="3200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8pPr>
      <a:lvl9pPr marL="0" marR="0" indent="3657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hyperlink" Target="https://pixnio.com/objects/computer/programming-code-programmer-coding-coffee-cup-computer-copy-hands-computer-keybo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13.sv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13.sv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13.sv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3.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13.sv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13.sv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4"/>
          </p:nvPr>
        </p:nvSpPr>
        <p:spPr>
          <a:xfrm>
            <a:off x="3302000" y="7553481"/>
            <a:ext cx="17780000" cy="1292660"/>
          </a:xfrm>
        </p:spPr>
        <p:txBody>
          <a:bodyPr/>
          <a:lstStyle/>
          <a:p>
            <a:r>
              <a:rPr lang="es-MX" sz="3600" b="1" dirty="0"/>
              <a:t>Evalúa el uso de metodologías de desarrollo seguro, para proteger la integridad de la información, considerando SAMM y SDL.</a:t>
            </a:r>
            <a:endParaRPr lang="es-CL" sz="3600" b="1" dirty="0"/>
          </a:p>
        </p:txBody>
      </p:sp>
      <p:sp>
        <p:nvSpPr>
          <p:cNvPr id="3" name="Título 2"/>
          <p:cNvSpPr>
            <a:spLocks noGrp="1"/>
          </p:cNvSpPr>
          <p:nvPr>
            <p:ph type="ctrTitle"/>
          </p:nvPr>
        </p:nvSpPr>
        <p:spPr>
          <a:xfrm>
            <a:off x="2681355" y="5629901"/>
            <a:ext cx="19021287" cy="1794782"/>
          </a:xfrm>
        </p:spPr>
        <p:txBody>
          <a:bodyPr>
            <a:normAutofit fontScale="90000"/>
          </a:bodyPr>
          <a:lstStyle/>
          <a:p>
            <a:r>
              <a:rPr lang="es-MX" dirty="0"/>
              <a:t>Introducción a la Programación Segura</a:t>
            </a:r>
            <a:endParaRPr lang="es-CL" dirty="0"/>
          </a:p>
        </p:txBody>
      </p:sp>
      <p:sp>
        <p:nvSpPr>
          <p:cNvPr id="4" name="Marcador de texto 1">
            <a:extLst>
              <a:ext uri="{FF2B5EF4-FFF2-40B4-BE49-F238E27FC236}">
                <a16:creationId xmlns:a16="http://schemas.microsoft.com/office/drawing/2014/main" id="{A94A1CF9-8161-E076-07D5-335635E406AE}"/>
              </a:ext>
            </a:extLst>
          </p:cNvPr>
          <p:cNvSpPr txBox="1">
            <a:spLocks/>
          </p:cNvSpPr>
          <p:nvPr/>
        </p:nvSpPr>
        <p:spPr>
          <a:xfrm>
            <a:off x="3301998" y="12232223"/>
            <a:ext cx="17780000" cy="73866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marL="0" marR="0" indent="0" algn="ctr" defTabSz="1828800" rtl="0" latinLnBrk="0">
              <a:lnSpc>
                <a:spcPct val="100000"/>
              </a:lnSpc>
              <a:spcBef>
                <a:spcPts val="0"/>
              </a:spcBef>
              <a:spcAft>
                <a:spcPts val="1200"/>
              </a:spcAft>
              <a:buClrTx/>
              <a:buSzTx/>
              <a:buFontTx/>
              <a:buNone/>
              <a:tabLst/>
              <a:defRPr sz="3200" b="0" i="0" u="none" strike="noStrike" cap="none" spc="-16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algn="r" hangingPunct="1"/>
            <a:r>
              <a:rPr lang="es-MX" sz="3600" b="1" dirty="0"/>
              <a:t>Docente: Alex Díaz Araos</a:t>
            </a:r>
            <a:endParaRPr lang="es-CL" sz="3600" b="1" dirty="0"/>
          </a:p>
        </p:txBody>
      </p:sp>
      <p:pic>
        <p:nvPicPr>
          <p:cNvPr id="6" name="Imagen 5">
            <a:extLst>
              <a:ext uri="{FF2B5EF4-FFF2-40B4-BE49-F238E27FC236}">
                <a16:creationId xmlns:a16="http://schemas.microsoft.com/office/drawing/2014/main" id="{350862BB-C4B1-4866-1E23-AB3D17479A8A}"/>
              </a:ext>
            </a:extLst>
          </p:cNvPr>
          <p:cNvPicPr/>
          <p:nvPr/>
        </p:nvPicPr>
        <p:blipFill rotWithShape="1">
          <a:blip r:embed="rId4">
            <a:extLst>
              <a:ext uri="{28A0092B-C50C-407E-A947-70E740481C1C}">
                <a14:useLocalDpi xmlns:a14="http://schemas.microsoft.com/office/drawing/2010/main" val="0"/>
              </a:ext>
            </a:extLst>
          </a:blip>
          <a:srcRect l="-1644" r="-3242"/>
          <a:stretch/>
        </p:blipFill>
        <p:spPr>
          <a:xfrm>
            <a:off x="8875643" y="8563639"/>
            <a:ext cx="6838121" cy="3283803"/>
          </a:xfrm>
          <a:prstGeom prst="rect">
            <a:avLst/>
          </a:prstGeom>
          <a:ln>
            <a:noFill/>
          </a:ln>
        </p:spPr>
      </p:pic>
      <p:sp>
        <p:nvSpPr>
          <p:cNvPr id="5" name="Rectángulo 4"/>
          <p:cNvSpPr/>
          <p:nvPr/>
        </p:nvSpPr>
        <p:spPr>
          <a:xfrm>
            <a:off x="16116300" y="11847442"/>
            <a:ext cx="5372100" cy="138849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Tree>
    <p:custDataLst>
      <p:tags r:id="rId1"/>
    </p:custDataLst>
    <p:extLst>
      <p:ext uri="{BB962C8B-B14F-4D97-AF65-F5344CB8AC3E}">
        <p14:creationId xmlns:p14="http://schemas.microsoft.com/office/powerpoint/2010/main" val="13564376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D17CF-7D41-8E63-7FEE-594108F564C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43306406-506B-E20D-000B-F98AEEA91D3B}"/>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97907601-14B5-FE39-F6BA-1C5815D755D0}"/>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8FFE6AFB-282D-EEFD-02A5-67DFC59231B4}"/>
              </a:ext>
            </a:extLst>
          </p:cNvPr>
          <p:cNvGraphicFramePr>
            <a:graphicFrameLocks noGrp="1"/>
          </p:cNvGraphicFramePr>
          <p:nvPr>
            <p:extLst>
              <p:ext uri="{D42A27DB-BD31-4B8C-83A1-F6EECF244321}">
                <p14:modId xmlns:p14="http://schemas.microsoft.com/office/powerpoint/2010/main" val="948580475"/>
              </p:ext>
            </p:extLst>
          </p:nvPr>
        </p:nvGraphicFramePr>
        <p:xfrm>
          <a:off x="1755913" y="3962912"/>
          <a:ext cx="20872174" cy="739104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Implementación</a:t>
                      </a:r>
                      <a:r>
                        <a:rPr lang="es-CL" sz="3200" b="0" dirty="0">
                          <a:ln>
                            <a:noFill/>
                          </a:ln>
                          <a:solidFill>
                            <a:srgbClr val="4C4C4C"/>
                          </a:solidFill>
                          <a:effectLst/>
                        </a:rPr>
                        <a:t> (</a:t>
                      </a:r>
                      <a:r>
                        <a:rPr lang="es-CL" sz="3200" b="0" dirty="0" err="1">
                          <a:ln>
                            <a:noFill/>
                          </a:ln>
                          <a:solidFill>
                            <a:srgbClr val="4C4C4C"/>
                          </a:solidFill>
                          <a:effectLst/>
                        </a:rPr>
                        <a:t>Implementation</a:t>
                      </a:r>
                      <a:r>
                        <a:rPr lang="es-CL" sz="3200" b="0" dirty="0">
                          <a:ln>
                            <a:noFill/>
                          </a:ln>
                          <a:solidFill>
                            <a:srgbClr val="4C4C4C"/>
                          </a:solidFill>
                          <a:effectLst/>
                        </a:rPr>
                        <a:t>)</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En este componente, se </a:t>
                      </a:r>
                      <a:r>
                        <a:rPr lang="es-MX" sz="3200" b="1" dirty="0">
                          <a:ln>
                            <a:noFill/>
                          </a:ln>
                          <a:solidFill>
                            <a:srgbClr val="0070C0"/>
                          </a:solidFill>
                          <a:effectLst/>
                        </a:rPr>
                        <a:t>aplican las mejores prácticas de codificación segura</a:t>
                      </a:r>
                      <a:r>
                        <a:rPr lang="es-MX" sz="3200" b="0" dirty="0">
                          <a:ln>
                            <a:noFill/>
                          </a:ln>
                          <a:solidFill>
                            <a:srgbClr val="4C4C4C"/>
                          </a:solidFill>
                          <a:effectLst/>
                        </a:rPr>
                        <a:t> para escribir código resistente a los ataques. Esto incluye </a:t>
                      </a:r>
                      <a:r>
                        <a:rPr lang="es-MX" sz="3200" b="1" dirty="0">
                          <a:ln>
                            <a:noFill/>
                          </a:ln>
                          <a:solidFill>
                            <a:srgbClr val="0070C0"/>
                          </a:solidFill>
                          <a:effectLst/>
                        </a:rPr>
                        <a:t>técnicas como la validación de entrada</a:t>
                      </a:r>
                      <a:r>
                        <a:rPr lang="es-MX" sz="3200" b="0" dirty="0">
                          <a:ln>
                            <a:noFill/>
                          </a:ln>
                          <a:solidFill>
                            <a:srgbClr val="4C4C4C"/>
                          </a:solidFill>
                          <a:effectLst/>
                        </a:rPr>
                        <a:t>, la </a:t>
                      </a:r>
                      <a:r>
                        <a:rPr lang="es-MX" sz="3200" b="1" dirty="0">
                          <a:ln>
                            <a:noFill/>
                          </a:ln>
                          <a:solidFill>
                            <a:srgbClr val="0070C0"/>
                          </a:solidFill>
                          <a:effectLst/>
                        </a:rPr>
                        <a:t>sanitización de datos</a:t>
                      </a:r>
                      <a:r>
                        <a:rPr lang="es-MX" sz="3200" b="0" dirty="0">
                          <a:ln>
                            <a:noFill/>
                          </a:ln>
                          <a:solidFill>
                            <a:srgbClr val="4C4C4C"/>
                          </a:solidFill>
                          <a:effectLst/>
                        </a:rPr>
                        <a:t>, </a:t>
                      </a:r>
                      <a:r>
                        <a:rPr lang="es-MX" sz="3200" b="1" dirty="0">
                          <a:ln>
                            <a:noFill/>
                          </a:ln>
                          <a:solidFill>
                            <a:srgbClr val="0070C0"/>
                          </a:solidFill>
                          <a:effectLst/>
                        </a:rPr>
                        <a:t>el manejo seguro de errores, el uso seguro de API y bibliotecas, y la minimización de privilegios </a:t>
                      </a:r>
                      <a:endParaRPr lang="es-MX" sz="3200" b="1" i="0" dirty="0">
                        <a:ln>
                          <a:noFill/>
                        </a:ln>
                        <a:solidFill>
                          <a:srgbClr val="0070C0"/>
                        </a:solidFill>
                        <a:effectLst/>
                      </a:endParaRPr>
                    </a:p>
                  </a:txBody>
                  <a:tcPr marL="360000" marR="360000" marT="360000" marB="360000"/>
                </a:tc>
                <a:tc>
                  <a:txBody>
                    <a:bodyPr/>
                    <a:lstStyle/>
                    <a:p>
                      <a:pPr algn="just" rtl="0" fontAlgn="base"/>
                      <a:r>
                        <a:rPr lang="es-MX" sz="3200" b="0" dirty="0">
                          <a:ln>
                            <a:noFill/>
                          </a:ln>
                          <a:solidFill>
                            <a:srgbClr val="4C4C4C"/>
                          </a:solidFill>
                          <a:effectLst/>
                        </a:rPr>
                        <a:t>Utilización de </a:t>
                      </a:r>
                      <a:r>
                        <a:rPr lang="es-MX" sz="3200" b="1" dirty="0">
                          <a:ln>
                            <a:noFill/>
                          </a:ln>
                          <a:solidFill>
                            <a:srgbClr val="0070C0"/>
                          </a:solidFill>
                          <a:effectLst/>
                        </a:rPr>
                        <a:t>herramientas de análisis de seguridad </a:t>
                      </a:r>
                      <a:r>
                        <a:rPr lang="es-MX" sz="3200" b="0" dirty="0">
                          <a:ln>
                            <a:noFill/>
                          </a:ln>
                          <a:solidFill>
                            <a:srgbClr val="4C4C4C"/>
                          </a:solidFill>
                          <a:effectLst/>
                        </a:rPr>
                        <a:t>estática para identificar vulnerabilidades de código.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527067062"/>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dirty="0">
                          <a:ln>
                            <a:noFill/>
                          </a:ln>
                          <a:solidFill>
                            <a:srgbClr val="0070C0"/>
                          </a:solidFill>
                          <a:effectLst/>
                        </a:rPr>
                        <a:t>Aplicación de buenas prácticas de codificación</a:t>
                      </a:r>
                      <a:r>
                        <a:rPr lang="es-MX" sz="3200" b="0" dirty="0">
                          <a:ln>
                            <a:noFill/>
                          </a:ln>
                          <a:solidFill>
                            <a:srgbClr val="4C4C4C"/>
                          </a:solidFill>
                          <a:effectLst/>
                        </a:rPr>
                        <a:t>, como la codificación defensiva y el uso de funciones de seguridad del lenguaje.</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600433631"/>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dirty="0">
                          <a:ln>
                            <a:noFill/>
                          </a:ln>
                          <a:solidFill>
                            <a:srgbClr val="0070C0"/>
                          </a:solidFill>
                          <a:effectLst/>
                        </a:rPr>
                        <a:t>Revisión de código por pares </a:t>
                      </a:r>
                      <a:r>
                        <a:rPr lang="es-MX" sz="3200" b="0" dirty="0">
                          <a:ln>
                            <a:noFill/>
                          </a:ln>
                          <a:solidFill>
                            <a:srgbClr val="4C4C4C"/>
                          </a:solidFill>
                          <a:effectLst/>
                        </a:rPr>
                        <a:t>para identificar y corregir posibles vulnerabilidades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581935600"/>
                  </a:ext>
                </a:extLst>
              </a:tr>
            </a:tbl>
          </a:graphicData>
        </a:graphic>
      </p:graphicFrame>
    </p:spTree>
    <p:custDataLst>
      <p:tags r:id="rId1"/>
    </p:custDataLst>
    <p:extLst>
      <p:ext uri="{BB962C8B-B14F-4D97-AF65-F5344CB8AC3E}">
        <p14:creationId xmlns:p14="http://schemas.microsoft.com/office/powerpoint/2010/main" val="14667808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8059D-DA24-EF14-5853-500B1D037D3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D808835-B856-458B-C744-46730574A1F9}"/>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5651A417-DBB6-3958-F114-719F742B3000}"/>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77CD8A1C-86BB-001E-6023-48875DD9DFEF}"/>
              </a:ext>
            </a:extLst>
          </p:cNvPr>
          <p:cNvGraphicFramePr>
            <a:graphicFrameLocks noGrp="1"/>
          </p:cNvGraphicFramePr>
          <p:nvPr>
            <p:extLst>
              <p:ext uri="{D42A27DB-BD31-4B8C-83A1-F6EECF244321}">
                <p14:modId xmlns:p14="http://schemas.microsoft.com/office/powerpoint/2010/main" val="1250661435"/>
              </p:ext>
            </p:extLst>
          </p:nvPr>
        </p:nvGraphicFramePr>
        <p:xfrm>
          <a:off x="1589866" y="3162480"/>
          <a:ext cx="20872174" cy="739104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fontAlgn="t"/>
                      <a:endParaRPr lang="es-CL" sz="3200" dirty="0">
                        <a:ln>
                          <a:noFill/>
                        </a:ln>
                        <a:effectLst/>
                      </a:endParaRPr>
                    </a:p>
                    <a:p>
                      <a:pPr fontAlgn="t"/>
                      <a:endParaRPr lang="es-CL" sz="3200" dirty="0">
                        <a:ln>
                          <a:noFill/>
                        </a:ln>
                        <a:effectLst/>
                      </a:endParaRPr>
                    </a:p>
                    <a:p>
                      <a:pPr algn="ctr" rtl="0" fontAlgn="base"/>
                      <a:r>
                        <a:rPr lang="es-CL" sz="3200" b="1" dirty="0">
                          <a:ln>
                            <a:noFill/>
                          </a:ln>
                          <a:solidFill>
                            <a:srgbClr val="4C4C4C"/>
                          </a:solidFill>
                          <a:effectLst/>
                        </a:rPr>
                        <a:t>Verificación</a:t>
                      </a:r>
                      <a:r>
                        <a:rPr lang="es-CL" sz="3200" b="0" dirty="0">
                          <a:ln>
                            <a:noFill/>
                          </a:ln>
                          <a:solidFill>
                            <a:srgbClr val="4C4C4C"/>
                          </a:solidFill>
                          <a:effectLst/>
                        </a:rPr>
                        <a:t> (</a:t>
                      </a:r>
                      <a:r>
                        <a:rPr lang="es-CL" sz="3200" b="0" dirty="0" err="1">
                          <a:ln>
                            <a:noFill/>
                          </a:ln>
                          <a:solidFill>
                            <a:srgbClr val="4C4C4C"/>
                          </a:solidFill>
                          <a:effectLst/>
                        </a:rPr>
                        <a:t>Verification</a:t>
                      </a:r>
                      <a:r>
                        <a:rPr lang="es-CL" sz="3200" b="0" dirty="0">
                          <a:ln>
                            <a:noFill/>
                          </a:ln>
                          <a:solidFill>
                            <a:srgbClr val="4C4C4C"/>
                          </a:solidFill>
                          <a:effectLst/>
                        </a:rPr>
                        <a:t>)</a:t>
                      </a:r>
                      <a:r>
                        <a:rPr lang="es-CL" sz="3200" b="1" dirty="0">
                          <a:ln>
                            <a:noFill/>
                          </a:ln>
                          <a:solidFill>
                            <a:srgbClr val="4C4C4C"/>
                          </a:solidFill>
                          <a:effectLst/>
                        </a:rPr>
                        <a:t> </a:t>
                      </a:r>
                    </a:p>
                    <a:p>
                      <a:pPr algn="ctr" rtl="0" fontAlgn="base"/>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Las pruebas de seguridad implican la realización de </a:t>
                      </a:r>
                      <a:r>
                        <a:rPr lang="es-MX" sz="3200" b="1" dirty="0">
                          <a:ln>
                            <a:noFill/>
                          </a:ln>
                          <a:solidFill>
                            <a:srgbClr val="0070C0"/>
                          </a:solidFill>
                          <a:effectLst/>
                        </a:rPr>
                        <a:t>pruebas exhaustivas para identificar y corregir vulnerabilidades en el software</a:t>
                      </a:r>
                      <a:r>
                        <a:rPr lang="es-MX" sz="3200" b="0" dirty="0">
                          <a:ln>
                            <a:noFill/>
                          </a:ln>
                          <a:solidFill>
                            <a:srgbClr val="4C4C4C"/>
                          </a:solidFill>
                          <a:effectLst/>
                        </a:rPr>
                        <a:t>. Esto puede incluir pruebas de penetración, análisis de código estático y dinámico, pruebas de </a:t>
                      </a:r>
                      <a:r>
                        <a:rPr lang="es-MX" sz="3200" b="0" dirty="0" err="1">
                          <a:ln>
                            <a:noFill/>
                          </a:ln>
                          <a:solidFill>
                            <a:srgbClr val="4C4C4C"/>
                          </a:solidFill>
                          <a:effectLst/>
                        </a:rPr>
                        <a:t>fuzzing</a:t>
                      </a:r>
                      <a:r>
                        <a:rPr lang="es-MX" sz="3200" b="0" dirty="0">
                          <a:ln>
                            <a:noFill/>
                          </a:ln>
                          <a:solidFill>
                            <a:srgbClr val="4C4C4C"/>
                          </a:solidFill>
                          <a:effectLst/>
                        </a:rPr>
                        <a:t> y revisiones de seguridad por pares.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1" dirty="0">
                          <a:ln>
                            <a:noFill/>
                          </a:ln>
                          <a:solidFill>
                            <a:srgbClr val="0070C0"/>
                          </a:solidFill>
                          <a:effectLst/>
                        </a:rPr>
                        <a:t>Realización de pruebas de penetración </a:t>
                      </a:r>
                      <a:r>
                        <a:rPr lang="es-MX" sz="3200" b="0" dirty="0">
                          <a:ln>
                            <a:noFill/>
                          </a:ln>
                          <a:solidFill>
                            <a:srgbClr val="4C4C4C"/>
                          </a:solidFill>
                          <a:effectLst/>
                        </a:rPr>
                        <a:t>para identificar y explotar posibles vulnerabilidades.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911266183"/>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i="0" u="none" strike="noStrike" cap="none" spc="-150" baseline="0" dirty="0">
                          <a:ln>
                            <a:noFill/>
                          </a:ln>
                          <a:solidFill>
                            <a:srgbClr val="0070C0"/>
                          </a:solidFill>
                          <a:effectLst/>
                          <a:uFillTx/>
                          <a:latin typeface="+mn-lt"/>
                          <a:ea typeface="+mn-ea"/>
                          <a:cs typeface="+mn-cs"/>
                          <a:sym typeface="Open Sans Light"/>
                        </a:rPr>
                        <a:t>Utilización de herramientas de análisis de código estático y dinámico </a:t>
                      </a:r>
                      <a:r>
                        <a:rPr lang="es-MX" sz="3200" b="0" dirty="0">
                          <a:ln>
                            <a:noFill/>
                          </a:ln>
                          <a:solidFill>
                            <a:srgbClr val="4C4C4C"/>
                          </a:solidFill>
                          <a:effectLst/>
                        </a:rPr>
                        <a:t>para identificar vulnerabilidades de seguridad.</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511956468"/>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0" dirty="0">
                          <a:ln>
                            <a:noFill/>
                          </a:ln>
                          <a:solidFill>
                            <a:srgbClr val="4C4C4C"/>
                          </a:solidFill>
                          <a:effectLst/>
                        </a:rPr>
                        <a:t>Ejecución de </a:t>
                      </a:r>
                      <a:r>
                        <a:rPr lang="es-MX" sz="3200" b="1" i="0" u="none" strike="noStrike" cap="none" spc="-150" baseline="0" dirty="0">
                          <a:ln>
                            <a:noFill/>
                          </a:ln>
                          <a:solidFill>
                            <a:srgbClr val="0070C0"/>
                          </a:solidFill>
                          <a:effectLst/>
                          <a:uFillTx/>
                          <a:latin typeface="+mn-lt"/>
                          <a:ea typeface="+mn-ea"/>
                          <a:cs typeface="+mn-cs"/>
                          <a:sym typeface="Open Sans Light"/>
                        </a:rPr>
                        <a:t>pruebas de </a:t>
                      </a:r>
                      <a:r>
                        <a:rPr lang="es-MX" sz="3200" b="1" i="0" u="none" strike="noStrike" cap="none" spc="-150" baseline="0" dirty="0" err="1">
                          <a:ln>
                            <a:noFill/>
                          </a:ln>
                          <a:solidFill>
                            <a:srgbClr val="0070C0"/>
                          </a:solidFill>
                          <a:effectLst/>
                          <a:uFillTx/>
                          <a:latin typeface="+mn-lt"/>
                          <a:ea typeface="+mn-ea"/>
                          <a:cs typeface="+mn-cs"/>
                          <a:sym typeface="Open Sans Light"/>
                        </a:rPr>
                        <a:t>fuzzing</a:t>
                      </a:r>
                      <a:r>
                        <a:rPr lang="es-MX" sz="3200" b="1" i="0" u="none" strike="noStrike" cap="none" spc="-150" baseline="0" dirty="0">
                          <a:ln>
                            <a:noFill/>
                          </a:ln>
                          <a:solidFill>
                            <a:srgbClr val="0070C0"/>
                          </a:solidFill>
                          <a:effectLst/>
                          <a:uFillTx/>
                          <a:latin typeface="+mn-lt"/>
                          <a:ea typeface="+mn-ea"/>
                          <a:cs typeface="+mn-cs"/>
                          <a:sym typeface="Open Sans Light"/>
                        </a:rPr>
                        <a:t> </a:t>
                      </a:r>
                      <a:r>
                        <a:rPr lang="es-MX" sz="3200" b="0" dirty="0">
                          <a:ln>
                            <a:noFill/>
                          </a:ln>
                          <a:solidFill>
                            <a:srgbClr val="4C4C4C"/>
                          </a:solidFill>
                          <a:effectLst/>
                        </a:rPr>
                        <a:t>para descubrir errores de software y vulnerabilidades de seguridad</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3767489833"/>
                  </a:ext>
                </a:extLst>
              </a:tr>
            </a:tbl>
          </a:graphicData>
        </a:graphic>
      </p:graphicFrame>
      <p:sp>
        <p:nvSpPr>
          <p:cNvPr id="5" name="CuadroTexto 4">
            <a:extLst>
              <a:ext uri="{FF2B5EF4-FFF2-40B4-BE49-F238E27FC236}">
                <a16:creationId xmlns:a16="http://schemas.microsoft.com/office/drawing/2014/main" id="{EF8963DE-08D3-6487-2FCC-D171C0985D8D}"/>
              </a:ext>
            </a:extLst>
          </p:cNvPr>
          <p:cNvSpPr txBox="1"/>
          <p:nvPr/>
        </p:nvSpPr>
        <p:spPr>
          <a:xfrm>
            <a:off x="1589867" y="11036036"/>
            <a:ext cx="20872173" cy="1015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dirty="0"/>
              <a:t>El </a:t>
            </a:r>
            <a:r>
              <a:rPr lang="es-MX" b="1" dirty="0" err="1"/>
              <a:t>fuzzing</a:t>
            </a:r>
            <a:r>
              <a:rPr lang="es-MX" dirty="0"/>
              <a:t> es una técnica de prueba de seguridad que </a:t>
            </a:r>
            <a:r>
              <a:rPr lang="es-MX" b="1" dirty="0"/>
              <a:t>consiste en enviar datos aleatorios, manipulados o maliciosos a una aplicación </a:t>
            </a:r>
            <a:r>
              <a:rPr lang="es-MX" dirty="0"/>
              <a:t>o sistema con el objetivo de descubrir vulnerabilidades.</a:t>
            </a:r>
            <a:endParaRPr lang="es-CL" dirty="0"/>
          </a:p>
        </p:txBody>
      </p:sp>
    </p:spTree>
    <p:custDataLst>
      <p:tags r:id="rId1"/>
    </p:custDataLst>
    <p:extLst>
      <p:ext uri="{BB962C8B-B14F-4D97-AF65-F5344CB8AC3E}">
        <p14:creationId xmlns:p14="http://schemas.microsoft.com/office/powerpoint/2010/main" val="30596796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661AD-F0DE-5744-E8D4-32B9A5BAEAF4}"/>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68328160-2B4C-9DA8-A7F1-FD0E428F331F}"/>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B1D7DC9E-7E1C-24D1-24BF-DEC2CB4DD693}"/>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7721DF34-2819-C8C4-3A51-EE43355AE22C}"/>
              </a:ext>
            </a:extLst>
          </p:cNvPr>
          <p:cNvGraphicFramePr>
            <a:graphicFrameLocks noGrp="1"/>
          </p:cNvGraphicFramePr>
          <p:nvPr>
            <p:extLst>
              <p:ext uri="{D42A27DB-BD31-4B8C-83A1-F6EECF244321}">
                <p14:modId xmlns:p14="http://schemas.microsoft.com/office/powerpoint/2010/main" val="2582615772"/>
              </p:ext>
            </p:extLst>
          </p:nvPr>
        </p:nvGraphicFramePr>
        <p:xfrm>
          <a:off x="1589867" y="3719072"/>
          <a:ext cx="20872174" cy="739104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Liberación</a:t>
                      </a:r>
                      <a:r>
                        <a:rPr lang="es-CL" sz="3200" b="0" dirty="0">
                          <a:ln>
                            <a:noFill/>
                          </a:ln>
                          <a:solidFill>
                            <a:srgbClr val="4C4C4C"/>
                          </a:solidFill>
                          <a:effectLst/>
                        </a:rPr>
                        <a:t> (</a:t>
                      </a:r>
                      <a:r>
                        <a:rPr lang="es-CL" sz="3200" b="0" dirty="0" err="1">
                          <a:ln>
                            <a:noFill/>
                          </a:ln>
                          <a:solidFill>
                            <a:srgbClr val="4C4C4C"/>
                          </a:solidFill>
                          <a:effectLst/>
                        </a:rPr>
                        <a:t>Release</a:t>
                      </a:r>
                      <a:r>
                        <a:rPr lang="es-CL" sz="3200" b="0" dirty="0">
                          <a:ln>
                            <a:noFill/>
                          </a:ln>
                          <a:solidFill>
                            <a:srgbClr val="4C4C4C"/>
                          </a:solidFill>
                          <a:effectLst/>
                        </a:rPr>
                        <a:t>)</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En este componente, se lleva a cabo una </a:t>
                      </a:r>
                      <a:r>
                        <a:rPr lang="es-MX" sz="3200" b="1" dirty="0">
                          <a:ln>
                            <a:noFill/>
                          </a:ln>
                          <a:solidFill>
                            <a:srgbClr val="0070C0"/>
                          </a:solidFill>
                          <a:effectLst/>
                        </a:rPr>
                        <a:t>revisión final del software para garantizar que cumpla con los requisitos de seguridad establecidos </a:t>
                      </a:r>
                      <a:r>
                        <a:rPr lang="es-MX" sz="3200" b="1" i="0" u="none" strike="noStrike" cap="none" spc="-150" baseline="0" dirty="0">
                          <a:ln>
                            <a:noFill/>
                          </a:ln>
                          <a:solidFill>
                            <a:srgbClr val="0070C0"/>
                          </a:solidFill>
                          <a:effectLst/>
                          <a:uFillTx/>
                          <a:latin typeface="+mn-lt"/>
                          <a:ea typeface="+mn-ea"/>
                          <a:cs typeface="+mn-cs"/>
                          <a:sym typeface="Open Sans Light"/>
                        </a:rPr>
                        <a:t>y que esté listo para su despliegue en producción</a:t>
                      </a:r>
                      <a:r>
                        <a:rPr lang="es-MX" sz="3200" b="0" dirty="0">
                          <a:ln>
                            <a:noFill/>
                          </a:ln>
                          <a:solidFill>
                            <a:srgbClr val="4C4C4C"/>
                          </a:solidFill>
                          <a:effectLst/>
                        </a:rPr>
                        <a:t>. Esto puede incluir revisiones de código, pruebas de aceptación de seguridad y validación de cumplimiento normativo.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1" dirty="0">
                          <a:ln>
                            <a:noFill/>
                          </a:ln>
                          <a:solidFill>
                            <a:srgbClr val="0070C0"/>
                          </a:solidFill>
                          <a:effectLst/>
                        </a:rPr>
                        <a:t>Realización de pruebas de aceptación de seguridad </a:t>
                      </a:r>
                      <a:r>
                        <a:rPr lang="es-MX" sz="3200" b="0" dirty="0">
                          <a:ln>
                            <a:noFill/>
                          </a:ln>
                          <a:solidFill>
                            <a:srgbClr val="4C4C4C"/>
                          </a:solidFill>
                          <a:effectLst/>
                        </a:rPr>
                        <a:t>para verificar que el software cumpla con los requisitos de seguridad.</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521978557"/>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i="0" u="none" strike="noStrike" cap="none" spc="-150" baseline="0" dirty="0">
                          <a:ln>
                            <a:noFill/>
                          </a:ln>
                          <a:solidFill>
                            <a:srgbClr val="0070C0"/>
                          </a:solidFill>
                          <a:effectLst/>
                          <a:uFillTx/>
                          <a:latin typeface="+mn-lt"/>
                          <a:ea typeface="+mn-ea"/>
                          <a:cs typeface="+mn-cs"/>
                          <a:sym typeface="Open Sans Light"/>
                        </a:rPr>
                        <a:t>Validación del cumplimiento normativo y la conformidad </a:t>
                      </a:r>
                      <a:r>
                        <a:rPr lang="es-MX" sz="3200" b="0" dirty="0">
                          <a:ln>
                            <a:noFill/>
                          </a:ln>
                          <a:solidFill>
                            <a:srgbClr val="4C4C4C"/>
                          </a:solidFill>
                          <a:effectLst/>
                        </a:rPr>
                        <a:t>con los estándares de seguridad de la industria.</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2152760905"/>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i="0" u="none" strike="noStrike" cap="none" spc="-150" baseline="0" dirty="0">
                          <a:ln>
                            <a:noFill/>
                          </a:ln>
                          <a:solidFill>
                            <a:srgbClr val="0070C0"/>
                          </a:solidFill>
                          <a:effectLst/>
                          <a:uFillTx/>
                          <a:latin typeface="+mn-lt"/>
                          <a:ea typeface="+mn-ea"/>
                          <a:cs typeface="+mn-cs"/>
                          <a:sym typeface="Open Sans Light"/>
                        </a:rPr>
                        <a:t>Documentación y revisión de los cambios realizados </a:t>
                      </a:r>
                      <a:r>
                        <a:rPr lang="es-MX" sz="3200" b="0" dirty="0">
                          <a:ln>
                            <a:noFill/>
                          </a:ln>
                          <a:solidFill>
                            <a:srgbClr val="4C4C4C"/>
                          </a:solidFill>
                          <a:effectLst/>
                        </a:rPr>
                        <a:t>durante el ciclo de vida del desarrollo.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2370938911"/>
                  </a:ext>
                </a:extLst>
              </a:tr>
            </a:tbl>
          </a:graphicData>
        </a:graphic>
      </p:graphicFrame>
    </p:spTree>
    <p:custDataLst>
      <p:tags r:id="rId1"/>
    </p:custDataLst>
    <p:extLst>
      <p:ext uri="{BB962C8B-B14F-4D97-AF65-F5344CB8AC3E}">
        <p14:creationId xmlns:p14="http://schemas.microsoft.com/office/powerpoint/2010/main" val="350393475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A046D-C47A-A1E9-957F-F45C6874FBE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66FD639-3806-A277-AADF-3AC21C751DC1}"/>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9960EA71-301D-518A-63E9-6B6D94120E19}"/>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A52548EF-5CE3-0B21-EE86-61DE264E74BE}"/>
              </a:ext>
            </a:extLst>
          </p:cNvPr>
          <p:cNvGraphicFramePr>
            <a:graphicFrameLocks noGrp="1"/>
          </p:cNvGraphicFramePr>
          <p:nvPr>
            <p:extLst>
              <p:ext uri="{D42A27DB-BD31-4B8C-83A1-F6EECF244321}">
                <p14:modId xmlns:p14="http://schemas.microsoft.com/office/powerpoint/2010/main" val="334138363"/>
              </p:ext>
            </p:extLst>
          </p:nvPr>
        </p:nvGraphicFramePr>
        <p:xfrm>
          <a:off x="1589867" y="3475232"/>
          <a:ext cx="20872174" cy="787872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fontAlgn="t"/>
                      <a:endParaRPr lang="es-CL" sz="3200" dirty="0">
                        <a:ln>
                          <a:noFill/>
                        </a:ln>
                        <a:effectLst/>
                      </a:endParaRPr>
                    </a:p>
                    <a:p>
                      <a:pPr fontAlgn="t"/>
                      <a:endParaRPr lang="es-CL" sz="3200" dirty="0">
                        <a:ln>
                          <a:noFill/>
                        </a:ln>
                        <a:effectLst/>
                      </a:endParaRPr>
                    </a:p>
                    <a:p>
                      <a:pPr fontAlgn="t"/>
                      <a:endParaRPr lang="es-CL" sz="3200" dirty="0">
                        <a:ln>
                          <a:noFill/>
                        </a:ln>
                        <a:effectLst/>
                      </a:endParaRPr>
                    </a:p>
                    <a:p>
                      <a:pPr algn="ctr" rtl="0" fontAlgn="base"/>
                      <a:r>
                        <a:rPr lang="es-CL" sz="3200" b="1" dirty="0">
                          <a:ln>
                            <a:noFill/>
                          </a:ln>
                          <a:solidFill>
                            <a:srgbClr val="4C4C4C"/>
                          </a:solidFill>
                          <a:effectLst/>
                        </a:rPr>
                        <a:t>Respuesta</a:t>
                      </a:r>
                      <a:r>
                        <a:rPr lang="es-CL" sz="3200" b="0" dirty="0">
                          <a:ln>
                            <a:noFill/>
                          </a:ln>
                          <a:solidFill>
                            <a:srgbClr val="4C4C4C"/>
                          </a:solidFill>
                          <a:effectLst/>
                        </a:rPr>
                        <a:t> (Response)</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La gestión de incidentes y respuesta se centra en </a:t>
                      </a:r>
                      <a:r>
                        <a:rPr lang="es-MX" sz="3200" b="1" dirty="0">
                          <a:ln>
                            <a:noFill/>
                          </a:ln>
                          <a:solidFill>
                            <a:srgbClr val="0070C0"/>
                          </a:solidFill>
                          <a:effectLst/>
                        </a:rPr>
                        <a:t>prepararse para posibles incidentes de seguridad y responder de manera rápida y efectiva cuando ocurran</a:t>
                      </a:r>
                      <a:r>
                        <a:rPr lang="es-MX" sz="3200" b="0" dirty="0">
                          <a:ln>
                            <a:noFill/>
                          </a:ln>
                          <a:solidFill>
                            <a:srgbClr val="4C4C4C"/>
                          </a:solidFill>
                          <a:effectLst/>
                        </a:rPr>
                        <a:t>. Esto incluye la implementación de </a:t>
                      </a:r>
                      <a:r>
                        <a:rPr lang="es-MX" sz="3200" b="1" dirty="0">
                          <a:ln>
                            <a:noFill/>
                          </a:ln>
                          <a:solidFill>
                            <a:srgbClr val="0070C0"/>
                          </a:solidFill>
                          <a:effectLst/>
                        </a:rPr>
                        <a:t>procedimientos</a:t>
                      </a:r>
                      <a:r>
                        <a:rPr lang="es-MX" sz="3200" b="0" dirty="0">
                          <a:ln>
                            <a:noFill/>
                          </a:ln>
                          <a:solidFill>
                            <a:srgbClr val="4C4C4C"/>
                          </a:solidFill>
                          <a:effectLst/>
                        </a:rPr>
                        <a:t> de respuesta a incidentes, la </a:t>
                      </a:r>
                      <a:r>
                        <a:rPr lang="es-MX" sz="3200" b="1" dirty="0">
                          <a:ln>
                            <a:noFill/>
                          </a:ln>
                          <a:solidFill>
                            <a:srgbClr val="0070C0"/>
                          </a:solidFill>
                          <a:effectLst/>
                        </a:rPr>
                        <a:t>formación del personal </a:t>
                      </a:r>
                      <a:r>
                        <a:rPr lang="es-MX" sz="3200" b="0" dirty="0">
                          <a:ln>
                            <a:noFill/>
                          </a:ln>
                          <a:solidFill>
                            <a:srgbClr val="4C4C4C"/>
                          </a:solidFill>
                          <a:effectLst/>
                        </a:rPr>
                        <a:t>en seguridad, y la </a:t>
                      </a:r>
                      <a:r>
                        <a:rPr lang="es-MX" sz="3200" b="1" dirty="0">
                          <a:ln>
                            <a:noFill/>
                          </a:ln>
                          <a:solidFill>
                            <a:srgbClr val="0070C0"/>
                          </a:solidFill>
                          <a:effectLst/>
                        </a:rPr>
                        <a:t>mejora continua </a:t>
                      </a:r>
                      <a:r>
                        <a:rPr lang="es-MX" sz="3200" b="0" dirty="0">
                          <a:ln>
                            <a:noFill/>
                          </a:ln>
                          <a:solidFill>
                            <a:srgbClr val="4C4C4C"/>
                          </a:solidFill>
                          <a:effectLst/>
                        </a:rPr>
                        <a:t>basada en lecciones aprendidas de incidentes anteriores.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0" dirty="0">
                          <a:ln>
                            <a:noFill/>
                          </a:ln>
                          <a:solidFill>
                            <a:srgbClr val="4C4C4C"/>
                          </a:solidFill>
                          <a:effectLst/>
                        </a:rPr>
                        <a:t>Desarrollo y documentación de un </a:t>
                      </a:r>
                      <a:r>
                        <a:rPr lang="es-MX" sz="3200" b="1" dirty="0">
                          <a:ln>
                            <a:noFill/>
                          </a:ln>
                          <a:solidFill>
                            <a:srgbClr val="0070C0"/>
                          </a:solidFill>
                          <a:effectLst/>
                        </a:rPr>
                        <a:t>plan de respuesta a incidentes </a:t>
                      </a:r>
                      <a:r>
                        <a:rPr lang="es-MX" sz="3200" b="0" dirty="0">
                          <a:ln>
                            <a:noFill/>
                          </a:ln>
                          <a:solidFill>
                            <a:srgbClr val="4C4C4C"/>
                          </a:solidFill>
                          <a:effectLst/>
                        </a:rPr>
                        <a:t>que incluya roles y responsabilidades claros.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472506129"/>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0" dirty="0">
                          <a:ln>
                            <a:noFill/>
                          </a:ln>
                          <a:solidFill>
                            <a:srgbClr val="4C4C4C"/>
                          </a:solidFill>
                          <a:effectLst/>
                        </a:rPr>
                        <a:t>Formación del personal en </a:t>
                      </a:r>
                      <a:r>
                        <a:rPr lang="es-MX" sz="3200" b="1" dirty="0">
                          <a:ln>
                            <a:noFill/>
                          </a:ln>
                          <a:solidFill>
                            <a:srgbClr val="0070C0"/>
                          </a:solidFill>
                          <a:effectLst/>
                        </a:rPr>
                        <a:t>procedimientos de respuesta a incidentes y mejores prácticas </a:t>
                      </a:r>
                      <a:r>
                        <a:rPr lang="es-MX" sz="3200" b="0" dirty="0">
                          <a:ln>
                            <a:noFill/>
                          </a:ln>
                          <a:solidFill>
                            <a:srgbClr val="4C4C4C"/>
                          </a:solidFill>
                          <a:effectLst/>
                        </a:rPr>
                        <a:t>de seguridad.</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4011766774"/>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0" dirty="0">
                          <a:ln>
                            <a:noFill/>
                          </a:ln>
                          <a:solidFill>
                            <a:srgbClr val="4C4C4C"/>
                          </a:solidFill>
                          <a:effectLst/>
                        </a:rPr>
                        <a:t>Realización de </a:t>
                      </a:r>
                      <a:r>
                        <a:rPr lang="es-MX" sz="3200" b="1" dirty="0">
                          <a:ln>
                            <a:noFill/>
                          </a:ln>
                          <a:solidFill>
                            <a:srgbClr val="0070C0"/>
                          </a:solidFill>
                          <a:effectLst/>
                        </a:rPr>
                        <a:t>simulacros de respuesta a incidentes para evaluar</a:t>
                      </a:r>
                      <a:r>
                        <a:rPr lang="es-MX" sz="3200" b="0" dirty="0">
                          <a:ln>
                            <a:noFill/>
                          </a:ln>
                          <a:solidFill>
                            <a:srgbClr val="4C4C4C"/>
                          </a:solidFill>
                          <a:effectLst/>
                        </a:rPr>
                        <a:t> </a:t>
                      </a:r>
                      <a:r>
                        <a:rPr lang="es-MX" sz="3200" b="1" dirty="0">
                          <a:ln>
                            <a:noFill/>
                          </a:ln>
                          <a:solidFill>
                            <a:srgbClr val="0070C0"/>
                          </a:solidFill>
                          <a:effectLst/>
                        </a:rPr>
                        <a:t>y mejorar </a:t>
                      </a:r>
                      <a:r>
                        <a:rPr lang="es-MX" sz="3200" b="0" dirty="0">
                          <a:ln>
                            <a:noFill/>
                          </a:ln>
                          <a:solidFill>
                            <a:srgbClr val="4C4C4C"/>
                          </a:solidFill>
                          <a:effectLst/>
                        </a:rPr>
                        <a:t>la capacidad de respuesta del equipo.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3702087219"/>
                  </a:ext>
                </a:extLst>
              </a:tr>
            </a:tbl>
          </a:graphicData>
        </a:graphic>
      </p:graphicFrame>
    </p:spTree>
    <p:custDataLst>
      <p:tags r:id="rId1"/>
    </p:custDataLst>
    <p:extLst>
      <p:ext uri="{BB962C8B-B14F-4D97-AF65-F5344CB8AC3E}">
        <p14:creationId xmlns:p14="http://schemas.microsoft.com/office/powerpoint/2010/main" val="16787462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4537A-577E-7F76-F646-647D9FCCF3AA}"/>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3CAAABA7-5111-2976-43E8-819F44AF7346}"/>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849365B7-305D-9664-3CB1-D59052367D79}"/>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CuadroTexto 1">
            <a:extLst>
              <a:ext uri="{FF2B5EF4-FFF2-40B4-BE49-F238E27FC236}">
                <a16:creationId xmlns:a16="http://schemas.microsoft.com/office/drawing/2014/main" id="{7C3B4631-A60E-6D19-1427-6592A8E3D5FC}"/>
              </a:ext>
            </a:extLst>
          </p:cNvPr>
          <p:cNvSpPr txBox="1"/>
          <p:nvPr/>
        </p:nvSpPr>
        <p:spPr>
          <a:xfrm>
            <a:off x="2729948" y="4304061"/>
            <a:ext cx="18924104"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solidFill>
                  <a:schemeClr val="accent6"/>
                </a:solidFill>
              </a:rPr>
              <a:t>Estas prácticas representan los siete componentes principales del Modelo de Ciclo de Vida de Desarrollo Seguro (SDL), diseñadas para ayudar a las organizaciones a desarrollar software más seguro al integrar la seguridad en todas las etapas del ciclo de vida del desarrollo de software.</a:t>
            </a:r>
          </a:p>
        </p:txBody>
      </p:sp>
      <p:pic>
        <p:nvPicPr>
          <p:cNvPr id="5" name="Picture 6">
            <a:extLst>
              <a:ext uri="{FF2B5EF4-FFF2-40B4-BE49-F238E27FC236}">
                <a16:creationId xmlns:a16="http://schemas.microsoft.com/office/drawing/2014/main" id="{4C2E7099-D618-C251-E4ED-8AC223754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566" y="7487893"/>
            <a:ext cx="13058775" cy="2828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756896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20685" y="4873450"/>
            <a:ext cx="7437089" cy="1075594"/>
          </a:xfrm>
        </p:spPr>
        <p:txBody>
          <a:bodyPr>
            <a:normAutofit fontScale="90000"/>
          </a:bodyPr>
          <a:lstStyle/>
          <a:p>
            <a:r>
              <a:rPr lang="es-CL" dirty="0"/>
              <a:t>A practicar…</a:t>
            </a:r>
          </a:p>
        </p:txBody>
      </p:sp>
      <p:pic>
        <p:nvPicPr>
          <p:cNvPr id="6" name="Picture 4"/>
          <p:cNvPicPr>
            <a:picLocks noGrp="1" noChangeAspect="1" noChangeArrowheads="1"/>
          </p:cNvPicPr>
          <p:nvPr>
            <p:ph type="pic" sz="half"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7710" r="27710"/>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66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3D44953F-C078-FDBB-72EC-05BA054EA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1DA03491-49D1-1887-40F2-16F9893044E7}"/>
              </a:ext>
            </a:extLst>
          </p:cNvPr>
          <p:cNvSpPr txBox="1"/>
          <p:nvPr/>
        </p:nvSpPr>
        <p:spPr>
          <a:xfrm>
            <a:off x="5361951" y="5364078"/>
            <a:ext cx="14337406"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Identificar riesgos de seguridad.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Proporcionar capacitación en seguridad a los miembros del equipo.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Desarrollar una arquitectura segura.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Realizar pruebas de seguridad. </a:t>
            </a:r>
          </a:p>
        </p:txBody>
      </p:sp>
      <p:sp>
        <p:nvSpPr>
          <p:cNvPr id="9" name="CuadroTexto 8">
            <a:extLst>
              <a:ext uri="{FF2B5EF4-FFF2-40B4-BE49-F238E27FC236}">
                <a16:creationId xmlns:a16="http://schemas.microsoft.com/office/drawing/2014/main" id="{72407DD2-0136-E754-7A12-A4AB090E1BDF}"/>
              </a:ext>
            </a:extLst>
          </p:cNvPr>
          <p:cNvSpPr txBox="1"/>
          <p:nvPr/>
        </p:nvSpPr>
        <p:spPr>
          <a:xfrm>
            <a:off x="3843776" y="3710486"/>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objetivo principal de la fase de "Entrenamiento" en la Metodología de Desarrollo Seguro (SDL)?</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7184043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858B0-4EE6-E285-9B4E-F92C26B03E61}"/>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BB78B942-2BEB-8D04-75AA-A23B4152178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889957F-C14D-9FC6-42F2-CCDDD92663A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17C1DCD8-C239-BD39-7C22-A8B66AC8AD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4FAAFB78-EA13-D1AB-8AF6-01660C89F31E}"/>
              </a:ext>
            </a:extLst>
          </p:cNvPr>
          <p:cNvSpPr txBox="1"/>
          <p:nvPr/>
        </p:nvSpPr>
        <p:spPr>
          <a:xfrm>
            <a:off x="5361950" y="5364078"/>
            <a:ext cx="13787695"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Identificar riesgos de seguridad. </a:t>
            </a:r>
          </a:p>
          <a:p>
            <a:pPr marL="742950" indent="-742950" algn="l" rtl="0" fontAlgn="base">
              <a:buFont typeface="+mj-lt"/>
              <a:buAutoNum type="alphaLcParenR"/>
            </a:pPr>
            <a:r>
              <a:rPr lang="es-MX" sz="3600" dirty="0">
                <a:solidFill>
                  <a:srgbClr val="FF0000"/>
                </a:solidFill>
                <a:latin typeface="Calibri" panose="020F0502020204030204" pitchFamily="34" charset="0"/>
              </a:rPr>
              <a:t>* Proporcionar capacitación en seguridad a los miembros del equipo.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Desarrollar una arquitectura segura.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Realizar pruebas de seguridad. </a:t>
            </a:r>
          </a:p>
        </p:txBody>
      </p:sp>
      <p:sp>
        <p:nvSpPr>
          <p:cNvPr id="12" name="CuadroTexto 11">
            <a:extLst>
              <a:ext uri="{FF2B5EF4-FFF2-40B4-BE49-F238E27FC236}">
                <a16:creationId xmlns:a16="http://schemas.microsoft.com/office/drawing/2014/main" id="{7D9B2A42-50C5-03D6-8AC7-56DD073A6A47}"/>
              </a:ext>
            </a:extLst>
          </p:cNvPr>
          <p:cNvSpPr txBox="1"/>
          <p:nvPr/>
        </p:nvSpPr>
        <p:spPr>
          <a:xfrm>
            <a:off x="5234354" y="8405446"/>
            <a:ext cx="15468600"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fase de "Entrenamiento" se enfoca en proporcionar capacitación y concienciación en seguridad a todos los miembros del equipo de desarrollo. </a:t>
            </a:r>
            <a:endParaRPr lang="es-CL" sz="3600" i="1" dirty="0"/>
          </a:p>
        </p:txBody>
      </p:sp>
      <p:sp>
        <p:nvSpPr>
          <p:cNvPr id="5" name="CuadroTexto 4">
            <a:extLst>
              <a:ext uri="{FF2B5EF4-FFF2-40B4-BE49-F238E27FC236}">
                <a16:creationId xmlns:a16="http://schemas.microsoft.com/office/drawing/2014/main" id="{3C49A7D1-0CA6-5F3D-49E5-15F38DAD93C4}"/>
              </a:ext>
            </a:extLst>
          </p:cNvPr>
          <p:cNvSpPr txBox="1"/>
          <p:nvPr/>
        </p:nvSpPr>
        <p:spPr>
          <a:xfrm>
            <a:off x="3843776" y="3710486"/>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objetivo principal de la fase de "Entrenamiento" en la Metodología de Desarrollo Seguro (SDL)?</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40566727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B44A3-4DDC-6806-64B7-18EEB367D8D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4FDCF1C9-83C9-4DA9-E0E7-FBF0A49020E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92C04549-6918-EBC6-CE1D-2DC82F68D72E}"/>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480CDB46-3529-E67C-8587-E71A5B8D6C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D211A569-C3D9-AD11-EBEA-E7245D735969}"/>
              </a:ext>
            </a:extLst>
          </p:cNvPr>
          <p:cNvSpPr txBox="1"/>
          <p:nvPr/>
        </p:nvSpPr>
        <p:spPr>
          <a:xfrm>
            <a:off x="5361950" y="536407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Requisitos de Seguridad. </a:t>
            </a:r>
          </a:p>
          <a:p>
            <a:pPr marL="742950" indent="-742950" algn="l" rtl="0" fontAlgn="base">
              <a:buFont typeface="+mj-lt"/>
              <a:buAutoNum type="alphaLcParenR"/>
            </a:pPr>
            <a:r>
              <a:rPr lang="es-MX" sz="3600" dirty="0">
                <a:solidFill>
                  <a:srgbClr val="666666"/>
                </a:solidFill>
                <a:latin typeface="Calibri" panose="020F0502020204030204" pitchFamily="34" charset="0"/>
              </a:rPr>
              <a:t>Evaluación de Riesgos. </a:t>
            </a:r>
          </a:p>
          <a:p>
            <a:pPr marL="742950" indent="-742950" algn="l" rtl="0" fontAlgn="base">
              <a:buFont typeface="+mj-lt"/>
              <a:buAutoNum type="alphaLcParenR"/>
            </a:pPr>
            <a:r>
              <a:rPr lang="es-MX" sz="3600" dirty="0">
                <a:solidFill>
                  <a:srgbClr val="666666"/>
                </a:solidFill>
                <a:latin typeface="Calibri" panose="020F0502020204030204" pitchFamily="34" charset="0"/>
              </a:rPr>
              <a:t>Diseño y Arquitectura Segura. </a:t>
            </a:r>
          </a:p>
          <a:p>
            <a:pPr marL="742950" indent="-742950" algn="l" rtl="0" fontAlgn="base">
              <a:buFont typeface="+mj-lt"/>
              <a:buAutoNum type="alphaLcParenR"/>
            </a:pPr>
            <a:r>
              <a:rPr lang="es-MX" sz="3600" dirty="0">
                <a:solidFill>
                  <a:srgbClr val="666666"/>
                </a:solidFill>
                <a:latin typeface="Calibri" panose="020F0502020204030204" pitchFamily="34" charset="0"/>
              </a:rPr>
              <a:t>Implementación Segura.</a:t>
            </a:r>
            <a:endParaRPr lang="es-MX" sz="3600" b="0" i="0" dirty="0">
              <a:solidFill>
                <a:srgbClr val="666666"/>
              </a:solidFill>
              <a:effectLst/>
              <a:latin typeface="Calibri" panose="020F0502020204030204" pitchFamily="34" charset="0"/>
            </a:endParaRPr>
          </a:p>
        </p:txBody>
      </p:sp>
      <p:sp>
        <p:nvSpPr>
          <p:cNvPr id="9" name="CuadroTexto 8">
            <a:extLst>
              <a:ext uri="{FF2B5EF4-FFF2-40B4-BE49-F238E27FC236}">
                <a16:creationId xmlns:a16="http://schemas.microsoft.com/office/drawing/2014/main" id="{AF3B2819-4B82-D6BF-60AF-67508D89B3F8}"/>
              </a:ext>
            </a:extLst>
          </p:cNvPr>
          <p:cNvSpPr txBox="1"/>
          <p:nvPr/>
        </p:nvSpPr>
        <p:spPr>
          <a:xfrm>
            <a:off x="3843776" y="3829755"/>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componente del SDL se centra en identificar y documentar los requisitos de seguridad específicos del proyecto?</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21792586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125C-82F0-9EDE-0132-FEB1BC6B8D5F}"/>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6081704-ACD4-4DA2-E098-8B72B2811D1D}"/>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649EA6C-D0F8-F194-81F4-5B0ACB94A4C1}"/>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86A2F83-09F5-BDCA-C51F-4C7E648AE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33C15B7A-C37E-8757-8D69-928DF730A797}"/>
              </a:ext>
            </a:extLst>
          </p:cNvPr>
          <p:cNvSpPr txBox="1"/>
          <p:nvPr/>
        </p:nvSpPr>
        <p:spPr>
          <a:xfrm>
            <a:off x="5361951" y="5364078"/>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Requisitos de Seguridad. </a:t>
            </a:r>
          </a:p>
          <a:p>
            <a:pPr marL="742950" indent="-742950" algn="l" rtl="0" fontAlgn="base">
              <a:buFont typeface="+mj-lt"/>
              <a:buAutoNum type="alphaLcParenR"/>
            </a:pPr>
            <a:r>
              <a:rPr lang="es-MX" sz="3600" dirty="0">
                <a:solidFill>
                  <a:srgbClr val="666666"/>
                </a:solidFill>
                <a:latin typeface="Calibri" panose="020F0502020204030204" pitchFamily="34" charset="0"/>
              </a:rPr>
              <a:t>Evaluación de Riesgos. </a:t>
            </a:r>
          </a:p>
          <a:p>
            <a:pPr marL="742950" indent="-742950" algn="l" rtl="0" fontAlgn="base">
              <a:buFont typeface="+mj-lt"/>
              <a:buAutoNum type="alphaLcParenR"/>
            </a:pPr>
            <a:r>
              <a:rPr lang="es-MX" sz="3600" dirty="0">
                <a:solidFill>
                  <a:srgbClr val="666666"/>
                </a:solidFill>
                <a:latin typeface="Calibri" panose="020F0502020204030204" pitchFamily="34" charset="0"/>
              </a:rPr>
              <a:t>Diseño y Arquitectura Segura. </a:t>
            </a:r>
          </a:p>
          <a:p>
            <a:pPr marL="742950" indent="-742950" algn="l" rtl="0" fontAlgn="base">
              <a:buFont typeface="+mj-lt"/>
              <a:buAutoNum type="alphaLcParenR"/>
            </a:pPr>
            <a:r>
              <a:rPr lang="es-MX" sz="3600" dirty="0">
                <a:solidFill>
                  <a:srgbClr val="666666"/>
                </a:solidFill>
                <a:latin typeface="Calibri" panose="020F0502020204030204" pitchFamily="34" charset="0"/>
              </a:rPr>
              <a:t>Implementación Segura.</a:t>
            </a:r>
            <a:endParaRPr lang="es-MX" sz="3600" b="0" i="0" dirty="0">
              <a:solidFill>
                <a:srgbClr val="666666"/>
              </a:solidFill>
              <a:effectLst/>
              <a:latin typeface="Calibri" panose="020F0502020204030204" pitchFamily="34" charset="0"/>
            </a:endParaRPr>
          </a:p>
        </p:txBody>
      </p:sp>
      <p:sp>
        <p:nvSpPr>
          <p:cNvPr id="12" name="CuadroTexto 11">
            <a:extLst>
              <a:ext uri="{FF2B5EF4-FFF2-40B4-BE49-F238E27FC236}">
                <a16:creationId xmlns:a16="http://schemas.microsoft.com/office/drawing/2014/main" id="{5439638D-47F1-F3B6-3BD7-4024D9401099}"/>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fase de "Requisitos" se centra en identificar y documentar los requisitos de seguridad específicos del proyecto. </a:t>
            </a:r>
            <a:endParaRPr lang="es-CL" sz="3600" i="1" dirty="0"/>
          </a:p>
        </p:txBody>
      </p:sp>
      <p:sp>
        <p:nvSpPr>
          <p:cNvPr id="3" name="CuadroTexto 2">
            <a:extLst>
              <a:ext uri="{FF2B5EF4-FFF2-40B4-BE49-F238E27FC236}">
                <a16:creationId xmlns:a16="http://schemas.microsoft.com/office/drawing/2014/main" id="{FDBE6A6E-11B2-2B09-C3CA-4C74D818F9F7}"/>
              </a:ext>
            </a:extLst>
          </p:cNvPr>
          <p:cNvSpPr txBox="1"/>
          <p:nvPr/>
        </p:nvSpPr>
        <p:spPr>
          <a:xfrm>
            <a:off x="3843776" y="3829755"/>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componente del SDL se centra en identificar y documentar los requisitos de seguridad específicos del proyecto?</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8832929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Contenidos</a:t>
            </a:r>
          </a:p>
        </p:txBody>
      </p:sp>
      <p:sp>
        <p:nvSpPr>
          <p:cNvPr id="3" name="Marcador de texto 2"/>
          <p:cNvSpPr>
            <a:spLocks noGrp="1"/>
          </p:cNvSpPr>
          <p:nvPr>
            <p:ph type="body" sz="quarter" idx="15"/>
          </p:nvPr>
        </p:nvSpPr>
        <p:spPr>
          <a:xfrm>
            <a:off x="8187617" y="2631234"/>
            <a:ext cx="14448446" cy="8552582"/>
          </a:xfrm>
        </p:spPr>
        <p:txBody>
          <a:bodyPr>
            <a:normAutofit/>
          </a:bodyPr>
          <a:lstStyle/>
          <a:p>
            <a:r>
              <a:rPr lang="es-MX" dirty="0"/>
              <a:t>Metodología de Desarrollo Seguro SDL.</a:t>
            </a:r>
          </a:p>
        </p:txBody>
      </p:sp>
      <p:sp>
        <p:nvSpPr>
          <p:cNvPr id="4" name="Marcador de texto 3"/>
          <p:cNvSpPr>
            <a:spLocks noGrp="1"/>
          </p:cNvSpPr>
          <p:nvPr>
            <p:ph type="body" sz="quarter" idx="16"/>
          </p:nvPr>
        </p:nvSpPr>
        <p:spPr/>
        <p:txBody>
          <a:bodyPr/>
          <a:lstStyle/>
          <a:p>
            <a:r>
              <a:rPr lang="es-MX" dirty="0"/>
              <a:t>INTRODUCCIÓN A LA PROGRAMACIÓN SEGURA</a:t>
            </a:r>
            <a:endParaRPr lang="es-CL" dirty="0"/>
          </a:p>
        </p:txBody>
      </p:sp>
      <p:sp>
        <p:nvSpPr>
          <p:cNvPr id="5" name="Marcador de texto 4"/>
          <p:cNvSpPr>
            <a:spLocks noGrp="1"/>
          </p:cNvSpPr>
          <p:nvPr>
            <p:ph type="body" sz="quarter" idx="17"/>
          </p:nvPr>
        </p:nvSpPr>
        <p:spPr>
          <a:xfrm>
            <a:off x="4174435" y="1418353"/>
            <a:ext cx="15266503" cy="1212880"/>
          </a:xfrm>
        </p:spPr>
        <p:txBody>
          <a:bodyPr>
            <a:normAutofit/>
          </a:bodyPr>
          <a:lstStyle/>
          <a:p>
            <a:r>
              <a:rPr lang="es-CL" dirty="0"/>
              <a:t>UNIDAD 4: </a:t>
            </a:r>
            <a:r>
              <a:rPr lang="es-MX" dirty="0"/>
              <a:t>Evalúa el uso de metodologías de desarrollo seguro, para proteger la integridad de la información, considerando SAMM y SDL.</a:t>
            </a:r>
            <a:endParaRPr lang="es-CL" dirty="0"/>
          </a:p>
        </p:txBody>
      </p:sp>
    </p:spTree>
    <p:custDataLst>
      <p:tags r:id="rId1"/>
    </p:custDataLst>
    <p:extLst>
      <p:ext uri="{BB962C8B-B14F-4D97-AF65-F5344CB8AC3E}">
        <p14:creationId xmlns:p14="http://schemas.microsoft.com/office/powerpoint/2010/main" val="23344658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3D8B9-A276-42E4-C90E-7EAFBAEDF645}"/>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F290E40C-739A-4D45-269E-CBB140F5C92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561082D-9BC9-414D-49C9-FBE45A2BCC17}"/>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564909F-AADD-558F-503C-DFDAD420C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A9BE0A7F-7453-494D-E820-D3300B455423}"/>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Desarrollo y entrega de programas de formación en seguridad. </a:t>
            </a:r>
          </a:p>
          <a:p>
            <a:pPr marL="742950" indent="-742950" algn="l" rtl="0" fontAlgn="base">
              <a:buFont typeface="+mj-lt"/>
              <a:buAutoNum type="alphaLcParenR"/>
            </a:pPr>
            <a:r>
              <a:rPr lang="es-MX" sz="3600" dirty="0">
                <a:solidFill>
                  <a:srgbClr val="666666"/>
                </a:solidFill>
                <a:latin typeface="Calibri" panose="020F0502020204030204" pitchFamily="34" charset="0"/>
              </a:rPr>
              <a:t>Validación del cumplimiento normativo. </a:t>
            </a:r>
          </a:p>
          <a:p>
            <a:pPr marL="742950" indent="-742950" algn="l" rtl="0" fontAlgn="base">
              <a:buFont typeface="+mj-lt"/>
              <a:buAutoNum type="alphaLcParenR"/>
            </a:pPr>
            <a:r>
              <a:rPr lang="es-MX" sz="3600" dirty="0">
                <a:solidFill>
                  <a:srgbClr val="666666"/>
                </a:solidFill>
                <a:latin typeface="Calibri" panose="020F0502020204030204" pitchFamily="34" charset="0"/>
              </a:rPr>
              <a:t>Realización de pruebas de penetración. </a:t>
            </a:r>
          </a:p>
          <a:p>
            <a:pPr marL="742950" indent="-742950" algn="l" rtl="0" fontAlgn="base">
              <a:buFont typeface="+mj-lt"/>
              <a:buAutoNum type="alphaLcParenR"/>
            </a:pPr>
            <a:r>
              <a:rPr lang="es-MX" sz="3600" dirty="0">
                <a:solidFill>
                  <a:srgbClr val="666666"/>
                </a:solidFill>
                <a:latin typeface="Calibri" panose="020F0502020204030204" pitchFamily="34" charset="0"/>
              </a:rPr>
              <a:t>Utilización de patrones de diseño seguro.</a:t>
            </a:r>
          </a:p>
        </p:txBody>
      </p:sp>
      <p:sp>
        <p:nvSpPr>
          <p:cNvPr id="9" name="CuadroTexto 8">
            <a:extLst>
              <a:ext uri="{FF2B5EF4-FFF2-40B4-BE49-F238E27FC236}">
                <a16:creationId xmlns:a16="http://schemas.microsoft.com/office/drawing/2014/main" id="{E794DCB9-B5CC-E646-0D11-2A83F9AA0891}"/>
              </a:ext>
            </a:extLst>
          </p:cNvPr>
          <p:cNvSpPr txBox="1"/>
          <p:nvPr/>
        </p:nvSpPr>
        <p:spPr>
          <a:xfrm>
            <a:off x="3843775" y="4108051"/>
            <a:ext cx="17093639"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práctica del SDL implica la implementación de controles de seguridad adecuados en la arquitectura del sistema?</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356174341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07A72-E6CC-679B-17A4-2252AD8079A6}"/>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B1C42F1-44D5-FE55-6848-A24D3E18FCAC}"/>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A902F37-07F3-7FA0-9921-7699069B86F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9919E971-9CAC-A811-7FC6-42139C820B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5C889CC3-0FCF-6C72-9B8E-6BDD07A82F76}"/>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fontAlgn="base">
              <a:buFont typeface="+mj-lt"/>
              <a:buAutoNum type="alphaLcParenR"/>
            </a:pPr>
            <a:r>
              <a:rPr lang="es-MX" sz="3600" dirty="0">
                <a:solidFill>
                  <a:srgbClr val="666666"/>
                </a:solidFill>
                <a:latin typeface="Calibri" panose="020F0502020204030204" pitchFamily="34" charset="0"/>
              </a:rPr>
              <a:t>Desarrollo y entrega de programas de formación en seguridad. </a:t>
            </a:r>
          </a:p>
          <a:p>
            <a:pPr marL="742950" indent="-742950" fontAlgn="base">
              <a:buFont typeface="+mj-lt"/>
              <a:buAutoNum type="alphaLcParenR"/>
            </a:pPr>
            <a:r>
              <a:rPr lang="es-MX" sz="3600" dirty="0">
                <a:solidFill>
                  <a:srgbClr val="666666"/>
                </a:solidFill>
                <a:latin typeface="Calibri" panose="020F0502020204030204" pitchFamily="34" charset="0"/>
              </a:rPr>
              <a:t>Validación del cumplimiento normativo. </a:t>
            </a:r>
          </a:p>
          <a:p>
            <a:pPr marL="742950" indent="-742950" fontAlgn="base">
              <a:buFont typeface="+mj-lt"/>
              <a:buAutoNum type="alphaLcParenR"/>
            </a:pPr>
            <a:r>
              <a:rPr lang="es-MX" sz="3600" dirty="0">
                <a:solidFill>
                  <a:srgbClr val="666666"/>
                </a:solidFill>
                <a:latin typeface="Calibri" panose="020F0502020204030204" pitchFamily="34" charset="0"/>
              </a:rPr>
              <a:t>Realización de pruebas de penetración. </a:t>
            </a:r>
          </a:p>
          <a:p>
            <a:pPr marL="742950" indent="-742950" fontAlgn="base">
              <a:buFont typeface="+mj-lt"/>
              <a:buAutoNum type="alphaLcParenR"/>
            </a:pPr>
            <a:r>
              <a:rPr lang="es-MX" sz="3600" dirty="0">
                <a:solidFill>
                  <a:srgbClr val="FF0000"/>
                </a:solidFill>
                <a:latin typeface="Calibri" panose="020F0502020204030204" pitchFamily="34" charset="0"/>
              </a:rPr>
              <a:t>* Utilización de patrones de diseño seguro.</a:t>
            </a:r>
          </a:p>
        </p:txBody>
      </p:sp>
      <p:sp>
        <p:nvSpPr>
          <p:cNvPr id="9" name="CuadroTexto 8">
            <a:extLst>
              <a:ext uri="{FF2B5EF4-FFF2-40B4-BE49-F238E27FC236}">
                <a16:creationId xmlns:a16="http://schemas.microsoft.com/office/drawing/2014/main" id="{D1D5922D-E2EB-3527-FEBE-C9A1C732DB15}"/>
              </a:ext>
            </a:extLst>
          </p:cNvPr>
          <p:cNvSpPr txBox="1"/>
          <p:nvPr/>
        </p:nvSpPr>
        <p:spPr>
          <a:xfrm>
            <a:off x="3843776" y="4108051"/>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práctica del SDL implica la implementación de controles de seguridad adecuados en la arquitectura del sistema?</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D1CC1F0D-9138-44D9-9DAD-AFDDEE57DB86}"/>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Utilizar patrones de diseño seguro es una práctica clave en la fase de "Diseño y Arquitectura Segura". </a:t>
            </a:r>
            <a:endParaRPr lang="es-CL" sz="3600" i="1" dirty="0"/>
          </a:p>
        </p:txBody>
      </p:sp>
    </p:spTree>
    <p:custDataLst>
      <p:tags r:id="rId1"/>
    </p:custDataLst>
    <p:extLst>
      <p:ext uri="{BB962C8B-B14F-4D97-AF65-F5344CB8AC3E}">
        <p14:creationId xmlns:p14="http://schemas.microsoft.com/office/powerpoint/2010/main" val="164440078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B4EA3-874D-6CB1-2683-74220C52DC73}"/>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6270170D-9532-5133-1144-4E223900D60B}"/>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A0A8DF65-04E9-D8EA-14A1-40A2D2E02409}"/>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21341674-D8AC-65D1-C321-F2241338D7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020A258C-3ECC-3046-24BE-D911D3295A5A}"/>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Implementación Segura. </a:t>
            </a:r>
          </a:p>
          <a:p>
            <a:pPr marL="742950" indent="-742950" algn="l" rtl="0" fontAlgn="base">
              <a:buFont typeface="+mj-lt"/>
              <a:buAutoNum type="alphaLcParenR"/>
            </a:pPr>
            <a:r>
              <a:rPr lang="es-MX" sz="3600" dirty="0">
                <a:solidFill>
                  <a:srgbClr val="666666"/>
                </a:solidFill>
                <a:latin typeface="Calibri" panose="020F0502020204030204" pitchFamily="34" charset="0"/>
              </a:rPr>
              <a:t>Liberación. </a:t>
            </a:r>
          </a:p>
          <a:p>
            <a:pPr marL="742950" indent="-742950" algn="l" rtl="0" fontAlgn="base">
              <a:buFont typeface="+mj-lt"/>
              <a:buAutoNum type="alphaLcParenR"/>
            </a:pPr>
            <a:r>
              <a:rPr lang="es-MX" sz="3600" dirty="0">
                <a:solidFill>
                  <a:srgbClr val="666666"/>
                </a:solidFill>
                <a:latin typeface="Calibri" panose="020F0502020204030204" pitchFamily="34" charset="0"/>
              </a:rPr>
              <a:t>Evaluación de Riesgos. </a:t>
            </a:r>
          </a:p>
          <a:p>
            <a:pPr marL="742950" indent="-742950" algn="l" rtl="0" fontAlgn="base">
              <a:buFont typeface="+mj-lt"/>
              <a:buAutoNum type="alphaLcParenR"/>
            </a:pPr>
            <a:r>
              <a:rPr lang="es-MX" sz="3600" dirty="0">
                <a:solidFill>
                  <a:srgbClr val="666666"/>
                </a:solidFill>
                <a:latin typeface="Calibri" panose="020F0502020204030204" pitchFamily="34" charset="0"/>
              </a:rPr>
              <a:t>Pruebas de Seguridad. </a:t>
            </a:r>
          </a:p>
        </p:txBody>
      </p:sp>
      <p:sp>
        <p:nvSpPr>
          <p:cNvPr id="9" name="CuadroTexto 8">
            <a:extLst>
              <a:ext uri="{FF2B5EF4-FFF2-40B4-BE49-F238E27FC236}">
                <a16:creationId xmlns:a16="http://schemas.microsoft.com/office/drawing/2014/main" id="{92FC380E-7CDC-1C80-B165-A4F919530ACD}"/>
              </a:ext>
            </a:extLst>
          </p:cNvPr>
          <p:cNvSpPr txBox="1"/>
          <p:nvPr/>
        </p:nvSpPr>
        <p:spPr>
          <a:xfrm>
            <a:off x="3843775" y="4108051"/>
            <a:ext cx="17093639"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componente del SDL se centra en aplicar las mejores prácticas de codificación segura para escribir código resistente a los ataques?</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128213656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8BDB9-3226-F2B5-DAEB-1E9735A432F4}"/>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8A3293FE-2ABF-0BE5-07EC-8960B990255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6092F20-8D57-8460-0944-EC7B9791BFA0}"/>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F37F09B2-05C3-9310-15CA-4D86ED6A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7F0ABBA6-CFFB-6A8A-F47C-ABC1DC230C0C}"/>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Implementación Segura.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Liberación.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Evaluación de Riesgos.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Pruebas de Seguridad. </a:t>
            </a:r>
            <a:endParaRPr lang="es-MX" sz="3600" dirty="0">
              <a:solidFill>
                <a:srgbClr val="FF0000"/>
              </a:solidFill>
              <a:latin typeface="Calibri" panose="020F0502020204030204" pitchFamily="34" charset="0"/>
            </a:endParaRPr>
          </a:p>
        </p:txBody>
      </p:sp>
      <p:sp>
        <p:nvSpPr>
          <p:cNvPr id="9" name="CuadroTexto 8">
            <a:extLst>
              <a:ext uri="{FF2B5EF4-FFF2-40B4-BE49-F238E27FC236}">
                <a16:creationId xmlns:a16="http://schemas.microsoft.com/office/drawing/2014/main" id="{561A3085-E89C-DE63-2D69-9B7B0E3F9D15}"/>
              </a:ext>
            </a:extLst>
          </p:cNvPr>
          <p:cNvSpPr txBox="1"/>
          <p:nvPr/>
        </p:nvSpPr>
        <p:spPr>
          <a:xfrm>
            <a:off x="3843776" y="4108051"/>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componente del SDL se centra en aplicar las mejores prácticas de codificación segura para escribir código resistente a los ataques?</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1F288F3D-4E28-C103-A169-6410CADE857B}"/>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fase de "Implementación Segura" se centra en aplicar las mejores prácticas de codificación segura. </a:t>
            </a:r>
            <a:endParaRPr lang="es-CL" sz="3600" i="1" dirty="0"/>
          </a:p>
        </p:txBody>
      </p:sp>
    </p:spTree>
    <p:custDataLst>
      <p:tags r:id="rId1"/>
    </p:custDataLst>
    <p:extLst>
      <p:ext uri="{BB962C8B-B14F-4D97-AF65-F5344CB8AC3E}">
        <p14:creationId xmlns:p14="http://schemas.microsoft.com/office/powerpoint/2010/main" val="11303731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1CC17-A3B6-58C9-A29A-B55502F3D477}"/>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4A18536B-1058-96F6-7FA9-2A5E7DFCC91A}"/>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91E6356-F716-943F-D55D-E88CA629CC7B}"/>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E9D33FE2-1DAF-B924-2937-84AC78601E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8653AB45-D07D-A176-3EA7-96491DCE6C6C}"/>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Proporcionar capacitación en seguridad a los miembros del equipo.</a:t>
            </a:r>
          </a:p>
          <a:p>
            <a:pPr marL="742950" indent="-742950" algn="l" rtl="0" fontAlgn="base">
              <a:buFont typeface="+mj-lt"/>
              <a:buAutoNum type="alphaLcParenR"/>
            </a:pPr>
            <a:r>
              <a:rPr lang="es-MX" sz="3600" dirty="0">
                <a:solidFill>
                  <a:srgbClr val="666666"/>
                </a:solidFill>
                <a:latin typeface="Calibri" panose="020F0502020204030204" pitchFamily="34" charset="0"/>
              </a:rPr>
              <a:t>Identificar y documentar los requisitos de seguridad del proyecto. </a:t>
            </a:r>
          </a:p>
          <a:p>
            <a:pPr marL="742950" indent="-742950" algn="l" rtl="0" fontAlgn="base">
              <a:buFont typeface="+mj-lt"/>
              <a:buAutoNum type="alphaLcParenR"/>
            </a:pPr>
            <a:r>
              <a:rPr lang="es-MX" sz="3600" dirty="0">
                <a:solidFill>
                  <a:srgbClr val="666666"/>
                </a:solidFill>
                <a:latin typeface="Calibri" panose="020F0502020204030204" pitchFamily="34" charset="0"/>
              </a:rPr>
              <a:t>Prepararse para posibles incidentes de seguridad y responder de manera rápida y efectiva.</a:t>
            </a:r>
          </a:p>
          <a:p>
            <a:pPr marL="742950" indent="-742950" algn="l" rtl="0" fontAlgn="base">
              <a:buFont typeface="+mj-lt"/>
              <a:buAutoNum type="alphaLcParenR"/>
            </a:pPr>
            <a:r>
              <a:rPr lang="es-MX" sz="3600" dirty="0">
                <a:solidFill>
                  <a:srgbClr val="666666"/>
                </a:solidFill>
                <a:latin typeface="Calibri" panose="020F0502020204030204" pitchFamily="34" charset="0"/>
              </a:rPr>
              <a:t>Realizar pruebas exhaustivas de seguridad.</a:t>
            </a:r>
          </a:p>
        </p:txBody>
      </p:sp>
      <p:sp>
        <p:nvSpPr>
          <p:cNvPr id="9" name="CuadroTexto 8">
            <a:extLst>
              <a:ext uri="{FF2B5EF4-FFF2-40B4-BE49-F238E27FC236}">
                <a16:creationId xmlns:a16="http://schemas.microsoft.com/office/drawing/2014/main" id="{C83482E1-8A0B-DB18-4D5A-D750F32DB773}"/>
              </a:ext>
            </a:extLst>
          </p:cNvPr>
          <p:cNvSpPr txBox="1"/>
          <p:nvPr/>
        </p:nvSpPr>
        <p:spPr>
          <a:xfrm>
            <a:off x="3843775" y="4108051"/>
            <a:ext cx="17093639"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objetivo principal de la fase de "Respuesta" en el SDL?</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29736173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BF97B-1CB4-C4D2-E425-480A61FFC07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397CFCBA-A5F4-120C-964E-5D7FA3F7577D}"/>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8ED332E-05BF-83D2-B915-F3529E083333}"/>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8D73ACB7-2B6A-1D61-8BB5-2030BE1AA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2A079C9B-9C15-D511-C251-BE6C9E790FDB}"/>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Proporcionar capacitación en seguridad a los miembros del equipo.</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Identificar y documentar los requisitos de seguridad del proyecto. </a:t>
            </a:r>
          </a:p>
          <a:p>
            <a:pPr marL="742950" indent="-742950" algn="l" rtl="0" fontAlgn="base">
              <a:buFont typeface="+mj-lt"/>
              <a:buAutoNum type="alphaLcParenR"/>
            </a:pPr>
            <a:r>
              <a:rPr lang="es-MX" sz="3600" dirty="0">
                <a:solidFill>
                  <a:srgbClr val="FF0000"/>
                </a:solidFill>
                <a:latin typeface="Calibri" panose="020F0502020204030204" pitchFamily="34" charset="0"/>
              </a:rPr>
              <a:t>* Prepararse para posibles incidentes de seguridad y responder de manera rápida y efectiva.</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Realizar pruebas exhaustivas de seguridad.</a:t>
            </a:r>
          </a:p>
        </p:txBody>
      </p:sp>
      <p:sp>
        <p:nvSpPr>
          <p:cNvPr id="9" name="CuadroTexto 8">
            <a:extLst>
              <a:ext uri="{FF2B5EF4-FFF2-40B4-BE49-F238E27FC236}">
                <a16:creationId xmlns:a16="http://schemas.microsoft.com/office/drawing/2014/main" id="{51C3FB42-3BB8-238C-BE1A-4EB12B21B1EA}"/>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objetivo principal de la fase de "Respuesta" en el SDL?</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B5F32F34-1745-DBE7-99E9-08F47866F03A}"/>
              </a:ext>
            </a:extLst>
          </p:cNvPr>
          <p:cNvSpPr txBox="1"/>
          <p:nvPr/>
        </p:nvSpPr>
        <p:spPr>
          <a:xfrm>
            <a:off x="5234354" y="8405446"/>
            <a:ext cx="160782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fase de "Respuesta" se centra en prepararse para posibles incidentes de seguridad y responder de manera rápida y efectiva. </a:t>
            </a:r>
            <a:endParaRPr lang="es-CL" sz="3600" i="1" dirty="0"/>
          </a:p>
        </p:txBody>
      </p:sp>
    </p:spTree>
    <p:custDataLst>
      <p:tags r:id="rId1"/>
    </p:custDataLst>
    <p:extLst>
      <p:ext uri="{BB962C8B-B14F-4D97-AF65-F5344CB8AC3E}">
        <p14:creationId xmlns:p14="http://schemas.microsoft.com/office/powerpoint/2010/main" val="231514495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9837120" y="7295324"/>
            <a:ext cx="13074775" cy="2339100"/>
          </a:xfrm>
        </p:spPr>
        <p:txBody>
          <a:bodyPr/>
          <a:lstStyle/>
          <a:p>
            <a:r>
              <a:rPr lang="es-CL" b="1" dirty="0"/>
              <a:t>Aprendizaje Esperado</a:t>
            </a:r>
            <a:r>
              <a:rPr lang="es-CL" dirty="0"/>
              <a:t>: </a:t>
            </a:r>
          </a:p>
          <a:p>
            <a:endParaRPr lang="es-CL" dirty="0"/>
          </a:p>
          <a:p>
            <a:pPr algn="just"/>
            <a:r>
              <a:rPr lang="es-CL" dirty="0"/>
              <a:t>4.1. </a:t>
            </a:r>
            <a:r>
              <a:rPr lang="es-MX" dirty="0"/>
              <a:t>Evalúa librerías externas de seguridad en Python, para proteger la integridad, confiabilidad y disponibilidad de la información, según el estándar de la industria.</a:t>
            </a:r>
            <a:endParaRPr lang="es-CL" dirty="0"/>
          </a:p>
        </p:txBody>
      </p:sp>
      <p:sp>
        <p:nvSpPr>
          <p:cNvPr id="4" name="Título 3"/>
          <p:cNvSpPr>
            <a:spLocks noGrp="1"/>
          </p:cNvSpPr>
          <p:nvPr>
            <p:ph type="title"/>
          </p:nvPr>
        </p:nvSpPr>
        <p:spPr/>
        <p:txBody>
          <a:bodyPr>
            <a:normAutofit fontScale="90000"/>
          </a:bodyPr>
          <a:lstStyle/>
          <a:p>
            <a:r>
              <a:rPr lang="es-CL" dirty="0"/>
              <a:t>UNIDAD DE APRENDIZAJE</a:t>
            </a:r>
          </a:p>
        </p:txBody>
      </p:sp>
      <p:sp>
        <p:nvSpPr>
          <p:cNvPr id="5" name="Marcador de texto 4"/>
          <p:cNvSpPr>
            <a:spLocks noGrp="1"/>
          </p:cNvSpPr>
          <p:nvPr>
            <p:ph type="body" sz="quarter" idx="16"/>
          </p:nvPr>
        </p:nvSpPr>
        <p:spPr>
          <a:xfrm>
            <a:off x="9837120" y="4873624"/>
            <a:ext cx="13340932" cy="1984376"/>
          </a:xfrm>
        </p:spPr>
        <p:txBody>
          <a:bodyPr>
            <a:normAutofit/>
          </a:bodyPr>
          <a:lstStyle/>
          <a:p>
            <a:r>
              <a:rPr lang="es-CL" sz="3200" dirty="0"/>
              <a:t>UNIDAD 4: </a:t>
            </a:r>
            <a:r>
              <a:rPr lang="es-MX" sz="3200" dirty="0"/>
              <a:t>Evalúa el uso de metodologías de desarrollo seguro, para proteger la integridad de la información, considerando SAMM y SDL.</a:t>
            </a:r>
            <a:endParaRPr lang="es-CL" sz="3200" dirty="0"/>
          </a:p>
        </p:txBody>
      </p:sp>
      <p:pic>
        <p:nvPicPr>
          <p:cNvPr id="6" name="Picture 4" descr="Business strategy success target goals. Free Photo"/>
          <p:cNvPicPr>
            <a:picLocks noGrp="1" noChangeAspect="1" noChangeArrowheads="1"/>
          </p:cNvPicPr>
          <p:nvPr>
            <p:ph type="pic" sz="half" idx="13"/>
          </p:nvPr>
        </p:nvPicPr>
        <p:blipFill rotWithShape="1">
          <a:blip r:embed="rId3">
            <a:extLst>
              <a:ext uri="{28A0092B-C50C-407E-A947-70E740481C1C}">
                <a14:useLocalDpi xmlns:a14="http://schemas.microsoft.com/office/drawing/2010/main" val="0"/>
              </a:ext>
            </a:extLst>
          </a:blip>
          <a:srcRect l="27728" r="27728"/>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4895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846668"/>
            <a:ext cx="21946388" cy="1817020"/>
          </a:xfrm>
        </p:spPr>
        <p:txBody>
          <a:bodyPr>
            <a:normAutofit/>
          </a:bodyPr>
          <a:lstStyle/>
          <a:p>
            <a:r>
              <a:rPr lang="es-MX" dirty="0"/>
              <a:t>¿Qué es la Metodología de Desarrollo Seguro SDL?</a:t>
            </a:r>
            <a:endParaRPr lang="es-CL" dirty="0"/>
          </a:p>
        </p:txBody>
      </p:sp>
      <p:sp>
        <p:nvSpPr>
          <p:cNvPr id="5" name="CuadroTexto 4">
            <a:extLst>
              <a:ext uri="{FF2B5EF4-FFF2-40B4-BE49-F238E27FC236}">
                <a16:creationId xmlns:a16="http://schemas.microsoft.com/office/drawing/2014/main" id="{25B020FB-DFA8-D267-2770-85090FABC623}"/>
              </a:ext>
            </a:extLst>
          </p:cNvPr>
          <p:cNvSpPr txBox="1"/>
          <p:nvPr/>
        </p:nvSpPr>
        <p:spPr>
          <a:xfrm>
            <a:off x="1669774" y="4075650"/>
            <a:ext cx="20689956"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Metodología de Desarrollo Seguro (SDL, por sus siglas en inglés </a:t>
            </a:r>
            <a:r>
              <a:rPr lang="es-MX" sz="4000" dirty="0" err="1"/>
              <a:t>Secure</a:t>
            </a:r>
            <a:r>
              <a:rPr lang="es-MX" sz="4000" dirty="0"/>
              <a:t> </a:t>
            </a:r>
            <a:r>
              <a:rPr lang="es-MX" sz="4000" dirty="0" err="1"/>
              <a:t>Development</a:t>
            </a:r>
            <a:r>
              <a:rPr lang="es-MX" sz="4000" dirty="0"/>
              <a:t> </a:t>
            </a:r>
            <a:r>
              <a:rPr lang="es-MX" sz="4000" dirty="0" err="1"/>
              <a:t>Lifecycle</a:t>
            </a:r>
            <a:r>
              <a:rPr lang="es-MX" sz="4000" dirty="0"/>
              <a:t>) es un </a:t>
            </a:r>
            <a:r>
              <a:rPr lang="es-MX" sz="4000" b="1" dirty="0">
                <a:solidFill>
                  <a:srgbClr val="0070C0"/>
                </a:solidFill>
              </a:rPr>
              <a:t>enfoque estructurado para incorporar la seguridad en todas las etapas del ciclo de vida del desarrollo de software</a:t>
            </a:r>
            <a:r>
              <a:rPr lang="es-MX" sz="4000" dirty="0"/>
              <a:t>. El SDL está </a:t>
            </a:r>
            <a:r>
              <a:rPr lang="es-MX" sz="4000" b="1" dirty="0">
                <a:solidFill>
                  <a:srgbClr val="0070C0"/>
                </a:solidFill>
              </a:rPr>
              <a:t>diseñado</a:t>
            </a:r>
            <a:r>
              <a:rPr lang="es-MX" sz="4000" dirty="0"/>
              <a:t> para ayudar a las organizaciones a </a:t>
            </a:r>
            <a:r>
              <a:rPr lang="es-MX" sz="4000" b="1" dirty="0">
                <a:solidFill>
                  <a:srgbClr val="0070C0"/>
                </a:solidFill>
              </a:rPr>
              <a:t>desarrollar software más seguro</a:t>
            </a:r>
            <a:r>
              <a:rPr lang="es-MX" sz="4000" dirty="0"/>
              <a:t> al identificar y abordar proactivamente los riesgos de seguridad desde el principio y a lo largo de todo el proceso de desarrollo.</a:t>
            </a:r>
          </a:p>
        </p:txBody>
      </p:sp>
      <p:pic>
        <p:nvPicPr>
          <p:cNvPr id="7" name="Imagen 6" descr="Logotipo&#10;&#10;Descripción generada automáticamente">
            <a:extLst>
              <a:ext uri="{FF2B5EF4-FFF2-40B4-BE49-F238E27FC236}">
                <a16:creationId xmlns:a16="http://schemas.microsoft.com/office/drawing/2014/main" id="{0E18DF8D-1809-9DB7-0A17-784DC4272C3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1030" name="Picture 6">
            <a:extLst>
              <a:ext uri="{FF2B5EF4-FFF2-40B4-BE49-F238E27FC236}">
                <a16:creationId xmlns:a16="http://schemas.microsoft.com/office/drawing/2014/main" id="{6EF74E35-0CDC-B9F1-8398-EC1AE80471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364" y="9336571"/>
            <a:ext cx="13058775" cy="2828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98744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FD09-C63F-48F1-8C9D-E64D83FA1294}"/>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B21DE04-0C9E-14A4-DE98-76003EA357BD}"/>
              </a:ext>
            </a:extLst>
          </p:cNvPr>
          <p:cNvSpPr>
            <a:spLocks noGrp="1"/>
          </p:cNvSpPr>
          <p:nvPr>
            <p:ph type="title"/>
          </p:nvPr>
        </p:nvSpPr>
        <p:spPr>
          <a:xfrm>
            <a:off x="1052760" y="846668"/>
            <a:ext cx="21946388" cy="1817020"/>
          </a:xfrm>
        </p:spPr>
        <p:txBody>
          <a:bodyPr>
            <a:normAutofit/>
          </a:bodyPr>
          <a:lstStyle/>
          <a:p>
            <a:r>
              <a:rPr lang="es-MX" dirty="0"/>
              <a:t>¿Qué es la Metodología de Desarrollo Seguro SDL?</a:t>
            </a:r>
            <a:endParaRPr lang="es-CL" dirty="0"/>
          </a:p>
        </p:txBody>
      </p:sp>
      <p:sp>
        <p:nvSpPr>
          <p:cNvPr id="5" name="CuadroTexto 4">
            <a:extLst>
              <a:ext uri="{FF2B5EF4-FFF2-40B4-BE49-F238E27FC236}">
                <a16:creationId xmlns:a16="http://schemas.microsoft.com/office/drawing/2014/main" id="{5CFB2F33-EB1F-BA5A-54A9-A09703E00EC6}"/>
              </a:ext>
            </a:extLst>
          </p:cNvPr>
          <p:cNvSpPr txBox="1"/>
          <p:nvPr/>
        </p:nvSpPr>
        <p:spPr>
          <a:xfrm>
            <a:off x="1669774" y="4075650"/>
            <a:ext cx="20510288"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Esta Metodología de Desarrollo Seguro (SDL) fue </a:t>
            </a:r>
            <a:r>
              <a:rPr lang="es-MX" sz="4000" b="1" dirty="0">
                <a:solidFill>
                  <a:srgbClr val="0070C0"/>
                </a:solidFill>
              </a:rPr>
              <a:t>creada por Microsoft</a:t>
            </a:r>
            <a:r>
              <a:rPr lang="es-MX" sz="4000" dirty="0"/>
              <a:t>. Es un </a:t>
            </a:r>
            <a:r>
              <a:rPr lang="es-MX" sz="4000" b="1" dirty="0">
                <a:solidFill>
                  <a:srgbClr val="0070C0"/>
                </a:solidFill>
              </a:rPr>
              <a:t>conjunto de prácticas y procesos diseñados para ayudar a mejorar la seguridad de los productos de software durante su desarrollo</a:t>
            </a:r>
            <a:r>
              <a:rPr lang="es-MX" sz="4000" dirty="0"/>
              <a:t>. Microsoft desarrolló SDL como respuesta a la preocupación por la seguridad de sus productos y </a:t>
            </a:r>
            <a:r>
              <a:rPr lang="es-MX" sz="4000" b="1" dirty="0">
                <a:solidFill>
                  <a:srgbClr val="0070C0"/>
                </a:solidFill>
              </a:rPr>
              <a:t>para mitigar las vulnerabilidades </a:t>
            </a:r>
            <a:r>
              <a:rPr lang="es-MX" sz="4000" dirty="0"/>
              <a:t>que podrían explotar ciberdelincuentes. Desde entonces, SDL ha sido adoptada y adaptada por muchas otras organizaciones en la industria del software como un marco para mejorar la seguridad de sus productos y proteger a los usuarios finales contra posibles amenazas</a:t>
            </a:r>
          </a:p>
        </p:txBody>
      </p:sp>
      <p:pic>
        <p:nvPicPr>
          <p:cNvPr id="7" name="Imagen 6" descr="Logotipo&#10;&#10;Descripción generada automáticamente">
            <a:extLst>
              <a:ext uri="{FF2B5EF4-FFF2-40B4-BE49-F238E27FC236}">
                <a16:creationId xmlns:a16="http://schemas.microsoft.com/office/drawing/2014/main" id="{099E260B-6387-63C3-6745-AFF43C85B972}"/>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 name="Picture 6">
            <a:extLst>
              <a:ext uri="{FF2B5EF4-FFF2-40B4-BE49-F238E27FC236}">
                <a16:creationId xmlns:a16="http://schemas.microsoft.com/office/drawing/2014/main" id="{F4578108-BF99-7B8E-92D9-006A81388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5364" y="9336571"/>
            <a:ext cx="13058775" cy="28289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16084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04F57-2F5E-E844-8AF2-2E0D32B0140D}"/>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5F2DA1EE-548F-B1EC-1CC2-90236F799A94}"/>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C21EE6E0-D477-9124-35F1-C4605C47AAD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13314" name="Picture 2">
            <a:extLst>
              <a:ext uri="{FF2B5EF4-FFF2-40B4-BE49-F238E27FC236}">
                <a16:creationId xmlns:a16="http://schemas.microsoft.com/office/drawing/2014/main" id="{D3DEBAF8-715C-B049-3A08-659F2CD80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038" y="3071446"/>
            <a:ext cx="20377177" cy="79013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307987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3AB9A-95E8-493C-4279-1FEF0B72F97F}"/>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3E06B794-971D-3DB9-D303-71E5DC5A3582}"/>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D69AAB43-1E16-E209-2A4D-4AE0B8D376D0}"/>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E1AA9C27-8D8B-5151-5CF9-389743F6C126}"/>
              </a:ext>
            </a:extLst>
          </p:cNvPr>
          <p:cNvGraphicFramePr>
            <a:graphicFrameLocks noGrp="1"/>
          </p:cNvGraphicFramePr>
          <p:nvPr>
            <p:extLst>
              <p:ext uri="{D42A27DB-BD31-4B8C-83A1-F6EECF244321}">
                <p14:modId xmlns:p14="http://schemas.microsoft.com/office/powerpoint/2010/main" val="1755688791"/>
              </p:ext>
            </p:extLst>
          </p:nvPr>
        </p:nvGraphicFramePr>
        <p:xfrm>
          <a:off x="1589867" y="3231392"/>
          <a:ext cx="20872174" cy="836640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fontAlgn="t"/>
                      <a:endParaRPr lang="es-CL" sz="3200" dirty="0">
                        <a:ln>
                          <a:noFill/>
                        </a:ln>
                        <a:effectLst/>
                      </a:endParaRPr>
                    </a:p>
                    <a:p>
                      <a:pPr fontAlgn="t"/>
                      <a:endParaRPr lang="es-CL" sz="3200" dirty="0">
                        <a:ln>
                          <a:noFill/>
                        </a:ln>
                        <a:effectLst/>
                      </a:endParaRP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Entrenamiento</a:t>
                      </a:r>
                      <a:r>
                        <a:rPr lang="es-CL" sz="3200" b="0" dirty="0">
                          <a:ln>
                            <a:noFill/>
                          </a:ln>
                          <a:solidFill>
                            <a:srgbClr val="4C4C4C"/>
                          </a:solidFill>
                          <a:effectLst/>
                        </a:rPr>
                        <a:t> (Training)</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fontAlgn="t"/>
                      <a:endParaRPr lang="es-MX" sz="3200" dirty="0">
                        <a:ln>
                          <a:noFill/>
                        </a:ln>
                        <a:effectLst/>
                      </a:endParaRPr>
                    </a:p>
                    <a:p>
                      <a:pPr algn="just" rtl="0" fontAlgn="base"/>
                      <a:r>
                        <a:rPr lang="es-MX" sz="3200" b="0" dirty="0">
                          <a:ln>
                            <a:noFill/>
                          </a:ln>
                          <a:solidFill>
                            <a:srgbClr val="4C4C4C"/>
                          </a:solidFill>
                          <a:effectLst/>
                        </a:rPr>
                        <a:t>Este componente se centra en proporcionar </a:t>
                      </a:r>
                      <a:r>
                        <a:rPr lang="es-MX" sz="3200" b="1" dirty="0">
                          <a:ln>
                            <a:noFill/>
                          </a:ln>
                          <a:solidFill>
                            <a:srgbClr val="0070C0"/>
                          </a:solidFill>
                          <a:effectLst/>
                        </a:rPr>
                        <a:t>capacitación y concienciación en seguridad a todos los miembros del equipo de desarrollo de software</a:t>
                      </a:r>
                      <a:r>
                        <a:rPr lang="es-MX" sz="3200" b="0" dirty="0">
                          <a:ln>
                            <a:noFill/>
                          </a:ln>
                          <a:solidFill>
                            <a:srgbClr val="4C4C4C"/>
                          </a:solidFill>
                          <a:effectLst/>
                        </a:rPr>
                        <a:t>. Esto incluye la formación en buenas prácticas de seguridad, la identificación y prevención de vulnerabilidades comunes, y la comprensión de las políticas y procedimientos de seguridad de la organización.</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0" dirty="0">
                          <a:ln>
                            <a:noFill/>
                          </a:ln>
                          <a:solidFill>
                            <a:srgbClr val="4C4C4C"/>
                          </a:solidFill>
                          <a:effectLst/>
                        </a:rPr>
                        <a:t>Desarrollo y entrega de </a:t>
                      </a:r>
                      <a:r>
                        <a:rPr lang="es-MX" sz="3200" b="1" dirty="0">
                          <a:ln>
                            <a:noFill/>
                          </a:ln>
                          <a:solidFill>
                            <a:srgbClr val="0070C0"/>
                          </a:solidFill>
                          <a:effectLst/>
                        </a:rPr>
                        <a:t>programas de formación en seguridad</a:t>
                      </a:r>
                      <a:r>
                        <a:rPr lang="es-MX" sz="3200" b="0" dirty="0">
                          <a:ln>
                            <a:noFill/>
                          </a:ln>
                          <a:solidFill>
                            <a:srgbClr val="4C4C4C"/>
                          </a:solidFill>
                          <a:effectLst/>
                        </a:rPr>
                        <a:t> para desarrolladores, probadores y personal de gestión.</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706482800"/>
                  </a:ext>
                </a:extLst>
              </a:tr>
              <a:tr h="0">
                <a:tc vMerge="1">
                  <a:txBody>
                    <a:bodyPr/>
                    <a:lstStyle/>
                    <a:p>
                      <a:endParaRPr lang="es-CL"/>
                    </a:p>
                  </a:txBody>
                  <a:tcPr/>
                </a:tc>
                <a:tc vMerge="1">
                  <a:txBody>
                    <a:bodyPr/>
                    <a:lstStyle/>
                    <a:p>
                      <a:endParaRPr lang="es-CL"/>
                    </a:p>
                  </a:txBody>
                  <a:tcPr/>
                </a:tc>
                <a:tc>
                  <a:txBody>
                    <a:bodyPr/>
                    <a:lstStyle/>
                    <a:p>
                      <a:pPr fontAlgn="t"/>
                      <a:endParaRPr lang="es-MX" sz="3200" dirty="0">
                        <a:ln>
                          <a:noFill/>
                        </a:ln>
                        <a:effectLst/>
                      </a:endParaRPr>
                    </a:p>
                    <a:p>
                      <a:pPr algn="just" rtl="0" fontAlgn="base"/>
                      <a:r>
                        <a:rPr lang="es-MX" sz="3200" b="1" dirty="0">
                          <a:ln>
                            <a:noFill/>
                          </a:ln>
                          <a:solidFill>
                            <a:srgbClr val="0070C0"/>
                          </a:solidFill>
                          <a:effectLst/>
                        </a:rPr>
                        <a:t>Integración de módulos de seguridad </a:t>
                      </a:r>
                      <a:r>
                        <a:rPr lang="es-MX" sz="3200" b="0" dirty="0">
                          <a:ln>
                            <a:noFill/>
                          </a:ln>
                          <a:solidFill>
                            <a:srgbClr val="4C4C4C"/>
                          </a:solidFill>
                          <a:effectLst/>
                        </a:rPr>
                        <a:t>en el proceso de incorporación de </a:t>
                      </a:r>
                      <a:r>
                        <a:rPr lang="es-MX" sz="3200" b="1" dirty="0">
                          <a:ln>
                            <a:noFill/>
                          </a:ln>
                          <a:solidFill>
                            <a:srgbClr val="0070C0"/>
                          </a:solidFill>
                          <a:effectLst/>
                        </a:rPr>
                        <a:t>nuevos empleados</a:t>
                      </a:r>
                      <a:r>
                        <a:rPr lang="es-MX" sz="3200" b="0" dirty="0">
                          <a:ln>
                            <a:noFill/>
                          </a:ln>
                          <a:solidFill>
                            <a:srgbClr val="4C4C4C"/>
                          </a:solidFill>
                          <a:effectLst/>
                        </a:rPr>
                        <a:t>.</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348130806"/>
                  </a:ext>
                </a:extLst>
              </a:tr>
              <a:tr h="0">
                <a:tc vMerge="1">
                  <a:txBody>
                    <a:bodyPr/>
                    <a:lstStyle/>
                    <a:p>
                      <a:endParaRPr lang="es-CL"/>
                    </a:p>
                  </a:txBody>
                  <a:tcPr/>
                </a:tc>
                <a:tc vMerge="1">
                  <a:txBody>
                    <a:bodyPr/>
                    <a:lstStyle/>
                    <a:p>
                      <a:endParaRPr lang="es-CL"/>
                    </a:p>
                  </a:txBody>
                  <a:tcPr/>
                </a:tc>
                <a:tc>
                  <a:txBody>
                    <a:bodyPr/>
                    <a:lstStyle/>
                    <a:p>
                      <a:pPr fontAlgn="t"/>
                      <a:endParaRPr lang="es-MX" sz="3200" dirty="0">
                        <a:ln>
                          <a:noFill/>
                        </a:ln>
                        <a:effectLst/>
                      </a:endParaRPr>
                    </a:p>
                    <a:p>
                      <a:pPr algn="just" rtl="0" fontAlgn="base"/>
                      <a:r>
                        <a:rPr lang="es-MX" sz="3200" b="0" dirty="0">
                          <a:ln>
                            <a:noFill/>
                          </a:ln>
                          <a:solidFill>
                            <a:srgbClr val="4C4C4C"/>
                          </a:solidFill>
                          <a:effectLst/>
                        </a:rPr>
                        <a:t>Realización de </a:t>
                      </a:r>
                      <a:r>
                        <a:rPr lang="es-MX" sz="3200" b="1" dirty="0">
                          <a:ln>
                            <a:noFill/>
                          </a:ln>
                          <a:solidFill>
                            <a:srgbClr val="0070C0"/>
                          </a:solidFill>
                          <a:effectLst/>
                        </a:rPr>
                        <a:t>ejercicios de concienciación en seguridad</a:t>
                      </a:r>
                      <a:r>
                        <a:rPr lang="es-MX" sz="3200" b="0" dirty="0">
                          <a:ln>
                            <a:noFill/>
                          </a:ln>
                          <a:solidFill>
                            <a:srgbClr val="4C4C4C"/>
                          </a:solidFill>
                          <a:effectLst/>
                        </a:rPr>
                        <a:t>, como simulaciones de ataques y ejercicios de phishing.</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3864037703"/>
                  </a:ext>
                </a:extLst>
              </a:tr>
            </a:tbl>
          </a:graphicData>
        </a:graphic>
      </p:graphicFrame>
    </p:spTree>
    <p:custDataLst>
      <p:tags r:id="rId1"/>
    </p:custDataLst>
    <p:extLst>
      <p:ext uri="{BB962C8B-B14F-4D97-AF65-F5344CB8AC3E}">
        <p14:creationId xmlns:p14="http://schemas.microsoft.com/office/powerpoint/2010/main" val="20501452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5312A-E7A6-24A0-9DFE-5EF3728FD4E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E57BCBBF-9525-CDCA-D932-15DAA29C01DA}"/>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89310E01-7F4F-90C0-7798-D5B07F8B88E2}"/>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7EFB3775-1F0A-B619-F6EF-B4315524083F}"/>
              </a:ext>
            </a:extLst>
          </p:cNvPr>
          <p:cNvGraphicFramePr>
            <a:graphicFrameLocks noGrp="1"/>
          </p:cNvGraphicFramePr>
          <p:nvPr>
            <p:extLst>
              <p:ext uri="{D42A27DB-BD31-4B8C-83A1-F6EECF244321}">
                <p14:modId xmlns:p14="http://schemas.microsoft.com/office/powerpoint/2010/main" val="4145060720"/>
              </p:ext>
            </p:extLst>
          </p:nvPr>
        </p:nvGraphicFramePr>
        <p:xfrm>
          <a:off x="1755913" y="3962912"/>
          <a:ext cx="20872174" cy="690336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Requisitos</a:t>
                      </a:r>
                      <a:r>
                        <a:rPr lang="es-CL" sz="3200" b="0" dirty="0">
                          <a:ln>
                            <a:noFill/>
                          </a:ln>
                          <a:solidFill>
                            <a:srgbClr val="4C4C4C"/>
                          </a:solidFill>
                          <a:effectLst/>
                        </a:rPr>
                        <a:t> (</a:t>
                      </a:r>
                      <a:r>
                        <a:rPr lang="es-CL" sz="3200" b="0" dirty="0" err="1">
                          <a:ln>
                            <a:noFill/>
                          </a:ln>
                          <a:solidFill>
                            <a:srgbClr val="4C4C4C"/>
                          </a:solidFill>
                          <a:effectLst/>
                        </a:rPr>
                        <a:t>Requirements</a:t>
                      </a:r>
                      <a:r>
                        <a:rPr lang="es-CL" sz="3200" b="0" dirty="0">
                          <a:ln>
                            <a:noFill/>
                          </a:ln>
                          <a:solidFill>
                            <a:srgbClr val="4C4C4C"/>
                          </a:solidFill>
                          <a:effectLst/>
                        </a:rPr>
                        <a:t>)</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En este componente, </a:t>
                      </a:r>
                      <a:r>
                        <a:rPr lang="es-MX" sz="3200" b="1" dirty="0">
                          <a:ln>
                            <a:noFill/>
                          </a:ln>
                          <a:solidFill>
                            <a:srgbClr val="0070C0"/>
                          </a:solidFill>
                          <a:effectLst/>
                        </a:rPr>
                        <a:t>se identifican y documentan los requisitos de seguridad específicos del proyecto</a:t>
                      </a:r>
                      <a:r>
                        <a:rPr lang="es-MX" sz="3200" b="0" dirty="0">
                          <a:ln>
                            <a:noFill/>
                          </a:ln>
                          <a:solidFill>
                            <a:srgbClr val="4C4C4C"/>
                          </a:solidFill>
                          <a:effectLst/>
                        </a:rPr>
                        <a:t>. Esto implica identificar las </a:t>
                      </a:r>
                      <a:r>
                        <a:rPr lang="es-MX" sz="3200" b="1" dirty="0">
                          <a:ln>
                            <a:noFill/>
                          </a:ln>
                          <a:solidFill>
                            <a:srgbClr val="0070C0"/>
                          </a:solidFill>
                          <a:effectLst/>
                        </a:rPr>
                        <a:t>características y funcionalidades </a:t>
                      </a:r>
                      <a:r>
                        <a:rPr lang="es-MX" sz="3200" b="0" dirty="0">
                          <a:ln>
                            <a:noFill/>
                          </a:ln>
                          <a:solidFill>
                            <a:srgbClr val="4C4C4C"/>
                          </a:solidFill>
                          <a:effectLst/>
                        </a:rPr>
                        <a:t>de seguridad </a:t>
                      </a:r>
                      <a:r>
                        <a:rPr lang="es-MX" sz="3200" b="1" dirty="0">
                          <a:ln>
                            <a:noFill/>
                          </a:ln>
                          <a:solidFill>
                            <a:srgbClr val="0070C0"/>
                          </a:solidFill>
                          <a:effectLst/>
                        </a:rPr>
                        <a:t>necesarias</a:t>
                      </a:r>
                      <a:r>
                        <a:rPr lang="es-MX" sz="3200" b="0" dirty="0">
                          <a:ln>
                            <a:noFill/>
                          </a:ln>
                          <a:solidFill>
                            <a:srgbClr val="4C4C4C"/>
                          </a:solidFill>
                          <a:effectLst/>
                        </a:rPr>
                        <a:t>, así como los </a:t>
                      </a:r>
                      <a:r>
                        <a:rPr lang="es-MX" sz="3200" b="1" i="0" u="none" strike="noStrike" cap="none" spc="-150" baseline="0" dirty="0">
                          <a:ln>
                            <a:noFill/>
                          </a:ln>
                          <a:solidFill>
                            <a:srgbClr val="0070C0"/>
                          </a:solidFill>
                          <a:effectLst/>
                          <a:uFillTx/>
                          <a:latin typeface="+mn-lt"/>
                          <a:ea typeface="+mn-ea"/>
                          <a:cs typeface="+mn-cs"/>
                          <a:sym typeface="Open Sans Light"/>
                        </a:rPr>
                        <a:t>controles de seguridad </a:t>
                      </a:r>
                      <a:r>
                        <a:rPr lang="es-MX" sz="3200" b="0" dirty="0">
                          <a:ln>
                            <a:noFill/>
                          </a:ln>
                          <a:solidFill>
                            <a:srgbClr val="4C4C4C"/>
                          </a:solidFill>
                          <a:effectLst/>
                        </a:rPr>
                        <a:t>que deben implementarse para mitigar los riesgos identificados.</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0" dirty="0">
                          <a:ln>
                            <a:noFill/>
                          </a:ln>
                          <a:solidFill>
                            <a:srgbClr val="4C4C4C"/>
                          </a:solidFill>
                          <a:effectLst/>
                        </a:rPr>
                        <a:t>Realización de </a:t>
                      </a:r>
                      <a:r>
                        <a:rPr lang="es-MX" sz="3200" b="1" dirty="0">
                          <a:ln>
                            <a:noFill/>
                          </a:ln>
                          <a:solidFill>
                            <a:srgbClr val="0070C0"/>
                          </a:solidFill>
                          <a:effectLst/>
                        </a:rPr>
                        <a:t>análisis de riesgos </a:t>
                      </a:r>
                      <a:r>
                        <a:rPr lang="es-MX" sz="3200" b="0" dirty="0">
                          <a:ln>
                            <a:noFill/>
                          </a:ln>
                          <a:solidFill>
                            <a:srgbClr val="4C4C4C"/>
                          </a:solidFill>
                          <a:effectLst/>
                        </a:rPr>
                        <a:t>para identificar requisitos de seguridad críticos.</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3363972935"/>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i="0" u="none" strike="noStrike" cap="none" spc="-150" baseline="0" dirty="0">
                          <a:ln>
                            <a:noFill/>
                          </a:ln>
                          <a:solidFill>
                            <a:srgbClr val="0070C0"/>
                          </a:solidFill>
                          <a:effectLst/>
                          <a:uFillTx/>
                          <a:latin typeface="+mn-lt"/>
                          <a:ea typeface="+mn-ea"/>
                          <a:cs typeface="+mn-cs"/>
                          <a:sym typeface="Open Sans Light"/>
                        </a:rPr>
                        <a:t>Documentación de los requisitos de seguridad </a:t>
                      </a:r>
                      <a:r>
                        <a:rPr lang="es-MX" sz="3200" b="0" dirty="0">
                          <a:ln>
                            <a:noFill/>
                          </a:ln>
                          <a:solidFill>
                            <a:srgbClr val="4C4C4C"/>
                          </a:solidFill>
                          <a:effectLst/>
                        </a:rPr>
                        <a:t>en el documento de requisitos del sistema.</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414976664"/>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i="0" u="none" strike="noStrike" cap="none" spc="-150" baseline="0" dirty="0">
                          <a:ln>
                            <a:noFill/>
                          </a:ln>
                          <a:solidFill>
                            <a:srgbClr val="0070C0"/>
                          </a:solidFill>
                          <a:effectLst/>
                          <a:uFillTx/>
                          <a:latin typeface="+mn-lt"/>
                          <a:ea typeface="+mn-ea"/>
                          <a:cs typeface="+mn-cs"/>
                          <a:sym typeface="Open Sans Light"/>
                        </a:rPr>
                        <a:t>Verificación</a:t>
                      </a:r>
                      <a:r>
                        <a:rPr lang="es-MX" sz="3200" b="0" dirty="0">
                          <a:ln>
                            <a:noFill/>
                          </a:ln>
                          <a:solidFill>
                            <a:srgbClr val="4C4C4C"/>
                          </a:solidFill>
                          <a:effectLst/>
                        </a:rPr>
                        <a:t> de que los </a:t>
                      </a:r>
                      <a:r>
                        <a:rPr lang="es-MX" sz="3200" b="1" i="0" u="none" strike="noStrike" cap="none" spc="-150" baseline="0" dirty="0">
                          <a:ln>
                            <a:noFill/>
                          </a:ln>
                          <a:solidFill>
                            <a:srgbClr val="0070C0"/>
                          </a:solidFill>
                          <a:effectLst/>
                          <a:uFillTx/>
                          <a:latin typeface="+mn-lt"/>
                          <a:ea typeface="+mn-ea"/>
                          <a:cs typeface="+mn-cs"/>
                          <a:sym typeface="Open Sans Light"/>
                        </a:rPr>
                        <a:t>requisitos de seguridad se implementen y cumplan </a:t>
                      </a:r>
                      <a:r>
                        <a:rPr lang="es-MX" sz="3200" b="0" dirty="0">
                          <a:ln>
                            <a:noFill/>
                          </a:ln>
                          <a:solidFill>
                            <a:srgbClr val="4C4C4C"/>
                          </a:solidFill>
                          <a:effectLst/>
                        </a:rPr>
                        <a:t>durante todo el ciclo de vida del desarrollo.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970468094"/>
                  </a:ext>
                </a:extLst>
              </a:tr>
            </a:tbl>
          </a:graphicData>
        </a:graphic>
      </p:graphicFrame>
    </p:spTree>
    <p:custDataLst>
      <p:tags r:id="rId1"/>
    </p:custDataLst>
    <p:extLst>
      <p:ext uri="{BB962C8B-B14F-4D97-AF65-F5344CB8AC3E}">
        <p14:creationId xmlns:p14="http://schemas.microsoft.com/office/powerpoint/2010/main" val="140214272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CCCA9-9DC9-2320-39EA-84F5F3A6D235}"/>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9B5498CC-D223-2165-BA2A-0F09138D9EE7}"/>
              </a:ext>
            </a:extLst>
          </p:cNvPr>
          <p:cNvSpPr>
            <a:spLocks noGrp="1"/>
          </p:cNvSpPr>
          <p:nvPr>
            <p:ph type="title"/>
          </p:nvPr>
        </p:nvSpPr>
        <p:spPr>
          <a:xfrm>
            <a:off x="1052760" y="846668"/>
            <a:ext cx="21946388" cy="1817020"/>
          </a:xfrm>
        </p:spPr>
        <p:txBody>
          <a:bodyPr>
            <a:normAutofit fontScale="90000"/>
          </a:bodyPr>
          <a:lstStyle/>
          <a:p>
            <a:r>
              <a:rPr lang="es-MX" dirty="0"/>
              <a:t>Componentes del Modelo de Ciclo de Vida de Desarrollo Seguro (SDL)</a:t>
            </a:r>
            <a:endParaRPr lang="es-CL" dirty="0"/>
          </a:p>
        </p:txBody>
      </p:sp>
      <p:pic>
        <p:nvPicPr>
          <p:cNvPr id="7" name="Imagen 6" descr="Logotipo&#10;&#10;Descripción generada automáticamente">
            <a:extLst>
              <a:ext uri="{FF2B5EF4-FFF2-40B4-BE49-F238E27FC236}">
                <a16:creationId xmlns:a16="http://schemas.microsoft.com/office/drawing/2014/main" id="{692FB36C-7CF5-2F40-2754-832D09598666}"/>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2" name="Tabla 1">
            <a:extLst>
              <a:ext uri="{FF2B5EF4-FFF2-40B4-BE49-F238E27FC236}">
                <a16:creationId xmlns:a16="http://schemas.microsoft.com/office/drawing/2014/main" id="{6393C930-A997-E5D6-58AA-42E7FAF97FFB}"/>
              </a:ext>
            </a:extLst>
          </p:cNvPr>
          <p:cNvGraphicFramePr>
            <a:graphicFrameLocks noGrp="1"/>
          </p:cNvGraphicFramePr>
          <p:nvPr>
            <p:extLst>
              <p:ext uri="{D42A27DB-BD31-4B8C-83A1-F6EECF244321}">
                <p14:modId xmlns:p14="http://schemas.microsoft.com/office/powerpoint/2010/main" val="3235646941"/>
              </p:ext>
            </p:extLst>
          </p:nvPr>
        </p:nvGraphicFramePr>
        <p:xfrm>
          <a:off x="1589867" y="3720909"/>
          <a:ext cx="20872174" cy="7391040"/>
        </p:xfrm>
        <a:graphic>
          <a:graphicData uri="http://schemas.openxmlformats.org/drawingml/2006/table">
            <a:tbl>
              <a:tblPr>
                <a:tableStyleId>{35758FB7-9AC5-4552-8A53-C91805E547FA}</a:tableStyleId>
              </a:tblPr>
              <a:tblGrid>
                <a:gridCol w="3836504">
                  <a:extLst>
                    <a:ext uri="{9D8B030D-6E8A-4147-A177-3AD203B41FA5}">
                      <a16:colId xmlns:a16="http://schemas.microsoft.com/office/drawing/2014/main" val="3345113805"/>
                    </a:ext>
                  </a:extLst>
                </a:gridCol>
                <a:gridCol w="7374835">
                  <a:extLst>
                    <a:ext uri="{9D8B030D-6E8A-4147-A177-3AD203B41FA5}">
                      <a16:colId xmlns:a16="http://schemas.microsoft.com/office/drawing/2014/main" val="1554466888"/>
                    </a:ext>
                  </a:extLst>
                </a:gridCol>
                <a:gridCol w="9660835">
                  <a:extLst>
                    <a:ext uri="{9D8B030D-6E8A-4147-A177-3AD203B41FA5}">
                      <a16:colId xmlns:a16="http://schemas.microsoft.com/office/drawing/2014/main" val="1030673053"/>
                    </a:ext>
                  </a:extLst>
                </a:gridCol>
              </a:tblGrid>
              <a:tr h="814077">
                <a:tc>
                  <a:txBody>
                    <a:bodyPr/>
                    <a:lstStyle/>
                    <a:p>
                      <a:pPr algn="ctr" rtl="0" fontAlgn="base"/>
                      <a:r>
                        <a:rPr lang="es-CL" sz="4000" b="1" dirty="0">
                          <a:ln>
                            <a:noFill/>
                          </a:ln>
                          <a:solidFill>
                            <a:srgbClr val="4C4C4C"/>
                          </a:solidFill>
                          <a:effectLst/>
                        </a:rPr>
                        <a:t>Componente</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Descripción </a:t>
                      </a:r>
                      <a:endParaRPr lang="es-CL" sz="4000" b="1" i="0" dirty="0">
                        <a:ln>
                          <a:noFill/>
                        </a:ln>
                        <a:solidFill>
                          <a:srgbClr val="4C4C4C"/>
                        </a:solidFill>
                        <a:effectLst/>
                      </a:endParaRPr>
                    </a:p>
                  </a:txBody>
                  <a:tcPr marL="360000" marR="360000" marT="360000" marB="360000"/>
                </a:tc>
                <a:tc>
                  <a:txBody>
                    <a:bodyPr/>
                    <a:lstStyle/>
                    <a:p>
                      <a:pPr algn="ctr" rtl="0" fontAlgn="base"/>
                      <a:r>
                        <a:rPr lang="es-CL" sz="4000" b="1" dirty="0">
                          <a:ln>
                            <a:noFill/>
                          </a:ln>
                          <a:solidFill>
                            <a:srgbClr val="4C4C4C"/>
                          </a:solidFill>
                          <a:effectLst/>
                        </a:rPr>
                        <a:t>Prácticas </a:t>
                      </a:r>
                      <a:endParaRPr lang="es-CL" sz="4000" b="1" i="0" dirty="0">
                        <a:ln>
                          <a:noFill/>
                        </a:ln>
                        <a:solidFill>
                          <a:srgbClr val="4C4C4C"/>
                        </a:solidFill>
                        <a:effectLst/>
                      </a:endParaRPr>
                    </a:p>
                  </a:txBody>
                  <a:tcPr marL="360000" marR="360000" marT="360000" marB="360000"/>
                </a:tc>
                <a:extLst>
                  <a:ext uri="{0D108BD9-81ED-4DB2-BD59-A6C34878D82A}">
                    <a16:rowId xmlns:a16="http://schemas.microsoft.com/office/drawing/2014/main" val="115484444"/>
                  </a:ext>
                </a:extLst>
              </a:tr>
              <a:tr h="0">
                <a:tc rowSpan="3">
                  <a:txBody>
                    <a:bodyPr/>
                    <a:lstStyle/>
                    <a:p>
                      <a:pPr fontAlgn="t"/>
                      <a:endParaRPr lang="es-CL" sz="3200" dirty="0">
                        <a:ln>
                          <a:noFill/>
                        </a:ln>
                        <a:effectLst/>
                      </a:endParaRPr>
                    </a:p>
                    <a:p>
                      <a:pPr fontAlgn="t"/>
                      <a:endParaRPr lang="es-CL" sz="3200" dirty="0">
                        <a:ln>
                          <a:noFill/>
                        </a:ln>
                        <a:effectLst/>
                      </a:endParaRP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 </a:t>
                      </a:r>
                    </a:p>
                    <a:p>
                      <a:pPr algn="ctr" rtl="0" fontAlgn="base"/>
                      <a:r>
                        <a:rPr lang="es-CL" sz="3200" b="1" dirty="0">
                          <a:ln>
                            <a:noFill/>
                          </a:ln>
                          <a:solidFill>
                            <a:srgbClr val="4C4C4C"/>
                          </a:solidFill>
                          <a:effectLst/>
                        </a:rPr>
                        <a:t>Diseño</a:t>
                      </a:r>
                      <a:r>
                        <a:rPr lang="es-CL" sz="3200" b="0" dirty="0">
                          <a:ln>
                            <a:noFill/>
                          </a:ln>
                          <a:solidFill>
                            <a:srgbClr val="4C4C4C"/>
                          </a:solidFill>
                          <a:effectLst/>
                        </a:rPr>
                        <a:t> (</a:t>
                      </a:r>
                      <a:r>
                        <a:rPr lang="es-CL" sz="3200" b="0" dirty="0" err="1">
                          <a:ln>
                            <a:noFill/>
                          </a:ln>
                          <a:solidFill>
                            <a:srgbClr val="4C4C4C"/>
                          </a:solidFill>
                          <a:effectLst/>
                        </a:rPr>
                        <a:t>Design</a:t>
                      </a:r>
                      <a:r>
                        <a:rPr lang="es-CL" sz="3200" b="0" dirty="0">
                          <a:ln>
                            <a:noFill/>
                          </a:ln>
                          <a:solidFill>
                            <a:srgbClr val="4C4C4C"/>
                          </a:solidFill>
                          <a:effectLst/>
                        </a:rPr>
                        <a:t>)</a:t>
                      </a:r>
                      <a:r>
                        <a:rPr lang="es-CL" sz="3200" b="1" dirty="0">
                          <a:ln>
                            <a:noFill/>
                          </a:ln>
                          <a:solidFill>
                            <a:srgbClr val="4C4C4C"/>
                          </a:solidFill>
                          <a:effectLst/>
                        </a:rPr>
                        <a:t> </a:t>
                      </a:r>
                      <a:endParaRPr lang="es-CL" sz="3200" b="1" i="0" dirty="0">
                        <a:ln>
                          <a:noFill/>
                        </a:ln>
                        <a:solidFill>
                          <a:srgbClr val="4C4C4C"/>
                        </a:solidFill>
                        <a:effectLst/>
                      </a:endParaRPr>
                    </a:p>
                  </a:txBody>
                  <a:tcPr marL="360000" marR="360000" marT="360000" marB="360000"/>
                </a:tc>
                <a:tc rowSpan="3">
                  <a:txBody>
                    <a:bodyPr/>
                    <a:lstStyle/>
                    <a:p>
                      <a:pPr algn="just" rtl="0" fontAlgn="base"/>
                      <a:r>
                        <a:rPr lang="es-MX" sz="3200" b="0" dirty="0">
                          <a:ln>
                            <a:noFill/>
                          </a:ln>
                          <a:solidFill>
                            <a:srgbClr val="4C4C4C"/>
                          </a:solidFill>
                          <a:effectLst/>
                        </a:rPr>
                        <a:t>El diseño se centra en </a:t>
                      </a:r>
                      <a:r>
                        <a:rPr lang="es-MX" sz="3200" b="1" dirty="0">
                          <a:ln>
                            <a:noFill/>
                          </a:ln>
                          <a:solidFill>
                            <a:srgbClr val="0070C0"/>
                          </a:solidFill>
                          <a:effectLst/>
                        </a:rPr>
                        <a:t>desarrollar una arquitectura de software segura y resistente a los ataques</a:t>
                      </a:r>
                      <a:r>
                        <a:rPr lang="es-MX" sz="3200" b="0" dirty="0">
                          <a:ln>
                            <a:noFill/>
                          </a:ln>
                          <a:solidFill>
                            <a:srgbClr val="4C4C4C"/>
                          </a:solidFill>
                          <a:effectLst/>
                        </a:rPr>
                        <a:t>. Esto implica la identificación y mitigación de riesgos de seguridad, la implementación de controles de seguridad adecuados y la incorporación de principios de diseño seguro en la arquitectura del sistema.</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tc>
                  <a:txBody>
                    <a:bodyPr/>
                    <a:lstStyle/>
                    <a:p>
                      <a:pPr algn="just" rtl="0" fontAlgn="base"/>
                      <a:r>
                        <a:rPr lang="es-MX" sz="3200" b="0" dirty="0">
                          <a:ln>
                            <a:noFill/>
                          </a:ln>
                          <a:solidFill>
                            <a:srgbClr val="4C4C4C"/>
                          </a:solidFill>
                          <a:effectLst/>
                        </a:rPr>
                        <a:t>Realización de </a:t>
                      </a:r>
                      <a:r>
                        <a:rPr lang="es-MX" sz="3200" b="1" dirty="0">
                          <a:ln>
                            <a:noFill/>
                          </a:ln>
                          <a:solidFill>
                            <a:srgbClr val="0070C0"/>
                          </a:solidFill>
                          <a:effectLst/>
                        </a:rPr>
                        <a:t>revisión de diseño</a:t>
                      </a:r>
                      <a:r>
                        <a:rPr lang="es-MX" sz="3200" b="0" dirty="0">
                          <a:ln>
                            <a:noFill/>
                          </a:ln>
                          <a:solidFill>
                            <a:srgbClr val="4C4C4C"/>
                          </a:solidFill>
                          <a:effectLst/>
                        </a:rPr>
                        <a:t> de seguridad para </a:t>
                      </a:r>
                      <a:r>
                        <a:rPr lang="es-MX" sz="3200" b="1" i="0" u="none" strike="noStrike" cap="none" spc="-150" baseline="0" dirty="0">
                          <a:ln>
                            <a:noFill/>
                          </a:ln>
                          <a:solidFill>
                            <a:srgbClr val="0070C0"/>
                          </a:solidFill>
                          <a:effectLst/>
                          <a:uFillTx/>
                          <a:latin typeface="+mn-lt"/>
                          <a:ea typeface="+mn-ea"/>
                          <a:cs typeface="+mn-cs"/>
                          <a:sym typeface="Open Sans Light"/>
                        </a:rPr>
                        <a:t>identificar y mitigar posibles riesgos. </a:t>
                      </a:r>
                    </a:p>
                  </a:txBody>
                  <a:tcPr marL="360000" marR="360000" marT="360000" marB="360000"/>
                </a:tc>
                <a:extLst>
                  <a:ext uri="{0D108BD9-81ED-4DB2-BD59-A6C34878D82A}">
                    <a16:rowId xmlns:a16="http://schemas.microsoft.com/office/drawing/2014/main" val="534071242"/>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1" dirty="0">
                          <a:ln>
                            <a:noFill/>
                          </a:ln>
                          <a:solidFill>
                            <a:srgbClr val="0070C0"/>
                          </a:solidFill>
                          <a:effectLst/>
                        </a:rPr>
                        <a:t>Utilización de patrones de diseño seguro</a:t>
                      </a:r>
                      <a:r>
                        <a:rPr lang="es-MX" sz="3200" b="0" dirty="0">
                          <a:ln>
                            <a:noFill/>
                          </a:ln>
                          <a:solidFill>
                            <a:srgbClr val="4C4C4C"/>
                          </a:solidFill>
                          <a:effectLst/>
                        </a:rPr>
                        <a:t>, como el principio de mínimo privilegio y el principio de defensa en profundidad.</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388417299"/>
                  </a:ext>
                </a:extLst>
              </a:tr>
              <a:tr h="0">
                <a:tc vMerge="1">
                  <a:txBody>
                    <a:bodyPr/>
                    <a:lstStyle/>
                    <a:p>
                      <a:endParaRPr lang="es-CL"/>
                    </a:p>
                  </a:txBody>
                  <a:tcPr/>
                </a:tc>
                <a:tc vMerge="1">
                  <a:txBody>
                    <a:bodyPr/>
                    <a:lstStyle/>
                    <a:p>
                      <a:endParaRPr lang="es-CL"/>
                    </a:p>
                  </a:txBody>
                  <a:tcPr/>
                </a:tc>
                <a:tc>
                  <a:txBody>
                    <a:bodyPr/>
                    <a:lstStyle/>
                    <a:p>
                      <a:pPr algn="just" rtl="0" fontAlgn="base"/>
                      <a:r>
                        <a:rPr lang="es-MX" sz="3200" b="0" dirty="0">
                          <a:ln>
                            <a:noFill/>
                          </a:ln>
                          <a:solidFill>
                            <a:srgbClr val="4C4C4C"/>
                          </a:solidFill>
                          <a:effectLst/>
                        </a:rPr>
                        <a:t>Incorporación de </a:t>
                      </a:r>
                      <a:r>
                        <a:rPr lang="es-MX" sz="3200" b="1" dirty="0">
                          <a:ln>
                            <a:noFill/>
                          </a:ln>
                          <a:solidFill>
                            <a:srgbClr val="0070C0"/>
                          </a:solidFill>
                          <a:effectLst/>
                        </a:rPr>
                        <a:t>controles de seguridad en la arquitectura del sistema</a:t>
                      </a:r>
                      <a:r>
                        <a:rPr lang="es-MX" sz="3200" b="0" dirty="0">
                          <a:ln>
                            <a:noFill/>
                          </a:ln>
                          <a:solidFill>
                            <a:srgbClr val="4C4C4C"/>
                          </a:solidFill>
                          <a:effectLst/>
                        </a:rPr>
                        <a:t>, como autenticación, autorización y cifrado</a:t>
                      </a:r>
                      <a:r>
                        <a:rPr lang="es-MX" sz="3200" b="1" dirty="0">
                          <a:ln>
                            <a:noFill/>
                          </a:ln>
                          <a:solidFill>
                            <a:srgbClr val="4C4C4C"/>
                          </a:solidFill>
                          <a:effectLst/>
                        </a:rPr>
                        <a:t> </a:t>
                      </a:r>
                      <a:endParaRPr lang="es-MX" sz="3200" b="1" i="0" dirty="0">
                        <a:ln>
                          <a:noFill/>
                        </a:ln>
                        <a:solidFill>
                          <a:srgbClr val="4C4C4C"/>
                        </a:solidFill>
                        <a:effectLst/>
                      </a:endParaRPr>
                    </a:p>
                  </a:txBody>
                  <a:tcPr marL="360000" marR="360000" marT="360000" marB="360000"/>
                </a:tc>
                <a:extLst>
                  <a:ext uri="{0D108BD9-81ED-4DB2-BD59-A6C34878D82A}">
                    <a16:rowId xmlns:a16="http://schemas.microsoft.com/office/drawing/2014/main" val="1021180343"/>
                  </a:ext>
                </a:extLst>
              </a:tr>
            </a:tbl>
          </a:graphicData>
        </a:graphic>
      </p:graphicFrame>
    </p:spTree>
    <p:custDataLst>
      <p:tags r:id="rId1"/>
    </p:custDataLst>
    <p:extLst>
      <p:ext uri="{BB962C8B-B14F-4D97-AF65-F5344CB8AC3E}">
        <p14:creationId xmlns:p14="http://schemas.microsoft.com/office/powerpoint/2010/main" val="319062415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hkOaHDXf"/>
  <p:tag name="ARTICULATE_DESIGN_ID_1_TEMA DE OFFICE" val="gzdMsA2f"/>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INACAP">
      <a:dk1>
        <a:sysClr val="windowText" lastClr="000000"/>
      </a:dk1>
      <a:lt1>
        <a:sysClr val="window" lastClr="FFFFFF"/>
      </a:lt1>
      <a:dk2>
        <a:srgbClr val="696464"/>
      </a:dk2>
      <a:lt2>
        <a:srgbClr val="E9E5DC"/>
      </a:lt2>
      <a:accent1>
        <a:srgbClr val="FF0000"/>
      </a:accent1>
      <a:accent2>
        <a:srgbClr val="9B2D1F"/>
      </a:accent2>
      <a:accent3>
        <a:srgbClr val="C3C0C0"/>
      </a:accent3>
      <a:accent4>
        <a:srgbClr val="A5A1A1"/>
      </a:accent4>
      <a:accent5>
        <a:srgbClr val="4E4A4A"/>
      </a:accent5>
      <a:accent6>
        <a:srgbClr val="343232"/>
      </a:accent6>
      <a:hlink>
        <a:srgbClr val="742117"/>
      </a:hlink>
      <a:folHlink>
        <a:srgbClr val="DE6B5C"/>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wrap="square">
        <a:spAutoFit/>
      </a:bodyPr>
      <a:lstStyle>
        <a:defPPr algn="l">
          <a:lnSpc>
            <a:spcPct val="90000"/>
          </a:lnSpc>
          <a:defRPr sz="4000" b="1" kern="1200" dirty="0">
            <a:solidFill>
              <a:prstClr val="black">
                <a:hueOff val="0"/>
                <a:satOff val="0"/>
                <a:lumOff val="0"/>
                <a:alphaOff val="0"/>
              </a:prstClr>
            </a:solidFill>
            <a:latin typeface="Open Sans"/>
            <a:ea typeface="Open Sans"/>
            <a:cs typeface="Open Sans"/>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48EC7F77FB994EAA69A8F5F377E14E" ma:contentTypeVersion="16" ma:contentTypeDescription="Crear nuevo documento." ma:contentTypeScope="" ma:versionID="15ed63220a694d01e2b24a7e98a9d4a5">
  <xsd:schema xmlns:xsd="http://www.w3.org/2001/XMLSchema" xmlns:xs="http://www.w3.org/2001/XMLSchema" xmlns:p="http://schemas.microsoft.com/office/2006/metadata/properties" xmlns:ns2="37e517f0-1682-40a7-9902-e26d2fb5d9ff" xmlns:ns3="9a5fe86a-3c83-4e1e-887c-7f35012c54ed" targetNamespace="http://schemas.microsoft.com/office/2006/metadata/properties" ma:root="true" ma:fieldsID="9ddb4e2f64aa8a5cf7bd3b5532a371be" ns2:_="" ns3:_="">
    <xsd:import namespace="37e517f0-1682-40a7-9902-e26d2fb5d9ff"/>
    <xsd:import namespace="9a5fe86a-3c83-4e1e-887c-7f35012c54e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e517f0-1682-40a7-9902-e26d2fb5d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5e777c97-9e47-4338-8e8a-2390167a358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fe86a-3c83-4e1e-887c-7f35012c54e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b35dca-aaa7-41b2-8154-f3c2693df244}" ma:internalName="TaxCatchAll" ma:showField="CatchAllData" ma:web="9a5fe86a-3c83-4e1e-887c-7f35012c54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5fe86a-3c83-4e1e-887c-7f35012c54ed" xsi:nil="true"/>
    <lcf76f155ced4ddcb4097134ff3c332f xmlns="37e517f0-1682-40a7-9902-e26d2fb5d9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E983E8-54EC-4B19-B22B-CB7BC624BE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e517f0-1682-40a7-9902-e26d2fb5d9ff"/>
    <ds:schemaRef ds:uri="9a5fe86a-3c83-4e1e-887c-7f35012c54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321BD8-32AE-42B9-AE17-A96B372B0E56}">
  <ds:schemaRefs>
    <ds:schemaRef ds:uri="http://schemas.microsoft.com/sharepoint/v3/contenttype/forms"/>
  </ds:schemaRefs>
</ds:datastoreItem>
</file>

<file path=customXml/itemProps3.xml><?xml version="1.0" encoding="utf-8"?>
<ds:datastoreItem xmlns:ds="http://schemas.openxmlformats.org/officeDocument/2006/customXml" ds:itemID="{158A17BF-152C-4954-8A21-1D2BC4EE9338}">
  <ds:schemaRef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a4651164-0f15-4d13-a36d-0ab7743e2aa9"/>
    <ds:schemaRef ds:uri="25bec445-1eda-44e1-911d-4f05f3fc3cee"/>
    <ds:schemaRef ds:uri="9a5fe86a-3c83-4e1e-887c-7f35012c54ed"/>
    <ds:schemaRef ds:uri="37e517f0-1682-40a7-9902-e26d2fb5d9ff"/>
  </ds:schemaRefs>
</ds:datastoreItem>
</file>

<file path=docProps/app.xml><?xml version="1.0" encoding="utf-8"?>
<Properties xmlns="http://schemas.openxmlformats.org/officeDocument/2006/extended-properties" xmlns:vt="http://schemas.openxmlformats.org/officeDocument/2006/docPropsVTypes">
  <TotalTime>8748</TotalTime>
  <Words>2049</Words>
  <Application>Microsoft Office PowerPoint</Application>
  <PresentationFormat>Personalizado</PresentationFormat>
  <Paragraphs>188</Paragraphs>
  <Slides>26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Open Sans</vt:lpstr>
      <vt:lpstr>Open Sans Extrabold</vt:lpstr>
      <vt:lpstr>Open Sans Light</vt:lpstr>
      <vt:lpstr>Tema de Office</vt:lpstr>
      <vt:lpstr>Introducción a la Programación Segura</vt:lpstr>
      <vt:lpstr>Contenidos</vt:lpstr>
      <vt:lpstr>UNIDAD DE APRENDIZAJE</vt:lpstr>
      <vt:lpstr>¿Qué es la Metodología de Desarrollo Seguro SDL?</vt:lpstr>
      <vt:lpstr>¿Qué es la Metodología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Componentes del Modelo de Ciclo de Vida de Desarrollo Seguro (SDL)</vt:lpstr>
      <vt:lpstr>A practicar…</vt:lpstr>
      <vt:lpstr>Ejercicios:</vt:lpstr>
      <vt:lpstr>Ejercicios:</vt:lpstr>
      <vt:lpstr>Ejercicios:</vt:lpstr>
      <vt:lpstr>Ejercicios:</vt:lpstr>
      <vt:lpstr>Ejercicios:</vt:lpstr>
      <vt:lpstr>Ejercicios:</vt:lpstr>
      <vt:lpstr>Ejercicios:</vt:lpstr>
      <vt:lpstr>Ejercicios:</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Rubén Miranda Cerna</dc:creator>
  <cp:lastModifiedBy>Francisco Jara Bernal</cp:lastModifiedBy>
  <cp:revision>83</cp:revision>
  <dcterms:modified xsi:type="dcterms:W3CDTF">2024-06-27T12:00:40Z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0x0101006948EC7F77FB994EAA69A8F5F377E14E</vt:lpwstr>
  </property>
  <property fmtid="{D5CDD505-2E9C-101B-9397-08002B2CF9AE}" pid="3" name="ArticulateGUID">
    <vt:lpwstr>D423E9C1-20EB-45CA-B0C1-11C39F7ED179</vt:lpwstr>
  </property>
  <property fmtid="{D5CDD505-2E9C-101B-9397-08002B2CF9AE}" pid="4" name="ArticulatePath">
    <vt:lpwstr>Template INACAP - Capacitación</vt:lpwstr>
  </property>
  <property fmtid="{D5CDD505-2E9C-101B-9397-08002B2CF9AE}" pid="5" name="Order">
    <vt:r8>470300</vt:r8>
  </property>
  <property fmtid="{D5CDD505-2E9C-101B-9397-08002B2CF9AE}" pid="6" name="Título">
    <vt:lpwstr>Presentación de PowerPoint</vt:lpwstr>
  </property>
  <property fmtid="{D5CDD505-2E9C-101B-9397-08002B2CF9AE}" pid="7" name="MediaServiceImageTags">
    <vt:lpwstr/>
  </property>
  <property fmtid="{D5CDD505-2E9C-101B-9397-08002B2CF9AE}" pid="8" name="Valor de Id. de documento">
    <vt:lpwstr>NSR3YSYDJ5PP-464367228-4703</vt:lpwstr>
  </property>
  <property fmtid="{D5CDD505-2E9C-101B-9397-08002B2CF9AE}" pid="9" name="_dlc_DocIdItemGuid">
    <vt:lpwstr>5b6340ab-1fc9-44ce-8a70-d7d5fe31f6b1</vt:lpwstr>
  </property>
</Properties>
</file>