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6"/>
  </p:notesMasterIdLst>
  <p:sldIdLst>
    <p:sldId id="270" r:id="rId5"/>
    <p:sldId id="272" r:id="rId6"/>
    <p:sldId id="274" r:id="rId7"/>
    <p:sldId id="351" r:id="rId8"/>
    <p:sldId id="352" r:id="rId9"/>
    <p:sldId id="353" r:id="rId10"/>
    <p:sldId id="354" r:id="rId11"/>
    <p:sldId id="355" r:id="rId12"/>
    <p:sldId id="356" r:id="rId13"/>
    <p:sldId id="357" r:id="rId14"/>
    <p:sldId id="358" r:id="rId15"/>
    <p:sldId id="359" r:id="rId16"/>
    <p:sldId id="360" r:id="rId17"/>
    <p:sldId id="361" r:id="rId18"/>
    <p:sldId id="363" r:id="rId19"/>
    <p:sldId id="364" r:id="rId20"/>
    <p:sldId id="365" r:id="rId21"/>
    <p:sldId id="366" r:id="rId22"/>
    <p:sldId id="367" r:id="rId23"/>
    <p:sldId id="369" r:id="rId24"/>
    <p:sldId id="370" r:id="rId25"/>
    <p:sldId id="302" r:id="rId26"/>
    <p:sldId id="333" r:id="rId27"/>
    <p:sldId id="334" r:id="rId28"/>
    <p:sldId id="335" r:id="rId29"/>
    <p:sldId id="336" r:id="rId30"/>
    <p:sldId id="337" r:id="rId31"/>
    <p:sldId id="338" r:id="rId32"/>
    <p:sldId id="339" r:id="rId33"/>
    <p:sldId id="340" r:id="rId34"/>
    <p:sldId id="268" r:id="rId35"/>
  </p:sldIdLst>
  <p:sldSz cx="24384000" cy="13716000"/>
  <p:notesSz cx="6858000" cy="9144000"/>
  <p:custDataLst>
    <p:tags r:id="rId37"/>
  </p:custData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1pPr>
    <a:lvl2pPr marL="0" marR="0" indent="4572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2pPr>
    <a:lvl3pPr marL="0" marR="0" indent="9144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3pPr>
    <a:lvl4pPr marL="0" marR="0" indent="13716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4pPr>
    <a:lvl5pPr marL="0" marR="0" indent="18288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5pPr>
    <a:lvl6pPr marL="0" marR="0" indent="22860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6pPr>
    <a:lvl7pPr marL="0" marR="0" indent="27432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7pPr>
    <a:lvl8pPr marL="0" marR="0" indent="32004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8pPr>
    <a:lvl9pPr marL="0" marR="0" indent="36576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9pPr>
  </p:defaultTextStyle>
  <p:extLst>
    <p:ext uri="{EFAFB233-063F-42B5-8137-9DF3F51BA10A}">
      <p15:sldGuideLst xmlns:p15="http://schemas.microsoft.com/office/powerpoint/2012/main">
        <p15:guide id="1" pos="672" userDrawn="1">
          <p15:clr>
            <a:srgbClr val="A4A3A4"/>
          </p15:clr>
        </p15:guide>
        <p15:guide id="2" pos="14665" userDrawn="1">
          <p15:clr>
            <a:srgbClr val="A4A3A4"/>
          </p15:clr>
        </p15:guide>
        <p15:guide id="3" orient="horz" pos="1712" userDrawn="1">
          <p15:clr>
            <a:srgbClr val="A4A3A4"/>
          </p15:clr>
        </p15:guide>
        <p15:guide id="4" orient="horz" pos="3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Open Sans Light"/>
          <a:ea typeface="Open Sans Light"/>
          <a:cs typeface="Open Sans Light"/>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FFFFFF"/>
          </a:solidFill>
        </a:fill>
      </a:tcStyle>
    </a:wholeTbl>
    <a:band2H>
      <a:tcTxStyle/>
      <a:tcStyle>
        <a:tcBdr/>
        <a:fill>
          <a:solidFill>
            <a:srgbClr val="EBEBEB"/>
          </a:solidFill>
        </a:fill>
      </a:tcStyle>
    </a:band2H>
    <a:firstCol>
      <a:tcTxStyle b="on" i="off">
        <a:font>
          <a:latin typeface="Calibri"/>
          <a:ea typeface="Calibri"/>
          <a:cs typeface="Calibri"/>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F2427"/>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49"/>
  </p:normalViewPr>
  <p:slideViewPr>
    <p:cSldViewPr snapToGrid="0" snapToObjects="1">
      <p:cViewPr varScale="1">
        <p:scale>
          <a:sx n="42" d="100"/>
          <a:sy n="42" d="100"/>
        </p:scale>
        <p:origin x="648" y="54"/>
      </p:cViewPr>
      <p:guideLst>
        <p:guide pos="672"/>
        <p:guide pos="14665"/>
        <p:guide orient="horz" pos="1712"/>
        <p:guide orient="horz" pos="3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xfrm>
            <a:off x="1143000" y="685800"/>
            <a:ext cx="4572000" cy="3429000"/>
          </a:xfrm>
          <a:prstGeom prst="rect">
            <a:avLst/>
          </a:prstGeom>
        </p:spPr>
        <p:txBody>
          <a:bodyPr/>
          <a:lstStyle/>
          <a:p>
            <a:endParaRPr/>
          </a:p>
        </p:txBody>
      </p:sp>
      <p:sp>
        <p:nvSpPr>
          <p:cNvPr id="148" name="Shape 14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828800" latinLnBrk="0">
      <a:defRPr sz="2400">
        <a:latin typeface="+mn-lt"/>
        <a:ea typeface="+mn-ea"/>
        <a:cs typeface="+mn-cs"/>
        <a:sym typeface="Open Sans"/>
      </a:defRPr>
    </a:lvl1pPr>
    <a:lvl2pPr indent="228600" defTabSz="1828800" latinLnBrk="0">
      <a:defRPr sz="2400">
        <a:latin typeface="+mn-lt"/>
        <a:ea typeface="+mn-ea"/>
        <a:cs typeface="+mn-cs"/>
        <a:sym typeface="Open Sans"/>
      </a:defRPr>
    </a:lvl2pPr>
    <a:lvl3pPr indent="457200" defTabSz="1828800" latinLnBrk="0">
      <a:defRPr sz="2400">
        <a:latin typeface="+mn-lt"/>
        <a:ea typeface="+mn-ea"/>
        <a:cs typeface="+mn-cs"/>
        <a:sym typeface="Open Sans"/>
      </a:defRPr>
    </a:lvl3pPr>
    <a:lvl4pPr indent="685800" defTabSz="1828800" latinLnBrk="0">
      <a:defRPr sz="2400">
        <a:latin typeface="+mn-lt"/>
        <a:ea typeface="+mn-ea"/>
        <a:cs typeface="+mn-cs"/>
        <a:sym typeface="Open Sans"/>
      </a:defRPr>
    </a:lvl4pPr>
    <a:lvl5pPr indent="914400" defTabSz="1828800" latinLnBrk="0">
      <a:defRPr sz="2400">
        <a:latin typeface="+mn-lt"/>
        <a:ea typeface="+mn-ea"/>
        <a:cs typeface="+mn-cs"/>
        <a:sym typeface="Open Sans"/>
      </a:defRPr>
    </a:lvl5pPr>
    <a:lvl6pPr indent="1143000" defTabSz="1828800" latinLnBrk="0">
      <a:defRPr sz="2400">
        <a:latin typeface="+mn-lt"/>
        <a:ea typeface="+mn-ea"/>
        <a:cs typeface="+mn-cs"/>
        <a:sym typeface="Open Sans"/>
      </a:defRPr>
    </a:lvl6pPr>
    <a:lvl7pPr indent="1371600" defTabSz="1828800" latinLnBrk="0">
      <a:defRPr sz="2400">
        <a:latin typeface="+mn-lt"/>
        <a:ea typeface="+mn-ea"/>
        <a:cs typeface="+mn-cs"/>
        <a:sym typeface="Open Sans"/>
      </a:defRPr>
    </a:lvl7pPr>
    <a:lvl8pPr indent="1600200" defTabSz="1828800" latinLnBrk="0">
      <a:defRPr sz="2400">
        <a:latin typeface="+mn-lt"/>
        <a:ea typeface="+mn-ea"/>
        <a:cs typeface="+mn-cs"/>
        <a:sym typeface="Open Sans"/>
      </a:defRPr>
    </a:lvl8pPr>
    <a:lvl9pPr indent="1828800" defTabSz="1828800" latinLnBrk="0">
      <a:defRPr sz="2400">
        <a:latin typeface="+mn-lt"/>
        <a:ea typeface="+mn-ea"/>
        <a:cs typeface="+mn-cs"/>
        <a:sym typeface="Open San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Portada">
    <p:spTree>
      <p:nvGrpSpPr>
        <p:cNvPr id="1" name=""/>
        <p:cNvGrpSpPr/>
        <p:nvPr/>
      </p:nvGrpSpPr>
      <p:grpSpPr>
        <a:xfrm>
          <a:off x="0" y="0"/>
          <a:ext cx="0" cy="0"/>
          <a:chOff x="0" y="0"/>
          <a:chExt cx="0" cy="0"/>
        </a:xfrm>
      </p:grpSpPr>
      <p:pic>
        <p:nvPicPr>
          <p:cNvPr id="27" name="Imagen 4" descr="Imagen 4"/>
          <p:cNvPicPr>
            <a:picLocks noChangeAspect="1"/>
          </p:cNvPicPr>
          <p:nvPr/>
        </p:nvPicPr>
        <p:blipFill>
          <a:blip r:embed="rId3"/>
          <a:srcRect b="88597"/>
          <a:stretch>
            <a:fillRect/>
          </a:stretch>
        </p:blipFill>
        <p:spPr>
          <a:xfrm>
            <a:off x="0" y="0"/>
            <a:ext cx="24384000" cy="1564008"/>
          </a:xfrm>
          <a:prstGeom prst="rect">
            <a:avLst/>
          </a:prstGeom>
          <a:ln w="12700">
            <a:miter lim="400000"/>
          </a:ln>
        </p:spPr>
      </p:pic>
      <p:sp>
        <p:nvSpPr>
          <p:cNvPr id="29" name="SUBTÍTULO DE LA PRESENTACIÓN"/>
          <p:cNvSpPr txBox="1">
            <a:spLocks noGrp="1"/>
          </p:cNvSpPr>
          <p:nvPr>
            <p:ph type="body" sz="quarter" idx="14" hasCustomPrompt="1"/>
          </p:nvPr>
        </p:nvSpPr>
        <p:spPr>
          <a:xfrm>
            <a:off x="3302000" y="7553481"/>
            <a:ext cx="17780000" cy="677106"/>
          </a:xfrm>
          <a:prstGeom prst="rect">
            <a:avLst/>
          </a:prstGeom>
        </p:spPr>
        <p:txBody>
          <a:bodyPr>
            <a:spAutoFit/>
          </a:bodyPr>
          <a:lstStyle>
            <a:lvl1pPr marL="0" indent="0" algn="ctr">
              <a:buSzTx/>
              <a:buFontTx/>
              <a:buNone/>
              <a:defRPr sz="3200" spc="-160"/>
            </a:lvl1pPr>
          </a:lstStyle>
          <a:p>
            <a:r>
              <a:rPr lang="es-ES" dirty="0"/>
              <a:t>UNIDAD 1: NOMBRE UNIDAD TEMÁTICA O MÓDULO</a:t>
            </a:r>
          </a:p>
        </p:txBody>
      </p:sp>
      <p:pic>
        <p:nvPicPr>
          <p:cNvPr id="31" name="Imagen 4" descr="Imagen 4"/>
          <p:cNvPicPr>
            <a:picLocks noChangeAspect="1"/>
          </p:cNvPicPr>
          <p:nvPr/>
        </p:nvPicPr>
        <p:blipFill>
          <a:blip r:embed="rId3"/>
          <a:srcRect t="97742"/>
          <a:stretch>
            <a:fillRect/>
          </a:stretch>
        </p:blipFill>
        <p:spPr>
          <a:xfrm>
            <a:off x="0" y="13406397"/>
            <a:ext cx="24384000" cy="309603"/>
          </a:xfrm>
          <a:prstGeom prst="rect">
            <a:avLst/>
          </a:prstGeom>
          <a:ln w="12700">
            <a:miter lim="400000"/>
          </a:ln>
        </p:spPr>
      </p:pic>
      <p:sp>
        <p:nvSpPr>
          <p:cNvPr id="3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2" name="Título 1"/>
          <p:cNvSpPr>
            <a:spLocks noGrp="1"/>
          </p:cNvSpPr>
          <p:nvPr>
            <p:ph type="ctrTitle" hasCustomPrompt="1"/>
          </p:nvPr>
        </p:nvSpPr>
        <p:spPr>
          <a:xfrm>
            <a:off x="3302000" y="5687359"/>
            <a:ext cx="17780000" cy="1794782"/>
          </a:xfrm>
        </p:spPr>
        <p:txBody>
          <a:bodyPr anchor="b">
            <a:normAutofit/>
          </a:bodyPr>
          <a:lstStyle>
            <a:lvl1pPr algn="ctr">
              <a:defRPr sz="9000" baseline="0"/>
            </a:lvl1pPr>
          </a:lstStyle>
          <a:p>
            <a:r>
              <a:rPr lang="es-ES" dirty="0"/>
              <a:t>TÍTULO DEL CURSO</a:t>
            </a:r>
            <a:endParaRPr lang="es-CL" dirty="0"/>
          </a:p>
        </p:txBody>
      </p:sp>
      <p:sp>
        <p:nvSpPr>
          <p:cNvPr id="13" name="SUBTÍTULO DE LA PRESENTACIÓN"/>
          <p:cNvSpPr txBox="1">
            <a:spLocks noGrp="1"/>
          </p:cNvSpPr>
          <p:nvPr>
            <p:ph type="body" sz="quarter" idx="15" hasCustomPrompt="1"/>
          </p:nvPr>
        </p:nvSpPr>
        <p:spPr>
          <a:xfrm>
            <a:off x="3302000" y="12474584"/>
            <a:ext cx="17780000" cy="677106"/>
          </a:xfrm>
          <a:prstGeom prst="rect">
            <a:avLst/>
          </a:prstGeom>
        </p:spPr>
        <p:txBody>
          <a:bodyPr>
            <a:spAutoFit/>
          </a:bodyPr>
          <a:lstStyle>
            <a:lvl1pPr marL="0" indent="0" algn="ctr">
              <a:buSzTx/>
              <a:buFontTx/>
              <a:buNone/>
              <a:defRPr sz="3200" spc="-160"/>
            </a:lvl1pPr>
          </a:lstStyle>
          <a:p>
            <a:r>
              <a:rPr lang="es-CL" dirty="0"/>
              <a:t>Vicerrectoría de Educación Continua</a:t>
            </a:r>
            <a:endParaRPr dirty="0"/>
          </a:p>
        </p:txBody>
      </p:sp>
      <p:pic>
        <p:nvPicPr>
          <p:cNvPr id="6" name="Imagen 5" descr="Logotipo&#10;&#10;Descripción generada automáticamente">
            <a:extLst>
              <a:ext uri="{FF2B5EF4-FFF2-40B4-BE49-F238E27FC236}">
                <a16:creationId xmlns:a16="http://schemas.microsoft.com/office/drawing/2014/main" id="{6D7D7E94-4575-485D-8BE5-3F60FAB3CA4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36108" y="1802611"/>
            <a:ext cx="6111784" cy="2419248"/>
          </a:xfrm>
          <a:prstGeom prst="rect">
            <a:avLst/>
          </a:prstGeom>
        </p:spPr>
      </p:pic>
    </p:spTree>
    <p:custDataLst>
      <p:tags r:id="rId1"/>
    </p:custData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Índice">
    <p:spTree>
      <p:nvGrpSpPr>
        <p:cNvPr id="1" name=""/>
        <p:cNvGrpSpPr/>
        <p:nvPr/>
      </p:nvGrpSpPr>
      <p:grpSpPr>
        <a:xfrm>
          <a:off x="0" y="0"/>
          <a:ext cx="0" cy="0"/>
          <a:chOff x="0" y="0"/>
          <a:chExt cx="0" cy="0"/>
        </a:xfrm>
      </p:grpSpPr>
      <p:sp>
        <p:nvSpPr>
          <p:cNvPr id="4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2" name="Título 1"/>
          <p:cNvSpPr>
            <a:spLocks noGrp="1"/>
          </p:cNvSpPr>
          <p:nvPr>
            <p:ph type="title" hasCustomPrompt="1"/>
          </p:nvPr>
        </p:nvSpPr>
        <p:spPr>
          <a:xfrm>
            <a:off x="1996751" y="6320203"/>
            <a:ext cx="5855650" cy="1075594"/>
          </a:xfrm>
        </p:spPr>
        <p:txBody>
          <a:bodyPr/>
          <a:lstStyle>
            <a:lvl1pPr algn="r">
              <a:defRPr/>
            </a:lvl1pPr>
          </a:lstStyle>
          <a:p>
            <a:r>
              <a:rPr lang="es-ES" dirty="0"/>
              <a:t>CONTENIDOS:</a:t>
            </a:r>
            <a:endParaRPr lang="es-CL" dirty="0"/>
          </a:p>
        </p:txBody>
      </p:sp>
      <p:sp>
        <p:nvSpPr>
          <p:cNvPr id="3" name="Rectángulo 2"/>
          <p:cNvSpPr/>
          <p:nvPr userDrawn="1"/>
        </p:nvSpPr>
        <p:spPr>
          <a:xfrm>
            <a:off x="6027576" y="7395797"/>
            <a:ext cx="1824825" cy="108000"/>
          </a:xfrm>
          <a:prstGeom prst="rect">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s-CL" sz="4000" b="1" i="0" u="none" strike="noStrike" cap="none" spc="0" normalizeH="0" baseline="0">
              <a:ln>
                <a:noFill/>
              </a:ln>
              <a:solidFill>
                <a:srgbClr val="FFFFFF"/>
              </a:solidFill>
              <a:effectLst/>
              <a:uFillTx/>
              <a:latin typeface="+mn-lt"/>
              <a:ea typeface="+mn-ea"/>
              <a:cs typeface="+mn-cs"/>
              <a:sym typeface="Open Sans"/>
            </a:endParaRPr>
          </a:p>
        </p:txBody>
      </p:sp>
      <p:sp>
        <p:nvSpPr>
          <p:cNvPr id="5" name="Marcador de texto 4"/>
          <p:cNvSpPr>
            <a:spLocks noGrp="1"/>
          </p:cNvSpPr>
          <p:nvPr>
            <p:ph type="body" sz="quarter" idx="15" hasCustomPrompt="1"/>
          </p:nvPr>
        </p:nvSpPr>
        <p:spPr>
          <a:xfrm>
            <a:off x="8187617" y="2631233"/>
            <a:ext cx="14448446" cy="9349273"/>
          </a:xfrm>
        </p:spPr>
        <p:txBody>
          <a:bodyPr anchor="ctr">
            <a:normAutofit/>
          </a:bodyPr>
          <a:lstStyle>
            <a:lvl1pPr>
              <a:buSzPct val="110000"/>
              <a:buFont typeface="+mj-lt"/>
              <a:buAutoNum type="arabicPeriod"/>
              <a:defRPr sz="3500" baseline="0"/>
            </a:lvl1pPr>
            <a:lvl2pPr>
              <a:defRPr/>
            </a:lvl2pPr>
            <a:lvl3pPr marL="914400" indent="0">
              <a:buNone/>
              <a:defRPr/>
            </a:lvl3pPr>
            <a:lvl4pPr marL="1371600" indent="0">
              <a:buNone/>
              <a:defRPr/>
            </a:lvl4pPr>
            <a:lvl5pPr marL="1828800" indent="0">
              <a:buNone/>
              <a:defRPr/>
            </a:lvl5pPr>
          </a:lstStyle>
          <a:p>
            <a:pPr lvl="0"/>
            <a:r>
              <a:rPr lang="es-ES" dirty="0"/>
              <a:t>Contenido uno </a:t>
            </a:r>
          </a:p>
          <a:p>
            <a:pPr lvl="0"/>
            <a:r>
              <a:rPr lang="es-ES" dirty="0"/>
              <a:t>Contenido dos</a:t>
            </a:r>
          </a:p>
          <a:p>
            <a:pPr lvl="0"/>
            <a:r>
              <a:rPr lang="es-ES" dirty="0"/>
              <a:t>Contenido tres</a:t>
            </a:r>
          </a:p>
          <a:p>
            <a:pPr lvl="0"/>
            <a:r>
              <a:rPr lang="es-ES" dirty="0"/>
              <a:t>Contenido cuatro</a:t>
            </a:r>
          </a:p>
          <a:p>
            <a:pPr lvl="0"/>
            <a:r>
              <a:rPr lang="es-ES" dirty="0"/>
              <a:t>Contenido cinco</a:t>
            </a:r>
          </a:p>
        </p:txBody>
      </p:sp>
      <p:sp>
        <p:nvSpPr>
          <p:cNvPr id="8" name="Marcador de texto 7"/>
          <p:cNvSpPr>
            <a:spLocks noGrp="1"/>
          </p:cNvSpPr>
          <p:nvPr>
            <p:ph type="body" sz="quarter" idx="16" hasCustomPrompt="1"/>
          </p:nvPr>
        </p:nvSpPr>
        <p:spPr>
          <a:xfrm>
            <a:off x="1732385" y="466984"/>
            <a:ext cx="20919231" cy="951369"/>
          </a:xfrm>
        </p:spPr>
        <p:txBody>
          <a:bodyPr>
            <a:noAutofit/>
          </a:bodyPr>
          <a:lstStyle>
            <a:lvl1pPr marL="0" indent="0" algn="ctr">
              <a:buFont typeface="Arial" panose="020B0604020202020204" pitchFamily="34" charset="0"/>
              <a:buNone/>
              <a:defRPr sz="6000" b="1">
                <a:latin typeface="+mj-lt"/>
              </a:defRPr>
            </a:lvl1pPr>
          </a:lstStyle>
          <a:p>
            <a:pPr lvl="0"/>
            <a:r>
              <a:rPr lang="es-ES" dirty="0"/>
              <a:t>TÍTULO DEL CURSO</a:t>
            </a:r>
          </a:p>
        </p:txBody>
      </p:sp>
      <p:sp>
        <p:nvSpPr>
          <p:cNvPr id="16" name="Marcador de texto 15"/>
          <p:cNvSpPr>
            <a:spLocks noGrp="1"/>
          </p:cNvSpPr>
          <p:nvPr>
            <p:ph type="body" sz="quarter" idx="17" hasCustomPrompt="1"/>
          </p:nvPr>
        </p:nvSpPr>
        <p:spPr>
          <a:xfrm>
            <a:off x="1731962" y="1418353"/>
            <a:ext cx="20919653" cy="653043"/>
          </a:xfrm>
        </p:spPr>
        <p:txBody>
          <a:bodyPr/>
          <a:lstStyle>
            <a:lvl1pPr marL="0" indent="0" algn="ctr">
              <a:buFont typeface="Arial" panose="020B0604020202020204" pitchFamily="34" charset="0"/>
              <a:buNone/>
              <a:defRPr/>
            </a:lvl1pPr>
          </a:lstStyle>
          <a:p>
            <a:r>
              <a:rPr lang="es-ES" dirty="0"/>
              <a:t>UNIDAD 1: NOMBRE UNIDAD TEMÁTICA O MÓDULO</a:t>
            </a:r>
          </a:p>
        </p:txBody>
      </p:sp>
    </p:spTree>
    <p:custDataLst>
      <p:tags r:id="rId1"/>
    </p:custDataLst>
  </p:cSld>
  <p:clrMapOvr>
    <a:masterClrMapping/>
  </p:clrMapOvr>
  <p:transition spd="med"/>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ntenido">
    <p:spTree>
      <p:nvGrpSpPr>
        <p:cNvPr id="1" name=""/>
        <p:cNvGrpSpPr/>
        <p:nvPr/>
      </p:nvGrpSpPr>
      <p:grpSpPr>
        <a:xfrm>
          <a:off x="0" y="0"/>
          <a:ext cx="0" cy="0"/>
          <a:chOff x="0" y="0"/>
          <a:chExt cx="0" cy="0"/>
        </a:xfrm>
      </p:grpSpPr>
      <p:grpSp>
        <p:nvGrpSpPr>
          <p:cNvPr id="71" name="Grupo"/>
          <p:cNvGrpSpPr/>
          <p:nvPr/>
        </p:nvGrpSpPr>
        <p:grpSpPr>
          <a:xfrm>
            <a:off x="0" y="12813001"/>
            <a:ext cx="24384000" cy="902999"/>
            <a:chOff x="0" y="0"/>
            <a:chExt cx="24384000" cy="902998"/>
          </a:xfrm>
        </p:grpSpPr>
        <p:pic>
          <p:nvPicPr>
            <p:cNvPr id="69" name="Imagen 4" descr="Imagen 4"/>
            <p:cNvPicPr>
              <a:picLocks noChangeAspect="1"/>
            </p:cNvPicPr>
            <p:nvPr/>
          </p:nvPicPr>
          <p:blipFill>
            <a:blip r:embed="rId3"/>
            <a:srcRect t="93457"/>
            <a:stretch>
              <a:fillRect/>
            </a:stretch>
          </p:blipFill>
          <p:spPr>
            <a:xfrm>
              <a:off x="0" y="5601"/>
              <a:ext cx="24384000" cy="897398"/>
            </a:xfrm>
            <a:prstGeom prst="rect">
              <a:avLst/>
            </a:prstGeom>
            <a:ln w="12700" cap="flat">
              <a:noFill/>
              <a:miter lim="400000"/>
            </a:ln>
            <a:effectLst/>
          </p:spPr>
        </p:pic>
        <p:sp>
          <p:nvSpPr>
            <p:cNvPr id="70"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sp>
        <p:nvSpPr>
          <p:cNvPr id="76" name="Título de la diapositiva…"/>
          <p:cNvSpPr txBox="1">
            <a:spLocks noGrp="1"/>
          </p:cNvSpPr>
          <p:nvPr>
            <p:ph type="body" sz="quarter" idx="13" hasCustomPrompt="1"/>
          </p:nvPr>
        </p:nvSpPr>
        <p:spPr>
          <a:xfrm>
            <a:off x="1052759" y="1673730"/>
            <a:ext cx="20822106" cy="800217"/>
          </a:xfrm>
          <a:prstGeom prst="rect">
            <a:avLst/>
          </a:prstGeom>
        </p:spPr>
        <p:txBody>
          <a:bodyPr wrap="square">
            <a:spAutoFit/>
          </a:bodyPr>
          <a:lstStyle/>
          <a:p>
            <a:pPr marL="0" indent="0">
              <a:buSzTx/>
              <a:buFontTx/>
              <a:buNone/>
              <a:defRPr sz="4000" spc="-200"/>
            </a:pPr>
            <a:r>
              <a:rPr dirty="0" err="1"/>
              <a:t>Subtítulo</a:t>
            </a:r>
            <a:r>
              <a:rPr dirty="0"/>
              <a:t> de la </a:t>
            </a:r>
            <a:r>
              <a:rPr dirty="0" err="1"/>
              <a:t>diapositiva</a:t>
            </a:r>
            <a:endParaRPr dirty="0"/>
          </a:p>
        </p:txBody>
      </p:sp>
      <p:grpSp>
        <p:nvGrpSpPr>
          <p:cNvPr id="79" name="Grupo"/>
          <p:cNvGrpSpPr/>
          <p:nvPr/>
        </p:nvGrpSpPr>
        <p:grpSpPr>
          <a:xfrm>
            <a:off x="0" y="0"/>
            <a:ext cx="24384000" cy="574931"/>
            <a:chOff x="0" y="0"/>
            <a:chExt cx="24384000" cy="574930"/>
          </a:xfrm>
        </p:grpSpPr>
        <p:pic>
          <p:nvPicPr>
            <p:cNvPr id="77" name="Imagen 4" descr="Imagen 4"/>
            <p:cNvPicPr>
              <a:picLocks noChangeAspect="1"/>
            </p:cNvPicPr>
            <p:nvPr/>
          </p:nvPicPr>
          <p:blipFill>
            <a:blip r:embed="rId3"/>
            <a:srcRect b="96263"/>
            <a:stretch>
              <a:fillRect/>
            </a:stretch>
          </p:blipFill>
          <p:spPr>
            <a:xfrm>
              <a:off x="0" y="0"/>
              <a:ext cx="24384000" cy="512560"/>
            </a:xfrm>
            <a:prstGeom prst="rect">
              <a:avLst/>
            </a:prstGeom>
            <a:ln w="12700" cap="flat">
              <a:noFill/>
              <a:miter lim="400000"/>
            </a:ln>
            <a:effectLst/>
          </p:spPr>
        </p:pic>
        <p:sp>
          <p:nvSpPr>
            <p:cNvPr id="78"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sp>
        <p:nvSpPr>
          <p:cNvPr id="80" name="Línea"/>
          <p:cNvSpPr/>
          <p:nvPr/>
        </p:nvSpPr>
        <p:spPr>
          <a:xfrm>
            <a:off x="18034000" y="12099576"/>
            <a:ext cx="6350000" cy="1"/>
          </a:xfrm>
          <a:prstGeom prst="line">
            <a:avLst/>
          </a:prstGeom>
          <a:ln w="12700">
            <a:solidFill>
              <a:srgbClr val="D6D6D6"/>
            </a:solidFill>
            <a:miter/>
          </a:ln>
        </p:spPr>
        <p:txBody>
          <a:bodyPr tIns="91439" bIns="91439"/>
          <a:lstStyle/>
          <a:p>
            <a:endParaRPr/>
          </a:p>
        </p:txBody>
      </p:sp>
      <p:sp>
        <p:nvSpPr>
          <p:cNvPr id="8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3" name="Marcador de texto 2"/>
          <p:cNvSpPr>
            <a:spLocks noGrp="1"/>
          </p:cNvSpPr>
          <p:nvPr>
            <p:ph type="body" sz="quarter" idx="14"/>
          </p:nvPr>
        </p:nvSpPr>
        <p:spPr>
          <a:xfrm>
            <a:off x="1052759" y="2743199"/>
            <a:ext cx="22195168" cy="863735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2" name="Título 1"/>
          <p:cNvSpPr>
            <a:spLocks noGrp="1"/>
          </p:cNvSpPr>
          <p:nvPr>
            <p:ph type="title" hasCustomPrompt="1"/>
          </p:nvPr>
        </p:nvSpPr>
        <p:spPr>
          <a:xfrm>
            <a:off x="1052760" y="547934"/>
            <a:ext cx="20822106" cy="1075594"/>
          </a:xfrm>
        </p:spPr>
        <p:txBody>
          <a:bodyPr/>
          <a:lstStyle>
            <a:lvl1pPr>
              <a:defRPr/>
            </a:lvl1pPr>
          </a:lstStyle>
          <a:p>
            <a:r>
              <a:rPr lang="es-ES" dirty="0"/>
              <a:t>Título de la Diapositiva </a:t>
            </a:r>
            <a:endParaRPr lang="es-CL" dirty="0"/>
          </a:p>
        </p:txBody>
      </p:sp>
      <p:pic>
        <p:nvPicPr>
          <p:cNvPr id="14" name="Imagen 13" descr="Logotipo&#10;&#10;Descripción generada automáticamente">
            <a:extLst>
              <a:ext uri="{FF2B5EF4-FFF2-40B4-BE49-F238E27FC236}">
                <a16:creationId xmlns:a16="http://schemas.microsoft.com/office/drawing/2014/main" id="{98126B0E-373D-4B4A-BC5C-498E764BAC9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
    </p:custDataLst>
    <p:extLst>
      <p:ext uri="{BB962C8B-B14F-4D97-AF65-F5344CB8AC3E}">
        <p14:creationId xmlns:p14="http://schemas.microsoft.com/office/powerpoint/2010/main" val="157320455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Contenido con foto">
    <p:spTree>
      <p:nvGrpSpPr>
        <p:cNvPr id="1" name=""/>
        <p:cNvGrpSpPr/>
        <p:nvPr/>
      </p:nvGrpSpPr>
      <p:grpSpPr>
        <a:xfrm>
          <a:off x="0" y="0"/>
          <a:ext cx="0" cy="0"/>
          <a:chOff x="0" y="0"/>
          <a:chExt cx="0" cy="0"/>
        </a:xfrm>
      </p:grpSpPr>
      <p:grpSp>
        <p:nvGrpSpPr>
          <p:cNvPr id="90" name="Grupo"/>
          <p:cNvGrpSpPr/>
          <p:nvPr/>
        </p:nvGrpSpPr>
        <p:grpSpPr>
          <a:xfrm>
            <a:off x="0" y="12813001"/>
            <a:ext cx="24384000" cy="902999"/>
            <a:chOff x="0" y="0"/>
            <a:chExt cx="24384000" cy="902998"/>
          </a:xfrm>
        </p:grpSpPr>
        <p:pic>
          <p:nvPicPr>
            <p:cNvPr id="88" name="Imagen 4" descr="Imagen 4"/>
            <p:cNvPicPr>
              <a:picLocks noChangeAspect="1"/>
            </p:cNvPicPr>
            <p:nvPr/>
          </p:nvPicPr>
          <p:blipFill>
            <a:blip r:embed="rId3"/>
            <a:srcRect t="93457"/>
            <a:stretch>
              <a:fillRect/>
            </a:stretch>
          </p:blipFill>
          <p:spPr>
            <a:xfrm>
              <a:off x="0" y="5601"/>
              <a:ext cx="24384000" cy="897398"/>
            </a:xfrm>
            <a:prstGeom prst="rect">
              <a:avLst/>
            </a:prstGeom>
            <a:ln w="12700" cap="flat">
              <a:noFill/>
              <a:miter lim="400000"/>
            </a:ln>
            <a:effectLst/>
          </p:spPr>
        </p:pic>
        <p:sp>
          <p:nvSpPr>
            <p:cNvPr id="89"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grpSp>
        <p:nvGrpSpPr>
          <p:cNvPr id="96" name="Grupo"/>
          <p:cNvGrpSpPr/>
          <p:nvPr/>
        </p:nvGrpSpPr>
        <p:grpSpPr>
          <a:xfrm>
            <a:off x="0" y="0"/>
            <a:ext cx="24384000" cy="574931"/>
            <a:chOff x="0" y="0"/>
            <a:chExt cx="24384000" cy="574930"/>
          </a:xfrm>
        </p:grpSpPr>
        <p:pic>
          <p:nvPicPr>
            <p:cNvPr id="94" name="Imagen 4" descr="Imagen 4"/>
            <p:cNvPicPr>
              <a:picLocks noChangeAspect="1"/>
            </p:cNvPicPr>
            <p:nvPr/>
          </p:nvPicPr>
          <p:blipFill>
            <a:blip r:embed="rId3"/>
            <a:srcRect b="96263"/>
            <a:stretch>
              <a:fillRect/>
            </a:stretch>
          </p:blipFill>
          <p:spPr>
            <a:xfrm>
              <a:off x="0" y="0"/>
              <a:ext cx="24384000" cy="512560"/>
            </a:xfrm>
            <a:prstGeom prst="rect">
              <a:avLst/>
            </a:prstGeom>
            <a:ln w="12700" cap="flat">
              <a:noFill/>
              <a:miter lim="400000"/>
            </a:ln>
            <a:effectLst/>
          </p:spPr>
        </p:pic>
        <p:sp>
          <p:nvSpPr>
            <p:cNvPr id="95"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sp>
        <p:nvSpPr>
          <p:cNvPr id="97" name="Rectángulo"/>
          <p:cNvSpPr/>
          <p:nvPr/>
        </p:nvSpPr>
        <p:spPr>
          <a:xfrm>
            <a:off x="-88900" y="-63500"/>
            <a:ext cx="9029700" cy="13500100"/>
          </a:xfrm>
          <a:prstGeom prst="rect">
            <a:avLst/>
          </a:prstGeom>
          <a:solidFill>
            <a:schemeClr val="accent3">
              <a:lumOff val="-12941"/>
            </a:schemeClr>
          </a:solidFill>
          <a:ln w="12700">
            <a:miter lim="400000"/>
          </a:ln>
        </p:spPr>
        <p:txBody>
          <a:bodyPr lIns="63500" tIns="63500" rIns="63500" bIns="63500" anchor="ctr"/>
          <a:lstStyle/>
          <a:p>
            <a:pPr algn="ctr" defTabSz="457200">
              <a:defRPr sz="4000" b="1" spc="0">
                <a:solidFill>
                  <a:srgbClr val="FFFFFF"/>
                </a:solidFill>
                <a:latin typeface="+mn-lt"/>
                <a:ea typeface="+mn-ea"/>
                <a:cs typeface="+mn-cs"/>
                <a:sym typeface="Open Sans"/>
              </a:defRPr>
            </a:pPr>
            <a:endParaRPr/>
          </a:p>
        </p:txBody>
      </p:sp>
      <p:sp>
        <p:nvSpPr>
          <p:cNvPr id="98" name="Imagen"/>
          <p:cNvSpPr>
            <a:spLocks noGrp="1"/>
          </p:cNvSpPr>
          <p:nvPr>
            <p:ph type="pic" sz="half" idx="13"/>
          </p:nvPr>
        </p:nvSpPr>
        <p:spPr>
          <a:xfrm>
            <a:off x="-82770" y="-59212"/>
            <a:ext cx="9029743" cy="13503154"/>
          </a:xfrm>
          <a:prstGeom prst="rect">
            <a:avLst/>
          </a:prstGeom>
          <a:ln w="12700"/>
        </p:spPr>
        <p:txBody>
          <a:bodyPr tIns="45719" bIns="45719">
            <a:noAutofit/>
          </a:bodyPr>
          <a:lstStyle/>
          <a:p>
            <a:endParaRPr/>
          </a:p>
        </p:txBody>
      </p:sp>
      <p:sp>
        <p:nvSpPr>
          <p:cNvPr id="101" name="Lorem ipsum dolor sit amet, consectetur adipiscing elit. Quisque a tristique dui, at elementum neque. In mi est, auctor ac efficitur sed, tincidunt in nisl. Ut et cursus purus. Nunc quis ligula sed nibh pharetra dapibus. Quisque finibus aliquam erat, non lacinia diam commodo at. Proin faucibus tellus eros, at euismod justo dignissim at. Ut sapien nisl, egestas eget elit vitae, scelerisque dignissim mi."/>
          <p:cNvSpPr txBox="1">
            <a:spLocks noGrp="1"/>
          </p:cNvSpPr>
          <p:nvPr>
            <p:ph type="body" sz="quarter" idx="15"/>
          </p:nvPr>
        </p:nvSpPr>
        <p:spPr>
          <a:xfrm>
            <a:off x="9837120" y="6104221"/>
            <a:ext cx="13074775" cy="2492988"/>
          </a:xfrm>
          <a:prstGeom prst="rect">
            <a:avLst/>
          </a:prstGeom>
        </p:spPr>
        <p:txBody>
          <a:bodyPr wrap="square">
            <a:spAutoFit/>
          </a:bodyPr>
          <a:lstStyle>
            <a:lvl1pPr marL="0" indent="0">
              <a:buSzTx/>
              <a:buFontTx/>
              <a:buNone/>
            </a:lvl1pPr>
          </a:lstStyle>
          <a:p>
            <a:r>
              <a:rPr dirty="0"/>
              <a:t>Lorem ipsum dolor sit </a:t>
            </a:r>
            <a:r>
              <a:rPr dirty="0" err="1"/>
              <a:t>amet</a:t>
            </a:r>
            <a:r>
              <a:rPr dirty="0"/>
              <a:t>, </a:t>
            </a:r>
            <a:r>
              <a:rPr dirty="0" err="1"/>
              <a:t>consectetur</a:t>
            </a:r>
            <a:r>
              <a:rPr dirty="0"/>
              <a:t> </a:t>
            </a:r>
            <a:r>
              <a:rPr dirty="0" err="1"/>
              <a:t>adipiscing</a:t>
            </a:r>
            <a:r>
              <a:rPr dirty="0"/>
              <a:t> </a:t>
            </a:r>
            <a:r>
              <a:rPr dirty="0" err="1"/>
              <a:t>elit</a:t>
            </a:r>
            <a:r>
              <a:rPr dirty="0"/>
              <a:t>. </a:t>
            </a:r>
            <a:r>
              <a:rPr dirty="0" err="1"/>
              <a:t>Quisque</a:t>
            </a:r>
            <a:r>
              <a:rPr dirty="0"/>
              <a:t> a </a:t>
            </a:r>
            <a:r>
              <a:rPr dirty="0" err="1"/>
              <a:t>tristique</a:t>
            </a:r>
            <a:r>
              <a:rPr dirty="0"/>
              <a:t> dui, at </a:t>
            </a:r>
            <a:r>
              <a:rPr dirty="0" err="1"/>
              <a:t>elementum</a:t>
            </a:r>
            <a:r>
              <a:rPr dirty="0"/>
              <a:t> </a:t>
            </a:r>
            <a:r>
              <a:rPr dirty="0" err="1"/>
              <a:t>neque</a:t>
            </a:r>
            <a:r>
              <a:rPr dirty="0"/>
              <a:t>. In mi </a:t>
            </a:r>
            <a:r>
              <a:rPr dirty="0" err="1"/>
              <a:t>est</a:t>
            </a:r>
            <a:r>
              <a:rPr dirty="0"/>
              <a:t>, </a:t>
            </a:r>
            <a:r>
              <a:rPr dirty="0" err="1"/>
              <a:t>auctor</a:t>
            </a:r>
            <a:r>
              <a:rPr dirty="0"/>
              <a:t> ac </a:t>
            </a:r>
            <a:r>
              <a:rPr dirty="0" err="1"/>
              <a:t>efficitur</a:t>
            </a:r>
            <a:r>
              <a:rPr dirty="0"/>
              <a:t> </a:t>
            </a:r>
            <a:r>
              <a:rPr dirty="0" err="1"/>
              <a:t>sed</a:t>
            </a:r>
            <a:r>
              <a:rPr dirty="0"/>
              <a:t>, </a:t>
            </a:r>
            <a:r>
              <a:rPr dirty="0" err="1"/>
              <a:t>tincidunt</a:t>
            </a:r>
            <a:r>
              <a:rPr dirty="0"/>
              <a:t> in </a:t>
            </a:r>
            <a:r>
              <a:rPr dirty="0" err="1"/>
              <a:t>nisl</a:t>
            </a:r>
            <a:r>
              <a:rPr dirty="0"/>
              <a:t>. </a:t>
            </a:r>
            <a:r>
              <a:rPr dirty="0" err="1"/>
              <a:t>Ut</a:t>
            </a:r>
            <a:r>
              <a:rPr dirty="0"/>
              <a:t> et cursus </a:t>
            </a:r>
            <a:r>
              <a:rPr dirty="0" err="1"/>
              <a:t>purus</a:t>
            </a:r>
            <a:r>
              <a:rPr dirty="0"/>
              <a:t>. Nunc </a:t>
            </a:r>
            <a:r>
              <a:rPr dirty="0" err="1"/>
              <a:t>quis</a:t>
            </a:r>
            <a:r>
              <a:rPr dirty="0"/>
              <a:t> ligula </a:t>
            </a:r>
            <a:r>
              <a:rPr dirty="0" err="1"/>
              <a:t>sed</a:t>
            </a:r>
            <a:r>
              <a:rPr dirty="0"/>
              <a:t> </a:t>
            </a:r>
            <a:r>
              <a:rPr dirty="0" err="1"/>
              <a:t>nibh</a:t>
            </a:r>
            <a:r>
              <a:rPr dirty="0"/>
              <a:t> pharetra </a:t>
            </a:r>
            <a:r>
              <a:rPr dirty="0" err="1"/>
              <a:t>dapibus</a:t>
            </a:r>
            <a:r>
              <a:rPr dirty="0"/>
              <a:t>. </a:t>
            </a:r>
            <a:r>
              <a:rPr dirty="0" err="1"/>
              <a:t>Quisque</a:t>
            </a:r>
            <a:r>
              <a:rPr dirty="0"/>
              <a:t> </a:t>
            </a:r>
            <a:r>
              <a:rPr dirty="0" err="1"/>
              <a:t>finibus</a:t>
            </a:r>
            <a:r>
              <a:rPr dirty="0"/>
              <a:t> </a:t>
            </a:r>
            <a:r>
              <a:rPr dirty="0" err="1"/>
              <a:t>aliquam</a:t>
            </a:r>
            <a:r>
              <a:rPr dirty="0"/>
              <a:t> </a:t>
            </a:r>
            <a:r>
              <a:rPr dirty="0" err="1"/>
              <a:t>erat</a:t>
            </a:r>
            <a:r>
              <a:rPr dirty="0"/>
              <a:t>, non </a:t>
            </a:r>
            <a:r>
              <a:rPr dirty="0" err="1"/>
              <a:t>lacinia</a:t>
            </a:r>
            <a:r>
              <a:rPr dirty="0"/>
              <a:t> </a:t>
            </a:r>
            <a:r>
              <a:rPr dirty="0" err="1"/>
              <a:t>diam</a:t>
            </a:r>
            <a:r>
              <a:rPr dirty="0"/>
              <a:t> </a:t>
            </a:r>
            <a:r>
              <a:rPr dirty="0" err="1"/>
              <a:t>commodo</a:t>
            </a:r>
            <a:r>
              <a:rPr dirty="0"/>
              <a:t> at. </a:t>
            </a:r>
            <a:r>
              <a:rPr dirty="0" err="1"/>
              <a:t>Proin</a:t>
            </a:r>
            <a:r>
              <a:rPr dirty="0"/>
              <a:t> </a:t>
            </a:r>
            <a:r>
              <a:rPr dirty="0" err="1"/>
              <a:t>faucibus</a:t>
            </a:r>
            <a:r>
              <a:rPr dirty="0"/>
              <a:t> </a:t>
            </a:r>
            <a:r>
              <a:rPr dirty="0" err="1"/>
              <a:t>tellus</a:t>
            </a:r>
            <a:r>
              <a:rPr dirty="0"/>
              <a:t> </a:t>
            </a:r>
            <a:r>
              <a:rPr dirty="0" err="1"/>
              <a:t>eros</a:t>
            </a:r>
            <a:r>
              <a:rPr dirty="0"/>
              <a:t>, at </a:t>
            </a:r>
            <a:r>
              <a:rPr dirty="0" err="1"/>
              <a:t>euismod</a:t>
            </a:r>
            <a:r>
              <a:rPr dirty="0"/>
              <a:t> </a:t>
            </a:r>
            <a:r>
              <a:rPr dirty="0" err="1"/>
              <a:t>justo</a:t>
            </a:r>
            <a:r>
              <a:rPr dirty="0"/>
              <a:t> </a:t>
            </a:r>
            <a:r>
              <a:rPr dirty="0" err="1"/>
              <a:t>dignissim</a:t>
            </a:r>
            <a:r>
              <a:rPr dirty="0"/>
              <a:t> at. </a:t>
            </a:r>
            <a:r>
              <a:rPr dirty="0" err="1"/>
              <a:t>Ut</a:t>
            </a:r>
            <a:r>
              <a:rPr dirty="0"/>
              <a:t> </a:t>
            </a:r>
            <a:r>
              <a:rPr dirty="0" err="1"/>
              <a:t>sapien</a:t>
            </a:r>
            <a:r>
              <a:rPr dirty="0"/>
              <a:t> </a:t>
            </a:r>
            <a:r>
              <a:rPr dirty="0" err="1"/>
              <a:t>nisl</a:t>
            </a:r>
            <a:r>
              <a:rPr dirty="0"/>
              <a:t>, </a:t>
            </a:r>
            <a:r>
              <a:rPr dirty="0" err="1"/>
              <a:t>egestas</a:t>
            </a:r>
            <a:r>
              <a:rPr dirty="0"/>
              <a:t> </a:t>
            </a:r>
            <a:r>
              <a:rPr dirty="0" err="1"/>
              <a:t>eget</a:t>
            </a:r>
            <a:r>
              <a:rPr dirty="0"/>
              <a:t> </a:t>
            </a:r>
            <a:r>
              <a:rPr dirty="0" err="1"/>
              <a:t>elit</a:t>
            </a:r>
            <a:r>
              <a:rPr dirty="0"/>
              <a:t> vitae, </a:t>
            </a:r>
            <a:r>
              <a:rPr dirty="0" err="1"/>
              <a:t>scelerisque</a:t>
            </a:r>
            <a:r>
              <a:rPr dirty="0"/>
              <a:t> </a:t>
            </a:r>
            <a:r>
              <a:rPr dirty="0" err="1"/>
              <a:t>dignissim</a:t>
            </a:r>
            <a:r>
              <a:rPr dirty="0"/>
              <a:t> mi.</a:t>
            </a:r>
          </a:p>
        </p:txBody>
      </p:sp>
      <p:sp>
        <p:nvSpPr>
          <p:cNvPr id="102" name="Línea"/>
          <p:cNvSpPr/>
          <p:nvPr/>
        </p:nvSpPr>
        <p:spPr>
          <a:xfrm>
            <a:off x="18034000" y="12099576"/>
            <a:ext cx="6350000" cy="1"/>
          </a:xfrm>
          <a:prstGeom prst="line">
            <a:avLst/>
          </a:prstGeom>
          <a:ln w="12700">
            <a:solidFill>
              <a:srgbClr val="D6D6D6"/>
            </a:solidFill>
            <a:miter/>
          </a:ln>
        </p:spPr>
        <p:txBody>
          <a:bodyPr tIns="91439" bIns="91439"/>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2" name="Título 1"/>
          <p:cNvSpPr>
            <a:spLocks noGrp="1"/>
          </p:cNvSpPr>
          <p:nvPr>
            <p:ph type="title" hasCustomPrompt="1"/>
          </p:nvPr>
        </p:nvSpPr>
        <p:spPr>
          <a:xfrm>
            <a:off x="9837120" y="3797856"/>
            <a:ext cx="13074775" cy="1075594"/>
          </a:xfrm>
        </p:spPr>
        <p:txBody>
          <a:bodyPr/>
          <a:lstStyle>
            <a:lvl1pPr marL="0" indent="0">
              <a:buSzTx/>
              <a:buFontTx/>
              <a:buNone/>
              <a:defRPr lang="es-CL" sz="6000" b="1" spc="-300" baseline="0">
                <a:latin typeface="+mn-lt"/>
                <a:ea typeface="+mn-ea"/>
                <a:cs typeface="+mn-cs"/>
                <a:sym typeface="Open Sans"/>
              </a:defRPr>
            </a:lvl1pPr>
          </a:lstStyle>
          <a:p>
            <a:pPr marL="0" indent="0">
              <a:buSzTx/>
              <a:buFontTx/>
              <a:buNone/>
              <a:defRPr sz="6000" b="1" spc="-300">
                <a:latin typeface="+mn-lt"/>
                <a:ea typeface="+mn-ea"/>
                <a:cs typeface="+mn-cs"/>
                <a:sym typeface="Open Sans"/>
              </a:defRPr>
            </a:pPr>
            <a:r>
              <a:rPr lang="es-CL" dirty="0"/>
              <a:t>Objetivo de la Unidad de Aprendizaje</a:t>
            </a:r>
          </a:p>
        </p:txBody>
      </p:sp>
      <p:sp>
        <p:nvSpPr>
          <p:cNvPr id="4" name="Marcador de texto 3"/>
          <p:cNvSpPr>
            <a:spLocks noGrp="1"/>
          </p:cNvSpPr>
          <p:nvPr>
            <p:ph type="body" sz="quarter" idx="16" hasCustomPrompt="1"/>
          </p:nvPr>
        </p:nvSpPr>
        <p:spPr>
          <a:xfrm>
            <a:off x="9837120" y="4873625"/>
            <a:ext cx="13074775" cy="914400"/>
          </a:xfrm>
        </p:spPr>
        <p:txBody>
          <a:bodyPr/>
          <a:lstStyle>
            <a:lvl1pPr marL="0" indent="0">
              <a:buFont typeface="Arial" panose="020B0604020202020204" pitchFamily="34" charset="0"/>
              <a:buNone/>
              <a:defRPr baseline="0"/>
            </a:lvl1pPr>
          </a:lstStyle>
          <a:p>
            <a:pPr lvl="0"/>
            <a:r>
              <a:rPr lang="es-ES" dirty="0"/>
              <a:t>UNIDAD: NOMBRE DE LA UNIDAD DE APRENDIZAJE</a:t>
            </a:r>
            <a:endParaRPr lang="es-CL" dirty="0"/>
          </a:p>
        </p:txBody>
      </p:sp>
      <p:pic>
        <p:nvPicPr>
          <p:cNvPr id="16" name="Imagen 15" descr="Logotipo&#10;&#10;Descripción generada automáticamente">
            <a:extLst>
              <a:ext uri="{FF2B5EF4-FFF2-40B4-BE49-F238E27FC236}">
                <a16:creationId xmlns:a16="http://schemas.microsoft.com/office/drawing/2014/main" id="{751F7C59-F3EE-4E58-9D4B-A695F4A459B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
    </p:custData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Sin fondo">
    <p:spTree>
      <p:nvGrpSpPr>
        <p:cNvPr id="1" name=""/>
        <p:cNvGrpSpPr/>
        <p:nvPr/>
      </p:nvGrpSpPr>
      <p:grpSpPr>
        <a:xfrm>
          <a:off x="0" y="0"/>
          <a:ext cx="0" cy="0"/>
          <a:chOff x="0" y="0"/>
          <a:chExt cx="0" cy="0"/>
        </a:xfrm>
      </p:grpSpPr>
    </p:spTree>
    <p:custDataLst>
      <p:tags r:id="rId1"/>
    </p:custData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ierre">
    <p:spTree>
      <p:nvGrpSpPr>
        <p:cNvPr id="1" name=""/>
        <p:cNvGrpSpPr/>
        <p:nvPr/>
      </p:nvGrpSpPr>
      <p:grpSpPr>
        <a:xfrm>
          <a:off x="0" y="0"/>
          <a:ext cx="0" cy="0"/>
          <a:chOff x="0" y="0"/>
          <a:chExt cx="0" cy="0"/>
        </a:xfrm>
      </p:grpSpPr>
      <p:pic>
        <p:nvPicPr>
          <p:cNvPr id="139" name="Imagen 4" descr="Imagen 4"/>
          <p:cNvPicPr>
            <a:picLocks noChangeAspect="1"/>
          </p:cNvPicPr>
          <p:nvPr/>
        </p:nvPicPr>
        <p:blipFill>
          <a:blip r:embed="rId3"/>
          <a:srcRect t="66057"/>
          <a:stretch>
            <a:fillRect/>
          </a:stretch>
        </p:blipFill>
        <p:spPr>
          <a:xfrm>
            <a:off x="0" y="9060488"/>
            <a:ext cx="24384000" cy="4655512"/>
          </a:xfrm>
          <a:prstGeom prst="rect">
            <a:avLst/>
          </a:prstGeom>
          <a:ln w="12700">
            <a:miter lim="400000"/>
          </a:ln>
        </p:spPr>
      </p:pic>
      <p:pic>
        <p:nvPicPr>
          <p:cNvPr id="140" name="Imagen 4" descr="Imagen 4"/>
          <p:cNvPicPr>
            <a:picLocks noChangeAspect="1"/>
          </p:cNvPicPr>
          <p:nvPr/>
        </p:nvPicPr>
        <p:blipFill>
          <a:blip r:embed="rId3"/>
          <a:srcRect b="87856"/>
          <a:stretch>
            <a:fillRect/>
          </a:stretch>
        </p:blipFill>
        <p:spPr>
          <a:xfrm>
            <a:off x="0" y="0"/>
            <a:ext cx="24384000" cy="1665658"/>
          </a:xfrm>
          <a:prstGeom prst="rect">
            <a:avLst/>
          </a:prstGeom>
          <a:ln w="12700">
            <a:miter lim="400000"/>
          </a:ln>
        </p:spPr>
      </p:pic>
      <p:sp>
        <p:nvSpPr>
          <p:cNvPr id="14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pic>
        <p:nvPicPr>
          <p:cNvPr id="6" name="Imagen 5" descr="Logotipo&#10;&#10;Descripción generada automáticamente">
            <a:extLst>
              <a:ext uri="{FF2B5EF4-FFF2-40B4-BE49-F238E27FC236}">
                <a16:creationId xmlns:a16="http://schemas.microsoft.com/office/drawing/2014/main" id="{1BAA2849-C09A-49DE-99E0-3C4017FA1DD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36108" y="5648376"/>
            <a:ext cx="6111784" cy="2419248"/>
          </a:xfrm>
          <a:prstGeom prst="rect">
            <a:avLst/>
          </a:prstGeom>
        </p:spPr>
      </p:pic>
    </p:spTree>
    <p:custDataLst>
      <p:tags r:id="rId1"/>
    </p:custData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ortadilla">
    <p:spTree>
      <p:nvGrpSpPr>
        <p:cNvPr id="1" name=""/>
        <p:cNvGrpSpPr/>
        <p:nvPr/>
      </p:nvGrpSpPr>
      <p:grpSpPr>
        <a:xfrm>
          <a:off x="0" y="0"/>
          <a:ext cx="0" cy="0"/>
          <a:chOff x="0" y="0"/>
          <a:chExt cx="0" cy="0"/>
        </a:xfrm>
      </p:grpSpPr>
      <p:grpSp>
        <p:nvGrpSpPr>
          <p:cNvPr id="50" name="Grupo"/>
          <p:cNvGrpSpPr/>
          <p:nvPr/>
        </p:nvGrpSpPr>
        <p:grpSpPr>
          <a:xfrm>
            <a:off x="0" y="12813001"/>
            <a:ext cx="24384000" cy="902999"/>
            <a:chOff x="0" y="0"/>
            <a:chExt cx="24384000" cy="902998"/>
          </a:xfrm>
        </p:grpSpPr>
        <p:pic>
          <p:nvPicPr>
            <p:cNvPr id="48" name="Imagen 4" descr="Imagen 4"/>
            <p:cNvPicPr>
              <a:picLocks noChangeAspect="1"/>
            </p:cNvPicPr>
            <p:nvPr/>
          </p:nvPicPr>
          <p:blipFill>
            <a:blip r:embed="rId3"/>
            <a:srcRect t="93457"/>
            <a:stretch>
              <a:fillRect/>
            </a:stretch>
          </p:blipFill>
          <p:spPr>
            <a:xfrm>
              <a:off x="0" y="5601"/>
              <a:ext cx="24384000" cy="897398"/>
            </a:xfrm>
            <a:prstGeom prst="rect">
              <a:avLst/>
            </a:prstGeom>
            <a:ln w="12700" cap="flat">
              <a:noFill/>
              <a:miter lim="400000"/>
            </a:ln>
            <a:effectLst/>
          </p:spPr>
        </p:pic>
        <p:sp>
          <p:nvSpPr>
            <p:cNvPr id="49"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sp>
        <p:nvSpPr>
          <p:cNvPr id="55" name="Línea"/>
          <p:cNvSpPr/>
          <p:nvPr/>
        </p:nvSpPr>
        <p:spPr>
          <a:xfrm>
            <a:off x="26940" y="9144000"/>
            <a:ext cx="12600000" cy="0"/>
          </a:xfrm>
          <a:prstGeom prst="line">
            <a:avLst/>
          </a:prstGeom>
          <a:ln w="12700">
            <a:solidFill>
              <a:srgbClr val="D6D6D6"/>
            </a:solidFill>
            <a:miter lim="400000"/>
          </a:ln>
        </p:spPr>
        <p:txBody>
          <a:bodyPr tIns="91439" bIns="91439"/>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57" name="SUBTÍTULO PORTADILLA"/>
          <p:cNvSpPr txBox="1">
            <a:spLocks noGrp="1"/>
          </p:cNvSpPr>
          <p:nvPr>
            <p:ph type="body" sz="quarter" idx="14"/>
          </p:nvPr>
        </p:nvSpPr>
        <p:spPr>
          <a:xfrm>
            <a:off x="1294727" y="9275142"/>
            <a:ext cx="21945600" cy="677106"/>
          </a:xfrm>
          <a:prstGeom prst="rect">
            <a:avLst/>
          </a:prstGeom>
        </p:spPr>
        <p:txBody>
          <a:bodyPr wrap="square">
            <a:spAutoFit/>
          </a:bodyPr>
          <a:lstStyle>
            <a:lvl1pPr marL="0" indent="0">
              <a:buSzTx/>
              <a:buFontTx/>
              <a:buNone/>
              <a:defRPr sz="3200" spc="-160"/>
            </a:lvl1pPr>
          </a:lstStyle>
          <a:p>
            <a:r>
              <a:t>SUBTÍTULO PORTADILLA</a:t>
            </a:r>
          </a:p>
        </p:txBody>
      </p:sp>
      <p:grpSp>
        <p:nvGrpSpPr>
          <p:cNvPr id="60" name="Grupo"/>
          <p:cNvGrpSpPr/>
          <p:nvPr/>
        </p:nvGrpSpPr>
        <p:grpSpPr>
          <a:xfrm>
            <a:off x="0" y="0"/>
            <a:ext cx="24384000" cy="574931"/>
            <a:chOff x="0" y="0"/>
            <a:chExt cx="24384000" cy="574930"/>
          </a:xfrm>
        </p:grpSpPr>
        <p:pic>
          <p:nvPicPr>
            <p:cNvPr id="58" name="Imagen 4" descr="Imagen 4"/>
            <p:cNvPicPr>
              <a:picLocks noChangeAspect="1"/>
            </p:cNvPicPr>
            <p:nvPr/>
          </p:nvPicPr>
          <p:blipFill>
            <a:blip r:embed="rId3"/>
            <a:srcRect b="96263"/>
            <a:stretch>
              <a:fillRect/>
            </a:stretch>
          </p:blipFill>
          <p:spPr>
            <a:xfrm>
              <a:off x="0" y="0"/>
              <a:ext cx="24384000" cy="512560"/>
            </a:xfrm>
            <a:prstGeom prst="rect">
              <a:avLst/>
            </a:prstGeom>
            <a:ln w="12700" cap="flat">
              <a:noFill/>
              <a:miter lim="400000"/>
            </a:ln>
            <a:effectLst/>
          </p:spPr>
        </p:pic>
        <p:sp>
          <p:nvSpPr>
            <p:cNvPr id="59"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sp>
        <p:nvSpPr>
          <p:cNvPr id="61" name="Línea"/>
          <p:cNvSpPr/>
          <p:nvPr/>
        </p:nvSpPr>
        <p:spPr>
          <a:xfrm>
            <a:off x="18034000" y="12099576"/>
            <a:ext cx="6350000" cy="1"/>
          </a:xfrm>
          <a:prstGeom prst="line">
            <a:avLst/>
          </a:prstGeom>
          <a:ln w="12700">
            <a:solidFill>
              <a:srgbClr val="D6D6D6"/>
            </a:solidFill>
            <a:miter/>
          </a:ln>
        </p:spPr>
        <p:txBody>
          <a:bodyPr tIns="91439" bIns="91439"/>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62" name="Número de diapositiva"/>
          <p:cNvSpPr txBox="1">
            <a:spLocks noGrp="1"/>
          </p:cNvSpPr>
          <p:nvPr>
            <p:ph type="sldNum" sz="quarter" idx="2"/>
          </p:nvPr>
        </p:nvSpPr>
        <p:spPr>
          <a:prstGeom prst="rect">
            <a:avLst/>
          </a:prstGeom>
        </p:spPr>
        <p:txBody>
          <a:bodyPr/>
          <a:lstStyle/>
          <a:p>
            <a:pPr marL="0" marR="0" lvl="0" indent="0" algn="l" defTabSz="1828800" rtl="0" eaLnBrk="1" fontAlgn="auto" latinLnBrk="0" hangingPunct="0">
              <a:lnSpc>
                <a:spcPct val="100000"/>
              </a:lnSpc>
              <a:spcBef>
                <a:spcPts val="0"/>
              </a:spcBef>
              <a:spcAft>
                <a:spcPts val="0"/>
              </a:spcAft>
              <a:buClrTx/>
              <a:buSzTx/>
              <a:buFontTx/>
              <a:buNone/>
              <a:tabLst/>
              <a:defRPr/>
            </a:pPr>
            <a:fld id="{86CB4B4D-7CA3-9044-876B-883B54F8677D}" type="slidenum">
              <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rPr>
              <a:pPr marL="0" marR="0" lvl="0" indent="0" algn="l" defTabSz="1828800" rtl="0" eaLnBrk="1" fontAlgn="auto" latinLnBrk="0" hangingPunct="0">
                <a:lnSpc>
                  <a:spcPct val="100000"/>
                </a:lnSpc>
                <a:spcBef>
                  <a:spcPts val="0"/>
                </a:spcBef>
                <a:spcAft>
                  <a:spcPts val="0"/>
                </a:spcAft>
                <a:buClrTx/>
                <a:buSzTx/>
                <a:buFontTx/>
                <a:buNone/>
                <a:tabLst/>
                <a:defRPr/>
              </a:pPr>
              <a:t>‹Nº›</a:t>
            </a:fld>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3" name="Título 2"/>
          <p:cNvSpPr>
            <a:spLocks noGrp="1"/>
          </p:cNvSpPr>
          <p:nvPr>
            <p:ph type="title" hasCustomPrompt="1"/>
          </p:nvPr>
        </p:nvSpPr>
        <p:spPr>
          <a:xfrm>
            <a:off x="1294727" y="7836502"/>
            <a:ext cx="21945600" cy="1075594"/>
          </a:xfrm>
        </p:spPr>
        <p:txBody>
          <a:bodyPr/>
          <a:lstStyle>
            <a:lvl1pPr>
              <a:defRPr lang="es-ES" sz="6000" b="0" i="0" u="none" strike="noStrike" cap="none" spc="-300" baseline="0" dirty="0" smtClean="0">
                <a:ln>
                  <a:noFill/>
                </a:ln>
                <a:solidFill>
                  <a:srgbClr val="535353"/>
                </a:solidFill>
                <a:uFillTx/>
                <a:latin typeface="Open Sans Extrabold" panose="020B0906030804020204" pitchFamily="34" charset="0"/>
                <a:ea typeface="Open Sans Extrabold" panose="020B0906030804020204" pitchFamily="34" charset="0"/>
                <a:cs typeface="Open Sans Extrabold" panose="020B0906030804020204" pitchFamily="34" charset="0"/>
                <a:sym typeface="Open Sans Light"/>
              </a:defRPr>
            </a:lvl1pPr>
          </a:lstStyle>
          <a:p>
            <a:r>
              <a:rPr lang="es-ES" dirty="0"/>
              <a:t>TÍTULO PORTADILLA</a:t>
            </a:r>
            <a:endParaRPr lang="es-CL" dirty="0"/>
          </a:p>
        </p:txBody>
      </p:sp>
      <p:pic>
        <p:nvPicPr>
          <p:cNvPr id="14" name="Imagen 13" descr="Logotipo&#10;&#10;Descripción generada automáticamente">
            <a:extLst>
              <a:ext uri="{FF2B5EF4-FFF2-40B4-BE49-F238E27FC236}">
                <a16:creationId xmlns:a16="http://schemas.microsoft.com/office/drawing/2014/main" id="{544D78D9-94F5-4FC8-A825-3680E392E86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
    </p:custDataLst>
    <p:extLst>
      <p:ext uri="{BB962C8B-B14F-4D97-AF65-F5344CB8AC3E}">
        <p14:creationId xmlns:p14="http://schemas.microsoft.com/office/powerpoint/2010/main" val="15096384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ntenido con foto">
    <p:spTree>
      <p:nvGrpSpPr>
        <p:cNvPr id="1" name=""/>
        <p:cNvGrpSpPr/>
        <p:nvPr/>
      </p:nvGrpSpPr>
      <p:grpSpPr>
        <a:xfrm>
          <a:off x="0" y="0"/>
          <a:ext cx="0" cy="0"/>
          <a:chOff x="0" y="0"/>
          <a:chExt cx="0" cy="0"/>
        </a:xfrm>
      </p:grpSpPr>
      <p:grpSp>
        <p:nvGrpSpPr>
          <p:cNvPr id="90" name="Grupo"/>
          <p:cNvGrpSpPr/>
          <p:nvPr/>
        </p:nvGrpSpPr>
        <p:grpSpPr>
          <a:xfrm>
            <a:off x="0" y="12813001"/>
            <a:ext cx="24384000" cy="902999"/>
            <a:chOff x="0" y="0"/>
            <a:chExt cx="24384000" cy="902998"/>
          </a:xfrm>
        </p:grpSpPr>
        <p:pic>
          <p:nvPicPr>
            <p:cNvPr id="88" name="Imagen 4" descr="Imagen 4"/>
            <p:cNvPicPr>
              <a:picLocks noChangeAspect="1"/>
            </p:cNvPicPr>
            <p:nvPr/>
          </p:nvPicPr>
          <p:blipFill>
            <a:blip r:embed="rId3"/>
            <a:srcRect t="93457"/>
            <a:stretch>
              <a:fillRect/>
            </a:stretch>
          </p:blipFill>
          <p:spPr>
            <a:xfrm>
              <a:off x="0" y="5601"/>
              <a:ext cx="24384000" cy="897398"/>
            </a:xfrm>
            <a:prstGeom prst="rect">
              <a:avLst/>
            </a:prstGeom>
            <a:ln w="12700" cap="flat">
              <a:noFill/>
              <a:miter lim="400000"/>
            </a:ln>
            <a:effectLst/>
          </p:spPr>
        </p:pic>
        <p:sp>
          <p:nvSpPr>
            <p:cNvPr id="89"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grpSp>
        <p:nvGrpSpPr>
          <p:cNvPr id="96" name="Grupo"/>
          <p:cNvGrpSpPr/>
          <p:nvPr/>
        </p:nvGrpSpPr>
        <p:grpSpPr>
          <a:xfrm>
            <a:off x="0" y="0"/>
            <a:ext cx="24384000" cy="574931"/>
            <a:chOff x="0" y="0"/>
            <a:chExt cx="24384000" cy="574930"/>
          </a:xfrm>
        </p:grpSpPr>
        <p:pic>
          <p:nvPicPr>
            <p:cNvPr id="94" name="Imagen 4" descr="Imagen 4"/>
            <p:cNvPicPr>
              <a:picLocks noChangeAspect="1"/>
            </p:cNvPicPr>
            <p:nvPr/>
          </p:nvPicPr>
          <p:blipFill>
            <a:blip r:embed="rId3"/>
            <a:srcRect b="96263"/>
            <a:stretch>
              <a:fillRect/>
            </a:stretch>
          </p:blipFill>
          <p:spPr>
            <a:xfrm>
              <a:off x="0" y="0"/>
              <a:ext cx="24384000" cy="512560"/>
            </a:xfrm>
            <a:prstGeom prst="rect">
              <a:avLst/>
            </a:prstGeom>
            <a:ln w="12700" cap="flat">
              <a:noFill/>
              <a:miter lim="400000"/>
            </a:ln>
            <a:effectLst/>
          </p:spPr>
        </p:pic>
        <p:sp>
          <p:nvSpPr>
            <p:cNvPr id="95"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sp>
        <p:nvSpPr>
          <p:cNvPr id="97" name="Rectángulo"/>
          <p:cNvSpPr/>
          <p:nvPr/>
        </p:nvSpPr>
        <p:spPr>
          <a:xfrm>
            <a:off x="-88900" y="-63500"/>
            <a:ext cx="9029700" cy="13500100"/>
          </a:xfrm>
          <a:prstGeom prst="rect">
            <a:avLst/>
          </a:prstGeom>
          <a:solidFill>
            <a:schemeClr val="accent3">
              <a:lumOff val="-12941"/>
            </a:schemeClr>
          </a:solidFill>
          <a:ln w="12700">
            <a:miter lim="400000"/>
          </a:ln>
        </p:spPr>
        <p:txBody>
          <a:bodyPr lIns="63500" tIns="63500" rIns="63500" bIns="63500" anchor="ctr"/>
          <a:lstStyle/>
          <a:p>
            <a:pPr marL="0" marR="0" lvl="0" indent="0" algn="ctr" defTabSz="457200" rtl="0" eaLnBrk="1" fontAlgn="auto" latinLnBrk="0" hangingPunct="0">
              <a:lnSpc>
                <a:spcPct val="100000"/>
              </a:lnSpc>
              <a:spcBef>
                <a:spcPts val="0"/>
              </a:spcBef>
              <a:spcAft>
                <a:spcPts val="0"/>
              </a:spcAft>
              <a:buClrTx/>
              <a:buSzTx/>
              <a:buFontTx/>
              <a:buNone/>
              <a:tabLst/>
              <a:defRPr sz="4000" b="1" spc="0">
                <a:solidFill>
                  <a:srgbClr val="FFFFFF"/>
                </a:solidFill>
                <a:latin typeface="+mn-lt"/>
                <a:ea typeface="+mn-ea"/>
                <a:cs typeface="+mn-cs"/>
                <a:sym typeface="Open Sans"/>
              </a:defRPr>
            </a:pPr>
            <a:endParaRPr kumimoji="0" sz="4000" b="1"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98" name="Imagen"/>
          <p:cNvSpPr>
            <a:spLocks noGrp="1"/>
          </p:cNvSpPr>
          <p:nvPr>
            <p:ph type="pic" sz="half" idx="13"/>
          </p:nvPr>
        </p:nvSpPr>
        <p:spPr>
          <a:xfrm>
            <a:off x="-82770" y="-59212"/>
            <a:ext cx="9029743" cy="13503154"/>
          </a:xfrm>
          <a:prstGeom prst="rect">
            <a:avLst/>
          </a:prstGeom>
          <a:ln w="12700"/>
        </p:spPr>
        <p:txBody>
          <a:bodyPr tIns="45719" bIns="45719">
            <a:noAutofit/>
          </a:bodyPr>
          <a:lstStyle/>
          <a:p>
            <a:endParaRPr/>
          </a:p>
        </p:txBody>
      </p:sp>
      <p:sp>
        <p:nvSpPr>
          <p:cNvPr id="102" name="Línea"/>
          <p:cNvSpPr/>
          <p:nvPr/>
        </p:nvSpPr>
        <p:spPr>
          <a:xfrm>
            <a:off x="18034000" y="12099576"/>
            <a:ext cx="6350000" cy="1"/>
          </a:xfrm>
          <a:prstGeom prst="line">
            <a:avLst/>
          </a:prstGeom>
          <a:ln w="12700">
            <a:solidFill>
              <a:srgbClr val="D6D6D6"/>
            </a:solidFill>
            <a:miter/>
          </a:ln>
        </p:spPr>
        <p:txBody>
          <a:bodyPr tIns="91439" bIns="91439"/>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103" name="Número de diapositiva"/>
          <p:cNvSpPr txBox="1">
            <a:spLocks noGrp="1"/>
          </p:cNvSpPr>
          <p:nvPr>
            <p:ph type="sldNum" sz="quarter" idx="2"/>
          </p:nvPr>
        </p:nvSpPr>
        <p:spPr>
          <a:prstGeom prst="rect">
            <a:avLst/>
          </a:prstGeom>
        </p:spPr>
        <p:txBody>
          <a:bodyPr/>
          <a:lstStyle/>
          <a:p>
            <a:pPr marL="0" marR="0" lvl="0" indent="0" algn="l" defTabSz="1828800" rtl="0" eaLnBrk="1" fontAlgn="auto" latinLnBrk="0" hangingPunct="0">
              <a:lnSpc>
                <a:spcPct val="100000"/>
              </a:lnSpc>
              <a:spcBef>
                <a:spcPts val="0"/>
              </a:spcBef>
              <a:spcAft>
                <a:spcPts val="0"/>
              </a:spcAft>
              <a:buClrTx/>
              <a:buSzTx/>
              <a:buFontTx/>
              <a:buNone/>
              <a:tabLst/>
              <a:defRPr/>
            </a:pPr>
            <a:fld id="{86CB4B4D-7CA3-9044-876B-883B54F8677D}" type="slidenum">
              <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rPr>
              <a:pPr marL="0" marR="0" lvl="0" indent="0" algn="l" defTabSz="1828800" rtl="0" eaLnBrk="1" fontAlgn="auto" latinLnBrk="0" hangingPunct="0">
                <a:lnSpc>
                  <a:spcPct val="100000"/>
                </a:lnSpc>
                <a:spcBef>
                  <a:spcPts val="0"/>
                </a:spcBef>
                <a:spcAft>
                  <a:spcPts val="0"/>
                </a:spcAft>
                <a:buClrTx/>
                <a:buSzTx/>
                <a:buFontTx/>
                <a:buNone/>
                <a:tabLst/>
                <a:defRPr/>
              </a:pPr>
              <a:t>‹Nº›</a:t>
            </a:fld>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17" name="Rectángulo 16"/>
          <p:cNvSpPr/>
          <p:nvPr userDrawn="1"/>
        </p:nvSpPr>
        <p:spPr>
          <a:xfrm>
            <a:off x="9852927" y="1339515"/>
            <a:ext cx="1440000" cy="108000"/>
          </a:xfrm>
          <a:prstGeom prst="rect">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endParaRPr kumimoji="0" lang="es-CL" sz="4000" b="1"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25" name="Rectángulo 24"/>
          <p:cNvSpPr/>
          <p:nvPr userDrawn="1"/>
        </p:nvSpPr>
        <p:spPr>
          <a:xfrm>
            <a:off x="9852927" y="6839592"/>
            <a:ext cx="1440000" cy="108000"/>
          </a:xfrm>
          <a:prstGeom prst="rect">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endParaRPr kumimoji="0" lang="es-CL" sz="4000" b="1"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9" name="Marcador de texto 8"/>
          <p:cNvSpPr>
            <a:spLocks noGrp="1"/>
          </p:cNvSpPr>
          <p:nvPr>
            <p:ph type="body" sz="quarter" idx="16"/>
          </p:nvPr>
        </p:nvSpPr>
        <p:spPr>
          <a:xfrm>
            <a:off x="9690100" y="1740437"/>
            <a:ext cx="14039850" cy="3884076"/>
          </a:xfrm>
          <a:prstGeom prst="rect">
            <a:avLst/>
          </a:prstGeom>
        </p:spPr>
        <p:txBody>
          <a:bodyPr/>
          <a:lstStyle>
            <a:lvl1pPr marL="636588" indent="-636588">
              <a:buSzPct val="120000"/>
              <a:buFontTx/>
              <a:buBlip>
                <a:blip r:embed="rId4"/>
              </a:buBlip>
              <a:defRPr/>
            </a:lvl1pPr>
            <a:lvl2pPr marL="1524000" indent="-788988">
              <a:buFontTx/>
              <a:buBlip>
                <a:blip r:embed="rId5"/>
              </a:buBlip>
              <a:defRPr/>
            </a:lvl2pPr>
          </a:lstStyle>
          <a:p>
            <a:pPr lvl="0"/>
            <a:r>
              <a:rPr lang="es-ES" dirty="0"/>
              <a:t>Editar el estilo de texto del patrón</a:t>
            </a:r>
          </a:p>
          <a:p>
            <a:pPr lvl="1"/>
            <a:r>
              <a:rPr lang="es-ES" dirty="0"/>
              <a:t>Segundo nivel</a:t>
            </a:r>
          </a:p>
        </p:txBody>
      </p:sp>
      <p:sp>
        <p:nvSpPr>
          <p:cNvPr id="32" name="Marcador de texto 8"/>
          <p:cNvSpPr>
            <a:spLocks noGrp="1"/>
          </p:cNvSpPr>
          <p:nvPr>
            <p:ph type="body" sz="quarter" idx="17"/>
          </p:nvPr>
        </p:nvSpPr>
        <p:spPr>
          <a:xfrm>
            <a:off x="9639388" y="7397825"/>
            <a:ext cx="14039850" cy="3884076"/>
          </a:xfrm>
          <a:prstGeom prst="rect">
            <a:avLst/>
          </a:prstGeom>
        </p:spPr>
        <p:txBody>
          <a:bodyPr/>
          <a:lstStyle>
            <a:lvl1pPr marL="636588" indent="-636588">
              <a:buSzPct val="120000"/>
              <a:buFontTx/>
              <a:buBlip>
                <a:blip r:embed="rId4"/>
              </a:buBlip>
              <a:defRPr/>
            </a:lvl1pPr>
            <a:lvl2pPr marL="1524000" indent="-788988">
              <a:buFontTx/>
              <a:buBlip>
                <a:blip r:embed="rId5"/>
              </a:buBlip>
              <a:defRPr/>
            </a:lvl2pPr>
          </a:lstStyle>
          <a:p>
            <a:pPr lvl="0"/>
            <a:r>
              <a:rPr lang="es-ES" dirty="0"/>
              <a:t>Editar el estilo de texto del patrón</a:t>
            </a:r>
          </a:p>
          <a:p>
            <a:pPr lvl="1"/>
            <a:r>
              <a:rPr lang="es-ES" dirty="0"/>
              <a:t>Segundo nivel</a:t>
            </a:r>
          </a:p>
        </p:txBody>
      </p:sp>
      <p:sp>
        <p:nvSpPr>
          <p:cNvPr id="2" name="Título 1"/>
          <p:cNvSpPr>
            <a:spLocks noGrp="1"/>
          </p:cNvSpPr>
          <p:nvPr>
            <p:ph type="title" hasCustomPrompt="1"/>
          </p:nvPr>
        </p:nvSpPr>
        <p:spPr>
          <a:xfrm>
            <a:off x="9689744" y="434290"/>
            <a:ext cx="12610419" cy="1075594"/>
          </a:xfrm>
        </p:spPr>
        <p:txBody>
          <a:bodyPr/>
          <a:lstStyle>
            <a:lvl1pPr>
              <a:defRPr/>
            </a:lvl1pPr>
          </a:lstStyle>
          <a:p>
            <a:r>
              <a:rPr lang="es-ES" dirty="0"/>
              <a:t>Título</a:t>
            </a:r>
            <a:endParaRPr lang="es-CL" dirty="0"/>
          </a:p>
        </p:txBody>
      </p:sp>
      <p:sp>
        <p:nvSpPr>
          <p:cNvPr id="20" name="Título 1"/>
          <p:cNvSpPr txBox="1">
            <a:spLocks/>
          </p:cNvSpPr>
          <p:nvPr userDrawn="1"/>
        </p:nvSpPr>
        <p:spPr>
          <a:xfrm>
            <a:off x="9639388" y="5962719"/>
            <a:ext cx="12610419" cy="10755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lnSpcReduction="10000"/>
          </a:bodyPr>
          <a:lst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a:lstStyle>
          <a:p>
            <a:pPr hangingPunct="1"/>
            <a:r>
              <a:rPr lang="es-ES"/>
              <a:t>Título</a:t>
            </a:r>
            <a:endParaRPr lang="es-CL" dirty="0"/>
          </a:p>
        </p:txBody>
      </p:sp>
      <p:pic>
        <p:nvPicPr>
          <p:cNvPr id="19" name="Imagen 18" descr="Logotipo&#10;&#10;Descripción generada automáticamente">
            <a:extLst>
              <a:ext uri="{FF2B5EF4-FFF2-40B4-BE49-F238E27FC236}">
                <a16:creationId xmlns:a16="http://schemas.microsoft.com/office/drawing/2014/main" id="{11254D0B-5376-477C-8385-9CB7DAFFB3C6}"/>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
    </p:custDataLst>
    <p:extLst>
      <p:ext uri="{BB962C8B-B14F-4D97-AF65-F5344CB8AC3E}">
        <p14:creationId xmlns:p14="http://schemas.microsoft.com/office/powerpoint/2010/main" val="426705570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Contenido con foto">
    <p:spTree>
      <p:nvGrpSpPr>
        <p:cNvPr id="1" name=""/>
        <p:cNvGrpSpPr/>
        <p:nvPr/>
      </p:nvGrpSpPr>
      <p:grpSpPr>
        <a:xfrm>
          <a:off x="0" y="0"/>
          <a:ext cx="0" cy="0"/>
          <a:chOff x="0" y="0"/>
          <a:chExt cx="0" cy="0"/>
        </a:xfrm>
      </p:grpSpPr>
      <p:grpSp>
        <p:nvGrpSpPr>
          <p:cNvPr id="90" name="Grupo"/>
          <p:cNvGrpSpPr/>
          <p:nvPr/>
        </p:nvGrpSpPr>
        <p:grpSpPr>
          <a:xfrm>
            <a:off x="0" y="12813001"/>
            <a:ext cx="24384000" cy="902999"/>
            <a:chOff x="0" y="0"/>
            <a:chExt cx="24384000" cy="902998"/>
          </a:xfrm>
        </p:grpSpPr>
        <p:pic>
          <p:nvPicPr>
            <p:cNvPr id="88" name="Imagen 4" descr="Imagen 4"/>
            <p:cNvPicPr>
              <a:picLocks noChangeAspect="1"/>
            </p:cNvPicPr>
            <p:nvPr/>
          </p:nvPicPr>
          <p:blipFill>
            <a:blip r:embed="rId3"/>
            <a:srcRect t="93457"/>
            <a:stretch>
              <a:fillRect/>
            </a:stretch>
          </p:blipFill>
          <p:spPr>
            <a:xfrm>
              <a:off x="0" y="5601"/>
              <a:ext cx="24384000" cy="897398"/>
            </a:xfrm>
            <a:prstGeom prst="rect">
              <a:avLst/>
            </a:prstGeom>
            <a:ln w="12700" cap="flat">
              <a:noFill/>
              <a:miter lim="400000"/>
            </a:ln>
            <a:effectLst/>
          </p:spPr>
        </p:pic>
        <p:sp>
          <p:nvSpPr>
            <p:cNvPr id="89"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grpSp>
        <p:nvGrpSpPr>
          <p:cNvPr id="96" name="Grupo"/>
          <p:cNvGrpSpPr/>
          <p:nvPr/>
        </p:nvGrpSpPr>
        <p:grpSpPr>
          <a:xfrm>
            <a:off x="0" y="0"/>
            <a:ext cx="24384000" cy="574931"/>
            <a:chOff x="0" y="0"/>
            <a:chExt cx="24384000" cy="574930"/>
          </a:xfrm>
        </p:grpSpPr>
        <p:pic>
          <p:nvPicPr>
            <p:cNvPr id="94" name="Imagen 4" descr="Imagen 4"/>
            <p:cNvPicPr>
              <a:picLocks noChangeAspect="1"/>
            </p:cNvPicPr>
            <p:nvPr/>
          </p:nvPicPr>
          <p:blipFill>
            <a:blip r:embed="rId3"/>
            <a:srcRect b="96263"/>
            <a:stretch>
              <a:fillRect/>
            </a:stretch>
          </p:blipFill>
          <p:spPr>
            <a:xfrm>
              <a:off x="0" y="0"/>
              <a:ext cx="24384000" cy="512560"/>
            </a:xfrm>
            <a:prstGeom prst="rect">
              <a:avLst/>
            </a:prstGeom>
            <a:ln w="12700" cap="flat">
              <a:noFill/>
              <a:miter lim="400000"/>
            </a:ln>
            <a:effectLst/>
          </p:spPr>
        </p:pic>
        <p:sp>
          <p:nvSpPr>
            <p:cNvPr id="95"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sp>
        <p:nvSpPr>
          <p:cNvPr id="97" name="Rectángulo"/>
          <p:cNvSpPr/>
          <p:nvPr/>
        </p:nvSpPr>
        <p:spPr>
          <a:xfrm>
            <a:off x="-88900" y="-63500"/>
            <a:ext cx="9029700" cy="13500100"/>
          </a:xfrm>
          <a:prstGeom prst="rect">
            <a:avLst/>
          </a:prstGeom>
          <a:solidFill>
            <a:schemeClr val="accent3">
              <a:lumOff val="-12941"/>
            </a:schemeClr>
          </a:solidFill>
          <a:ln w="12700">
            <a:miter lim="400000"/>
          </a:ln>
        </p:spPr>
        <p:txBody>
          <a:bodyPr lIns="63500" tIns="63500" rIns="63500" bIns="63500" anchor="ctr"/>
          <a:lstStyle/>
          <a:p>
            <a:pPr marL="0" marR="0" lvl="0" indent="0" algn="ctr" defTabSz="457200" rtl="0" eaLnBrk="1" fontAlgn="auto" latinLnBrk="0" hangingPunct="0">
              <a:lnSpc>
                <a:spcPct val="100000"/>
              </a:lnSpc>
              <a:spcBef>
                <a:spcPts val="0"/>
              </a:spcBef>
              <a:spcAft>
                <a:spcPts val="0"/>
              </a:spcAft>
              <a:buClrTx/>
              <a:buSzTx/>
              <a:buFontTx/>
              <a:buNone/>
              <a:tabLst/>
              <a:defRPr sz="4000" b="1" spc="0">
                <a:solidFill>
                  <a:srgbClr val="FFFFFF"/>
                </a:solidFill>
                <a:latin typeface="+mn-lt"/>
                <a:ea typeface="+mn-ea"/>
                <a:cs typeface="+mn-cs"/>
                <a:sym typeface="Open Sans"/>
              </a:defRPr>
            </a:pPr>
            <a:endParaRPr kumimoji="0" sz="4000" b="1"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98" name="Imagen"/>
          <p:cNvSpPr>
            <a:spLocks noGrp="1"/>
          </p:cNvSpPr>
          <p:nvPr>
            <p:ph type="pic" sz="half" idx="13"/>
          </p:nvPr>
        </p:nvSpPr>
        <p:spPr>
          <a:xfrm>
            <a:off x="-82770" y="-59212"/>
            <a:ext cx="9029743" cy="13503154"/>
          </a:xfrm>
          <a:prstGeom prst="rect">
            <a:avLst/>
          </a:prstGeom>
          <a:ln w="12700"/>
        </p:spPr>
        <p:txBody>
          <a:bodyPr tIns="45719" bIns="45719">
            <a:noAutofit/>
          </a:bodyPr>
          <a:lstStyle/>
          <a:p>
            <a:endParaRPr/>
          </a:p>
        </p:txBody>
      </p:sp>
      <p:sp>
        <p:nvSpPr>
          <p:cNvPr id="102" name="Línea"/>
          <p:cNvSpPr/>
          <p:nvPr/>
        </p:nvSpPr>
        <p:spPr>
          <a:xfrm>
            <a:off x="18034000" y="12099576"/>
            <a:ext cx="6350000" cy="1"/>
          </a:xfrm>
          <a:prstGeom prst="line">
            <a:avLst/>
          </a:prstGeom>
          <a:ln w="12700">
            <a:solidFill>
              <a:srgbClr val="D6D6D6"/>
            </a:solidFill>
            <a:miter/>
          </a:ln>
        </p:spPr>
        <p:txBody>
          <a:bodyPr tIns="91439" bIns="91439"/>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103" name="Número de diapositiva"/>
          <p:cNvSpPr txBox="1">
            <a:spLocks noGrp="1"/>
          </p:cNvSpPr>
          <p:nvPr>
            <p:ph type="sldNum" sz="quarter" idx="2"/>
          </p:nvPr>
        </p:nvSpPr>
        <p:spPr>
          <a:prstGeom prst="rect">
            <a:avLst/>
          </a:prstGeom>
        </p:spPr>
        <p:txBody>
          <a:bodyPr/>
          <a:lstStyle/>
          <a:p>
            <a:pPr marL="0" marR="0" lvl="0" indent="0" algn="l" defTabSz="1828800" rtl="0" eaLnBrk="1" fontAlgn="auto" latinLnBrk="0" hangingPunct="0">
              <a:lnSpc>
                <a:spcPct val="100000"/>
              </a:lnSpc>
              <a:spcBef>
                <a:spcPts val="0"/>
              </a:spcBef>
              <a:spcAft>
                <a:spcPts val="0"/>
              </a:spcAft>
              <a:buClrTx/>
              <a:buSzTx/>
              <a:buFontTx/>
              <a:buNone/>
              <a:tabLst/>
              <a:defRPr/>
            </a:pPr>
            <a:fld id="{86CB4B4D-7CA3-9044-876B-883B54F8677D}" type="slidenum">
              <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rPr>
              <a:pPr marL="0" marR="0" lvl="0" indent="0" algn="l" defTabSz="1828800" rtl="0" eaLnBrk="1" fontAlgn="auto" latinLnBrk="0" hangingPunct="0">
                <a:lnSpc>
                  <a:spcPct val="100000"/>
                </a:lnSpc>
                <a:spcBef>
                  <a:spcPts val="0"/>
                </a:spcBef>
                <a:spcAft>
                  <a:spcPts val="0"/>
                </a:spcAft>
                <a:buClrTx/>
                <a:buSzTx/>
                <a:buFontTx/>
                <a:buNone/>
                <a:tabLst/>
                <a:defRPr/>
              </a:pPr>
              <a:t>‹Nº›</a:t>
            </a:fld>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17" name="Rectángulo 16"/>
          <p:cNvSpPr/>
          <p:nvPr userDrawn="1"/>
        </p:nvSpPr>
        <p:spPr>
          <a:xfrm>
            <a:off x="9852927" y="1339515"/>
            <a:ext cx="1440000" cy="108000"/>
          </a:xfrm>
          <a:prstGeom prst="rect">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endParaRPr kumimoji="0" lang="es-CL" sz="4000" b="1"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9" name="Marcador de texto 8"/>
          <p:cNvSpPr>
            <a:spLocks noGrp="1"/>
          </p:cNvSpPr>
          <p:nvPr>
            <p:ph type="body" sz="quarter" idx="16"/>
          </p:nvPr>
        </p:nvSpPr>
        <p:spPr>
          <a:xfrm>
            <a:off x="9690100" y="1740436"/>
            <a:ext cx="14039850" cy="10143211"/>
          </a:xfrm>
          <a:prstGeom prst="rect">
            <a:avLst/>
          </a:prstGeom>
        </p:spPr>
        <p:txBody>
          <a:bodyPr/>
          <a:lstStyle>
            <a:lvl1pPr marL="636588" indent="-636588">
              <a:buSzPct val="120000"/>
              <a:buFontTx/>
              <a:buBlip>
                <a:blip r:embed="rId4"/>
              </a:buBlip>
              <a:defRPr/>
            </a:lvl1pPr>
            <a:lvl2pPr marL="1524000" indent="-788988">
              <a:buFontTx/>
              <a:buBlip>
                <a:blip r:embed="rId5"/>
              </a:buBlip>
              <a:defRPr/>
            </a:lvl2pPr>
          </a:lstStyle>
          <a:p>
            <a:pPr lvl="0"/>
            <a:r>
              <a:rPr lang="es-ES" dirty="0"/>
              <a:t>Editar el estilo de texto del patrón</a:t>
            </a:r>
          </a:p>
          <a:p>
            <a:pPr lvl="1"/>
            <a:r>
              <a:rPr lang="es-ES" dirty="0"/>
              <a:t>Segundo nivel</a:t>
            </a:r>
          </a:p>
        </p:txBody>
      </p:sp>
      <p:sp>
        <p:nvSpPr>
          <p:cNvPr id="2" name="Título 1"/>
          <p:cNvSpPr>
            <a:spLocks noGrp="1"/>
          </p:cNvSpPr>
          <p:nvPr>
            <p:ph type="title" hasCustomPrompt="1"/>
          </p:nvPr>
        </p:nvSpPr>
        <p:spPr>
          <a:xfrm>
            <a:off x="9690100" y="210316"/>
            <a:ext cx="12316912" cy="1075594"/>
          </a:xfrm>
        </p:spPr>
        <p:txBody>
          <a:bodyPr/>
          <a:lstStyle>
            <a:lvl1pPr>
              <a:defRPr/>
            </a:lvl1pPr>
          </a:lstStyle>
          <a:p>
            <a:r>
              <a:rPr lang="es-ES" dirty="0"/>
              <a:t>Título</a:t>
            </a:r>
            <a:endParaRPr lang="es-CL" dirty="0"/>
          </a:p>
        </p:txBody>
      </p:sp>
      <p:pic>
        <p:nvPicPr>
          <p:cNvPr id="16" name="Imagen 15" descr="Logotipo&#10;&#10;Descripción generada automáticamente">
            <a:extLst>
              <a:ext uri="{FF2B5EF4-FFF2-40B4-BE49-F238E27FC236}">
                <a16:creationId xmlns:a16="http://schemas.microsoft.com/office/drawing/2014/main" id="{057CE047-41B0-4A23-BC44-12D89F58551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
    </p:custDataLst>
    <p:extLst>
      <p:ext uri="{BB962C8B-B14F-4D97-AF65-F5344CB8AC3E}">
        <p14:creationId xmlns:p14="http://schemas.microsoft.com/office/powerpoint/2010/main" val="33989729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 name="Grupo"/>
          <p:cNvGrpSpPr/>
          <p:nvPr/>
        </p:nvGrpSpPr>
        <p:grpSpPr>
          <a:xfrm>
            <a:off x="0" y="12813001"/>
            <a:ext cx="24384000" cy="902999"/>
            <a:chOff x="0" y="0"/>
            <a:chExt cx="24384000" cy="902998"/>
          </a:xfrm>
        </p:grpSpPr>
        <p:pic>
          <p:nvPicPr>
            <p:cNvPr id="2" name="Imagen 4" descr="Imagen 4"/>
            <p:cNvPicPr>
              <a:picLocks noChangeAspect="1"/>
            </p:cNvPicPr>
            <p:nvPr/>
          </p:nvPicPr>
          <p:blipFill>
            <a:blip r:embed="rId12"/>
            <a:srcRect t="93457"/>
            <a:stretch>
              <a:fillRect/>
            </a:stretch>
          </p:blipFill>
          <p:spPr>
            <a:xfrm>
              <a:off x="0" y="5601"/>
              <a:ext cx="24384000" cy="897398"/>
            </a:xfrm>
            <a:prstGeom prst="rect">
              <a:avLst/>
            </a:prstGeom>
            <a:ln w="12700" cap="flat">
              <a:noFill/>
              <a:miter lim="400000"/>
            </a:ln>
            <a:effectLst/>
          </p:spPr>
        </p:pic>
        <p:sp>
          <p:nvSpPr>
            <p:cNvPr id="3"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grpSp>
        <p:nvGrpSpPr>
          <p:cNvPr id="11" name="Grupo"/>
          <p:cNvGrpSpPr/>
          <p:nvPr/>
        </p:nvGrpSpPr>
        <p:grpSpPr>
          <a:xfrm>
            <a:off x="0" y="0"/>
            <a:ext cx="24384000" cy="574931"/>
            <a:chOff x="0" y="0"/>
            <a:chExt cx="24384000" cy="574930"/>
          </a:xfrm>
        </p:grpSpPr>
        <p:pic>
          <p:nvPicPr>
            <p:cNvPr id="9" name="Imagen 4" descr="Imagen 4"/>
            <p:cNvPicPr>
              <a:picLocks noChangeAspect="1"/>
            </p:cNvPicPr>
            <p:nvPr/>
          </p:nvPicPr>
          <p:blipFill>
            <a:blip r:embed="rId12"/>
            <a:srcRect b="96263"/>
            <a:stretch>
              <a:fillRect/>
            </a:stretch>
          </p:blipFill>
          <p:spPr>
            <a:xfrm>
              <a:off x="0" y="0"/>
              <a:ext cx="24384000" cy="512560"/>
            </a:xfrm>
            <a:prstGeom prst="rect">
              <a:avLst/>
            </a:prstGeom>
            <a:ln w="12700" cap="flat">
              <a:noFill/>
              <a:miter lim="400000"/>
            </a:ln>
            <a:effectLst/>
          </p:spPr>
        </p:pic>
        <p:sp>
          <p:nvSpPr>
            <p:cNvPr id="10"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sp>
        <p:nvSpPr>
          <p:cNvPr id="13" name="Línea"/>
          <p:cNvSpPr/>
          <p:nvPr/>
        </p:nvSpPr>
        <p:spPr>
          <a:xfrm>
            <a:off x="18034000" y="12099576"/>
            <a:ext cx="6350000" cy="1"/>
          </a:xfrm>
          <a:prstGeom prst="line">
            <a:avLst/>
          </a:prstGeom>
          <a:ln w="12700">
            <a:solidFill>
              <a:srgbClr val="D6D6D6"/>
            </a:solidFill>
            <a:miter/>
          </a:ln>
        </p:spPr>
        <p:txBody>
          <a:bodyPr tIns="91439" bIns="91439"/>
          <a:lstStyle/>
          <a:p>
            <a:endParaRPr/>
          </a:p>
        </p:txBody>
      </p:sp>
      <p:sp>
        <p:nvSpPr>
          <p:cNvPr id="14" name="Texto del título"/>
          <p:cNvSpPr txBox="1">
            <a:spLocks noGrp="1"/>
          </p:cNvSpPr>
          <p:nvPr>
            <p:ph type="title"/>
          </p:nvPr>
        </p:nvSpPr>
        <p:spPr>
          <a:xfrm>
            <a:off x="1219200" y="547934"/>
            <a:ext cx="21945600" cy="10755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a:bodyPr>
          <a:lstStyle/>
          <a:p>
            <a:r>
              <a:rPr dirty="0" err="1"/>
              <a:t>Texto</a:t>
            </a:r>
            <a:r>
              <a:rPr dirty="0"/>
              <a:t> del </a:t>
            </a:r>
            <a:r>
              <a:rPr dirty="0" err="1"/>
              <a:t>título</a:t>
            </a:r>
            <a:endParaRPr dirty="0"/>
          </a:p>
        </p:txBody>
      </p:sp>
      <p:sp>
        <p:nvSpPr>
          <p:cNvPr id="15" name="Nivel de texto 1…"/>
          <p:cNvSpPr txBox="1">
            <a:spLocks noGrp="1"/>
          </p:cNvSpPr>
          <p:nvPr>
            <p:ph type="body" idx="1"/>
          </p:nvPr>
        </p:nvSpPr>
        <p:spPr>
          <a:xfrm>
            <a:off x="1219200" y="1940767"/>
            <a:ext cx="21945600" cy="9829239"/>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ormAutofit/>
          </a:bodyPr>
          <a:lstStyle/>
          <a:p>
            <a:r>
              <a:rPr dirty="0" err="1"/>
              <a:t>Nivel</a:t>
            </a:r>
            <a:r>
              <a:rPr dirty="0"/>
              <a:t> de </a:t>
            </a:r>
            <a:r>
              <a:rPr dirty="0" err="1"/>
              <a:t>texto</a:t>
            </a:r>
            <a:r>
              <a:rPr dirty="0"/>
              <a:t> 1</a:t>
            </a:r>
          </a:p>
          <a:p>
            <a:pPr lvl="1"/>
            <a:r>
              <a:rPr dirty="0" err="1"/>
              <a:t>Nivel</a:t>
            </a:r>
            <a:r>
              <a:rPr dirty="0"/>
              <a:t> de </a:t>
            </a:r>
            <a:r>
              <a:rPr dirty="0" err="1"/>
              <a:t>texto</a:t>
            </a:r>
            <a:r>
              <a:rPr dirty="0"/>
              <a:t> 2</a:t>
            </a:r>
          </a:p>
          <a:p>
            <a:pPr lvl="2"/>
            <a:r>
              <a:rPr dirty="0" err="1"/>
              <a:t>Nivel</a:t>
            </a:r>
            <a:r>
              <a:rPr dirty="0"/>
              <a:t> de </a:t>
            </a:r>
            <a:r>
              <a:rPr dirty="0" err="1"/>
              <a:t>texto</a:t>
            </a:r>
            <a:r>
              <a:rPr dirty="0"/>
              <a:t> 3</a:t>
            </a:r>
          </a:p>
          <a:p>
            <a:pPr lvl="3"/>
            <a:r>
              <a:rPr dirty="0" err="1"/>
              <a:t>Nivel</a:t>
            </a:r>
            <a:r>
              <a:rPr dirty="0"/>
              <a:t> de </a:t>
            </a:r>
            <a:r>
              <a:rPr dirty="0" err="1"/>
              <a:t>texto</a:t>
            </a:r>
            <a:r>
              <a:rPr dirty="0"/>
              <a:t> 4</a:t>
            </a:r>
          </a:p>
          <a:p>
            <a:pPr lvl="4"/>
            <a:r>
              <a:rPr dirty="0" err="1"/>
              <a:t>Nivel</a:t>
            </a:r>
            <a:r>
              <a:rPr dirty="0"/>
              <a:t> de </a:t>
            </a:r>
            <a:r>
              <a:rPr dirty="0" err="1"/>
              <a:t>texto</a:t>
            </a:r>
            <a:r>
              <a:rPr dirty="0"/>
              <a:t> 5</a:t>
            </a:r>
          </a:p>
        </p:txBody>
      </p:sp>
      <p:sp>
        <p:nvSpPr>
          <p:cNvPr id="16" name="Número de diapositiva"/>
          <p:cNvSpPr txBox="1">
            <a:spLocks noGrp="1"/>
          </p:cNvSpPr>
          <p:nvPr>
            <p:ph type="sldNum" sz="quarter" idx="2"/>
          </p:nvPr>
        </p:nvSpPr>
        <p:spPr>
          <a:xfrm>
            <a:off x="61412" y="12297153"/>
            <a:ext cx="592431" cy="703581"/>
          </a:xfrm>
          <a:prstGeom prst="rect">
            <a:avLst/>
          </a:prstGeom>
          <a:ln w="25400">
            <a:miter lim="400000"/>
          </a:ln>
        </p:spPr>
        <p:txBody>
          <a:bodyPr wrap="none" tIns="91439" bIns="91439" anchor="ctr">
            <a:spAutoFit/>
          </a:bodyPr>
          <a:lstStyle/>
          <a:p>
            <a:fld id="{86CB4B4D-7CA3-9044-876B-883B54F8677D}" type="slidenum">
              <a:t>‹Nº›</a:t>
            </a:fld>
            <a:endParaRPr dirty="0"/>
          </a:p>
        </p:txBody>
      </p:sp>
      <p:pic>
        <p:nvPicPr>
          <p:cNvPr id="19" name="Imagen 18" descr="Logotipo&#10;&#10;Descripción generada automáticamente">
            <a:extLst>
              <a:ext uri="{FF2B5EF4-FFF2-40B4-BE49-F238E27FC236}">
                <a16:creationId xmlns:a16="http://schemas.microsoft.com/office/drawing/2014/main" id="{FD6AB933-A236-4FD3-8789-B54E3564418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1"/>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3" r:id="rId4"/>
    <p:sldLayoutId id="2147483655" r:id="rId5"/>
    <p:sldLayoutId id="2147483656" r:id="rId6"/>
    <p:sldLayoutId id="2147483659" r:id="rId7"/>
    <p:sldLayoutId id="2147483661" r:id="rId8"/>
    <p:sldLayoutId id="2147483662" r:id="rId9"/>
  </p:sldLayoutIdLst>
  <p:transition spd="med"/>
  <p:txStyles>
    <p:title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p:titleStyle>
    <p:bodyStyle>
      <a:lvl1pPr marL="636588" marR="0" indent="-636588" algn="l" defTabSz="1828800" rtl="0" latinLnBrk="0">
        <a:lnSpc>
          <a:spcPct val="100000"/>
        </a:lnSpc>
        <a:spcBef>
          <a:spcPts val="0"/>
        </a:spcBef>
        <a:spcAft>
          <a:spcPts val="1200"/>
        </a:spcAft>
        <a:buClrTx/>
        <a:buSzPct val="140000"/>
        <a:buFontTx/>
        <a:buBlip>
          <a:blip r:embed="rId14"/>
        </a:buBlip>
        <a:tabLst/>
        <a:defRPr sz="3000" b="0" i="0" u="none" strike="noStrike" cap="none" spc="-150" baseline="0">
          <a:ln>
            <a:noFill/>
          </a:ln>
          <a:solidFill>
            <a:srgbClr val="535353"/>
          </a:solidFill>
          <a:uFillTx/>
          <a:latin typeface="Open Sans Light"/>
          <a:ea typeface="Open Sans Light"/>
          <a:cs typeface="Open Sans Light"/>
          <a:sym typeface="Open Sans Light"/>
        </a:defRPr>
      </a:lvl1pPr>
      <a:lvl2pPr marL="1081088" marR="0" indent="-479425" algn="l" defTabSz="1828800" rtl="0" latinLnBrk="0">
        <a:lnSpc>
          <a:spcPct val="100000"/>
        </a:lnSpc>
        <a:spcBef>
          <a:spcPts val="0"/>
        </a:spcBef>
        <a:spcAft>
          <a:spcPts val="1200"/>
        </a:spcAft>
        <a:buClrTx/>
        <a:buSzPct val="110000"/>
        <a:buFontTx/>
        <a:buBlip>
          <a:blip r:embed="rId15"/>
        </a:buBlip>
        <a:tabLst/>
        <a:defRPr sz="3000" b="0" i="0" u="none" strike="noStrike" cap="none" spc="-150" baseline="0">
          <a:ln>
            <a:noFill/>
          </a:ln>
          <a:solidFill>
            <a:srgbClr val="535353"/>
          </a:solidFill>
          <a:uFillTx/>
          <a:latin typeface="Open Sans Light"/>
          <a:ea typeface="Open Sans Light"/>
          <a:cs typeface="Open Sans Light"/>
          <a:sym typeface="Open Sans Light"/>
        </a:defRPr>
      </a:lvl2pPr>
      <a:lvl3pPr marL="1257300" marR="0" indent="-3429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3pPr>
      <a:lvl4pPr marL="17526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4pPr>
      <a:lvl5pPr marL="22098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5pPr>
      <a:lvl6pPr marL="26670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6pPr>
      <a:lvl7pPr marL="31242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7pPr>
      <a:lvl8pPr marL="35814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8pPr>
      <a:lvl9pPr marL="40386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9pPr>
    </p:bodyStyle>
    <p:otherStyle>
      <a:lvl1pPr marL="0" marR="0" indent="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1pPr>
      <a:lvl2pPr marL="0" marR="0" indent="4572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2pPr>
      <a:lvl3pPr marL="0" marR="0" indent="9144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3pPr>
      <a:lvl4pPr marL="0" marR="0" indent="13716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4pPr>
      <a:lvl5pPr marL="0" marR="0" indent="18288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5pPr>
      <a:lvl6pPr marL="0" marR="0" indent="22860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6pPr>
      <a:lvl7pPr marL="0" marR="0" indent="27432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7pPr>
      <a:lvl8pPr marL="0" marR="0" indent="32004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8pPr>
      <a:lvl9pPr marL="0" marR="0" indent="36576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9pPr>
    </p:otherStyle>
  </p:txStyles>
  <p:extLst>
    <p:ext uri="{27BBF7A9-308A-43DC-89C8-2F10F3537804}">
      <p15:sldGuideLst xmlns:p15="http://schemas.microsoft.com/office/powerpoint/2012/main">
        <p15:guide id="1" orient="horz" pos="4320" userDrawn="1">
          <p15:clr>
            <a:srgbClr val="F26B43"/>
          </p15:clr>
        </p15:guide>
        <p15:guide id="2" pos="76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1.xml"/><Relationship Id="rId5" Type="http://schemas.openxmlformats.org/officeDocument/2006/relationships/image" Target="../media/image17.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2.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4.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6.xml"/><Relationship Id="rId6" Type="http://schemas.openxmlformats.org/officeDocument/2006/relationships/image" Target="../media/image20.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30.xm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3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32.xml"/><Relationship Id="rId4" Type="http://schemas.openxmlformats.org/officeDocument/2006/relationships/image" Target="../media/image23.jpg"/></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hyperlink" Target="https://pixnio.com/objects/computer/programming-code-programmer-coding-coffee-cup-computer-copy-hands-computer-keyboard"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tags" Target="../tags/tag34.xml"/><Relationship Id="rId4" Type="http://schemas.openxmlformats.org/officeDocument/2006/relationships/image" Target="../media/image26.sv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tags" Target="../tags/tag35.xml"/><Relationship Id="rId4" Type="http://schemas.openxmlformats.org/officeDocument/2006/relationships/image" Target="../media/image26.sv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tags" Target="../tags/tag36.xml"/><Relationship Id="rId4" Type="http://schemas.openxmlformats.org/officeDocument/2006/relationships/image" Target="../media/image26.sv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tags" Target="../tags/tag37.xml"/><Relationship Id="rId4" Type="http://schemas.openxmlformats.org/officeDocument/2006/relationships/image" Target="../media/image26.sv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tags" Target="../tags/tag38.xml"/><Relationship Id="rId4" Type="http://schemas.openxmlformats.org/officeDocument/2006/relationships/image" Target="../media/image26.sv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tags" Target="../tags/tag39.xml"/><Relationship Id="rId4" Type="http://schemas.openxmlformats.org/officeDocument/2006/relationships/image" Target="../media/image26.sv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tags" Target="../tags/tag40.xml"/><Relationship Id="rId4" Type="http://schemas.openxmlformats.org/officeDocument/2006/relationships/image" Target="../media/image26.sv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tags" Target="../tags/tag41.xml"/><Relationship Id="rId4" Type="http://schemas.openxmlformats.org/officeDocument/2006/relationships/image" Target="../media/image26.sv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6.xml"/><Relationship Id="rId5" Type="http://schemas.openxmlformats.org/officeDocument/2006/relationships/image" Target="../media/image11.jpe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9.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4"/>
          </p:nvPr>
        </p:nvSpPr>
        <p:spPr>
          <a:xfrm>
            <a:off x="3302000" y="7553481"/>
            <a:ext cx="17780000" cy="1292660"/>
          </a:xfrm>
        </p:spPr>
        <p:txBody>
          <a:bodyPr/>
          <a:lstStyle/>
          <a:p>
            <a:r>
              <a:rPr lang="es-MX" sz="3600" b="1" dirty="0"/>
              <a:t>Evalúa el uso de metodologías de desarrollo seguro, para proteger la integridad de la información, considerando SAMM y SDL.</a:t>
            </a:r>
            <a:endParaRPr lang="es-CL" sz="3600" b="1" dirty="0"/>
          </a:p>
        </p:txBody>
      </p:sp>
      <p:sp>
        <p:nvSpPr>
          <p:cNvPr id="3" name="Título 2"/>
          <p:cNvSpPr>
            <a:spLocks noGrp="1"/>
          </p:cNvSpPr>
          <p:nvPr>
            <p:ph type="ctrTitle"/>
          </p:nvPr>
        </p:nvSpPr>
        <p:spPr>
          <a:xfrm>
            <a:off x="2681355" y="5629901"/>
            <a:ext cx="19021287" cy="1794782"/>
          </a:xfrm>
        </p:spPr>
        <p:txBody>
          <a:bodyPr>
            <a:normAutofit fontScale="90000"/>
          </a:bodyPr>
          <a:lstStyle/>
          <a:p>
            <a:r>
              <a:rPr lang="es-MX" dirty="0"/>
              <a:t>Introducción a la Programación Segura</a:t>
            </a:r>
            <a:endParaRPr lang="es-CL" dirty="0"/>
          </a:p>
        </p:txBody>
      </p:sp>
      <p:sp>
        <p:nvSpPr>
          <p:cNvPr id="4" name="Marcador de texto 1">
            <a:extLst>
              <a:ext uri="{FF2B5EF4-FFF2-40B4-BE49-F238E27FC236}">
                <a16:creationId xmlns:a16="http://schemas.microsoft.com/office/drawing/2014/main" id="{A94A1CF9-8161-E076-07D5-335635E406AE}"/>
              </a:ext>
            </a:extLst>
          </p:cNvPr>
          <p:cNvSpPr txBox="1">
            <a:spLocks/>
          </p:cNvSpPr>
          <p:nvPr/>
        </p:nvSpPr>
        <p:spPr>
          <a:xfrm>
            <a:off x="3301998" y="12232223"/>
            <a:ext cx="17780000" cy="73866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spAutoFit/>
          </a:bodyPr>
          <a:lstStyle>
            <a:lvl1pPr marL="0" marR="0" indent="0" algn="ctr" defTabSz="1828800" rtl="0" latinLnBrk="0">
              <a:lnSpc>
                <a:spcPct val="100000"/>
              </a:lnSpc>
              <a:spcBef>
                <a:spcPts val="0"/>
              </a:spcBef>
              <a:spcAft>
                <a:spcPts val="1200"/>
              </a:spcAft>
              <a:buClrTx/>
              <a:buSzTx/>
              <a:buFontTx/>
              <a:buNone/>
              <a:tabLst/>
              <a:defRPr sz="3200" b="0" i="0" u="none" strike="noStrike" cap="none" spc="-160" baseline="0">
                <a:ln>
                  <a:noFill/>
                </a:ln>
                <a:solidFill>
                  <a:srgbClr val="535353"/>
                </a:solidFill>
                <a:uFillTx/>
                <a:latin typeface="Open Sans Light"/>
                <a:ea typeface="Open Sans Light"/>
                <a:cs typeface="Open Sans Light"/>
                <a:sym typeface="Open Sans Light"/>
              </a:defRPr>
            </a:lvl1pPr>
            <a:lvl2pPr marL="1081088" marR="0" indent="-479425" algn="l" defTabSz="1828800" rtl="0" latinLnBrk="0">
              <a:lnSpc>
                <a:spcPct val="100000"/>
              </a:lnSpc>
              <a:spcBef>
                <a:spcPts val="0"/>
              </a:spcBef>
              <a:spcAft>
                <a:spcPts val="1200"/>
              </a:spcAft>
              <a:buClrTx/>
              <a:buSzPct val="110000"/>
              <a:buFontTx/>
              <a:buBlip>
                <a:blip r:embed="rId3"/>
              </a:buBlip>
              <a:tabLst/>
              <a:defRPr sz="3000" b="0" i="0" u="none" strike="noStrike" cap="none" spc="-150" baseline="0">
                <a:ln>
                  <a:noFill/>
                </a:ln>
                <a:solidFill>
                  <a:srgbClr val="535353"/>
                </a:solidFill>
                <a:uFillTx/>
                <a:latin typeface="Open Sans Light"/>
                <a:ea typeface="Open Sans Light"/>
                <a:cs typeface="Open Sans Light"/>
                <a:sym typeface="Open Sans Light"/>
              </a:defRPr>
            </a:lvl2pPr>
            <a:lvl3pPr marL="1257300" marR="0" indent="-3429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3pPr>
            <a:lvl4pPr marL="17526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4pPr>
            <a:lvl5pPr marL="22098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5pPr>
            <a:lvl6pPr marL="26670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6pPr>
            <a:lvl7pPr marL="31242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7pPr>
            <a:lvl8pPr marL="35814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8pPr>
            <a:lvl9pPr marL="40386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9pPr>
          </a:lstStyle>
          <a:p>
            <a:pPr algn="r" hangingPunct="1"/>
            <a:r>
              <a:rPr lang="es-MX" sz="3600" b="1" dirty="0"/>
              <a:t>Docente: Alex Díaz Araos</a:t>
            </a:r>
            <a:endParaRPr lang="es-CL" sz="3600" b="1" dirty="0"/>
          </a:p>
        </p:txBody>
      </p:sp>
      <p:pic>
        <p:nvPicPr>
          <p:cNvPr id="6" name="Imagen 5">
            <a:extLst>
              <a:ext uri="{FF2B5EF4-FFF2-40B4-BE49-F238E27FC236}">
                <a16:creationId xmlns:a16="http://schemas.microsoft.com/office/drawing/2014/main" id="{350862BB-C4B1-4866-1E23-AB3D17479A8A}"/>
              </a:ext>
            </a:extLst>
          </p:cNvPr>
          <p:cNvPicPr/>
          <p:nvPr/>
        </p:nvPicPr>
        <p:blipFill rotWithShape="1">
          <a:blip r:embed="rId4">
            <a:extLst>
              <a:ext uri="{28A0092B-C50C-407E-A947-70E740481C1C}">
                <a14:useLocalDpi xmlns:a14="http://schemas.microsoft.com/office/drawing/2010/main" val="0"/>
              </a:ext>
            </a:extLst>
          </a:blip>
          <a:srcRect l="-1644" r="-3242"/>
          <a:stretch/>
        </p:blipFill>
        <p:spPr>
          <a:xfrm>
            <a:off x="8875643" y="8563639"/>
            <a:ext cx="6838121" cy="3283803"/>
          </a:xfrm>
          <a:prstGeom prst="rect">
            <a:avLst/>
          </a:prstGeom>
          <a:ln>
            <a:noFill/>
          </a:ln>
        </p:spPr>
      </p:pic>
      <p:sp>
        <p:nvSpPr>
          <p:cNvPr id="5" name="Rectángulo 4"/>
          <p:cNvSpPr/>
          <p:nvPr/>
        </p:nvSpPr>
        <p:spPr>
          <a:xfrm>
            <a:off x="15713764" y="11847442"/>
            <a:ext cx="6163256" cy="112344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s-CL" sz="4000" b="1" i="0" u="none" strike="noStrike" cap="none" spc="0" normalizeH="0" baseline="0">
              <a:ln>
                <a:noFill/>
              </a:ln>
              <a:solidFill>
                <a:srgbClr val="FFFFFF"/>
              </a:solidFill>
              <a:effectLst/>
              <a:uFillTx/>
              <a:latin typeface="+mn-lt"/>
              <a:ea typeface="+mn-ea"/>
              <a:cs typeface="+mn-cs"/>
              <a:sym typeface="Open Sans"/>
            </a:endParaRPr>
          </a:p>
        </p:txBody>
      </p:sp>
    </p:spTree>
    <p:custDataLst>
      <p:tags r:id="rId1"/>
    </p:custDataLst>
    <p:extLst>
      <p:ext uri="{BB962C8B-B14F-4D97-AF65-F5344CB8AC3E}">
        <p14:creationId xmlns:p14="http://schemas.microsoft.com/office/powerpoint/2010/main" val="135643767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621B2-2F25-5E62-ED3E-3F0370DC0CE7}"/>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BA7238C7-F347-06CD-547F-7598AB882C8B}"/>
              </a:ext>
            </a:extLst>
          </p:cNvPr>
          <p:cNvSpPr>
            <a:spLocks noGrp="1"/>
          </p:cNvSpPr>
          <p:nvPr>
            <p:ph type="title"/>
          </p:nvPr>
        </p:nvSpPr>
        <p:spPr>
          <a:xfrm>
            <a:off x="1052760" y="846668"/>
            <a:ext cx="21946388" cy="1817020"/>
          </a:xfrm>
        </p:spPr>
        <p:txBody>
          <a:bodyPr>
            <a:normAutofit/>
          </a:bodyPr>
          <a:lstStyle/>
          <a:p>
            <a:r>
              <a:rPr lang="es-MX" dirty="0"/>
              <a:t>¿Qué son las Buenas prácticas de Desarrollo Seguro?</a:t>
            </a:r>
            <a:endParaRPr lang="es-CL" dirty="0"/>
          </a:p>
        </p:txBody>
      </p:sp>
      <p:sp>
        <p:nvSpPr>
          <p:cNvPr id="5" name="CuadroTexto 4">
            <a:extLst>
              <a:ext uri="{FF2B5EF4-FFF2-40B4-BE49-F238E27FC236}">
                <a16:creationId xmlns:a16="http://schemas.microsoft.com/office/drawing/2014/main" id="{9479663C-B78F-EDF9-7BEE-1C05959187E2}"/>
              </a:ext>
            </a:extLst>
          </p:cNvPr>
          <p:cNvSpPr txBox="1"/>
          <p:nvPr/>
        </p:nvSpPr>
        <p:spPr>
          <a:xfrm>
            <a:off x="1669775" y="4654830"/>
            <a:ext cx="10743898" cy="317009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t>La validación y sanitización de datos de entrada es una práctica esencial en el desarrollo seguro de software para prevenir ataques de inyección y garantizar la integridad de los datos, revisemos esto un poco más en detalle. </a:t>
            </a:r>
          </a:p>
        </p:txBody>
      </p:sp>
      <p:pic>
        <p:nvPicPr>
          <p:cNvPr id="7" name="Imagen 6" descr="Logotipo&#10;&#10;Descripción generada automáticamente">
            <a:extLst>
              <a:ext uri="{FF2B5EF4-FFF2-40B4-BE49-F238E27FC236}">
                <a16:creationId xmlns:a16="http://schemas.microsoft.com/office/drawing/2014/main" id="{C2633038-6D73-8FD3-9482-4E280E8B1A16}"/>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sp>
        <p:nvSpPr>
          <p:cNvPr id="2" name="Título 1">
            <a:extLst>
              <a:ext uri="{FF2B5EF4-FFF2-40B4-BE49-F238E27FC236}">
                <a16:creationId xmlns:a16="http://schemas.microsoft.com/office/drawing/2014/main" id="{5E379D71-86F5-66E6-1E08-1C73D8142F52}"/>
              </a:ext>
            </a:extLst>
          </p:cNvPr>
          <p:cNvSpPr txBox="1">
            <a:spLocks/>
          </p:cNvSpPr>
          <p:nvPr/>
        </p:nvSpPr>
        <p:spPr>
          <a:xfrm>
            <a:off x="1669775" y="3579236"/>
            <a:ext cx="11270974" cy="10755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fontScale="82500" lnSpcReduction="10000"/>
          </a:bodyPr>
          <a:lst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a:lstStyle>
          <a:p>
            <a:pPr hangingPunct="1"/>
            <a:r>
              <a:rPr lang="es-MX" sz="4800" dirty="0"/>
              <a:t>La Validación y Sanitización de datos de entrada </a:t>
            </a:r>
            <a:endParaRPr lang="es-CL" sz="4800" dirty="0"/>
          </a:p>
        </p:txBody>
      </p:sp>
      <p:pic>
        <p:nvPicPr>
          <p:cNvPr id="6" name="Imagen 5" descr="Un grupo de personas sentadas alrededor de una mesa&#10;&#10;Descripción generada automáticamente">
            <a:extLst>
              <a:ext uri="{FF2B5EF4-FFF2-40B4-BE49-F238E27FC236}">
                <a16:creationId xmlns:a16="http://schemas.microsoft.com/office/drawing/2014/main" id="{E723A043-EFBA-5E7F-E3B6-498585557E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4661" y="2961862"/>
            <a:ext cx="8600660" cy="8600660"/>
          </a:xfrm>
          <a:prstGeom prst="rect">
            <a:avLst/>
          </a:prstGeom>
        </p:spPr>
      </p:pic>
      <p:pic>
        <p:nvPicPr>
          <p:cNvPr id="9" name="Imagen 8" descr="Un par de personas sentadas frente a una mesa con una computadora&#10;&#10;Descripción generada automáticamente con confianza media">
            <a:extLst>
              <a:ext uri="{FF2B5EF4-FFF2-40B4-BE49-F238E27FC236}">
                <a16:creationId xmlns:a16="http://schemas.microsoft.com/office/drawing/2014/main" id="{740BFDFA-2176-99D6-FCA9-9E9981F3C0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2549" y="7612129"/>
            <a:ext cx="5030445" cy="5030445"/>
          </a:xfrm>
          <a:prstGeom prst="rect">
            <a:avLst/>
          </a:prstGeom>
        </p:spPr>
      </p:pic>
    </p:spTree>
    <p:custDataLst>
      <p:tags r:id="rId1"/>
    </p:custDataLst>
    <p:extLst>
      <p:ext uri="{BB962C8B-B14F-4D97-AF65-F5344CB8AC3E}">
        <p14:creationId xmlns:p14="http://schemas.microsoft.com/office/powerpoint/2010/main" val="95326782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DC1DF-188A-1DD3-813E-D8DDEE116773}"/>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8025801C-6F1A-2BFA-D843-A905F948055A}"/>
              </a:ext>
            </a:extLst>
          </p:cNvPr>
          <p:cNvSpPr>
            <a:spLocks noGrp="1"/>
          </p:cNvSpPr>
          <p:nvPr>
            <p:ph type="title"/>
          </p:nvPr>
        </p:nvSpPr>
        <p:spPr>
          <a:xfrm>
            <a:off x="1052760" y="846668"/>
            <a:ext cx="21946388" cy="1817020"/>
          </a:xfrm>
        </p:spPr>
        <p:txBody>
          <a:bodyPr>
            <a:normAutofit/>
          </a:bodyPr>
          <a:lstStyle/>
          <a:p>
            <a:r>
              <a:rPr lang="es-MX" dirty="0"/>
              <a:t>¿Qué son las Buenas prácticas de Desarrollo Seguro?</a:t>
            </a:r>
            <a:endParaRPr lang="es-CL" dirty="0"/>
          </a:p>
        </p:txBody>
      </p:sp>
      <p:sp>
        <p:nvSpPr>
          <p:cNvPr id="5" name="CuadroTexto 4">
            <a:extLst>
              <a:ext uri="{FF2B5EF4-FFF2-40B4-BE49-F238E27FC236}">
                <a16:creationId xmlns:a16="http://schemas.microsoft.com/office/drawing/2014/main" id="{AA102507-1F9A-F1CF-71DA-E5F76E050A1B}"/>
              </a:ext>
            </a:extLst>
          </p:cNvPr>
          <p:cNvSpPr txBox="1"/>
          <p:nvPr/>
        </p:nvSpPr>
        <p:spPr>
          <a:xfrm>
            <a:off x="1669774" y="3942911"/>
            <a:ext cx="16280295" cy="440120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b="1" dirty="0"/>
              <a:t>Validación de datos</a:t>
            </a:r>
            <a:r>
              <a:rPr lang="es-MX" sz="4000" dirty="0"/>
              <a:t>: La validación de datos implica </a:t>
            </a:r>
            <a:r>
              <a:rPr lang="es-MX" sz="4000" b="1" dirty="0">
                <a:solidFill>
                  <a:srgbClr val="0070C0"/>
                </a:solidFill>
              </a:rPr>
              <a:t>verificar que los datos de entrada cumplan con ciertos criterios definidos antes de ser procesados por la aplicación</a:t>
            </a:r>
            <a:r>
              <a:rPr lang="es-MX" sz="4000" dirty="0"/>
              <a:t>. Esto puede incluir la verificación de tipos de datos, rangos de valores permitidos, longitud máxima de cadenas, entre otros. Por ejemplo, al recibir un formulario de registro de usuario, se debe validar que la dirección de correo electrónico tenga un formato válido y que la contraseña cumpla con los requisitos de complejidad. </a:t>
            </a:r>
          </a:p>
        </p:txBody>
      </p:sp>
      <p:pic>
        <p:nvPicPr>
          <p:cNvPr id="7" name="Imagen 6" descr="Logotipo&#10;&#10;Descripción generada automáticamente">
            <a:extLst>
              <a:ext uri="{FF2B5EF4-FFF2-40B4-BE49-F238E27FC236}">
                <a16:creationId xmlns:a16="http://schemas.microsoft.com/office/drawing/2014/main" id="{35B57CAA-E9BF-C11D-3750-750707A01C74}"/>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sp>
        <p:nvSpPr>
          <p:cNvPr id="2" name="Título 1">
            <a:extLst>
              <a:ext uri="{FF2B5EF4-FFF2-40B4-BE49-F238E27FC236}">
                <a16:creationId xmlns:a16="http://schemas.microsoft.com/office/drawing/2014/main" id="{E1AF800E-14FD-C875-2908-BD52D3025B9E}"/>
              </a:ext>
            </a:extLst>
          </p:cNvPr>
          <p:cNvSpPr txBox="1">
            <a:spLocks/>
          </p:cNvSpPr>
          <p:nvPr/>
        </p:nvSpPr>
        <p:spPr>
          <a:xfrm>
            <a:off x="1669774" y="2663688"/>
            <a:ext cx="11270974" cy="10755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fontScale="82500" lnSpcReduction="10000"/>
          </a:bodyPr>
          <a:lst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a:lstStyle>
          <a:p>
            <a:pPr hangingPunct="1"/>
            <a:r>
              <a:rPr lang="es-MX" sz="4800" dirty="0"/>
              <a:t>La Validación y Sanitización de datos de entrada </a:t>
            </a:r>
          </a:p>
        </p:txBody>
      </p:sp>
      <p:pic>
        <p:nvPicPr>
          <p:cNvPr id="6" name="Imagen 5" descr="Grupo de personas alrededor de una mesa&#10;&#10;Descripción generada automáticamente">
            <a:extLst>
              <a:ext uri="{FF2B5EF4-FFF2-40B4-BE49-F238E27FC236}">
                <a16:creationId xmlns:a16="http://schemas.microsoft.com/office/drawing/2014/main" id="{09D9D15A-7DD9-AE97-9101-534AF18954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39559" y="3048389"/>
            <a:ext cx="4763767" cy="4763767"/>
          </a:xfrm>
          <a:prstGeom prst="rect">
            <a:avLst/>
          </a:prstGeom>
        </p:spPr>
      </p:pic>
      <p:sp>
        <p:nvSpPr>
          <p:cNvPr id="3" name="CuadroTexto 2">
            <a:extLst>
              <a:ext uri="{FF2B5EF4-FFF2-40B4-BE49-F238E27FC236}">
                <a16:creationId xmlns:a16="http://schemas.microsoft.com/office/drawing/2014/main" id="{01856903-023C-7007-BEDD-97E64E9386F8}"/>
              </a:ext>
            </a:extLst>
          </p:cNvPr>
          <p:cNvSpPr txBox="1"/>
          <p:nvPr/>
        </p:nvSpPr>
        <p:spPr>
          <a:xfrm>
            <a:off x="1669774" y="8774785"/>
            <a:ext cx="21433552" cy="317009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b="1" dirty="0"/>
              <a:t>Sanitización de datos</a:t>
            </a:r>
            <a:r>
              <a:rPr lang="es-MX" sz="4000" dirty="0"/>
              <a:t>: La sanitización de datos implica </a:t>
            </a:r>
            <a:r>
              <a:rPr lang="es-MX" sz="4000" b="1" dirty="0">
                <a:solidFill>
                  <a:srgbClr val="0070C0"/>
                </a:solidFill>
              </a:rPr>
              <a:t>eliminar cualquier característica maliciosa o peligrosa de los datos de entrada antes de procesarlos</a:t>
            </a:r>
            <a:r>
              <a:rPr lang="es-MX" sz="4000" dirty="0"/>
              <a:t>. Esto es especialmente importante para prevenir ataques de inyección, como SQL </a:t>
            </a:r>
            <a:r>
              <a:rPr lang="es-MX" sz="4000" dirty="0" err="1"/>
              <a:t>injection</a:t>
            </a:r>
            <a:r>
              <a:rPr lang="es-MX" sz="4000" dirty="0"/>
              <a:t> y </a:t>
            </a:r>
            <a:r>
              <a:rPr lang="es-MX" sz="4000" dirty="0" err="1"/>
              <a:t>cross</a:t>
            </a:r>
            <a:r>
              <a:rPr lang="es-MX" sz="4000" dirty="0"/>
              <a:t>-site scripting (XSS). Algunas técnicas comunes de sanitización incluyen la eliminación de caracteres especiales, el escape de caracteres peligrosos y la codificación adecuada de datos antes de ser almacenados o visualizados al usuario. </a:t>
            </a:r>
          </a:p>
        </p:txBody>
      </p:sp>
    </p:spTree>
    <p:custDataLst>
      <p:tags r:id="rId1"/>
    </p:custDataLst>
    <p:extLst>
      <p:ext uri="{BB962C8B-B14F-4D97-AF65-F5344CB8AC3E}">
        <p14:creationId xmlns:p14="http://schemas.microsoft.com/office/powerpoint/2010/main" val="380548206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6DD4C-7524-3D42-FB8A-19C7BFB97870}"/>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166186C6-56FF-0518-426E-DDEC64475C38}"/>
              </a:ext>
            </a:extLst>
          </p:cNvPr>
          <p:cNvSpPr>
            <a:spLocks noGrp="1"/>
          </p:cNvSpPr>
          <p:nvPr>
            <p:ph type="title"/>
          </p:nvPr>
        </p:nvSpPr>
        <p:spPr>
          <a:xfrm>
            <a:off x="1052760" y="846668"/>
            <a:ext cx="21946388" cy="1817020"/>
          </a:xfrm>
        </p:spPr>
        <p:txBody>
          <a:bodyPr>
            <a:normAutofit/>
          </a:bodyPr>
          <a:lstStyle/>
          <a:p>
            <a:r>
              <a:rPr lang="es-MX" dirty="0"/>
              <a:t>¿Qué son las Buenas prácticas de Desarrollo Seguro?</a:t>
            </a:r>
            <a:endParaRPr lang="es-CL" dirty="0"/>
          </a:p>
        </p:txBody>
      </p:sp>
      <p:sp>
        <p:nvSpPr>
          <p:cNvPr id="5" name="CuadroTexto 4">
            <a:extLst>
              <a:ext uri="{FF2B5EF4-FFF2-40B4-BE49-F238E27FC236}">
                <a16:creationId xmlns:a16="http://schemas.microsoft.com/office/drawing/2014/main" id="{F63224CB-25BB-28F4-7556-800BF9BDFE38}"/>
              </a:ext>
            </a:extLst>
          </p:cNvPr>
          <p:cNvSpPr txBox="1"/>
          <p:nvPr/>
        </p:nvSpPr>
        <p:spPr>
          <a:xfrm>
            <a:off x="1669774" y="3942911"/>
            <a:ext cx="16280295" cy="80945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b="1" dirty="0"/>
              <a:t>Validación y sanitización del lado del servidor</a:t>
            </a:r>
            <a:r>
              <a:rPr lang="es-MX" sz="4000" dirty="0"/>
              <a:t>: Es importante realizar la </a:t>
            </a:r>
            <a:r>
              <a:rPr lang="es-MX" sz="4000" b="1" dirty="0">
                <a:solidFill>
                  <a:srgbClr val="0070C0"/>
                </a:solidFill>
              </a:rPr>
              <a:t>validación y sanitización de datos en el lado del servidor, incluso si se realiza validación en el lado del cliente mediante JavaScript</a:t>
            </a:r>
            <a:r>
              <a:rPr lang="es-MX" sz="4000" dirty="0"/>
              <a:t>. Esto se debe a que los ataques pueden evadir la validación del lado del cliente y enviar datos maliciosos directamente al servidor. Validar y </a:t>
            </a:r>
            <a:r>
              <a:rPr lang="es-MX" sz="4000" dirty="0" err="1"/>
              <a:t>sanitizar</a:t>
            </a:r>
            <a:r>
              <a:rPr lang="es-MX" sz="4000" dirty="0"/>
              <a:t> los datos en el servidor garantiza una capa adicional de seguridad y previene posibles vulnerabilidades. </a:t>
            </a:r>
          </a:p>
          <a:p>
            <a:pPr algn="just"/>
            <a:endParaRPr lang="es-MX" sz="4000" dirty="0"/>
          </a:p>
          <a:p>
            <a:pPr algn="just"/>
            <a:r>
              <a:rPr lang="es-MX" sz="4000" b="1" dirty="0"/>
              <a:t>Uso de parámetros preparados y consultas parametrizadas</a:t>
            </a:r>
            <a:r>
              <a:rPr lang="es-MX" sz="4000" dirty="0"/>
              <a:t>: Para prevenir ataques de SQL </a:t>
            </a:r>
            <a:r>
              <a:rPr lang="es-MX" sz="4000" dirty="0" err="1"/>
              <a:t>injection</a:t>
            </a:r>
            <a:r>
              <a:rPr lang="es-MX" sz="4000" dirty="0"/>
              <a:t>, es fundamental </a:t>
            </a:r>
            <a:r>
              <a:rPr lang="es-MX" sz="4000" b="1" dirty="0">
                <a:solidFill>
                  <a:srgbClr val="0070C0"/>
                </a:solidFill>
              </a:rPr>
              <a:t>utilizar parámetros preparados o consultas parametrizadas al interactuar con bases de datos</a:t>
            </a:r>
            <a:r>
              <a:rPr lang="es-MX" sz="4000" dirty="0"/>
              <a:t>. Estas técnicas separan los datos de las instrucciones SQL y evitan la interpretación maliciosa de los datos de entrada como parte de una consulta SQL. </a:t>
            </a:r>
          </a:p>
        </p:txBody>
      </p:sp>
      <p:pic>
        <p:nvPicPr>
          <p:cNvPr id="7" name="Imagen 6" descr="Logotipo&#10;&#10;Descripción generada automáticamente">
            <a:extLst>
              <a:ext uri="{FF2B5EF4-FFF2-40B4-BE49-F238E27FC236}">
                <a16:creationId xmlns:a16="http://schemas.microsoft.com/office/drawing/2014/main" id="{492BDDA9-3ABC-C4C5-9057-941A97DAEA21}"/>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sp>
        <p:nvSpPr>
          <p:cNvPr id="2" name="Título 1">
            <a:extLst>
              <a:ext uri="{FF2B5EF4-FFF2-40B4-BE49-F238E27FC236}">
                <a16:creationId xmlns:a16="http://schemas.microsoft.com/office/drawing/2014/main" id="{9C48C7B5-59A4-C909-289E-1FD2DE3FA80C}"/>
              </a:ext>
            </a:extLst>
          </p:cNvPr>
          <p:cNvSpPr txBox="1">
            <a:spLocks/>
          </p:cNvSpPr>
          <p:nvPr/>
        </p:nvSpPr>
        <p:spPr>
          <a:xfrm>
            <a:off x="1669774" y="2663688"/>
            <a:ext cx="11270974" cy="10755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fontScale="82500" lnSpcReduction="10000"/>
          </a:bodyPr>
          <a:lst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a:lstStyle>
          <a:p>
            <a:pPr hangingPunct="1"/>
            <a:r>
              <a:rPr lang="es-MX" sz="4800" dirty="0"/>
              <a:t>La Validación y Sanitización de datos de entrada </a:t>
            </a:r>
          </a:p>
        </p:txBody>
      </p:sp>
      <p:pic>
        <p:nvPicPr>
          <p:cNvPr id="8" name="Imagen 7" descr="Interfaz de usuario gráfica, Aplicación, Icono&#10;&#10;Descripción generada automáticamente">
            <a:extLst>
              <a:ext uri="{FF2B5EF4-FFF2-40B4-BE49-F238E27FC236}">
                <a16:creationId xmlns:a16="http://schemas.microsoft.com/office/drawing/2014/main" id="{7435B539-92F4-34DA-00FA-909DEB79AE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7172" y="1674929"/>
            <a:ext cx="6336011" cy="6336011"/>
          </a:xfrm>
          <a:prstGeom prst="rect">
            <a:avLst/>
          </a:prstGeom>
        </p:spPr>
      </p:pic>
    </p:spTree>
    <p:custDataLst>
      <p:tags r:id="rId1"/>
    </p:custDataLst>
    <p:extLst>
      <p:ext uri="{BB962C8B-B14F-4D97-AF65-F5344CB8AC3E}">
        <p14:creationId xmlns:p14="http://schemas.microsoft.com/office/powerpoint/2010/main" val="207706851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25648-2249-C4E2-F86F-F5ECA9D4B2D6}"/>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A1F21D8A-EBAC-B6F6-811F-3D70015A4546}"/>
              </a:ext>
            </a:extLst>
          </p:cNvPr>
          <p:cNvSpPr>
            <a:spLocks noGrp="1"/>
          </p:cNvSpPr>
          <p:nvPr>
            <p:ph type="title"/>
          </p:nvPr>
        </p:nvSpPr>
        <p:spPr>
          <a:xfrm>
            <a:off x="1052760" y="846668"/>
            <a:ext cx="21946388" cy="1817020"/>
          </a:xfrm>
        </p:spPr>
        <p:txBody>
          <a:bodyPr>
            <a:normAutofit/>
          </a:bodyPr>
          <a:lstStyle/>
          <a:p>
            <a:r>
              <a:rPr lang="es-MX" dirty="0"/>
              <a:t>¿Qué son las Buenas prácticas de Desarrollo Seguro?</a:t>
            </a:r>
            <a:endParaRPr lang="es-CL" dirty="0"/>
          </a:p>
        </p:txBody>
      </p:sp>
      <p:sp>
        <p:nvSpPr>
          <p:cNvPr id="5" name="CuadroTexto 4">
            <a:extLst>
              <a:ext uri="{FF2B5EF4-FFF2-40B4-BE49-F238E27FC236}">
                <a16:creationId xmlns:a16="http://schemas.microsoft.com/office/drawing/2014/main" id="{BA7ECBE4-C7E1-5953-A007-3A9C4FE7AA56}"/>
              </a:ext>
            </a:extLst>
          </p:cNvPr>
          <p:cNvSpPr txBox="1"/>
          <p:nvPr/>
        </p:nvSpPr>
        <p:spPr>
          <a:xfrm>
            <a:off x="1669774" y="3942911"/>
            <a:ext cx="16280295" cy="378565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b="1" dirty="0"/>
              <a:t>Validación y sanitización de datos de archivos</a:t>
            </a:r>
            <a:r>
              <a:rPr lang="es-MX" sz="4000" dirty="0"/>
              <a:t>: Al permitir la carga de archivos por parte de los usuarios, es importante </a:t>
            </a:r>
            <a:r>
              <a:rPr lang="es-MX" sz="4000" b="1" dirty="0">
                <a:solidFill>
                  <a:srgbClr val="0070C0"/>
                </a:solidFill>
              </a:rPr>
              <a:t>validar y </a:t>
            </a:r>
            <a:r>
              <a:rPr lang="es-MX" sz="4000" b="1" dirty="0" err="1">
                <a:solidFill>
                  <a:srgbClr val="0070C0"/>
                </a:solidFill>
              </a:rPr>
              <a:t>sanitizar</a:t>
            </a:r>
            <a:r>
              <a:rPr lang="es-MX" sz="4000" b="1" dirty="0">
                <a:solidFill>
                  <a:srgbClr val="0070C0"/>
                </a:solidFill>
              </a:rPr>
              <a:t> los nombres de archivo y los tipos de archivo para prevenir posibles ataques de carga de archivos maliciosos</a:t>
            </a:r>
            <a:r>
              <a:rPr lang="es-MX" sz="4000" dirty="0"/>
              <a:t>. Esto puede incluir la verificación de extensiones de archivo, el análisis de metadatos de archivo y la desinfección de archivos antes de ser almacenados en el servidor. </a:t>
            </a:r>
          </a:p>
        </p:txBody>
      </p:sp>
      <p:pic>
        <p:nvPicPr>
          <p:cNvPr id="7" name="Imagen 6" descr="Logotipo&#10;&#10;Descripción generada automáticamente">
            <a:extLst>
              <a:ext uri="{FF2B5EF4-FFF2-40B4-BE49-F238E27FC236}">
                <a16:creationId xmlns:a16="http://schemas.microsoft.com/office/drawing/2014/main" id="{A9AF41B3-9ADE-3F36-C576-08B8877F2513}"/>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sp>
        <p:nvSpPr>
          <p:cNvPr id="2" name="Título 1">
            <a:extLst>
              <a:ext uri="{FF2B5EF4-FFF2-40B4-BE49-F238E27FC236}">
                <a16:creationId xmlns:a16="http://schemas.microsoft.com/office/drawing/2014/main" id="{ED705FEF-37D4-FB4B-DAAE-87BCBF957967}"/>
              </a:ext>
            </a:extLst>
          </p:cNvPr>
          <p:cNvSpPr txBox="1">
            <a:spLocks/>
          </p:cNvSpPr>
          <p:nvPr/>
        </p:nvSpPr>
        <p:spPr>
          <a:xfrm>
            <a:off x="1669774" y="2663688"/>
            <a:ext cx="11270974" cy="10755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fontScale="82500" lnSpcReduction="10000"/>
          </a:bodyPr>
          <a:lst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a:lstStyle>
          <a:p>
            <a:pPr hangingPunct="1"/>
            <a:r>
              <a:rPr lang="es-MX" sz="4800" dirty="0"/>
              <a:t>La Validación y Sanitización de datos de entrada </a:t>
            </a:r>
          </a:p>
        </p:txBody>
      </p:sp>
      <p:grpSp>
        <p:nvGrpSpPr>
          <p:cNvPr id="10" name="Grupo 9">
            <a:extLst>
              <a:ext uri="{FF2B5EF4-FFF2-40B4-BE49-F238E27FC236}">
                <a16:creationId xmlns:a16="http://schemas.microsoft.com/office/drawing/2014/main" id="{BADCE1F1-9A51-A985-05E1-0104C06D8F28}"/>
              </a:ext>
            </a:extLst>
          </p:cNvPr>
          <p:cNvGrpSpPr/>
          <p:nvPr/>
        </p:nvGrpSpPr>
        <p:grpSpPr>
          <a:xfrm>
            <a:off x="16228744" y="6858000"/>
            <a:ext cx="6770404" cy="5064875"/>
            <a:chOff x="16228744" y="6858000"/>
            <a:chExt cx="6770404" cy="5064875"/>
          </a:xfrm>
        </p:grpSpPr>
        <p:pic>
          <p:nvPicPr>
            <p:cNvPr id="6" name="Imagen 5" descr="Forma, Rectángulo&#10;&#10;Descripción generada automáticamente">
              <a:extLst>
                <a:ext uri="{FF2B5EF4-FFF2-40B4-BE49-F238E27FC236}">
                  <a16:creationId xmlns:a16="http://schemas.microsoft.com/office/drawing/2014/main" id="{0240F027-59F0-43B3-F561-81D614A63F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22348" y="6858000"/>
              <a:ext cx="4876800" cy="4876800"/>
            </a:xfrm>
            <a:prstGeom prst="rect">
              <a:avLst/>
            </a:prstGeom>
          </p:spPr>
        </p:pic>
        <p:pic>
          <p:nvPicPr>
            <p:cNvPr id="9" name="Imagen 8" descr="Imagen que contiene estructuras metálicas, tabla, computadora, teclado&#10;&#10;Descripción generada automáticamente">
              <a:extLst>
                <a:ext uri="{FF2B5EF4-FFF2-40B4-BE49-F238E27FC236}">
                  <a16:creationId xmlns:a16="http://schemas.microsoft.com/office/drawing/2014/main" id="{F5C772CD-4B1A-AF17-B6A8-B32A89107D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28744" y="8070524"/>
              <a:ext cx="3614930" cy="3852351"/>
            </a:xfrm>
            <a:prstGeom prst="rect">
              <a:avLst/>
            </a:prstGeom>
          </p:spPr>
        </p:pic>
      </p:grpSp>
    </p:spTree>
    <p:custDataLst>
      <p:tags r:id="rId1"/>
    </p:custDataLst>
    <p:extLst>
      <p:ext uri="{BB962C8B-B14F-4D97-AF65-F5344CB8AC3E}">
        <p14:creationId xmlns:p14="http://schemas.microsoft.com/office/powerpoint/2010/main" val="13024404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211D2-5163-38D2-7DB2-A9AC27EDA56B}"/>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E48BBAA0-39CF-F28B-858C-596496BE6140}"/>
              </a:ext>
            </a:extLst>
          </p:cNvPr>
          <p:cNvSpPr>
            <a:spLocks noGrp="1"/>
          </p:cNvSpPr>
          <p:nvPr>
            <p:ph type="title"/>
          </p:nvPr>
        </p:nvSpPr>
        <p:spPr>
          <a:xfrm>
            <a:off x="1052760" y="846668"/>
            <a:ext cx="21946388" cy="1817020"/>
          </a:xfrm>
        </p:spPr>
        <p:txBody>
          <a:bodyPr>
            <a:normAutofit/>
          </a:bodyPr>
          <a:lstStyle/>
          <a:p>
            <a:r>
              <a:rPr lang="es-MX" dirty="0"/>
              <a:t>¿Qué son las Buenas prácticas de Desarrollo Seguro?</a:t>
            </a:r>
            <a:endParaRPr lang="es-CL" dirty="0"/>
          </a:p>
        </p:txBody>
      </p:sp>
      <p:sp>
        <p:nvSpPr>
          <p:cNvPr id="5" name="CuadroTexto 4">
            <a:extLst>
              <a:ext uri="{FF2B5EF4-FFF2-40B4-BE49-F238E27FC236}">
                <a16:creationId xmlns:a16="http://schemas.microsoft.com/office/drawing/2014/main" id="{975D4793-83AF-4C6A-E118-0EECD6E93614}"/>
              </a:ext>
            </a:extLst>
          </p:cNvPr>
          <p:cNvSpPr txBox="1"/>
          <p:nvPr/>
        </p:nvSpPr>
        <p:spPr>
          <a:xfrm>
            <a:off x="1669775" y="4654830"/>
            <a:ext cx="10743898" cy="501675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t>Garantizar que solo usuarios autorizados tengan acceso a los recursos protegidos es fundamental para mantener la seguridad de una aplicación. Esto implica implementar mecanismos sólidos de autenticación para verificar la identidad de los usuarios y establecer políticas de autorización para controlar qué acciones pueden realizar los usuarios autenticados. </a:t>
            </a:r>
          </a:p>
        </p:txBody>
      </p:sp>
      <p:pic>
        <p:nvPicPr>
          <p:cNvPr id="7" name="Imagen 6" descr="Logotipo&#10;&#10;Descripción generada automáticamente">
            <a:extLst>
              <a:ext uri="{FF2B5EF4-FFF2-40B4-BE49-F238E27FC236}">
                <a16:creationId xmlns:a16="http://schemas.microsoft.com/office/drawing/2014/main" id="{26F75ABF-4A48-41BE-0064-C2404BD1F96E}"/>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sp>
        <p:nvSpPr>
          <p:cNvPr id="2" name="Título 1">
            <a:extLst>
              <a:ext uri="{FF2B5EF4-FFF2-40B4-BE49-F238E27FC236}">
                <a16:creationId xmlns:a16="http://schemas.microsoft.com/office/drawing/2014/main" id="{10A4F603-6A03-E481-4D77-D7055EE1ABBD}"/>
              </a:ext>
            </a:extLst>
          </p:cNvPr>
          <p:cNvSpPr txBox="1">
            <a:spLocks/>
          </p:cNvSpPr>
          <p:nvPr/>
        </p:nvSpPr>
        <p:spPr>
          <a:xfrm>
            <a:off x="1669775" y="3579236"/>
            <a:ext cx="11270974" cy="10755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fontScale="97500"/>
          </a:bodyPr>
          <a:lst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a:lstStyle>
          <a:p>
            <a:pPr hangingPunct="1"/>
            <a:r>
              <a:rPr lang="es-MX" sz="4800" dirty="0"/>
              <a:t>Autenticación y autorización sólidas</a:t>
            </a:r>
            <a:endParaRPr lang="es-CL" sz="4800" dirty="0"/>
          </a:p>
        </p:txBody>
      </p:sp>
      <p:pic>
        <p:nvPicPr>
          <p:cNvPr id="3" name="Imagen 2" descr="Interfaz de usuario gráfica, Aplicación, Icono&#10;&#10;Descripción generada automáticamente">
            <a:extLst>
              <a:ext uri="{FF2B5EF4-FFF2-40B4-BE49-F238E27FC236}">
                <a16:creationId xmlns:a16="http://schemas.microsoft.com/office/drawing/2014/main" id="{08EEB362-BF44-F8BE-CF7C-915FEA1BDB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24806" y="2663688"/>
            <a:ext cx="9589419" cy="9589419"/>
          </a:xfrm>
          <a:prstGeom prst="rect">
            <a:avLst/>
          </a:prstGeom>
        </p:spPr>
      </p:pic>
    </p:spTree>
    <p:custDataLst>
      <p:tags r:id="rId1"/>
    </p:custDataLst>
    <p:extLst>
      <p:ext uri="{BB962C8B-B14F-4D97-AF65-F5344CB8AC3E}">
        <p14:creationId xmlns:p14="http://schemas.microsoft.com/office/powerpoint/2010/main" val="112339328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D68EF-6BB7-918D-49F4-665AF4C260F5}"/>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9067A258-D3F8-C982-D872-F637ADED7B00}"/>
              </a:ext>
            </a:extLst>
          </p:cNvPr>
          <p:cNvSpPr>
            <a:spLocks noGrp="1"/>
          </p:cNvSpPr>
          <p:nvPr>
            <p:ph type="title"/>
          </p:nvPr>
        </p:nvSpPr>
        <p:spPr>
          <a:xfrm>
            <a:off x="1052760" y="846668"/>
            <a:ext cx="21946388" cy="1817020"/>
          </a:xfrm>
        </p:spPr>
        <p:txBody>
          <a:bodyPr>
            <a:normAutofit/>
          </a:bodyPr>
          <a:lstStyle/>
          <a:p>
            <a:r>
              <a:rPr lang="es-MX" dirty="0"/>
              <a:t>¿Qué son las Buenas prácticas de Desarrollo Seguro?</a:t>
            </a:r>
            <a:endParaRPr lang="es-CL" dirty="0"/>
          </a:p>
        </p:txBody>
      </p:sp>
      <p:sp>
        <p:nvSpPr>
          <p:cNvPr id="5" name="CuadroTexto 4">
            <a:extLst>
              <a:ext uri="{FF2B5EF4-FFF2-40B4-BE49-F238E27FC236}">
                <a16:creationId xmlns:a16="http://schemas.microsoft.com/office/drawing/2014/main" id="{517117A5-F325-C750-E77B-507751F99DFB}"/>
              </a:ext>
            </a:extLst>
          </p:cNvPr>
          <p:cNvSpPr txBox="1"/>
          <p:nvPr/>
        </p:nvSpPr>
        <p:spPr>
          <a:xfrm>
            <a:off x="1669775" y="4654830"/>
            <a:ext cx="10743898" cy="563231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t>Los datos sensibles, como contraseñas, información financiera y datos personales, deben ser protegidos adecuadamente para prevenir accesos no autorizados y garantizar la privacidad de los usuarios. Esto incluye técnicas como el cifrado de datos en reposo y en tránsito, el almacenamiento seguro de contraseñas utilizando algoritmos hash y la aplicación de controles de acceso adecuados. </a:t>
            </a:r>
          </a:p>
        </p:txBody>
      </p:sp>
      <p:pic>
        <p:nvPicPr>
          <p:cNvPr id="7" name="Imagen 6" descr="Logotipo&#10;&#10;Descripción generada automáticamente">
            <a:extLst>
              <a:ext uri="{FF2B5EF4-FFF2-40B4-BE49-F238E27FC236}">
                <a16:creationId xmlns:a16="http://schemas.microsoft.com/office/drawing/2014/main" id="{56B21C89-2EF2-E1DF-D2EA-A120B6DD57E1}"/>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sp>
        <p:nvSpPr>
          <p:cNvPr id="2" name="Título 1">
            <a:extLst>
              <a:ext uri="{FF2B5EF4-FFF2-40B4-BE49-F238E27FC236}">
                <a16:creationId xmlns:a16="http://schemas.microsoft.com/office/drawing/2014/main" id="{98552678-F35E-FBE5-38D9-93051D45ABB6}"/>
              </a:ext>
            </a:extLst>
          </p:cNvPr>
          <p:cNvSpPr txBox="1">
            <a:spLocks/>
          </p:cNvSpPr>
          <p:nvPr/>
        </p:nvSpPr>
        <p:spPr>
          <a:xfrm>
            <a:off x="1669775" y="3579236"/>
            <a:ext cx="11270974" cy="10755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fontScale="97500"/>
          </a:bodyPr>
          <a:lst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a:lstStyle>
          <a:p>
            <a:pPr hangingPunct="1"/>
            <a:r>
              <a:rPr lang="es-MX" sz="4800" dirty="0"/>
              <a:t>Protección de datos sensibles</a:t>
            </a:r>
            <a:endParaRPr lang="es-CL" sz="4800" dirty="0"/>
          </a:p>
        </p:txBody>
      </p:sp>
      <p:grpSp>
        <p:nvGrpSpPr>
          <p:cNvPr id="13" name="Grupo 12">
            <a:extLst>
              <a:ext uri="{FF2B5EF4-FFF2-40B4-BE49-F238E27FC236}">
                <a16:creationId xmlns:a16="http://schemas.microsoft.com/office/drawing/2014/main" id="{53F91303-ADFC-E79E-92A8-518127ADFB69}"/>
              </a:ext>
            </a:extLst>
          </p:cNvPr>
          <p:cNvGrpSpPr/>
          <p:nvPr/>
        </p:nvGrpSpPr>
        <p:grpSpPr>
          <a:xfrm>
            <a:off x="13377917" y="4415598"/>
            <a:ext cx="8416728" cy="6294063"/>
            <a:chOff x="13377917" y="4415598"/>
            <a:chExt cx="8416728" cy="6294063"/>
          </a:xfrm>
        </p:grpSpPr>
        <p:pic>
          <p:nvPicPr>
            <p:cNvPr id="8" name="Imagen 7" descr="Imagen que contiene Icono&#10;&#10;Descripción generada automáticamente">
              <a:extLst>
                <a:ext uri="{FF2B5EF4-FFF2-40B4-BE49-F238E27FC236}">
                  <a16:creationId xmlns:a16="http://schemas.microsoft.com/office/drawing/2014/main" id="{CF673EFC-72CD-D282-C901-789BC8177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77917" y="4419904"/>
              <a:ext cx="4333613" cy="4333613"/>
            </a:xfrm>
            <a:prstGeom prst="rect">
              <a:avLst/>
            </a:prstGeom>
          </p:spPr>
        </p:pic>
        <p:pic>
          <p:nvPicPr>
            <p:cNvPr id="10" name="Imagen 9" descr="Icono&#10;&#10;Descripción generada automáticamente">
              <a:extLst>
                <a:ext uri="{FF2B5EF4-FFF2-40B4-BE49-F238E27FC236}">
                  <a16:creationId xmlns:a16="http://schemas.microsoft.com/office/drawing/2014/main" id="{10EC7B52-6E0A-DB26-ADE3-197789303A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56726" y="4415598"/>
              <a:ext cx="4337919" cy="4337919"/>
            </a:xfrm>
            <a:prstGeom prst="rect">
              <a:avLst/>
            </a:prstGeom>
          </p:spPr>
        </p:pic>
        <p:pic>
          <p:nvPicPr>
            <p:cNvPr id="12" name="Imagen 11" descr="Imagen que contiene estructuras metálicas, tabla, computadora, teclado&#10;&#10;Descripción generada automáticamente">
              <a:extLst>
                <a:ext uri="{FF2B5EF4-FFF2-40B4-BE49-F238E27FC236}">
                  <a16:creationId xmlns:a16="http://schemas.microsoft.com/office/drawing/2014/main" id="{E36905DB-9435-61B1-60DC-278522A5E0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19474" y="6091426"/>
              <a:ext cx="4333613" cy="4618235"/>
            </a:xfrm>
            <a:prstGeom prst="rect">
              <a:avLst/>
            </a:prstGeom>
          </p:spPr>
        </p:pic>
      </p:grpSp>
    </p:spTree>
    <p:custDataLst>
      <p:tags r:id="rId1"/>
    </p:custDataLst>
    <p:extLst>
      <p:ext uri="{BB962C8B-B14F-4D97-AF65-F5344CB8AC3E}">
        <p14:creationId xmlns:p14="http://schemas.microsoft.com/office/powerpoint/2010/main" val="140577294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6AA11-49B6-EDB7-DA1C-A3DD75061FFB}"/>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1B5A9187-63B3-DB9B-6DCE-60B6250BEA76}"/>
              </a:ext>
            </a:extLst>
          </p:cNvPr>
          <p:cNvSpPr>
            <a:spLocks noGrp="1"/>
          </p:cNvSpPr>
          <p:nvPr>
            <p:ph type="title"/>
          </p:nvPr>
        </p:nvSpPr>
        <p:spPr>
          <a:xfrm>
            <a:off x="1052760" y="846668"/>
            <a:ext cx="21946388" cy="1817020"/>
          </a:xfrm>
        </p:spPr>
        <p:txBody>
          <a:bodyPr>
            <a:normAutofit/>
          </a:bodyPr>
          <a:lstStyle/>
          <a:p>
            <a:r>
              <a:rPr lang="es-MX" dirty="0"/>
              <a:t>¿Qué son las Buenas prácticas de Desarrollo Seguro?</a:t>
            </a:r>
            <a:endParaRPr lang="es-CL" dirty="0"/>
          </a:p>
        </p:txBody>
      </p:sp>
      <p:sp>
        <p:nvSpPr>
          <p:cNvPr id="5" name="CuadroTexto 4">
            <a:extLst>
              <a:ext uri="{FF2B5EF4-FFF2-40B4-BE49-F238E27FC236}">
                <a16:creationId xmlns:a16="http://schemas.microsoft.com/office/drawing/2014/main" id="{5AADA9A3-4443-60F9-36A0-8F64418A0EB3}"/>
              </a:ext>
            </a:extLst>
          </p:cNvPr>
          <p:cNvSpPr txBox="1"/>
          <p:nvPr/>
        </p:nvSpPr>
        <p:spPr>
          <a:xfrm>
            <a:off x="1669775" y="4654830"/>
            <a:ext cx="21044450" cy="132343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t>La </a:t>
            </a:r>
            <a:r>
              <a:rPr lang="es-MX" sz="4000" dirty="0" err="1"/>
              <a:t>anonimización</a:t>
            </a:r>
            <a:r>
              <a:rPr lang="es-MX" sz="4000" dirty="0"/>
              <a:t> y </a:t>
            </a:r>
            <a:r>
              <a:rPr lang="es-MX" sz="4000" dirty="0" err="1"/>
              <a:t>seudonimización</a:t>
            </a:r>
            <a:r>
              <a:rPr lang="es-MX" sz="4000" dirty="0"/>
              <a:t> de datos son prácticas fundamentales en el ámbito de la privacidad y la protección de datos personales. </a:t>
            </a:r>
          </a:p>
        </p:txBody>
      </p:sp>
      <p:pic>
        <p:nvPicPr>
          <p:cNvPr id="7" name="Imagen 6" descr="Logotipo&#10;&#10;Descripción generada automáticamente">
            <a:extLst>
              <a:ext uri="{FF2B5EF4-FFF2-40B4-BE49-F238E27FC236}">
                <a16:creationId xmlns:a16="http://schemas.microsoft.com/office/drawing/2014/main" id="{3973869D-F64E-5B71-02E5-92D7CD026950}"/>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sp>
        <p:nvSpPr>
          <p:cNvPr id="2" name="Título 1">
            <a:extLst>
              <a:ext uri="{FF2B5EF4-FFF2-40B4-BE49-F238E27FC236}">
                <a16:creationId xmlns:a16="http://schemas.microsoft.com/office/drawing/2014/main" id="{8DB04741-8FD7-127F-3110-B87FAC3A3C95}"/>
              </a:ext>
            </a:extLst>
          </p:cNvPr>
          <p:cNvSpPr txBox="1">
            <a:spLocks/>
          </p:cNvSpPr>
          <p:nvPr/>
        </p:nvSpPr>
        <p:spPr>
          <a:xfrm>
            <a:off x="1669775" y="3579236"/>
            <a:ext cx="11270974" cy="10755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fontScale="90000"/>
          </a:bodyPr>
          <a:lst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a:lstStyle>
          <a:p>
            <a:pPr hangingPunct="1"/>
            <a:r>
              <a:rPr lang="es-MX" sz="4800" dirty="0"/>
              <a:t>Anonimización y </a:t>
            </a:r>
            <a:r>
              <a:rPr lang="es-MX" sz="4800" dirty="0" err="1"/>
              <a:t>Seudonimización</a:t>
            </a:r>
            <a:r>
              <a:rPr lang="es-MX" sz="4800" dirty="0"/>
              <a:t> de datos</a:t>
            </a:r>
            <a:endParaRPr lang="es-CL" sz="4800" dirty="0"/>
          </a:p>
        </p:txBody>
      </p:sp>
      <p:sp>
        <p:nvSpPr>
          <p:cNvPr id="6" name="CuadroTexto 5">
            <a:extLst>
              <a:ext uri="{FF2B5EF4-FFF2-40B4-BE49-F238E27FC236}">
                <a16:creationId xmlns:a16="http://schemas.microsoft.com/office/drawing/2014/main" id="{D6D8B96C-BE07-3A97-171E-EB51944EC35D}"/>
              </a:ext>
            </a:extLst>
          </p:cNvPr>
          <p:cNvSpPr txBox="1"/>
          <p:nvPr/>
        </p:nvSpPr>
        <p:spPr>
          <a:xfrm>
            <a:off x="1669776" y="6686951"/>
            <a:ext cx="21044450" cy="563231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b="1" spc="-300" dirty="0">
                <a:latin typeface="+mj-lt"/>
              </a:rPr>
              <a:t>Anonimización de datos</a:t>
            </a:r>
            <a:r>
              <a:rPr lang="es-MX" sz="4000" b="1" dirty="0"/>
              <a:t>: </a:t>
            </a:r>
            <a:r>
              <a:rPr lang="es-MX" sz="4000" dirty="0"/>
              <a:t>La </a:t>
            </a:r>
            <a:r>
              <a:rPr lang="es-MX" sz="4000" dirty="0" err="1"/>
              <a:t>anonimización</a:t>
            </a:r>
            <a:r>
              <a:rPr lang="es-MX" sz="4000" dirty="0"/>
              <a:t> de datos es el proceso mediante el cual se elimina toda la información que pueda identificar a un individuo en un conjunto de datos. El objetivo es transformar los datos de manera que sea imposible asociarlos con una persona específica, incluso si se combina con otras fuentes de datos. La </a:t>
            </a:r>
            <a:r>
              <a:rPr lang="es-MX" sz="4000" dirty="0" err="1"/>
              <a:t>anonimización</a:t>
            </a:r>
            <a:r>
              <a:rPr lang="es-MX" sz="4000" dirty="0"/>
              <a:t> es fundamental para proteger la privacidad de los individuos y garantizar el cumplimiento de regulaciones de privacidad como el GDPR (Reglamento General de Protección de Datos) en la Unión Europea. Algunas técnicas comunes de </a:t>
            </a:r>
            <a:r>
              <a:rPr lang="es-MX" sz="4000" dirty="0" err="1"/>
              <a:t>anonimización</a:t>
            </a:r>
            <a:r>
              <a:rPr lang="es-MX" sz="4000" dirty="0"/>
              <a:t> incluyen la eliminación de identificadores personales como nombres y números de identificación, la agregación de datos para ocultar valores individuales y la perturbación de datos mediante técnicas como la encriptación o el reemplazo de valores con valores ficticios. </a:t>
            </a:r>
          </a:p>
        </p:txBody>
      </p:sp>
    </p:spTree>
    <p:custDataLst>
      <p:tags r:id="rId1"/>
    </p:custDataLst>
    <p:extLst>
      <p:ext uri="{BB962C8B-B14F-4D97-AF65-F5344CB8AC3E}">
        <p14:creationId xmlns:p14="http://schemas.microsoft.com/office/powerpoint/2010/main" val="13012840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7CE99-1D8B-6533-3106-23E89E0FB6D5}"/>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4715D440-C916-8225-A2CB-AD21FF8481A6}"/>
              </a:ext>
            </a:extLst>
          </p:cNvPr>
          <p:cNvSpPr>
            <a:spLocks noGrp="1"/>
          </p:cNvSpPr>
          <p:nvPr>
            <p:ph type="title"/>
          </p:nvPr>
        </p:nvSpPr>
        <p:spPr>
          <a:xfrm>
            <a:off x="1052760" y="846668"/>
            <a:ext cx="21946388" cy="1817020"/>
          </a:xfrm>
        </p:spPr>
        <p:txBody>
          <a:bodyPr>
            <a:normAutofit/>
          </a:bodyPr>
          <a:lstStyle/>
          <a:p>
            <a:r>
              <a:rPr lang="es-MX" dirty="0"/>
              <a:t>¿Qué son las Buenas prácticas de Desarrollo Seguro?</a:t>
            </a:r>
            <a:endParaRPr lang="es-CL" dirty="0"/>
          </a:p>
        </p:txBody>
      </p:sp>
      <p:sp>
        <p:nvSpPr>
          <p:cNvPr id="5" name="CuadroTexto 4">
            <a:extLst>
              <a:ext uri="{FF2B5EF4-FFF2-40B4-BE49-F238E27FC236}">
                <a16:creationId xmlns:a16="http://schemas.microsoft.com/office/drawing/2014/main" id="{803AFBD6-BCB5-B25C-EF5A-2A54F4293BAC}"/>
              </a:ext>
            </a:extLst>
          </p:cNvPr>
          <p:cNvSpPr txBox="1"/>
          <p:nvPr/>
        </p:nvSpPr>
        <p:spPr>
          <a:xfrm>
            <a:off x="1669775" y="4654830"/>
            <a:ext cx="21044450" cy="132343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t>La </a:t>
            </a:r>
            <a:r>
              <a:rPr lang="es-MX" sz="4000" dirty="0" err="1"/>
              <a:t>anonimización</a:t>
            </a:r>
            <a:r>
              <a:rPr lang="es-MX" sz="4000" dirty="0"/>
              <a:t> y </a:t>
            </a:r>
            <a:r>
              <a:rPr lang="es-MX" sz="4000" dirty="0" err="1"/>
              <a:t>seudonimización</a:t>
            </a:r>
            <a:r>
              <a:rPr lang="es-MX" sz="4000" dirty="0"/>
              <a:t> de datos son prácticas fundamentales en el ámbito de la privacidad y la protección de datos personales. </a:t>
            </a:r>
          </a:p>
        </p:txBody>
      </p:sp>
      <p:pic>
        <p:nvPicPr>
          <p:cNvPr id="7" name="Imagen 6" descr="Logotipo&#10;&#10;Descripción generada automáticamente">
            <a:extLst>
              <a:ext uri="{FF2B5EF4-FFF2-40B4-BE49-F238E27FC236}">
                <a16:creationId xmlns:a16="http://schemas.microsoft.com/office/drawing/2014/main" id="{3CEFBF68-26D2-927E-7FCA-869BC94A7D72}"/>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sp>
        <p:nvSpPr>
          <p:cNvPr id="2" name="Título 1">
            <a:extLst>
              <a:ext uri="{FF2B5EF4-FFF2-40B4-BE49-F238E27FC236}">
                <a16:creationId xmlns:a16="http://schemas.microsoft.com/office/drawing/2014/main" id="{EFD83FC1-AD67-BA07-308A-EE50C5247F18}"/>
              </a:ext>
            </a:extLst>
          </p:cNvPr>
          <p:cNvSpPr txBox="1">
            <a:spLocks/>
          </p:cNvSpPr>
          <p:nvPr/>
        </p:nvSpPr>
        <p:spPr>
          <a:xfrm>
            <a:off x="1669775" y="3579236"/>
            <a:ext cx="11270974" cy="10755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fontScale="90000"/>
          </a:bodyPr>
          <a:lst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a:lstStyle>
          <a:p>
            <a:pPr hangingPunct="1"/>
            <a:r>
              <a:rPr lang="es-MX" sz="4800" dirty="0"/>
              <a:t>Anonimización y </a:t>
            </a:r>
            <a:r>
              <a:rPr lang="es-MX" sz="4800" dirty="0" err="1"/>
              <a:t>Seudonimización</a:t>
            </a:r>
            <a:r>
              <a:rPr lang="es-MX" sz="4800" dirty="0"/>
              <a:t> de datos</a:t>
            </a:r>
            <a:endParaRPr lang="es-CL" sz="4800" dirty="0"/>
          </a:p>
        </p:txBody>
      </p:sp>
      <p:sp>
        <p:nvSpPr>
          <p:cNvPr id="6" name="CuadroTexto 5">
            <a:extLst>
              <a:ext uri="{FF2B5EF4-FFF2-40B4-BE49-F238E27FC236}">
                <a16:creationId xmlns:a16="http://schemas.microsoft.com/office/drawing/2014/main" id="{292B884D-090C-2953-18F5-F1E4F7882D15}"/>
              </a:ext>
            </a:extLst>
          </p:cNvPr>
          <p:cNvSpPr txBox="1"/>
          <p:nvPr/>
        </p:nvSpPr>
        <p:spPr>
          <a:xfrm>
            <a:off x="1669776" y="6686951"/>
            <a:ext cx="21044450" cy="563231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b="1" spc="-300" dirty="0" err="1">
                <a:latin typeface="+mj-lt"/>
              </a:rPr>
              <a:t>Seudonimización</a:t>
            </a:r>
            <a:r>
              <a:rPr lang="es-MX" sz="4000" b="1" spc="-300" dirty="0">
                <a:latin typeface="+mj-lt"/>
              </a:rPr>
              <a:t>  de datos</a:t>
            </a:r>
            <a:r>
              <a:rPr lang="es-MX" sz="4000" b="1" dirty="0"/>
              <a:t>: </a:t>
            </a:r>
            <a:r>
              <a:rPr lang="es-MX" sz="4000" dirty="0"/>
              <a:t>La </a:t>
            </a:r>
            <a:r>
              <a:rPr lang="es-MX" sz="4000" dirty="0" err="1"/>
              <a:t>seudonimización</a:t>
            </a:r>
            <a:r>
              <a:rPr lang="es-MX" sz="4000" dirty="0"/>
              <a:t> de datos implica reemplazar identificadores personales con identificadores únicos o pseudónimos, de manera que los datos ya no puedan asociarse directamente con una persona específica sin información adicional. A diferencia de la </a:t>
            </a:r>
            <a:r>
              <a:rPr lang="es-MX" sz="4000" dirty="0" err="1"/>
              <a:t>anonimización</a:t>
            </a:r>
            <a:r>
              <a:rPr lang="es-MX" sz="4000" dirty="0"/>
              <a:t>, la </a:t>
            </a:r>
            <a:r>
              <a:rPr lang="es-MX" sz="4000" dirty="0" err="1"/>
              <a:t>seudonimización</a:t>
            </a:r>
            <a:r>
              <a:rPr lang="es-MX" sz="4000" dirty="0"/>
              <a:t> conserva cierta información que puede ser utilizada para identificar a una persona si se combina con datos adicionales. La </a:t>
            </a:r>
            <a:r>
              <a:rPr lang="es-MX" sz="4000" dirty="0" err="1"/>
              <a:t>seudonimización</a:t>
            </a:r>
            <a:r>
              <a:rPr lang="es-MX" sz="4000" dirty="0"/>
              <a:t> es útil cuando es necesario mantener la capacidad de realizar análisis de datos sin revelar la identidad de los individuos. En un sistema de gestión de clientes, los nombres y direcciones de correo electrónico reales pueden reemplazarse por identificadores únicos o pseudónimos, pero aún se conserva la capacidad de analizar comportamiento del cliente</a:t>
            </a:r>
          </a:p>
        </p:txBody>
      </p:sp>
    </p:spTree>
    <p:custDataLst>
      <p:tags r:id="rId1"/>
    </p:custDataLst>
    <p:extLst>
      <p:ext uri="{BB962C8B-B14F-4D97-AF65-F5344CB8AC3E}">
        <p14:creationId xmlns:p14="http://schemas.microsoft.com/office/powerpoint/2010/main" val="21206787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D18A1-2508-9888-1863-D952C5BEEE1F}"/>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D3D6FC36-E9AA-E749-E0A4-142CE35FB507}"/>
              </a:ext>
            </a:extLst>
          </p:cNvPr>
          <p:cNvSpPr>
            <a:spLocks noGrp="1"/>
          </p:cNvSpPr>
          <p:nvPr>
            <p:ph type="title"/>
          </p:nvPr>
        </p:nvSpPr>
        <p:spPr>
          <a:xfrm>
            <a:off x="1052760" y="846668"/>
            <a:ext cx="21946388" cy="1817020"/>
          </a:xfrm>
        </p:spPr>
        <p:txBody>
          <a:bodyPr>
            <a:normAutofit/>
          </a:bodyPr>
          <a:lstStyle/>
          <a:p>
            <a:r>
              <a:rPr lang="es-MX" dirty="0"/>
              <a:t>¿Qué son las Buenas prácticas de Desarrollo Seguro?</a:t>
            </a:r>
            <a:endParaRPr lang="es-CL" dirty="0"/>
          </a:p>
        </p:txBody>
      </p:sp>
      <p:sp>
        <p:nvSpPr>
          <p:cNvPr id="5" name="CuadroTexto 4">
            <a:extLst>
              <a:ext uri="{FF2B5EF4-FFF2-40B4-BE49-F238E27FC236}">
                <a16:creationId xmlns:a16="http://schemas.microsoft.com/office/drawing/2014/main" id="{AABC5E6F-090A-CB3B-DD69-2A253AFC8677}"/>
              </a:ext>
            </a:extLst>
          </p:cNvPr>
          <p:cNvSpPr txBox="1"/>
          <p:nvPr/>
        </p:nvSpPr>
        <p:spPr>
          <a:xfrm>
            <a:off x="1669775" y="4654830"/>
            <a:ext cx="21044450" cy="132343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t>La </a:t>
            </a:r>
            <a:r>
              <a:rPr lang="es-MX" sz="4000" dirty="0" err="1"/>
              <a:t>anonimización</a:t>
            </a:r>
            <a:r>
              <a:rPr lang="es-MX" sz="4000" dirty="0"/>
              <a:t> y </a:t>
            </a:r>
            <a:r>
              <a:rPr lang="es-MX" sz="4000" dirty="0" err="1"/>
              <a:t>seudonimización</a:t>
            </a:r>
            <a:r>
              <a:rPr lang="es-MX" sz="4000" dirty="0"/>
              <a:t> de datos son prácticas fundamentales en el ámbito de la privacidad y la protección de datos personales. </a:t>
            </a:r>
          </a:p>
        </p:txBody>
      </p:sp>
      <p:pic>
        <p:nvPicPr>
          <p:cNvPr id="7" name="Imagen 6" descr="Logotipo&#10;&#10;Descripción generada automáticamente">
            <a:extLst>
              <a:ext uri="{FF2B5EF4-FFF2-40B4-BE49-F238E27FC236}">
                <a16:creationId xmlns:a16="http://schemas.microsoft.com/office/drawing/2014/main" id="{E04A250D-2E2F-3A18-2A4A-A683CFF57BDF}"/>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sp>
        <p:nvSpPr>
          <p:cNvPr id="2" name="Título 1">
            <a:extLst>
              <a:ext uri="{FF2B5EF4-FFF2-40B4-BE49-F238E27FC236}">
                <a16:creationId xmlns:a16="http://schemas.microsoft.com/office/drawing/2014/main" id="{2A0E90BA-C95D-F27C-03AE-EB3D27705528}"/>
              </a:ext>
            </a:extLst>
          </p:cNvPr>
          <p:cNvSpPr txBox="1">
            <a:spLocks/>
          </p:cNvSpPr>
          <p:nvPr/>
        </p:nvSpPr>
        <p:spPr>
          <a:xfrm>
            <a:off x="1669775" y="3579236"/>
            <a:ext cx="11270974" cy="10755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fontScale="90000"/>
          </a:bodyPr>
          <a:lst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a:lstStyle>
          <a:p>
            <a:pPr hangingPunct="1"/>
            <a:r>
              <a:rPr lang="es-MX" sz="4800" dirty="0"/>
              <a:t>Anonimización y </a:t>
            </a:r>
            <a:r>
              <a:rPr lang="es-MX" sz="4800" dirty="0" err="1"/>
              <a:t>Seudonimización</a:t>
            </a:r>
            <a:r>
              <a:rPr lang="es-MX" sz="4800" dirty="0"/>
              <a:t> de datos</a:t>
            </a:r>
            <a:endParaRPr lang="es-CL" sz="4800" dirty="0"/>
          </a:p>
        </p:txBody>
      </p:sp>
      <p:sp>
        <p:nvSpPr>
          <p:cNvPr id="6" name="CuadroTexto 5">
            <a:extLst>
              <a:ext uri="{FF2B5EF4-FFF2-40B4-BE49-F238E27FC236}">
                <a16:creationId xmlns:a16="http://schemas.microsoft.com/office/drawing/2014/main" id="{ADE4C770-AEE2-ECD7-54E7-649BAC5F6AD3}"/>
              </a:ext>
            </a:extLst>
          </p:cNvPr>
          <p:cNvSpPr txBox="1"/>
          <p:nvPr/>
        </p:nvSpPr>
        <p:spPr>
          <a:xfrm>
            <a:off x="1669776" y="6686951"/>
            <a:ext cx="21044450" cy="378565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t>Ambas prácticas son importantes para proteger la privacidad de los individuos y cumplir con regulaciones de privacidad como el GDPR. Sin embargo, es importante tener en cuenta que la </a:t>
            </a:r>
            <a:r>
              <a:rPr lang="es-MX" sz="4000" dirty="0" err="1"/>
              <a:t>anonimización</a:t>
            </a:r>
            <a:r>
              <a:rPr lang="es-MX" sz="4000" dirty="0"/>
              <a:t> y la </a:t>
            </a:r>
            <a:r>
              <a:rPr lang="es-MX" sz="4000" dirty="0" err="1"/>
              <a:t>seudonimización</a:t>
            </a:r>
            <a:r>
              <a:rPr lang="es-MX" sz="4000" dirty="0"/>
              <a:t> no garantizan la privacidad absoluta y pueden ser reversibles en algunos casos si se combinan con otros datos. Por lo tanto, es fundamental evaluar los riesgos y aplicar medidas adicionales de seguridad y control de acceso para proteger los datos sensibles de manera efectiva.</a:t>
            </a:r>
          </a:p>
        </p:txBody>
      </p:sp>
    </p:spTree>
    <p:custDataLst>
      <p:tags r:id="rId1"/>
    </p:custDataLst>
    <p:extLst>
      <p:ext uri="{BB962C8B-B14F-4D97-AF65-F5344CB8AC3E}">
        <p14:creationId xmlns:p14="http://schemas.microsoft.com/office/powerpoint/2010/main" val="311614912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487A9-F47F-F43A-BA0C-38C0A6AF810E}"/>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1A453F8B-DDF7-FBBB-E2E4-41AE0059CAF3}"/>
              </a:ext>
            </a:extLst>
          </p:cNvPr>
          <p:cNvSpPr>
            <a:spLocks noGrp="1"/>
          </p:cNvSpPr>
          <p:nvPr>
            <p:ph type="title"/>
          </p:nvPr>
        </p:nvSpPr>
        <p:spPr>
          <a:xfrm>
            <a:off x="1052760" y="846668"/>
            <a:ext cx="21946388" cy="1817020"/>
          </a:xfrm>
        </p:spPr>
        <p:txBody>
          <a:bodyPr>
            <a:normAutofit/>
          </a:bodyPr>
          <a:lstStyle/>
          <a:p>
            <a:r>
              <a:rPr lang="es-MX" dirty="0"/>
              <a:t>¿Qué son las Buenas prácticas de Desarrollo Seguro?</a:t>
            </a:r>
            <a:endParaRPr lang="es-CL" dirty="0"/>
          </a:p>
        </p:txBody>
      </p:sp>
      <p:sp>
        <p:nvSpPr>
          <p:cNvPr id="5" name="CuadroTexto 4">
            <a:extLst>
              <a:ext uri="{FF2B5EF4-FFF2-40B4-BE49-F238E27FC236}">
                <a16:creationId xmlns:a16="http://schemas.microsoft.com/office/drawing/2014/main" id="{A145DE07-6EBD-5BA4-7445-163866A7CA72}"/>
              </a:ext>
            </a:extLst>
          </p:cNvPr>
          <p:cNvSpPr txBox="1"/>
          <p:nvPr/>
        </p:nvSpPr>
        <p:spPr>
          <a:xfrm>
            <a:off x="1669774" y="3942911"/>
            <a:ext cx="16280295" cy="378565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b="1" dirty="0"/>
              <a:t>Selección adecuada de estructuras de datos</a:t>
            </a:r>
            <a:r>
              <a:rPr lang="es-MX" sz="4000" dirty="0"/>
              <a:t>: La elección de las estructuras de datos adecuadas es fundamental para </a:t>
            </a:r>
            <a:r>
              <a:rPr lang="es-MX" sz="4000" b="1" dirty="0">
                <a:solidFill>
                  <a:srgbClr val="0070C0"/>
                </a:solidFill>
              </a:rPr>
              <a:t>garantizar la seguridad de la aplicación</a:t>
            </a:r>
            <a:r>
              <a:rPr lang="es-MX" sz="4000" dirty="0"/>
              <a:t>. Algunas estructuras de datos, como </a:t>
            </a:r>
            <a:r>
              <a:rPr lang="es-MX" sz="4000" b="1" dirty="0">
                <a:solidFill>
                  <a:srgbClr val="0070C0"/>
                </a:solidFill>
              </a:rPr>
              <a:t>listas enlazadas, árboles y tablas hash</a:t>
            </a:r>
            <a:r>
              <a:rPr lang="es-MX" sz="4000" dirty="0"/>
              <a:t>, pueden ser más seguras que otras en ciertos contextos. Es importante evaluar las necesidades de la aplicación y seleccionar las estructuras de datos que proporcionen el nivel adecuado de seguridad. </a:t>
            </a:r>
          </a:p>
        </p:txBody>
      </p:sp>
      <p:pic>
        <p:nvPicPr>
          <p:cNvPr id="7" name="Imagen 6" descr="Logotipo&#10;&#10;Descripción generada automáticamente">
            <a:extLst>
              <a:ext uri="{FF2B5EF4-FFF2-40B4-BE49-F238E27FC236}">
                <a16:creationId xmlns:a16="http://schemas.microsoft.com/office/drawing/2014/main" id="{0DFCF179-FAFC-42E6-E075-B226E9C34958}"/>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sp>
        <p:nvSpPr>
          <p:cNvPr id="2" name="Título 1">
            <a:extLst>
              <a:ext uri="{FF2B5EF4-FFF2-40B4-BE49-F238E27FC236}">
                <a16:creationId xmlns:a16="http://schemas.microsoft.com/office/drawing/2014/main" id="{9B81076B-F886-B2C0-F21A-5FDB9C5584A5}"/>
              </a:ext>
            </a:extLst>
          </p:cNvPr>
          <p:cNvSpPr txBox="1">
            <a:spLocks/>
          </p:cNvSpPr>
          <p:nvPr/>
        </p:nvSpPr>
        <p:spPr>
          <a:xfrm>
            <a:off x="1669774" y="2663688"/>
            <a:ext cx="11270974" cy="10755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fontScale="97500"/>
          </a:bodyPr>
          <a:lst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a:lstStyle>
          <a:p>
            <a:pPr hangingPunct="1"/>
            <a:r>
              <a:rPr lang="es-MX" sz="4800" dirty="0"/>
              <a:t>Uso de Estructuras de Datos Seguras</a:t>
            </a:r>
            <a:endParaRPr lang="es-CL" sz="4800" dirty="0"/>
          </a:p>
        </p:txBody>
      </p:sp>
      <p:pic>
        <p:nvPicPr>
          <p:cNvPr id="6" name="Imagen 5" descr="Grupo de personas alrededor de una mesa&#10;&#10;Descripción generada automáticamente">
            <a:extLst>
              <a:ext uri="{FF2B5EF4-FFF2-40B4-BE49-F238E27FC236}">
                <a16:creationId xmlns:a16="http://schemas.microsoft.com/office/drawing/2014/main" id="{C5F2A0CF-BAB4-D4F9-F5E6-F499D4B549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39559" y="3048389"/>
            <a:ext cx="4763767" cy="4763767"/>
          </a:xfrm>
          <a:prstGeom prst="rect">
            <a:avLst/>
          </a:prstGeom>
        </p:spPr>
      </p:pic>
      <p:sp>
        <p:nvSpPr>
          <p:cNvPr id="3" name="CuadroTexto 2">
            <a:extLst>
              <a:ext uri="{FF2B5EF4-FFF2-40B4-BE49-F238E27FC236}">
                <a16:creationId xmlns:a16="http://schemas.microsoft.com/office/drawing/2014/main" id="{BCA5E5A9-8A67-7152-FC78-3943C975F175}"/>
              </a:ext>
            </a:extLst>
          </p:cNvPr>
          <p:cNvSpPr txBox="1"/>
          <p:nvPr/>
        </p:nvSpPr>
        <p:spPr>
          <a:xfrm>
            <a:off x="1669773" y="7626019"/>
            <a:ext cx="21433553" cy="440120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endParaRPr lang="es-MX" sz="4000" dirty="0"/>
          </a:p>
          <a:p>
            <a:pPr algn="just"/>
            <a:r>
              <a:rPr lang="es-MX" sz="4000" b="1" dirty="0"/>
              <a:t>Gestión segura de memoria</a:t>
            </a:r>
            <a:r>
              <a:rPr lang="es-MX" sz="4000" dirty="0"/>
              <a:t>: Las vulnerabilidades de </a:t>
            </a:r>
            <a:r>
              <a:rPr lang="es-MX" sz="4000" b="1" dirty="0">
                <a:solidFill>
                  <a:srgbClr val="0070C0"/>
                </a:solidFill>
              </a:rPr>
              <a:t>gestión de memoria, como desbordamientos de búfer y fugas de memoria, pueden conducir a graves problemas de seguridad</a:t>
            </a:r>
            <a:r>
              <a:rPr lang="es-MX" sz="4000" dirty="0"/>
              <a:t>, como la ejecución de código arbitrario. Al utilizar estructuras de datos, es importante implementar prácticas de gestión de memoria seguras para prevenir este tipo de vulnerabilidades. Esto incluye la asignación y liberación adecuada de memoria y técnicas como el límite de longitud de entrada para prevenir desbordamientos de búfer. </a:t>
            </a:r>
          </a:p>
        </p:txBody>
      </p:sp>
    </p:spTree>
    <p:custDataLst>
      <p:tags r:id="rId1"/>
    </p:custDataLst>
    <p:extLst>
      <p:ext uri="{BB962C8B-B14F-4D97-AF65-F5344CB8AC3E}">
        <p14:creationId xmlns:p14="http://schemas.microsoft.com/office/powerpoint/2010/main" val="163256664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L" dirty="0"/>
              <a:t>Contenidos</a:t>
            </a:r>
          </a:p>
        </p:txBody>
      </p:sp>
      <p:sp>
        <p:nvSpPr>
          <p:cNvPr id="3" name="Marcador de texto 2"/>
          <p:cNvSpPr>
            <a:spLocks noGrp="1"/>
          </p:cNvSpPr>
          <p:nvPr>
            <p:ph type="body" sz="quarter" idx="15"/>
          </p:nvPr>
        </p:nvSpPr>
        <p:spPr>
          <a:xfrm>
            <a:off x="8187617" y="2631234"/>
            <a:ext cx="14448446" cy="8552582"/>
          </a:xfrm>
        </p:spPr>
        <p:txBody>
          <a:bodyPr>
            <a:normAutofit/>
          </a:bodyPr>
          <a:lstStyle/>
          <a:p>
            <a:r>
              <a:rPr lang="es-MX" dirty="0"/>
              <a:t>Buenas prácticas de Desarrollo Seguro.</a:t>
            </a:r>
          </a:p>
        </p:txBody>
      </p:sp>
      <p:sp>
        <p:nvSpPr>
          <p:cNvPr id="4" name="Marcador de texto 3"/>
          <p:cNvSpPr>
            <a:spLocks noGrp="1"/>
          </p:cNvSpPr>
          <p:nvPr>
            <p:ph type="body" sz="quarter" idx="16"/>
          </p:nvPr>
        </p:nvSpPr>
        <p:spPr/>
        <p:txBody>
          <a:bodyPr/>
          <a:lstStyle/>
          <a:p>
            <a:r>
              <a:rPr lang="es-MX" dirty="0"/>
              <a:t>INTRODUCCIÓN A LA PROGRAMACIÓN SEGURA</a:t>
            </a:r>
            <a:endParaRPr lang="es-CL" dirty="0"/>
          </a:p>
        </p:txBody>
      </p:sp>
      <p:sp>
        <p:nvSpPr>
          <p:cNvPr id="5" name="Marcador de texto 4"/>
          <p:cNvSpPr>
            <a:spLocks noGrp="1"/>
          </p:cNvSpPr>
          <p:nvPr>
            <p:ph type="body" sz="quarter" idx="17"/>
          </p:nvPr>
        </p:nvSpPr>
        <p:spPr>
          <a:xfrm>
            <a:off x="4174435" y="1418353"/>
            <a:ext cx="15266503" cy="1212880"/>
          </a:xfrm>
        </p:spPr>
        <p:txBody>
          <a:bodyPr>
            <a:normAutofit/>
          </a:bodyPr>
          <a:lstStyle/>
          <a:p>
            <a:r>
              <a:rPr lang="es-CL" dirty="0"/>
              <a:t>UNIDAD 4: </a:t>
            </a:r>
            <a:r>
              <a:rPr lang="es-MX" dirty="0"/>
              <a:t>Evalúa el uso de metodologías de desarrollo seguro, para proteger la integridad de la información, considerando SAMM y SDL.</a:t>
            </a:r>
            <a:endParaRPr lang="es-CL" dirty="0"/>
          </a:p>
        </p:txBody>
      </p:sp>
    </p:spTree>
    <p:custDataLst>
      <p:tags r:id="rId1"/>
    </p:custDataLst>
    <p:extLst>
      <p:ext uri="{BB962C8B-B14F-4D97-AF65-F5344CB8AC3E}">
        <p14:creationId xmlns:p14="http://schemas.microsoft.com/office/powerpoint/2010/main" val="233446581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86319-4FC1-C0E8-75FC-05F2F1BC6C77}"/>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F8C8FAFE-1F18-042D-07C5-FA5D2CABEA1A}"/>
              </a:ext>
            </a:extLst>
          </p:cNvPr>
          <p:cNvSpPr>
            <a:spLocks noGrp="1"/>
          </p:cNvSpPr>
          <p:nvPr>
            <p:ph type="title"/>
          </p:nvPr>
        </p:nvSpPr>
        <p:spPr>
          <a:xfrm>
            <a:off x="1052760" y="846668"/>
            <a:ext cx="21946388" cy="1817020"/>
          </a:xfrm>
        </p:spPr>
        <p:txBody>
          <a:bodyPr>
            <a:normAutofit/>
          </a:bodyPr>
          <a:lstStyle/>
          <a:p>
            <a:r>
              <a:rPr lang="es-MX" dirty="0"/>
              <a:t>¿Qué son las Buenas prácticas de Desarrollo Seguro?</a:t>
            </a:r>
            <a:endParaRPr lang="es-CL" dirty="0"/>
          </a:p>
        </p:txBody>
      </p:sp>
      <p:sp>
        <p:nvSpPr>
          <p:cNvPr id="5" name="CuadroTexto 4">
            <a:extLst>
              <a:ext uri="{FF2B5EF4-FFF2-40B4-BE49-F238E27FC236}">
                <a16:creationId xmlns:a16="http://schemas.microsoft.com/office/drawing/2014/main" id="{E3BE0256-E70F-E7E4-F7E7-E967D143261E}"/>
              </a:ext>
            </a:extLst>
          </p:cNvPr>
          <p:cNvSpPr txBox="1"/>
          <p:nvPr/>
        </p:nvSpPr>
        <p:spPr>
          <a:xfrm>
            <a:off x="1669774" y="3942911"/>
            <a:ext cx="16280295" cy="747897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b="1" dirty="0"/>
              <a:t>Validación de datos</a:t>
            </a:r>
            <a:r>
              <a:rPr lang="es-MX" sz="4000" dirty="0"/>
              <a:t>: Cuando se utilizan estructuras de datos para almacenar y procesar datos proporcionados por usuarios o fuentes externas, es fundamental </a:t>
            </a:r>
            <a:r>
              <a:rPr lang="es-MX" sz="4000" b="1" dirty="0">
                <a:solidFill>
                  <a:srgbClr val="0070C0"/>
                </a:solidFill>
              </a:rPr>
              <a:t>validar estos datos para garantizar su integridad y seguridad</a:t>
            </a:r>
            <a:r>
              <a:rPr lang="es-MX" sz="4000" dirty="0"/>
              <a:t>. Esto puede incluir la verificación de tipos de datos, rangos de valores permitidos y la detección de posibles ataques de inyección, como SQL </a:t>
            </a:r>
            <a:r>
              <a:rPr lang="es-MX" sz="4000" dirty="0" err="1"/>
              <a:t>injection</a:t>
            </a:r>
            <a:r>
              <a:rPr lang="es-MX" sz="4000" dirty="0"/>
              <a:t> y </a:t>
            </a:r>
            <a:r>
              <a:rPr lang="es-MX" sz="4000" dirty="0" err="1"/>
              <a:t>cross</a:t>
            </a:r>
            <a:r>
              <a:rPr lang="es-MX" sz="4000" dirty="0"/>
              <a:t>-site scripting (XSS). </a:t>
            </a:r>
          </a:p>
          <a:p>
            <a:pPr algn="just"/>
            <a:endParaRPr lang="es-MX" sz="4000" dirty="0"/>
          </a:p>
          <a:p>
            <a:pPr algn="just"/>
            <a:r>
              <a:rPr lang="es-MX" sz="4000" b="1" dirty="0"/>
              <a:t>Cifrado de datos sensibles</a:t>
            </a:r>
            <a:r>
              <a:rPr lang="es-MX" sz="4000" dirty="0"/>
              <a:t>: Si la aplicación maneja datos sensibles, como </a:t>
            </a:r>
            <a:r>
              <a:rPr lang="es-MX" sz="4000" b="1" dirty="0">
                <a:solidFill>
                  <a:srgbClr val="0070C0"/>
                </a:solidFill>
              </a:rPr>
              <a:t>contraseñas o información financiera</a:t>
            </a:r>
            <a:r>
              <a:rPr lang="es-MX" sz="4000" dirty="0"/>
              <a:t>, es importante cifrar estos datos antes de almacenarlos en estructuras de datos. El cifrado protege los datos contra accesos no autorizados y garantiza que solo los usuarios autorizados puedan acceder a la información confidencial. </a:t>
            </a:r>
          </a:p>
        </p:txBody>
      </p:sp>
      <p:pic>
        <p:nvPicPr>
          <p:cNvPr id="7" name="Imagen 6" descr="Logotipo&#10;&#10;Descripción generada automáticamente">
            <a:extLst>
              <a:ext uri="{FF2B5EF4-FFF2-40B4-BE49-F238E27FC236}">
                <a16:creationId xmlns:a16="http://schemas.microsoft.com/office/drawing/2014/main" id="{CA92076C-8B0B-42FB-B75E-D78B08ED55FA}"/>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sp>
        <p:nvSpPr>
          <p:cNvPr id="2" name="Título 1">
            <a:extLst>
              <a:ext uri="{FF2B5EF4-FFF2-40B4-BE49-F238E27FC236}">
                <a16:creationId xmlns:a16="http://schemas.microsoft.com/office/drawing/2014/main" id="{0033D627-C5D6-8174-8ECA-46ABF442FC1C}"/>
              </a:ext>
            </a:extLst>
          </p:cNvPr>
          <p:cNvSpPr txBox="1">
            <a:spLocks/>
          </p:cNvSpPr>
          <p:nvPr/>
        </p:nvSpPr>
        <p:spPr>
          <a:xfrm>
            <a:off x="1669774" y="2663688"/>
            <a:ext cx="11270974" cy="10755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fontScale="97500"/>
          </a:bodyPr>
          <a:lst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a:lstStyle>
          <a:p>
            <a:pPr hangingPunct="1"/>
            <a:r>
              <a:rPr lang="es-MX" sz="4800" dirty="0"/>
              <a:t>Uso de Estructuras de Datos Seguras</a:t>
            </a:r>
            <a:endParaRPr lang="es-CL" sz="4800" dirty="0"/>
          </a:p>
        </p:txBody>
      </p:sp>
      <p:pic>
        <p:nvPicPr>
          <p:cNvPr id="8" name="Imagen 7" descr="Icono&#10;&#10;Descripción generada automáticamente">
            <a:extLst>
              <a:ext uri="{FF2B5EF4-FFF2-40B4-BE49-F238E27FC236}">
                <a16:creationId xmlns:a16="http://schemas.microsoft.com/office/drawing/2014/main" id="{23BC5807-058A-6CA0-000E-3EB6B7CDD7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87558" y="2294119"/>
            <a:ext cx="5234441" cy="5234441"/>
          </a:xfrm>
          <a:prstGeom prst="rect">
            <a:avLst/>
          </a:prstGeom>
        </p:spPr>
      </p:pic>
    </p:spTree>
    <p:custDataLst>
      <p:tags r:id="rId1"/>
    </p:custDataLst>
    <p:extLst>
      <p:ext uri="{BB962C8B-B14F-4D97-AF65-F5344CB8AC3E}">
        <p14:creationId xmlns:p14="http://schemas.microsoft.com/office/powerpoint/2010/main" val="314486303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54F1C-847B-FCE5-48F0-39CF2EE547FD}"/>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CF8A0EDD-CB76-46F3-CA13-AB348F3FA6A6}"/>
              </a:ext>
            </a:extLst>
          </p:cNvPr>
          <p:cNvSpPr>
            <a:spLocks noGrp="1"/>
          </p:cNvSpPr>
          <p:nvPr>
            <p:ph type="title"/>
          </p:nvPr>
        </p:nvSpPr>
        <p:spPr>
          <a:xfrm>
            <a:off x="1052760" y="846668"/>
            <a:ext cx="21946388" cy="1817020"/>
          </a:xfrm>
        </p:spPr>
        <p:txBody>
          <a:bodyPr>
            <a:normAutofit/>
          </a:bodyPr>
          <a:lstStyle/>
          <a:p>
            <a:r>
              <a:rPr lang="es-MX" dirty="0"/>
              <a:t>¿Qué son las Buenas prácticas de Desarrollo Seguro?</a:t>
            </a:r>
            <a:endParaRPr lang="es-CL" dirty="0"/>
          </a:p>
        </p:txBody>
      </p:sp>
      <p:sp>
        <p:nvSpPr>
          <p:cNvPr id="5" name="CuadroTexto 4">
            <a:extLst>
              <a:ext uri="{FF2B5EF4-FFF2-40B4-BE49-F238E27FC236}">
                <a16:creationId xmlns:a16="http://schemas.microsoft.com/office/drawing/2014/main" id="{639CF198-EE57-1AD3-13AE-9995FEAAF95B}"/>
              </a:ext>
            </a:extLst>
          </p:cNvPr>
          <p:cNvSpPr txBox="1"/>
          <p:nvPr/>
        </p:nvSpPr>
        <p:spPr>
          <a:xfrm>
            <a:off x="1669774" y="3942911"/>
            <a:ext cx="16280295" cy="747897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b="1" dirty="0"/>
              <a:t>Protección contra ataques de denegación de servicio</a:t>
            </a:r>
            <a:r>
              <a:rPr lang="es-MX" sz="4000" dirty="0"/>
              <a:t>: Al utilizar estructuras de datos en aplicaciones web o servicios en línea, hay que protegerse de ataques de denegación de servicio, como listas enlazadas con límites de longitud o estructuras de datos que den acceso eficiente a los datos con una complejidad predecible. </a:t>
            </a:r>
          </a:p>
          <a:p>
            <a:pPr algn="just"/>
            <a:endParaRPr lang="es-MX" sz="4000" dirty="0"/>
          </a:p>
          <a:p>
            <a:pPr algn="just"/>
            <a:r>
              <a:rPr lang="es-MX" sz="4000" b="1" dirty="0"/>
              <a:t>Actualizaciones y parches</a:t>
            </a:r>
            <a:r>
              <a:rPr lang="es-MX" sz="4000" dirty="0"/>
              <a:t>: Las vulnerabilidades de seguridad pueden surgir en las implementaciones de estructuras de datos debido a errores de diseño o implementación. Es </a:t>
            </a:r>
            <a:r>
              <a:rPr lang="es-MX" sz="4000" b="1" dirty="0">
                <a:solidFill>
                  <a:srgbClr val="0070C0"/>
                </a:solidFill>
              </a:rPr>
              <a:t>importante mantenerse actualizado sobre los parches de seguridad y las actualizaciones disponibles para las bibliotecas y </a:t>
            </a:r>
            <a:r>
              <a:rPr lang="es-MX" sz="4000" b="1" dirty="0" err="1">
                <a:solidFill>
                  <a:srgbClr val="0070C0"/>
                </a:solidFill>
              </a:rPr>
              <a:t>frameworks</a:t>
            </a:r>
            <a:r>
              <a:rPr lang="es-MX" sz="4000" dirty="0"/>
              <a:t> que se utilizan, y aplicarlas de manera regular para mantener la seguridad de la aplicación. </a:t>
            </a:r>
          </a:p>
        </p:txBody>
      </p:sp>
      <p:pic>
        <p:nvPicPr>
          <p:cNvPr id="7" name="Imagen 6" descr="Logotipo&#10;&#10;Descripción generada automáticamente">
            <a:extLst>
              <a:ext uri="{FF2B5EF4-FFF2-40B4-BE49-F238E27FC236}">
                <a16:creationId xmlns:a16="http://schemas.microsoft.com/office/drawing/2014/main" id="{1E2C8023-E2B8-C7A1-08BF-609A36ABFDCA}"/>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sp>
        <p:nvSpPr>
          <p:cNvPr id="2" name="Título 1">
            <a:extLst>
              <a:ext uri="{FF2B5EF4-FFF2-40B4-BE49-F238E27FC236}">
                <a16:creationId xmlns:a16="http://schemas.microsoft.com/office/drawing/2014/main" id="{FBB7976C-A218-2450-3DA9-119C9CF2E501}"/>
              </a:ext>
            </a:extLst>
          </p:cNvPr>
          <p:cNvSpPr txBox="1">
            <a:spLocks/>
          </p:cNvSpPr>
          <p:nvPr/>
        </p:nvSpPr>
        <p:spPr>
          <a:xfrm>
            <a:off x="1669774" y="2663688"/>
            <a:ext cx="11270974" cy="10755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fontScale="97500"/>
          </a:bodyPr>
          <a:lst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a:lstStyle>
          <a:p>
            <a:pPr hangingPunct="1"/>
            <a:r>
              <a:rPr lang="es-MX" sz="4800" dirty="0"/>
              <a:t>Uso de Estructuras de Datos Seguras</a:t>
            </a:r>
            <a:endParaRPr lang="es-CL" sz="4800" dirty="0"/>
          </a:p>
        </p:txBody>
      </p:sp>
      <p:pic>
        <p:nvPicPr>
          <p:cNvPr id="8" name="Imagen 7" descr="Un par de hombres sentados en un escritorio&#10;&#10;Descripción generada automáticamente con confianza baja">
            <a:extLst>
              <a:ext uri="{FF2B5EF4-FFF2-40B4-BE49-F238E27FC236}">
                <a16:creationId xmlns:a16="http://schemas.microsoft.com/office/drawing/2014/main" id="{708DBD30-484F-9C2D-0CF1-A279C46A61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48961" y="3739282"/>
            <a:ext cx="4630308" cy="4630308"/>
          </a:xfrm>
          <a:prstGeom prst="rect">
            <a:avLst/>
          </a:prstGeom>
        </p:spPr>
      </p:pic>
    </p:spTree>
    <p:custDataLst>
      <p:tags r:id="rId1"/>
    </p:custDataLst>
    <p:extLst>
      <p:ext uri="{BB962C8B-B14F-4D97-AF65-F5344CB8AC3E}">
        <p14:creationId xmlns:p14="http://schemas.microsoft.com/office/powerpoint/2010/main" val="272607618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520685" y="4873450"/>
            <a:ext cx="7437089" cy="1075594"/>
          </a:xfrm>
        </p:spPr>
        <p:txBody>
          <a:bodyPr>
            <a:normAutofit fontScale="90000"/>
          </a:bodyPr>
          <a:lstStyle/>
          <a:p>
            <a:r>
              <a:rPr lang="es-CL" dirty="0"/>
              <a:t>A practicar…</a:t>
            </a:r>
          </a:p>
        </p:txBody>
      </p:sp>
      <p:pic>
        <p:nvPicPr>
          <p:cNvPr id="6" name="Picture 4"/>
          <p:cNvPicPr>
            <a:picLocks noGrp="1" noChangeAspect="1" noChangeArrowheads="1"/>
          </p:cNvPicPr>
          <p:nvPr>
            <p:ph type="pic" sz="half" idx="13"/>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rcRect l="27710" r="27710"/>
          <a:stretch/>
        </p:blipFill>
        <p:spPr bwMode="auto">
          <a:xfrm>
            <a:off x="-82770" y="-59212"/>
            <a:ext cx="9029743" cy="1350315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9721669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3D44953F-C078-FDBB-72EC-05BA054EA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1DA03491-49D1-1887-40F2-16F9893044E7}"/>
              </a:ext>
            </a:extLst>
          </p:cNvPr>
          <p:cNvSpPr txBox="1"/>
          <p:nvPr/>
        </p:nvSpPr>
        <p:spPr>
          <a:xfrm>
            <a:off x="5361951" y="5364078"/>
            <a:ext cx="17537806"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Implementar controles de seguridad solo después de que se identifiquen vulnerabilidades. </a:t>
            </a:r>
          </a:p>
          <a:p>
            <a:pPr marL="742950" indent="-742950" algn="l" rtl="0" fontAlgn="base">
              <a:buFont typeface="+mj-lt"/>
              <a:buAutoNum type="alphaLcParenR"/>
            </a:pPr>
            <a:r>
              <a:rPr lang="es-MX" sz="3600" dirty="0">
                <a:solidFill>
                  <a:srgbClr val="666666"/>
                </a:solidFill>
                <a:latin typeface="Calibri" panose="020F0502020204030204" pitchFamily="34" charset="0"/>
              </a:rPr>
              <a:t>Involucrar a los equipos de seguridad desde el principio del proyecto.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Considerar la seguridad solo al final del ciclo de vida del desarrollo.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Ignorar las evaluaciones de riesgos en las etapas iniciales del proyecto. </a:t>
            </a:r>
          </a:p>
        </p:txBody>
      </p:sp>
      <p:sp>
        <p:nvSpPr>
          <p:cNvPr id="9" name="CuadroTexto 8">
            <a:extLst>
              <a:ext uri="{FF2B5EF4-FFF2-40B4-BE49-F238E27FC236}">
                <a16:creationId xmlns:a16="http://schemas.microsoft.com/office/drawing/2014/main" id="{72407DD2-0136-E754-7A12-A4AB090E1BDF}"/>
              </a:ext>
            </a:extLst>
          </p:cNvPr>
          <p:cNvSpPr txBox="1"/>
          <p:nvPr/>
        </p:nvSpPr>
        <p:spPr>
          <a:xfrm>
            <a:off x="3843776" y="3710486"/>
            <a:ext cx="15679614" cy="120032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¿Cuál de las siguientes opciones describe mejor el principio de integración temprana de la seguridad en el desarrollo de software?</a:t>
            </a:r>
            <a:r>
              <a:rPr lang="es-MX" sz="3600" b="0" i="0" dirty="0">
                <a:solidFill>
                  <a:srgbClr val="666666"/>
                </a:solidFill>
                <a:effectLst/>
                <a:latin typeface="Open Sans" panose="020B0606030504020204" pitchFamily="34" charset="0"/>
              </a:rPr>
              <a:t> </a:t>
            </a:r>
            <a:endParaRPr lang="es-CL" sz="3200" dirty="0"/>
          </a:p>
        </p:txBody>
      </p:sp>
    </p:spTree>
    <p:custDataLst>
      <p:tags r:id="rId1"/>
    </p:custDataLst>
    <p:extLst>
      <p:ext uri="{BB962C8B-B14F-4D97-AF65-F5344CB8AC3E}">
        <p14:creationId xmlns:p14="http://schemas.microsoft.com/office/powerpoint/2010/main" val="71840431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858B0-4EE6-E285-9B4E-F92C26B03E61}"/>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BB78B942-2BEB-8D04-75AA-A23B4152178E}"/>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0889957F-C14D-9FC6-42F2-CCDDD92663AF}"/>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17C1DCD8-C239-BD39-7C22-A8B66AC8AD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4FAAFB78-EA13-D1AB-8AF6-01660C89F31E}"/>
              </a:ext>
            </a:extLst>
          </p:cNvPr>
          <p:cNvSpPr txBox="1"/>
          <p:nvPr/>
        </p:nvSpPr>
        <p:spPr>
          <a:xfrm>
            <a:off x="5361950" y="5364078"/>
            <a:ext cx="17160120"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Implementar controles de seguridad solo después de que se identifiquen vulnerabilidades. </a:t>
            </a:r>
          </a:p>
          <a:p>
            <a:pPr marL="742950" indent="-742950" algn="l" rtl="0" fontAlgn="base">
              <a:buFont typeface="+mj-lt"/>
              <a:buAutoNum type="alphaLcParenR"/>
            </a:pPr>
            <a:r>
              <a:rPr lang="es-MX" sz="3600" dirty="0">
                <a:solidFill>
                  <a:srgbClr val="FF0000"/>
                </a:solidFill>
                <a:latin typeface="Calibri" panose="020F0502020204030204" pitchFamily="34" charset="0"/>
              </a:rPr>
              <a:t>* Involucrar a los equipos de seguridad desde el principio del proyecto.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Considerar la seguridad solo al final del ciclo de vida del desarrollo.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Ignorar las evaluaciones de riesgos en las etapas iniciales del proyecto. </a:t>
            </a:r>
          </a:p>
        </p:txBody>
      </p:sp>
      <p:sp>
        <p:nvSpPr>
          <p:cNvPr id="12" name="CuadroTexto 11">
            <a:extLst>
              <a:ext uri="{FF2B5EF4-FFF2-40B4-BE49-F238E27FC236}">
                <a16:creationId xmlns:a16="http://schemas.microsoft.com/office/drawing/2014/main" id="{7D9B2A42-50C5-03D6-8AC7-56DD073A6A47}"/>
              </a:ext>
            </a:extLst>
          </p:cNvPr>
          <p:cNvSpPr txBox="1"/>
          <p:nvPr/>
        </p:nvSpPr>
        <p:spPr>
          <a:xfrm>
            <a:off x="5234354" y="8405446"/>
            <a:ext cx="15468600" cy="255454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4000" i="1" u="sng" dirty="0">
                <a:solidFill>
                  <a:srgbClr val="FF0000"/>
                </a:solidFill>
                <a:effectLst/>
                <a:latin typeface="Open Sans Light" panose="020B0306030504020204" pitchFamily="34" charset="0"/>
              </a:rPr>
              <a:t>Retroalimentación</a:t>
            </a:r>
            <a:r>
              <a:rPr lang="es-MX" sz="4000" i="1" dirty="0">
                <a:solidFill>
                  <a:srgbClr val="FF0000"/>
                </a:solidFill>
                <a:effectLst/>
                <a:latin typeface="Open Sans Light" panose="020B0306030504020204" pitchFamily="34" charset="0"/>
              </a:rPr>
              <a:t>: La integración temprana de la seguridad implica considerar la seguridad desde las etapas iniciales del desarrollo y contar con la participación activa de los equipos de seguridad desde el inicio del proyecto. </a:t>
            </a:r>
            <a:endParaRPr lang="es-CL" sz="3600" i="1" dirty="0"/>
          </a:p>
        </p:txBody>
      </p:sp>
      <p:sp>
        <p:nvSpPr>
          <p:cNvPr id="5" name="CuadroTexto 4">
            <a:extLst>
              <a:ext uri="{FF2B5EF4-FFF2-40B4-BE49-F238E27FC236}">
                <a16:creationId xmlns:a16="http://schemas.microsoft.com/office/drawing/2014/main" id="{3C49A7D1-0CA6-5F3D-49E5-15F38DAD93C4}"/>
              </a:ext>
            </a:extLst>
          </p:cNvPr>
          <p:cNvSpPr txBox="1"/>
          <p:nvPr/>
        </p:nvSpPr>
        <p:spPr>
          <a:xfrm>
            <a:off x="3843776" y="3710486"/>
            <a:ext cx="15679614" cy="120032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¿Cuál de las siguientes opciones describe mejor el principio de integración temprana de la seguridad en el desarrollo de software?</a:t>
            </a:r>
            <a:r>
              <a:rPr lang="es-MX" sz="3600" b="0" i="0" dirty="0">
                <a:solidFill>
                  <a:srgbClr val="666666"/>
                </a:solidFill>
                <a:effectLst/>
                <a:latin typeface="Open Sans" panose="020B0606030504020204" pitchFamily="34" charset="0"/>
              </a:rPr>
              <a:t> </a:t>
            </a:r>
            <a:endParaRPr lang="es-CL" sz="3200" dirty="0"/>
          </a:p>
        </p:txBody>
      </p:sp>
    </p:spTree>
    <p:custDataLst>
      <p:tags r:id="rId1"/>
    </p:custDataLst>
    <p:extLst>
      <p:ext uri="{BB962C8B-B14F-4D97-AF65-F5344CB8AC3E}">
        <p14:creationId xmlns:p14="http://schemas.microsoft.com/office/powerpoint/2010/main" val="405667271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B44A3-4DDC-6806-64B7-18EEB367D8D8}"/>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4FDCF1C9-83C9-4DA9-E0E7-FBF0A49020EF}"/>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92C04549-6918-EBC6-CE1D-2DC82F68D72E}"/>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480CDB46-3529-E67C-8587-E71A5B8D6C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D211A569-C3D9-AD11-EBEA-E7245D735969}"/>
              </a:ext>
            </a:extLst>
          </p:cNvPr>
          <p:cNvSpPr txBox="1"/>
          <p:nvPr/>
        </p:nvSpPr>
        <p:spPr>
          <a:xfrm>
            <a:off x="5361950" y="5364078"/>
            <a:ext cx="16325741"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dirty="0">
                <a:solidFill>
                  <a:srgbClr val="666666"/>
                </a:solidFill>
                <a:latin typeface="Calibri" panose="020F0502020204030204" pitchFamily="34" charset="0"/>
              </a:rPr>
              <a:t>Filtrar y validar los datos recibidos para prevenir ataques de inyección. </a:t>
            </a:r>
          </a:p>
          <a:p>
            <a:pPr marL="742950" indent="-742950" algn="l" rtl="0" fontAlgn="base">
              <a:buFont typeface="+mj-lt"/>
              <a:buAutoNum type="alphaLcParenR"/>
            </a:pPr>
            <a:r>
              <a:rPr lang="es-MX" sz="3600" dirty="0">
                <a:solidFill>
                  <a:srgbClr val="666666"/>
                </a:solidFill>
                <a:latin typeface="Calibri" panose="020F0502020204030204" pitchFamily="34" charset="0"/>
              </a:rPr>
              <a:t>Evitar el uso de controles de acceso. </a:t>
            </a:r>
          </a:p>
          <a:p>
            <a:pPr marL="742950" indent="-742950" algn="l" rtl="0" fontAlgn="base">
              <a:buFont typeface="+mj-lt"/>
              <a:buAutoNum type="alphaLcParenR"/>
            </a:pPr>
            <a:r>
              <a:rPr lang="es-MX" sz="3600" dirty="0">
                <a:solidFill>
                  <a:srgbClr val="666666"/>
                </a:solidFill>
                <a:latin typeface="Calibri" panose="020F0502020204030204" pitchFamily="34" charset="0"/>
              </a:rPr>
              <a:t>Permitir cualquier tipo de entrada de datos sin verificar su integridad. </a:t>
            </a:r>
          </a:p>
          <a:p>
            <a:pPr marL="742950" indent="-742950" algn="l" rtl="0" fontAlgn="base">
              <a:buFont typeface="+mj-lt"/>
              <a:buAutoNum type="alphaLcParenR"/>
            </a:pPr>
            <a:r>
              <a:rPr lang="es-MX" sz="3600" dirty="0">
                <a:solidFill>
                  <a:srgbClr val="666666"/>
                </a:solidFill>
                <a:latin typeface="Calibri" panose="020F0502020204030204" pitchFamily="34" charset="0"/>
              </a:rPr>
              <a:t>Ignorar completamente los datos de entrada del usuario.</a:t>
            </a:r>
            <a:endParaRPr lang="es-MX" sz="3600" b="0" i="0" dirty="0">
              <a:solidFill>
                <a:srgbClr val="666666"/>
              </a:solidFill>
              <a:effectLst/>
              <a:latin typeface="Calibri" panose="020F0502020204030204" pitchFamily="34" charset="0"/>
            </a:endParaRPr>
          </a:p>
        </p:txBody>
      </p:sp>
      <p:sp>
        <p:nvSpPr>
          <p:cNvPr id="9" name="CuadroTexto 8">
            <a:extLst>
              <a:ext uri="{FF2B5EF4-FFF2-40B4-BE49-F238E27FC236}">
                <a16:creationId xmlns:a16="http://schemas.microsoft.com/office/drawing/2014/main" id="{AF3B2819-4B82-D6BF-60AF-67508D89B3F8}"/>
              </a:ext>
            </a:extLst>
          </p:cNvPr>
          <p:cNvSpPr txBox="1"/>
          <p:nvPr/>
        </p:nvSpPr>
        <p:spPr>
          <a:xfrm>
            <a:off x="3843776" y="3829755"/>
            <a:ext cx="15679614" cy="120032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¿Qué implica la validación y sanitización de datos de entrada en el desarrollo seguro de software?</a:t>
            </a:r>
            <a:r>
              <a:rPr lang="es-MX" sz="3600" b="0" i="0" dirty="0">
                <a:solidFill>
                  <a:srgbClr val="666666"/>
                </a:solidFill>
                <a:effectLst/>
                <a:latin typeface="Open Sans" panose="020B0606030504020204" pitchFamily="34" charset="0"/>
              </a:rPr>
              <a:t> </a:t>
            </a:r>
            <a:endParaRPr lang="es-CL" sz="3200" dirty="0"/>
          </a:p>
        </p:txBody>
      </p:sp>
    </p:spTree>
    <p:custDataLst>
      <p:tags r:id="rId1"/>
    </p:custDataLst>
    <p:extLst>
      <p:ext uri="{BB962C8B-B14F-4D97-AF65-F5344CB8AC3E}">
        <p14:creationId xmlns:p14="http://schemas.microsoft.com/office/powerpoint/2010/main" val="217925861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5125C-82F0-9EDE-0132-FEB1BC6B8D5F}"/>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D6081704-ACD4-4DA2-E098-8B72B2811D1D}"/>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8649EA6C-D0F8-F194-81F4-5B0ACB94A4C1}"/>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A86A2F83-09F5-BDCA-C51F-4C7E648AE8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33C15B7A-C37E-8757-8D69-928DF730A797}"/>
              </a:ext>
            </a:extLst>
          </p:cNvPr>
          <p:cNvSpPr txBox="1"/>
          <p:nvPr/>
        </p:nvSpPr>
        <p:spPr>
          <a:xfrm>
            <a:off x="5361951" y="5364078"/>
            <a:ext cx="16512914"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dirty="0">
                <a:solidFill>
                  <a:srgbClr val="FF0000"/>
                </a:solidFill>
                <a:latin typeface="Calibri" panose="020F0502020204030204" pitchFamily="34" charset="0"/>
              </a:rPr>
              <a:t>* Filtrar y validar los datos recibidos para prevenir ataques de inyección. </a:t>
            </a:r>
          </a:p>
          <a:p>
            <a:pPr marL="742950" indent="-742950" algn="l" rtl="0" fontAlgn="base">
              <a:buFont typeface="+mj-lt"/>
              <a:buAutoNum type="alphaLcParenR"/>
            </a:pPr>
            <a:r>
              <a:rPr lang="es-MX" sz="3600" dirty="0">
                <a:solidFill>
                  <a:srgbClr val="666666"/>
                </a:solidFill>
                <a:latin typeface="Calibri" panose="020F0502020204030204" pitchFamily="34" charset="0"/>
              </a:rPr>
              <a:t>Evitar el uso de controles de acceso. </a:t>
            </a:r>
          </a:p>
          <a:p>
            <a:pPr marL="742950" indent="-742950" algn="l" rtl="0" fontAlgn="base">
              <a:buFont typeface="+mj-lt"/>
              <a:buAutoNum type="alphaLcParenR"/>
            </a:pPr>
            <a:r>
              <a:rPr lang="es-MX" sz="3600" dirty="0">
                <a:solidFill>
                  <a:srgbClr val="666666"/>
                </a:solidFill>
                <a:latin typeface="Calibri" panose="020F0502020204030204" pitchFamily="34" charset="0"/>
              </a:rPr>
              <a:t>Permitir cualquier tipo de entrada de datos sin verificar su integridad. </a:t>
            </a:r>
          </a:p>
          <a:p>
            <a:pPr marL="742950" indent="-742950" algn="l" rtl="0" fontAlgn="base">
              <a:buFont typeface="+mj-lt"/>
              <a:buAutoNum type="alphaLcParenR"/>
            </a:pPr>
            <a:r>
              <a:rPr lang="es-MX" sz="3600" dirty="0">
                <a:solidFill>
                  <a:srgbClr val="666666"/>
                </a:solidFill>
                <a:latin typeface="Calibri" panose="020F0502020204030204" pitchFamily="34" charset="0"/>
              </a:rPr>
              <a:t>Ignorar completamente los datos de entrada del usuario.</a:t>
            </a:r>
            <a:endParaRPr lang="es-MX" sz="3600" b="0" i="0" dirty="0">
              <a:solidFill>
                <a:srgbClr val="666666"/>
              </a:solidFill>
              <a:effectLst/>
              <a:latin typeface="Calibri" panose="020F0502020204030204" pitchFamily="34" charset="0"/>
            </a:endParaRPr>
          </a:p>
        </p:txBody>
      </p:sp>
      <p:sp>
        <p:nvSpPr>
          <p:cNvPr id="12" name="CuadroTexto 11">
            <a:extLst>
              <a:ext uri="{FF2B5EF4-FFF2-40B4-BE49-F238E27FC236}">
                <a16:creationId xmlns:a16="http://schemas.microsoft.com/office/drawing/2014/main" id="{5439638D-47F1-F3B6-3BD7-4024D9401099}"/>
              </a:ext>
            </a:extLst>
          </p:cNvPr>
          <p:cNvSpPr txBox="1"/>
          <p:nvPr/>
        </p:nvSpPr>
        <p:spPr>
          <a:xfrm>
            <a:off x="5234353" y="8405446"/>
            <a:ext cx="16293803" cy="193899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4000" i="1" u="sng" dirty="0">
                <a:solidFill>
                  <a:srgbClr val="FF0000"/>
                </a:solidFill>
                <a:effectLst/>
                <a:latin typeface="Open Sans Light" panose="020B0306030504020204" pitchFamily="34" charset="0"/>
              </a:rPr>
              <a:t>Retroalimentación</a:t>
            </a:r>
            <a:r>
              <a:rPr lang="es-MX" sz="4000" i="1" dirty="0">
                <a:solidFill>
                  <a:srgbClr val="FF0000"/>
                </a:solidFill>
                <a:effectLst/>
                <a:latin typeface="Open Sans Light" panose="020B0306030504020204" pitchFamily="34" charset="0"/>
              </a:rPr>
              <a:t>: La validación y sanitización de datos de entrada son esenciales para prevenir ataques de inyección, como SQL </a:t>
            </a:r>
            <a:r>
              <a:rPr lang="es-MX" sz="4000" i="1" dirty="0" err="1">
                <a:solidFill>
                  <a:srgbClr val="FF0000"/>
                </a:solidFill>
                <a:effectLst/>
                <a:latin typeface="Open Sans Light" panose="020B0306030504020204" pitchFamily="34" charset="0"/>
              </a:rPr>
              <a:t>injection</a:t>
            </a:r>
            <a:r>
              <a:rPr lang="es-MX" sz="4000" i="1" dirty="0">
                <a:solidFill>
                  <a:srgbClr val="FF0000"/>
                </a:solidFill>
                <a:effectLst/>
                <a:latin typeface="Open Sans Light" panose="020B0306030504020204" pitchFamily="34" charset="0"/>
              </a:rPr>
              <a:t> y </a:t>
            </a:r>
            <a:r>
              <a:rPr lang="es-MX" sz="4000" i="1" dirty="0" err="1">
                <a:solidFill>
                  <a:srgbClr val="FF0000"/>
                </a:solidFill>
                <a:effectLst/>
                <a:latin typeface="Open Sans Light" panose="020B0306030504020204" pitchFamily="34" charset="0"/>
              </a:rPr>
              <a:t>cross</a:t>
            </a:r>
            <a:r>
              <a:rPr lang="es-MX" sz="4000" i="1" dirty="0">
                <a:solidFill>
                  <a:srgbClr val="FF0000"/>
                </a:solidFill>
                <a:effectLst/>
                <a:latin typeface="Open Sans Light" panose="020B0306030504020204" pitchFamily="34" charset="0"/>
              </a:rPr>
              <a:t>-site scripting (XSS), al filtrar y validar los datos recibidos antes de procesarlos. </a:t>
            </a:r>
            <a:endParaRPr lang="es-CL" sz="3600" i="1" dirty="0"/>
          </a:p>
        </p:txBody>
      </p:sp>
      <p:sp>
        <p:nvSpPr>
          <p:cNvPr id="3" name="CuadroTexto 2">
            <a:extLst>
              <a:ext uri="{FF2B5EF4-FFF2-40B4-BE49-F238E27FC236}">
                <a16:creationId xmlns:a16="http://schemas.microsoft.com/office/drawing/2014/main" id="{FDBE6A6E-11B2-2B09-C3CA-4C74D818F9F7}"/>
              </a:ext>
            </a:extLst>
          </p:cNvPr>
          <p:cNvSpPr txBox="1"/>
          <p:nvPr/>
        </p:nvSpPr>
        <p:spPr>
          <a:xfrm>
            <a:off x="3843776" y="3829755"/>
            <a:ext cx="15679614" cy="120032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¿Qué implica la validación y sanitización de datos de entrada en el desarrollo seguro de software?</a:t>
            </a:r>
            <a:r>
              <a:rPr lang="es-MX" sz="3600" b="0" i="0" dirty="0">
                <a:solidFill>
                  <a:srgbClr val="666666"/>
                </a:solidFill>
                <a:effectLst/>
                <a:latin typeface="Open Sans" panose="020B0606030504020204" pitchFamily="34" charset="0"/>
              </a:rPr>
              <a:t> </a:t>
            </a:r>
            <a:endParaRPr lang="es-CL" sz="3200" dirty="0"/>
          </a:p>
        </p:txBody>
      </p:sp>
    </p:spTree>
    <p:custDataLst>
      <p:tags r:id="rId1"/>
    </p:custDataLst>
    <p:extLst>
      <p:ext uri="{BB962C8B-B14F-4D97-AF65-F5344CB8AC3E}">
        <p14:creationId xmlns:p14="http://schemas.microsoft.com/office/powerpoint/2010/main" val="88329295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3D8B9-A276-42E4-C90E-7EAFBAEDF645}"/>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F290E40C-739A-4D45-269E-CBB140F5C92F}"/>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3561082D-9BC9-414D-49C9-FBE45A2BCC17}"/>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A564909F-AADD-558F-503C-DFDAD420C5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A9BE0A7F-7453-494D-E820-D3300B455423}"/>
              </a:ext>
            </a:extLst>
          </p:cNvPr>
          <p:cNvSpPr txBox="1"/>
          <p:nvPr/>
        </p:nvSpPr>
        <p:spPr>
          <a:xfrm>
            <a:off x="5361950" y="5598538"/>
            <a:ext cx="16325741"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fontAlgn="base">
              <a:buFont typeface="+mj-lt"/>
              <a:buAutoNum type="alphaLcParenR"/>
            </a:pPr>
            <a:r>
              <a:rPr lang="es-MX" sz="3600" dirty="0">
                <a:solidFill>
                  <a:srgbClr val="666666"/>
                </a:solidFill>
                <a:latin typeface="Calibri" panose="020F0502020204030204" pitchFamily="34" charset="0"/>
              </a:rPr>
              <a:t>Permitir el acceso a los datos solo a usuarios autorizados. </a:t>
            </a:r>
          </a:p>
          <a:p>
            <a:pPr marL="742950" indent="-742950" fontAlgn="base">
              <a:buFont typeface="+mj-lt"/>
              <a:buAutoNum type="alphaLcParenR"/>
            </a:pPr>
            <a:r>
              <a:rPr lang="es-MX" sz="3600" dirty="0">
                <a:solidFill>
                  <a:srgbClr val="666666"/>
                </a:solidFill>
                <a:latin typeface="Calibri" panose="020F0502020204030204" pitchFamily="34" charset="0"/>
              </a:rPr>
              <a:t>Encriptar los datos para proteger su confidencialidad. </a:t>
            </a:r>
          </a:p>
          <a:p>
            <a:pPr marL="742950" indent="-742950" fontAlgn="base">
              <a:buFont typeface="+mj-lt"/>
              <a:buAutoNum type="alphaLcParenR"/>
            </a:pPr>
            <a:r>
              <a:rPr lang="es-MX" sz="3600" dirty="0">
                <a:solidFill>
                  <a:srgbClr val="666666"/>
                </a:solidFill>
                <a:latin typeface="Calibri" panose="020F0502020204030204" pitchFamily="34" charset="0"/>
              </a:rPr>
              <a:t>Eliminar toda la información de identificación de los datos. </a:t>
            </a:r>
          </a:p>
          <a:p>
            <a:pPr marL="742950" indent="-742950" fontAlgn="base">
              <a:buFont typeface="+mj-lt"/>
              <a:buAutoNum type="alphaLcParenR"/>
            </a:pPr>
            <a:r>
              <a:rPr lang="es-MX" sz="3600" dirty="0">
                <a:solidFill>
                  <a:srgbClr val="666666"/>
                </a:solidFill>
                <a:latin typeface="Calibri" panose="020F0502020204030204" pitchFamily="34" charset="0"/>
              </a:rPr>
              <a:t>Reemplazar los nombres reales con nombres ficticios.</a:t>
            </a:r>
          </a:p>
        </p:txBody>
      </p:sp>
      <p:sp>
        <p:nvSpPr>
          <p:cNvPr id="9" name="CuadroTexto 8">
            <a:extLst>
              <a:ext uri="{FF2B5EF4-FFF2-40B4-BE49-F238E27FC236}">
                <a16:creationId xmlns:a16="http://schemas.microsoft.com/office/drawing/2014/main" id="{E794DCB9-B5CC-E646-0D11-2A83F9AA0891}"/>
              </a:ext>
            </a:extLst>
          </p:cNvPr>
          <p:cNvSpPr txBox="1"/>
          <p:nvPr/>
        </p:nvSpPr>
        <p:spPr>
          <a:xfrm>
            <a:off x="3843775" y="4108051"/>
            <a:ext cx="17093639" cy="64633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¿Cuál de las siguientes opciones es una técnica de </a:t>
            </a:r>
            <a:r>
              <a:rPr lang="es-MX" sz="3600" b="1" i="0" dirty="0" err="1">
                <a:solidFill>
                  <a:srgbClr val="666666"/>
                </a:solidFill>
                <a:effectLst/>
                <a:latin typeface="Open Sans" panose="020B0606030504020204" pitchFamily="34" charset="0"/>
              </a:rPr>
              <a:t>anonimización</a:t>
            </a:r>
            <a:r>
              <a:rPr lang="es-MX" sz="3600" b="1" i="0" dirty="0">
                <a:solidFill>
                  <a:srgbClr val="666666"/>
                </a:solidFill>
                <a:effectLst/>
                <a:latin typeface="Open Sans" panose="020B0606030504020204" pitchFamily="34" charset="0"/>
              </a:rPr>
              <a:t> de datos?</a:t>
            </a:r>
            <a:endParaRPr lang="es-CL" sz="3200" dirty="0"/>
          </a:p>
        </p:txBody>
      </p:sp>
    </p:spTree>
    <p:custDataLst>
      <p:tags r:id="rId1"/>
    </p:custDataLst>
    <p:extLst>
      <p:ext uri="{BB962C8B-B14F-4D97-AF65-F5344CB8AC3E}">
        <p14:creationId xmlns:p14="http://schemas.microsoft.com/office/powerpoint/2010/main" val="356174341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07A72-E6CC-679B-17A4-2252AD8079A6}"/>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DB1C42F1-44D5-FE55-6848-A24D3E18FCAC}"/>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8A902F37-07F3-7FA0-9921-7699069B86FF}"/>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9919E971-9CAC-A811-7FC6-42139C820B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5C889CC3-0FCF-6C72-9B8E-6BDD07A82F76}"/>
              </a:ext>
            </a:extLst>
          </p:cNvPr>
          <p:cNvSpPr txBox="1"/>
          <p:nvPr/>
        </p:nvSpPr>
        <p:spPr>
          <a:xfrm>
            <a:off x="5361951" y="5575092"/>
            <a:ext cx="16512914"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fontAlgn="base">
              <a:buFont typeface="+mj-lt"/>
              <a:buAutoNum type="alphaLcParenR"/>
            </a:pPr>
            <a:r>
              <a:rPr lang="es-MX" sz="3600" dirty="0">
                <a:solidFill>
                  <a:srgbClr val="666666"/>
                </a:solidFill>
                <a:latin typeface="Calibri" panose="020F0502020204030204" pitchFamily="34" charset="0"/>
              </a:rPr>
              <a:t>Permitir el acceso a los datos solo a usuarios autorizados. </a:t>
            </a:r>
          </a:p>
          <a:p>
            <a:pPr marL="742950" indent="-742950" fontAlgn="base">
              <a:buFont typeface="+mj-lt"/>
              <a:buAutoNum type="alphaLcParenR"/>
            </a:pPr>
            <a:r>
              <a:rPr lang="es-MX" sz="3600" dirty="0">
                <a:solidFill>
                  <a:srgbClr val="666666"/>
                </a:solidFill>
                <a:latin typeface="Calibri" panose="020F0502020204030204" pitchFamily="34" charset="0"/>
              </a:rPr>
              <a:t>Encriptar los datos para proteger su confidencialidad. </a:t>
            </a:r>
          </a:p>
          <a:p>
            <a:pPr marL="742950" indent="-742950" fontAlgn="base">
              <a:buFont typeface="+mj-lt"/>
              <a:buAutoNum type="alphaLcParenR"/>
            </a:pPr>
            <a:r>
              <a:rPr lang="es-MX" sz="3600" dirty="0">
                <a:solidFill>
                  <a:srgbClr val="666666"/>
                </a:solidFill>
                <a:latin typeface="Calibri" panose="020F0502020204030204" pitchFamily="34" charset="0"/>
              </a:rPr>
              <a:t>Eliminar toda la información de identificación de los datos. </a:t>
            </a:r>
          </a:p>
          <a:p>
            <a:pPr marL="742950" indent="-742950" fontAlgn="base">
              <a:buFont typeface="+mj-lt"/>
              <a:buAutoNum type="alphaLcParenR"/>
            </a:pPr>
            <a:r>
              <a:rPr lang="es-MX" sz="3600" dirty="0">
                <a:solidFill>
                  <a:srgbClr val="FF0000"/>
                </a:solidFill>
                <a:latin typeface="Calibri" panose="020F0502020204030204" pitchFamily="34" charset="0"/>
              </a:rPr>
              <a:t>* Reemplazar los nombres reales con nombres ficticios.</a:t>
            </a:r>
          </a:p>
        </p:txBody>
      </p:sp>
      <p:sp>
        <p:nvSpPr>
          <p:cNvPr id="9" name="CuadroTexto 8">
            <a:extLst>
              <a:ext uri="{FF2B5EF4-FFF2-40B4-BE49-F238E27FC236}">
                <a16:creationId xmlns:a16="http://schemas.microsoft.com/office/drawing/2014/main" id="{D1D5922D-E2EB-3527-FEBE-C9A1C732DB15}"/>
              </a:ext>
            </a:extLst>
          </p:cNvPr>
          <p:cNvSpPr txBox="1"/>
          <p:nvPr/>
        </p:nvSpPr>
        <p:spPr>
          <a:xfrm>
            <a:off x="3843776" y="4108051"/>
            <a:ext cx="17505476" cy="64633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¿Cuál de las siguientes opciones es una técnica de </a:t>
            </a:r>
            <a:r>
              <a:rPr lang="es-MX" sz="3600" b="1" i="0" dirty="0" err="1">
                <a:solidFill>
                  <a:srgbClr val="666666"/>
                </a:solidFill>
                <a:effectLst/>
                <a:latin typeface="Open Sans" panose="020B0606030504020204" pitchFamily="34" charset="0"/>
              </a:rPr>
              <a:t>anonimización</a:t>
            </a:r>
            <a:r>
              <a:rPr lang="es-MX" sz="3600" b="1" i="0" dirty="0">
                <a:solidFill>
                  <a:srgbClr val="666666"/>
                </a:solidFill>
                <a:effectLst/>
                <a:latin typeface="Open Sans" panose="020B0606030504020204" pitchFamily="34" charset="0"/>
              </a:rPr>
              <a:t> de datos?</a:t>
            </a:r>
            <a:endParaRPr lang="es-CL" sz="3200" dirty="0"/>
          </a:p>
        </p:txBody>
      </p:sp>
      <p:sp>
        <p:nvSpPr>
          <p:cNvPr id="12" name="CuadroTexto 11">
            <a:extLst>
              <a:ext uri="{FF2B5EF4-FFF2-40B4-BE49-F238E27FC236}">
                <a16:creationId xmlns:a16="http://schemas.microsoft.com/office/drawing/2014/main" id="{D1CC1F0D-9138-44D9-9DAD-AFDDEE57DB86}"/>
              </a:ext>
            </a:extLst>
          </p:cNvPr>
          <p:cNvSpPr txBox="1"/>
          <p:nvPr/>
        </p:nvSpPr>
        <p:spPr>
          <a:xfrm>
            <a:off x="5234354" y="8405446"/>
            <a:ext cx="15468600" cy="193899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4000" i="1" u="sng" dirty="0">
                <a:solidFill>
                  <a:srgbClr val="FF0000"/>
                </a:solidFill>
                <a:effectLst/>
                <a:latin typeface="Open Sans Light" panose="020B0306030504020204" pitchFamily="34" charset="0"/>
              </a:rPr>
              <a:t>Retroalimentación</a:t>
            </a:r>
            <a:r>
              <a:rPr lang="es-MX" sz="4000" i="1" dirty="0">
                <a:solidFill>
                  <a:srgbClr val="FF0000"/>
                </a:solidFill>
                <a:effectLst/>
                <a:latin typeface="Open Sans Light" panose="020B0306030504020204" pitchFamily="34" charset="0"/>
              </a:rPr>
              <a:t>: La </a:t>
            </a:r>
            <a:r>
              <a:rPr lang="es-MX" sz="4000" i="1" dirty="0" err="1">
                <a:solidFill>
                  <a:srgbClr val="FF0000"/>
                </a:solidFill>
                <a:effectLst/>
                <a:latin typeface="Open Sans Light" panose="020B0306030504020204" pitchFamily="34" charset="0"/>
              </a:rPr>
              <a:t>anonimización</a:t>
            </a:r>
            <a:r>
              <a:rPr lang="es-MX" sz="4000" i="1" dirty="0">
                <a:solidFill>
                  <a:srgbClr val="FF0000"/>
                </a:solidFill>
                <a:effectLst/>
                <a:latin typeface="Open Sans Light" panose="020B0306030504020204" pitchFamily="34" charset="0"/>
              </a:rPr>
              <a:t> de datos implica eliminar toda la información de identificación de los datos o reemplazarla con valores ficticios para proteger la privacidad de los individuos. </a:t>
            </a:r>
            <a:endParaRPr lang="es-CL" sz="3600" i="1" dirty="0"/>
          </a:p>
        </p:txBody>
      </p:sp>
    </p:spTree>
    <p:custDataLst>
      <p:tags r:id="rId1"/>
    </p:custDataLst>
    <p:extLst>
      <p:ext uri="{BB962C8B-B14F-4D97-AF65-F5344CB8AC3E}">
        <p14:creationId xmlns:p14="http://schemas.microsoft.com/office/powerpoint/2010/main" val="16444007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B4EA3-874D-6CB1-2683-74220C52DC73}"/>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6270170D-9532-5133-1144-4E223900D60B}"/>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A0A8DF65-04E9-D8EA-14A1-40A2D2E02409}"/>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21341674-D8AC-65D1-C321-F2241338D7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020A258C-3ECC-3046-24BE-D911D3295A5A}"/>
              </a:ext>
            </a:extLst>
          </p:cNvPr>
          <p:cNvSpPr txBox="1"/>
          <p:nvPr/>
        </p:nvSpPr>
        <p:spPr>
          <a:xfrm>
            <a:off x="5361950" y="5598538"/>
            <a:ext cx="16325741"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dirty="0">
                <a:solidFill>
                  <a:srgbClr val="666666"/>
                </a:solidFill>
                <a:latin typeface="Calibri" panose="020F0502020204030204" pitchFamily="34" charset="0"/>
              </a:rPr>
              <a:t>Para garantizar la integridad y confidencialidad de la información. </a:t>
            </a:r>
          </a:p>
          <a:p>
            <a:pPr marL="742950" indent="-742950" algn="l" rtl="0" fontAlgn="base">
              <a:buFont typeface="+mj-lt"/>
              <a:buAutoNum type="alphaLcParenR"/>
            </a:pPr>
            <a:r>
              <a:rPr lang="es-MX" sz="3600" dirty="0">
                <a:solidFill>
                  <a:srgbClr val="666666"/>
                </a:solidFill>
                <a:latin typeface="Calibri" panose="020F0502020204030204" pitchFamily="34" charset="0"/>
              </a:rPr>
              <a:t>Para evitar la implementación de controles de seguridad. </a:t>
            </a:r>
          </a:p>
          <a:p>
            <a:pPr marL="742950" indent="-742950" algn="l" rtl="0" fontAlgn="base">
              <a:buFont typeface="+mj-lt"/>
              <a:buAutoNum type="alphaLcParenR"/>
            </a:pPr>
            <a:r>
              <a:rPr lang="es-MX" sz="3600" dirty="0">
                <a:solidFill>
                  <a:srgbClr val="666666"/>
                </a:solidFill>
                <a:latin typeface="Calibri" panose="020F0502020204030204" pitchFamily="34" charset="0"/>
              </a:rPr>
              <a:t>Para permitir el acceso sin restricciones a los datos. </a:t>
            </a:r>
          </a:p>
          <a:p>
            <a:pPr marL="742950" indent="-742950" algn="l" rtl="0" fontAlgn="base">
              <a:buFont typeface="+mj-lt"/>
              <a:buAutoNum type="alphaLcParenR"/>
            </a:pPr>
            <a:r>
              <a:rPr lang="es-MX" sz="3600" dirty="0">
                <a:solidFill>
                  <a:srgbClr val="666666"/>
                </a:solidFill>
                <a:latin typeface="Calibri" panose="020F0502020204030204" pitchFamily="34" charset="0"/>
              </a:rPr>
              <a:t>Para simplificar el desarrollo sin considerar la seguridad.</a:t>
            </a:r>
          </a:p>
        </p:txBody>
      </p:sp>
      <p:sp>
        <p:nvSpPr>
          <p:cNvPr id="9" name="CuadroTexto 8">
            <a:extLst>
              <a:ext uri="{FF2B5EF4-FFF2-40B4-BE49-F238E27FC236}">
                <a16:creationId xmlns:a16="http://schemas.microsoft.com/office/drawing/2014/main" id="{92FC380E-7CDC-1C80-B165-A4F919530ACD}"/>
              </a:ext>
            </a:extLst>
          </p:cNvPr>
          <p:cNvSpPr txBox="1"/>
          <p:nvPr/>
        </p:nvSpPr>
        <p:spPr>
          <a:xfrm>
            <a:off x="3843775" y="4108051"/>
            <a:ext cx="17093639" cy="120032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¿Por qué es importante seleccionar adecuadamente las estructuras de datos en el desarrollo seguro de software?</a:t>
            </a:r>
            <a:r>
              <a:rPr lang="es-MX" sz="3600" b="0" i="0" dirty="0">
                <a:solidFill>
                  <a:srgbClr val="666666"/>
                </a:solidFill>
                <a:effectLst/>
                <a:latin typeface="Open Sans" panose="020B0606030504020204" pitchFamily="34" charset="0"/>
              </a:rPr>
              <a:t> </a:t>
            </a:r>
            <a:endParaRPr lang="es-CL" sz="3200" dirty="0"/>
          </a:p>
        </p:txBody>
      </p:sp>
    </p:spTree>
    <p:custDataLst>
      <p:tags r:id="rId1"/>
    </p:custDataLst>
    <p:extLst>
      <p:ext uri="{BB962C8B-B14F-4D97-AF65-F5344CB8AC3E}">
        <p14:creationId xmlns:p14="http://schemas.microsoft.com/office/powerpoint/2010/main" val="128213656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5"/>
          </p:nvPr>
        </p:nvSpPr>
        <p:spPr>
          <a:xfrm>
            <a:off x="9837120" y="7295324"/>
            <a:ext cx="13074775" cy="2339100"/>
          </a:xfrm>
        </p:spPr>
        <p:txBody>
          <a:bodyPr/>
          <a:lstStyle/>
          <a:p>
            <a:r>
              <a:rPr lang="es-CL" b="1" dirty="0"/>
              <a:t>Aprendizaje Esperado</a:t>
            </a:r>
            <a:r>
              <a:rPr lang="es-CL" dirty="0"/>
              <a:t>: </a:t>
            </a:r>
          </a:p>
          <a:p>
            <a:endParaRPr lang="es-CL" dirty="0"/>
          </a:p>
          <a:p>
            <a:pPr algn="just"/>
            <a:r>
              <a:rPr lang="es-CL" dirty="0"/>
              <a:t>4.1. </a:t>
            </a:r>
            <a:r>
              <a:rPr lang="es-MX" dirty="0"/>
              <a:t>Evalúa librerías externas de seguridad en Python, para proteger la integridad, confiabilidad y disponibilidad de la información, según el estándar de la industria.</a:t>
            </a:r>
            <a:endParaRPr lang="es-CL" dirty="0"/>
          </a:p>
        </p:txBody>
      </p:sp>
      <p:sp>
        <p:nvSpPr>
          <p:cNvPr id="4" name="Título 3"/>
          <p:cNvSpPr>
            <a:spLocks noGrp="1"/>
          </p:cNvSpPr>
          <p:nvPr>
            <p:ph type="title"/>
          </p:nvPr>
        </p:nvSpPr>
        <p:spPr/>
        <p:txBody>
          <a:bodyPr>
            <a:normAutofit fontScale="90000"/>
          </a:bodyPr>
          <a:lstStyle/>
          <a:p>
            <a:r>
              <a:rPr lang="es-CL" dirty="0"/>
              <a:t>UNIDAD DE APRENDIZAJE</a:t>
            </a:r>
          </a:p>
        </p:txBody>
      </p:sp>
      <p:sp>
        <p:nvSpPr>
          <p:cNvPr id="5" name="Marcador de texto 4"/>
          <p:cNvSpPr>
            <a:spLocks noGrp="1"/>
          </p:cNvSpPr>
          <p:nvPr>
            <p:ph type="body" sz="quarter" idx="16"/>
          </p:nvPr>
        </p:nvSpPr>
        <p:spPr>
          <a:xfrm>
            <a:off x="9837120" y="4873624"/>
            <a:ext cx="13340932" cy="1984376"/>
          </a:xfrm>
        </p:spPr>
        <p:txBody>
          <a:bodyPr>
            <a:normAutofit/>
          </a:bodyPr>
          <a:lstStyle/>
          <a:p>
            <a:r>
              <a:rPr lang="es-CL" sz="3200" dirty="0"/>
              <a:t>UNIDAD 4: </a:t>
            </a:r>
            <a:r>
              <a:rPr lang="es-MX" sz="3200" dirty="0"/>
              <a:t>Evalúa el uso de metodologías de desarrollo seguro, para proteger la integridad de la información, considerando SAMM y SDL.</a:t>
            </a:r>
            <a:endParaRPr lang="es-CL" sz="3200" dirty="0"/>
          </a:p>
        </p:txBody>
      </p:sp>
      <p:pic>
        <p:nvPicPr>
          <p:cNvPr id="6" name="Picture 4" descr="Business strategy success target goals. Free Photo"/>
          <p:cNvPicPr>
            <a:picLocks noGrp="1" noChangeAspect="1" noChangeArrowheads="1"/>
          </p:cNvPicPr>
          <p:nvPr>
            <p:ph type="pic" sz="half" idx="13"/>
          </p:nvPr>
        </p:nvPicPr>
        <p:blipFill rotWithShape="1">
          <a:blip r:embed="rId3">
            <a:extLst>
              <a:ext uri="{28A0092B-C50C-407E-A947-70E740481C1C}">
                <a14:useLocalDpi xmlns:a14="http://schemas.microsoft.com/office/drawing/2010/main" val="0"/>
              </a:ext>
            </a:extLst>
          </a:blip>
          <a:srcRect l="27728" r="27728"/>
          <a:stretch/>
        </p:blipFill>
        <p:spPr bwMode="auto">
          <a:xfrm>
            <a:off x="-82770" y="-59212"/>
            <a:ext cx="9029743" cy="1350315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448950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8BDB9-3226-F2B5-DAEB-1E9735A432F4}"/>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8A3293FE-2ABF-0BE5-07EC-8960B990255E}"/>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06092F20-8D57-8460-0944-EC7B9791BFA0}"/>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F37F09B2-05C3-9310-15CA-4D86ED6A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7F0ABBA6-CFFB-6A8A-F47C-ABC1DC230C0C}"/>
              </a:ext>
            </a:extLst>
          </p:cNvPr>
          <p:cNvSpPr txBox="1"/>
          <p:nvPr/>
        </p:nvSpPr>
        <p:spPr>
          <a:xfrm>
            <a:off x="5361951" y="5575092"/>
            <a:ext cx="16512914"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dirty="0">
                <a:solidFill>
                  <a:srgbClr val="FF0000"/>
                </a:solidFill>
                <a:latin typeface="Calibri" panose="020F0502020204030204" pitchFamily="34" charset="0"/>
              </a:rPr>
              <a:t>* Para garantizar la integridad y confidencialidad de la información.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Para evitar la implementación de controles de seguridad.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Para permitir el acceso sin restricciones a los datos.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Para simplificar el desarrollo sin considerar la seguridad.</a:t>
            </a:r>
            <a:endParaRPr lang="es-MX" sz="3600" dirty="0">
              <a:solidFill>
                <a:srgbClr val="FF0000"/>
              </a:solidFill>
              <a:latin typeface="Calibri" panose="020F0502020204030204" pitchFamily="34" charset="0"/>
            </a:endParaRPr>
          </a:p>
        </p:txBody>
      </p:sp>
      <p:sp>
        <p:nvSpPr>
          <p:cNvPr id="9" name="CuadroTexto 8">
            <a:extLst>
              <a:ext uri="{FF2B5EF4-FFF2-40B4-BE49-F238E27FC236}">
                <a16:creationId xmlns:a16="http://schemas.microsoft.com/office/drawing/2014/main" id="{561A3085-E89C-DE63-2D69-9B7B0E3F9D15}"/>
              </a:ext>
            </a:extLst>
          </p:cNvPr>
          <p:cNvSpPr txBox="1"/>
          <p:nvPr/>
        </p:nvSpPr>
        <p:spPr>
          <a:xfrm>
            <a:off x="3843776" y="4108051"/>
            <a:ext cx="15679614" cy="120032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¿Por qué es importante seleccionar adecuadamente las estructuras de datos en el desarrollo seguro de software?</a:t>
            </a:r>
            <a:r>
              <a:rPr lang="es-MX" sz="3600" b="0" i="0" dirty="0">
                <a:solidFill>
                  <a:srgbClr val="666666"/>
                </a:solidFill>
                <a:effectLst/>
                <a:latin typeface="Open Sans" panose="020B0606030504020204" pitchFamily="34" charset="0"/>
              </a:rPr>
              <a:t> </a:t>
            </a:r>
            <a:endParaRPr lang="es-CL" sz="3200" dirty="0"/>
          </a:p>
        </p:txBody>
      </p:sp>
      <p:sp>
        <p:nvSpPr>
          <p:cNvPr id="12" name="CuadroTexto 11">
            <a:extLst>
              <a:ext uri="{FF2B5EF4-FFF2-40B4-BE49-F238E27FC236}">
                <a16:creationId xmlns:a16="http://schemas.microsoft.com/office/drawing/2014/main" id="{1F288F3D-4E28-C103-A169-6410CADE857B}"/>
              </a:ext>
            </a:extLst>
          </p:cNvPr>
          <p:cNvSpPr txBox="1"/>
          <p:nvPr/>
        </p:nvSpPr>
        <p:spPr>
          <a:xfrm>
            <a:off x="5234354" y="8405446"/>
            <a:ext cx="15468600" cy="193899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4000" i="1" u="sng" dirty="0">
                <a:solidFill>
                  <a:srgbClr val="FF0000"/>
                </a:solidFill>
                <a:effectLst/>
                <a:latin typeface="Open Sans Light" panose="020B0306030504020204" pitchFamily="34" charset="0"/>
              </a:rPr>
              <a:t>Retroalimentación</a:t>
            </a:r>
            <a:r>
              <a:rPr lang="es-MX" sz="4000" i="1" dirty="0">
                <a:solidFill>
                  <a:srgbClr val="FF0000"/>
                </a:solidFill>
                <a:effectLst/>
                <a:latin typeface="Open Sans Light" panose="020B0306030504020204" pitchFamily="34" charset="0"/>
              </a:rPr>
              <a:t>: La selección adecuada de estructuras de datos es fundamental para proteger la integridad y confidencialidad de la información en una aplicación. </a:t>
            </a:r>
            <a:endParaRPr lang="es-CL" sz="3600" i="1" dirty="0"/>
          </a:p>
        </p:txBody>
      </p:sp>
    </p:spTree>
    <p:custDataLst>
      <p:tags r:id="rId1"/>
    </p:custDataLst>
    <p:extLst>
      <p:ext uri="{BB962C8B-B14F-4D97-AF65-F5344CB8AC3E}">
        <p14:creationId xmlns:p14="http://schemas.microsoft.com/office/powerpoint/2010/main" val="113037313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052760" y="846668"/>
            <a:ext cx="21946388" cy="1817020"/>
          </a:xfrm>
        </p:spPr>
        <p:txBody>
          <a:bodyPr>
            <a:normAutofit/>
          </a:bodyPr>
          <a:lstStyle/>
          <a:p>
            <a:r>
              <a:rPr lang="es-MX" dirty="0"/>
              <a:t>¿Qué son las Buenas prácticas de Desarrollo Seguro?</a:t>
            </a:r>
            <a:endParaRPr lang="es-CL" dirty="0"/>
          </a:p>
        </p:txBody>
      </p:sp>
      <p:sp>
        <p:nvSpPr>
          <p:cNvPr id="5" name="CuadroTexto 4">
            <a:extLst>
              <a:ext uri="{FF2B5EF4-FFF2-40B4-BE49-F238E27FC236}">
                <a16:creationId xmlns:a16="http://schemas.microsoft.com/office/drawing/2014/main" id="{25B020FB-DFA8-D267-2770-85090FABC623}"/>
              </a:ext>
            </a:extLst>
          </p:cNvPr>
          <p:cNvSpPr txBox="1"/>
          <p:nvPr/>
        </p:nvSpPr>
        <p:spPr>
          <a:xfrm>
            <a:off x="1669775" y="4075649"/>
            <a:ext cx="11270974" cy="563231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t>Las buenas prácticas de desarrollo seguro son unos </a:t>
            </a:r>
            <a:r>
              <a:rPr lang="es-MX" sz="4000" b="1" dirty="0">
                <a:solidFill>
                  <a:srgbClr val="0070C0"/>
                </a:solidFill>
              </a:rPr>
              <a:t>principios, técnicas y procesos aplicados durante el desarrollo de software para garantizar la seguridad de las aplicaciones y proteger los datos de posibles amenazas cibernéticas</a:t>
            </a:r>
            <a:r>
              <a:rPr lang="es-MX" sz="4000" dirty="0"/>
              <a:t>. Estas prácticas están diseñadas para prevenir, detectar y mitigar vulnerabilidades de seguridad desde la etapa de diseño hasta la implementación y el mantenimiento del software.</a:t>
            </a:r>
          </a:p>
        </p:txBody>
      </p:sp>
      <p:pic>
        <p:nvPicPr>
          <p:cNvPr id="7" name="Imagen 6" descr="Logotipo&#10;&#10;Descripción generada automáticamente">
            <a:extLst>
              <a:ext uri="{FF2B5EF4-FFF2-40B4-BE49-F238E27FC236}">
                <a16:creationId xmlns:a16="http://schemas.microsoft.com/office/drawing/2014/main" id="{0E18DF8D-1809-9DB7-0A17-784DC4272C3B}"/>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pic>
        <p:nvPicPr>
          <p:cNvPr id="8" name="Imagen 7" descr="Un grupo de personas sentadas alrededor de una mesa&#10;&#10;Descripción generada automáticamente">
            <a:extLst>
              <a:ext uri="{FF2B5EF4-FFF2-40B4-BE49-F238E27FC236}">
                <a16:creationId xmlns:a16="http://schemas.microsoft.com/office/drawing/2014/main" id="{B2F4F72D-9DC1-45AD-5DCA-A7516960A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3200" y="3137452"/>
            <a:ext cx="7951305" cy="7951305"/>
          </a:xfrm>
          <a:prstGeom prst="rect">
            <a:avLst/>
          </a:prstGeom>
        </p:spPr>
      </p:pic>
    </p:spTree>
    <p:custDataLst>
      <p:tags r:id="rId1"/>
    </p:custDataLst>
    <p:extLst>
      <p:ext uri="{BB962C8B-B14F-4D97-AF65-F5344CB8AC3E}">
        <p14:creationId xmlns:p14="http://schemas.microsoft.com/office/powerpoint/2010/main" val="282973610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0BDEF-2457-4A19-04A6-C0B4B8DBF9FD}"/>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BC5C302E-8037-1C62-19DF-0243CE4840AF}"/>
              </a:ext>
            </a:extLst>
          </p:cNvPr>
          <p:cNvSpPr>
            <a:spLocks noGrp="1"/>
          </p:cNvSpPr>
          <p:nvPr>
            <p:ph type="title"/>
          </p:nvPr>
        </p:nvSpPr>
        <p:spPr>
          <a:xfrm>
            <a:off x="1052760" y="846668"/>
            <a:ext cx="21946388" cy="1817020"/>
          </a:xfrm>
        </p:spPr>
        <p:txBody>
          <a:bodyPr>
            <a:normAutofit/>
          </a:bodyPr>
          <a:lstStyle/>
          <a:p>
            <a:r>
              <a:rPr lang="es-MX" dirty="0"/>
              <a:t>¿Qué son las Buenas prácticas de Desarrollo Seguro?</a:t>
            </a:r>
            <a:endParaRPr lang="es-CL" dirty="0"/>
          </a:p>
        </p:txBody>
      </p:sp>
      <p:sp>
        <p:nvSpPr>
          <p:cNvPr id="5" name="CuadroTexto 4">
            <a:extLst>
              <a:ext uri="{FF2B5EF4-FFF2-40B4-BE49-F238E27FC236}">
                <a16:creationId xmlns:a16="http://schemas.microsoft.com/office/drawing/2014/main" id="{26EDA333-8676-2444-4204-5136F57BA353}"/>
              </a:ext>
            </a:extLst>
          </p:cNvPr>
          <p:cNvSpPr txBox="1"/>
          <p:nvPr/>
        </p:nvSpPr>
        <p:spPr>
          <a:xfrm>
            <a:off x="1669775" y="4654830"/>
            <a:ext cx="10743898" cy="317009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t>La integración temprana de la seguridad es un principio fundamental en el desarrollo seguro de software que </a:t>
            </a:r>
            <a:r>
              <a:rPr lang="es-MX" sz="4000" b="1" dirty="0">
                <a:solidFill>
                  <a:srgbClr val="0070C0"/>
                </a:solidFill>
              </a:rPr>
              <a:t>implica considerar las cuestiones de seguridad desde las etapas iniciales del ciclo de vida del desarrollo</a:t>
            </a:r>
            <a:r>
              <a:rPr lang="es-MX" sz="4000" dirty="0"/>
              <a:t>. </a:t>
            </a:r>
          </a:p>
        </p:txBody>
      </p:sp>
      <p:pic>
        <p:nvPicPr>
          <p:cNvPr id="7" name="Imagen 6" descr="Logotipo&#10;&#10;Descripción generada automáticamente">
            <a:extLst>
              <a:ext uri="{FF2B5EF4-FFF2-40B4-BE49-F238E27FC236}">
                <a16:creationId xmlns:a16="http://schemas.microsoft.com/office/drawing/2014/main" id="{8AA45627-8300-FEF3-69D2-E4BD9D3D9BFE}"/>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sp>
        <p:nvSpPr>
          <p:cNvPr id="2" name="Título 1">
            <a:extLst>
              <a:ext uri="{FF2B5EF4-FFF2-40B4-BE49-F238E27FC236}">
                <a16:creationId xmlns:a16="http://schemas.microsoft.com/office/drawing/2014/main" id="{397A0BCC-4206-7231-D97A-F6EFE6F6774C}"/>
              </a:ext>
            </a:extLst>
          </p:cNvPr>
          <p:cNvSpPr txBox="1">
            <a:spLocks/>
          </p:cNvSpPr>
          <p:nvPr/>
        </p:nvSpPr>
        <p:spPr>
          <a:xfrm>
            <a:off x="1669775" y="3579236"/>
            <a:ext cx="11270974" cy="10755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fontScale="97500"/>
          </a:bodyPr>
          <a:lst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a:lstStyle>
          <a:p>
            <a:pPr hangingPunct="1"/>
            <a:r>
              <a:rPr lang="es-MX" sz="4800" dirty="0"/>
              <a:t>La integración temprana de la seguridad</a:t>
            </a:r>
            <a:endParaRPr lang="es-CL" sz="4800" dirty="0"/>
          </a:p>
        </p:txBody>
      </p:sp>
      <p:pic>
        <p:nvPicPr>
          <p:cNvPr id="12" name="Imagen 11" descr="Personas sentadas en una mesa&#10;&#10;Descripción generada automáticamente">
            <a:extLst>
              <a:ext uri="{FF2B5EF4-FFF2-40B4-BE49-F238E27FC236}">
                <a16:creationId xmlns:a16="http://schemas.microsoft.com/office/drawing/2014/main" id="{6B7E0A0E-4AF0-5E50-A89A-6AB920700F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18435" y="3140287"/>
            <a:ext cx="7931426" cy="7931426"/>
          </a:xfrm>
          <a:prstGeom prst="rect">
            <a:avLst/>
          </a:prstGeom>
        </p:spPr>
      </p:pic>
      <p:pic>
        <p:nvPicPr>
          <p:cNvPr id="1026" name="Picture 2" descr="mujer desarrolladora de software programando codigo con apariencia de tranquilidad y seguridad ante ataques ciberneticos">
            <a:extLst>
              <a:ext uri="{FF2B5EF4-FFF2-40B4-BE49-F238E27FC236}">
                <a16:creationId xmlns:a16="http://schemas.microsoft.com/office/drawing/2014/main" id="{24DA76AA-AC8E-12DC-FBE1-DF0A4E84C1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7600606" y="7654789"/>
            <a:ext cx="5340143" cy="534014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693228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05B78-DBB8-924D-E0F6-A7F45CBB0A83}"/>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06E69E59-8D00-FEDD-B2EF-B7FEE50DDE98}"/>
              </a:ext>
            </a:extLst>
          </p:cNvPr>
          <p:cNvSpPr>
            <a:spLocks noGrp="1"/>
          </p:cNvSpPr>
          <p:nvPr>
            <p:ph type="title"/>
          </p:nvPr>
        </p:nvSpPr>
        <p:spPr>
          <a:xfrm>
            <a:off x="1052760" y="846668"/>
            <a:ext cx="21946388" cy="1817020"/>
          </a:xfrm>
        </p:spPr>
        <p:txBody>
          <a:bodyPr>
            <a:normAutofit/>
          </a:bodyPr>
          <a:lstStyle/>
          <a:p>
            <a:r>
              <a:rPr lang="es-MX" dirty="0"/>
              <a:t>¿Qué son las Buenas prácticas de Desarrollo Seguro?</a:t>
            </a:r>
            <a:endParaRPr lang="es-CL" dirty="0"/>
          </a:p>
        </p:txBody>
      </p:sp>
      <p:sp>
        <p:nvSpPr>
          <p:cNvPr id="5" name="CuadroTexto 4">
            <a:extLst>
              <a:ext uri="{FF2B5EF4-FFF2-40B4-BE49-F238E27FC236}">
                <a16:creationId xmlns:a16="http://schemas.microsoft.com/office/drawing/2014/main" id="{FEBFD84C-4E0C-D4F6-3BE5-BA3333DCC346}"/>
              </a:ext>
            </a:extLst>
          </p:cNvPr>
          <p:cNvSpPr txBox="1"/>
          <p:nvPr/>
        </p:nvSpPr>
        <p:spPr>
          <a:xfrm>
            <a:off x="1669774" y="3942911"/>
            <a:ext cx="16280295" cy="80945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b="1" dirty="0"/>
              <a:t>Involucrar a los equipos de seguridad desde el principio</a:t>
            </a:r>
            <a:r>
              <a:rPr lang="es-MX" sz="4000" dirty="0"/>
              <a:t>: En vez de tratarla como un aspecto secundario abordado al final del proceso de desarrollo, </a:t>
            </a:r>
            <a:r>
              <a:rPr lang="es-MX" sz="4000" b="1" dirty="0">
                <a:solidFill>
                  <a:srgbClr val="0070C0"/>
                </a:solidFill>
              </a:rPr>
              <a:t>los equipos deben participar activamente desde el inicio del proyecto</a:t>
            </a:r>
            <a:r>
              <a:rPr lang="es-MX" sz="4000" dirty="0"/>
              <a:t>. Esto significa </a:t>
            </a:r>
            <a:r>
              <a:rPr lang="es-MX" sz="4000" b="1" dirty="0">
                <a:solidFill>
                  <a:srgbClr val="0070C0"/>
                </a:solidFill>
              </a:rPr>
              <a:t>incluir expertos en seguridad en las reuniones </a:t>
            </a:r>
            <a:r>
              <a:rPr lang="es-MX" sz="4000" dirty="0"/>
              <a:t>iniciales de planificación y diseño, de modo que puedan identificar y abordar proactivamente los riesgos de seguridad desde el principio. </a:t>
            </a:r>
          </a:p>
          <a:p>
            <a:pPr algn="just"/>
            <a:endParaRPr lang="es-MX" sz="4000" dirty="0"/>
          </a:p>
          <a:p>
            <a:pPr algn="just"/>
            <a:r>
              <a:rPr lang="es-MX" sz="4000" b="1" dirty="0"/>
              <a:t>Realizar evaluaciones de riesgos</a:t>
            </a:r>
            <a:r>
              <a:rPr lang="es-MX" sz="4000" dirty="0"/>
              <a:t>: En las primeras etapas del desarrollo, se deben </a:t>
            </a:r>
            <a:r>
              <a:rPr lang="es-MX" sz="4000" b="1" dirty="0">
                <a:solidFill>
                  <a:srgbClr val="0070C0"/>
                </a:solidFill>
              </a:rPr>
              <a:t>llevar a cabo evaluaciones de riesgos </a:t>
            </a:r>
            <a:r>
              <a:rPr lang="es-MX" sz="4000" dirty="0"/>
              <a:t>para identificar posibles amenazas y vulnerabilidades en el diseño y la arquitectura del sistema. Estas evaluaciones pueden </a:t>
            </a:r>
            <a:r>
              <a:rPr lang="es-MX" sz="4000" b="1" dirty="0">
                <a:solidFill>
                  <a:srgbClr val="0070C0"/>
                </a:solidFill>
              </a:rPr>
              <a:t>incluir el análisis de los requisitos de seguridad </a:t>
            </a:r>
            <a:r>
              <a:rPr lang="es-MX" sz="4000" dirty="0"/>
              <a:t>del sistema, la identificación de activos críticos y la evaluación de posibles riesgos de seguridad. </a:t>
            </a:r>
          </a:p>
        </p:txBody>
      </p:sp>
      <p:pic>
        <p:nvPicPr>
          <p:cNvPr id="7" name="Imagen 6" descr="Logotipo&#10;&#10;Descripción generada automáticamente">
            <a:extLst>
              <a:ext uri="{FF2B5EF4-FFF2-40B4-BE49-F238E27FC236}">
                <a16:creationId xmlns:a16="http://schemas.microsoft.com/office/drawing/2014/main" id="{5DEF6375-5287-9F53-F7C2-BB4DD661FF2D}"/>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sp>
        <p:nvSpPr>
          <p:cNvPr id="2" name="Título 1">
            <a:extLst>
              <a:ext uri="{FF2B5EF4-FFF2-40B4-BE49-F238E27FC236}">
                <a16:creationId xmlns:a16="http://schemas.microsoft.com/office/drawing/2014/main" id="{274EB151-3708-1B61-EE9E-0BF69BD5FDD3}"/>
              </a:ext>
            </a:extLst>
          </p:cNvPr>
          <p:cNvSpPr txBox="1">
            <a:spLocks/>
          </p:cNvSpPr>
          <p:nvPr/>
        </p:nvSpPr>
        <p:spPr>
          <a:xfrm>
            <a:off x="1669774" y="2663688"/>
            <a:ext cx="11270974" cy="10755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fontScale="97500"/>
          </a:bodyPr>
          <a:lst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a:lstStyle>
          <a:p>
            <a:pPr hangingPunct="1"/>
            <a:r>
              <a:rPr lang="es-MX" sz="4800" dirty="0"/>
              <a:t>La integración temprana de la seguridad</a:t>
            </a:r>
            <a:endParaRPr lang="es-CL" sz="4800" dirty="0"/>
          </a:p>
        </p:txBody>
      </p:sp>
      <p:pic>
        <p:nvPicPr>
          <p:cNvPr id="6" name="Imagen 5" descr="Grupo de personas alrededor de una mesa&#10;&#10;Descripción generada automáticamente">
            <a:extLst>
              <a:ext uri="{FF2B5EF4-FFF2-40B4-BE49-F238E27FC236}">
                <a16:creationId xmlns:a16="http://schemas.microsoft.com/office/drawing/2014/main" id="{6E0BA45A-9C38-84C1-207D-E3B232A53F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39559" y="3048389"/>
            <a:ext cx="4763767" cy="4763767"/>
          </a:xfrm>
          <a:prstGeom prst="rect">
            <a:avLst/>
          </a:prstGeom>
        </p:spPr>
      </p:pic>
    </p:spTree>
    <p:custDataLst>
      <p:tags r:id="rId1"/>
    </p:custDataLst>
    <p:extLst>
      <p:ext uri="{BB962C8B-B14F-4D97-AF65-F5344CB8AC3E}">
        <p14:creationId xmlns:p14="http://schemas.microsoft.com/office/powerpoint/2010/main" val="11846949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897AA-4A6D-0EED-2589-E892E210CB18}"/>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2DECA29B-D0E5-2D8A-C7A4-6F593F2CA8FE}"/>
              </a:ext>
            </a:extLst>
          </p:cNvPr>
          <p:cNvSpPr>
            <a:spLocks noGrp="1"/>
          </p:cNvSpPr>
          <p:nvPr>
            <p:ph type="title"/>
          </p:nvPr>
        </p:nvSpPr>
        <p:spPr>
          <a:xfrm>
            <a:off x="1052760" y="846668"/>
            <a:ext cx="21946388" cy="1817020"/>
          </a:xfrm>
        </p:spPr>
        <p:txBody>
          <a:bodyPr>
            <a:normAutofit/>
          </a:bodyPr>
          <a:lstStyle/>
          <a:p>
            <a:r>
              <a:rPr lang="es-MX" dirty="0"/>
              <a:t>¿Qué son las Buenas prácticas de Desarrollo Seguro?</a:t>
            </a:r>
            <a:endParaRPr lang="es-CL" dirty="0"/>
          </a:p>
        </p:txBody>
      </p:sp>
      <p:sp>
        <p:nvSpPr>
          <p:cNvPr id="5" name="CuadroTexto 4">
            <a:extLst>
              <a:ext uri="{FF2B5EF4-FFF2-40B4-BE49-F238E27FC236}">
                <a16:creationId xmlns:a16="http://schemas.microsoft.com/office/drawing/2014/main" id="{4E865078-2E56-5CE1-02E0-D988A51677F7}"/>
              </a:ext>
            </a:extLst>
          </p:cNvPr>
          <p:cNvSpPr txBox="1"/>
          <p:nvPr/>
        </p:nvSpPr>
        <p:spPr>
          <a:xfrm>
            <a:off x="1669774" y="3942911"/>
            <a:ext cx="16280295" cy="747897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b="1" dirty="0"/>
              <a:t>Definir requisitos de seguridad desde el principio</a:t>
            </a:r>
            <a:r>
              <a:rPr lang="es-MX" sz="4000" dirty="0"/>
              <a:t>: Es importante </a:t>
            </a:r>
            <a:r>
              <a:rPr lang="es-MX" sz="4000" b="1" dirty="0">
                <a:solidFill>
                  <a:srgbClr val="0070C0"/>
                </a:solidFill>
              </a:rPr>
              <a:t>establecer requisitos de seguridad claros y específicos desde el inicio </a:t>
            </a:r>
            <a:r>
              <a:rPr lang="es-MX" sz="4000" dirty="0"/>
              <a:t>del proyecto. Esto puede incluir requisitos relacionados con la autenticación, autorización, cifrado, protección de datos y otros aspectos de seguridad que son relevantes para la aplicación. </a:t>
            </a:r>
          </a:p>
          <a:p>
            <a:pPr algn="just"/>
            <a:endParaRPr lang="es-MX" sz="4000" dirty="0"/>
          </a:p>
          <a:p>
            <a:pPr algn="just"/>
            <a:r>
              <a:rPr lang="es-MX" sz="4000" b="1" dirty="0"/>
              <a:t>Implementar controles de seguridad en el diseño y la arquitectura</a:t>
            </a:r>
            <a:r>
              <a:rPr lang="es-MX" sz="4000" dirty="0"/>
              <a:t>: Durante la fase de diseño y arquitectura, se deben </a:t>
            </a:r>
            <a:r>
              <a:rPr lang="es-MX" sz="4000" b="1" dirty="0">
                <a:solidFill>
                  <a:srgbClr val="0070C0"/>
                </a:solidFill>
              </a:rPr>
              <a:t>implementar controles de seguridad para mitigar los riesgos identificados en las evaluaciones </a:t>
            </a:r>
            <a:r>
              <a:rPr lang="es-MX" sz="4000" dirty="0"/>
              <a:t>de riesgos. Esto puede implicar la selección de tecnologías y plataformas seguras, la implementación de patrones de diseño seguros y la definición de límites claros de confianza y perímetros de seguridad. </a:t>
            </a:r>
          </a:p>
        </p:txBody>
      </p:sp>
      <p:pic>
        <p:nvPicPr>
          <p:cNvPr id="7" name="Imagen 6" descr="Logotipo&#10;&#10;Descripción generada automáticamente">
            <a:extLst>
              <a:ext uri="{FF2B5EF4-FFF2-40B4-BE49-F238E27FC236}">
                <a16:creationId xmlns:a16="http://schemas.microsoft.com/office/drawing/2014/main" id="{DF895884-BC05-5F10-B99D-9A1C43009D5E}"/>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sp>
        <p:nvSpPr>
          <p:cNvPr id="2" name="Título 1">
            <a:extLst>
              <a:ext uri="{FF2B5EF4-FFF2-40B4-BE49-F238E27FC236}">
                <a16:creationId xmlns:a16="http://schemas.microsoft.com/office/drawing/2014/main" id="{55173104-0B87-D7DC-072D-12690C0AEF5C}"/>
              </a:ext>
            </a:extLst>
          </p:cNvPr>
          <p:cNvSpPr txBox="1">
            <a:spLocks/>
          </p:cNvSpPr>
          <p:nvPr/>
        </p:nvSpPr>
        <p:spPr>
          <a:xfrm>
            <a:off x="1669774" y="2663688"/>
            <a:ext cx="11270974" cy="10755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fontScale="97500"/>
          </a:bodyPr>
          <a:lst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a:lstStyle>
          <a:p>
            <a:pPr hangingPunct="1"/>
            <a:r>
              <a:rPr lang="es-MX" sz="4800" dirty="0"/>
              <a:t>La integración temprana de la seguridad</a:t>
            </a:r>
            <a:endParaRPr lang="es-CL" sz="4800" dirty="0"/>
          </a:p>
        </p:txBody>
      </p:sp>
      <p:pic>
        <p:nvPicPr>
          <p:cNvPr id="6" name="Imagen 5" descr="Icono&#10;&#10;Descripción generada automáticamente">
            <a:extLst>
              <a:ext uri="{FF2B5EF4-FFF2-40B4-BE49-F238E27FC236}">
                <a16:creationId xmlns:a16="http://schemas.microsoft.com/office/drawing/2014/main" id="{5429D1E7-5441-B155-4D1F-993F26BE0C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50069" y="2492902"/>
            <a:ext cx="5060838" cy="5060838"/>
          </a:xfrm>
          <a:prstGeom prst="rect">
            <a:avLst/>
          </a:prstGeom>
        </p:spPr>
      </p:pic>
    </p:spTree>
    <p:custDataLst>
      <p:tags r:id="rId1"/>
    </p:custDataLst>
    <p:extLst>
      <p:ext uri="{BB962C8B-B14F-4D97-AF65-F5344CB8AC3E}">
        <p14:creationId xmlns:p14="http://schemas.microsoft.com/office/powerpoint/2010/main" val="302010128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0A400-5281-5A60-3B22-1CE9C92E48B2}"/>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F49FE9B5-9BB1-1C10-F8EE-220D0056EC7D}"/>
              </a:ext>
            </a:extLst>
          </p:cNvPr>
          <p:cNvSpPr>
            <a:spLocks noGrp="1"/>
          </p:cNvSpPr>
          <p:nvPr>
            <p:ph type="title"/>
          </p:nvPr>
        </p:nvSpPr>
        <p:spPr>
          <a:xfrm>
            <a:off x="1052760" y="846668"/>
            <a:ext cx="21946388" cy="1817020"/>
          </a:xfrm>
        </p:spPr>
        <p:txBody>
          <a:bodyPr>
            <a:normAutofit/>
          </a:bodyPr>
          <a:lstStyle/>
          <a:p>
            <a:r>
              <a:rPr lang="es-MX" dirty="0"/>
              <a:t>¿Qué son las Buenas prácticas de Desarrollo Seguro?</a:t>
            </a:r>
            <a:endParaRPr lang="es-CL" dirty="0"/>
          </a:p>
        </p:txBody>
      </p:sp>
      <p:sp>
        <p:nvSpPr>
          <p:cNvPr id="5" name="CuadroTexto 4">
            <a:extLst>
              <a:ext uri="{FF2B5EF4-FFF2-40B4-BE49-F238E27FC236}">
                <a16:creationId xmlns:a16="http://schemas.microsoft.com/office/drawing/2014/main" id="{B4677F92-DD8E-CDFA-01C3-3182A980BE32}"/>
              </a:ext>
            </a:extLst>
          </p:cNvPr>
          <p:cNvSpPr txBox="1"/>
          <p:nvPr/>
        </p:nvSpPr>
        <p:spPr>
          <a:xfrm>
            <a:off x="1669774" y="3942911"/>
            <a:ext cx="16280295" cy="80945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b="1" dirty="0"/>
              <a:t>Realizar revisiones de código seguras</a:t>
            </a:r>
            <a:r>
              <a:rPr lang="es-MX" sz="4000" dirty="0"/>
              <a:t>: Durante el desarrollo del software, se deben </a:t>
            </a:r>
            <a:r>
              <a:rPr lang="es-MX" sz="4000" b="1" dirty="0">
                <a:solidFill>
                  <a:srgbClr val="0070C0"/>
                </a:solidFill>
              </a:rPr>
              <a:t>realizar revisiones de código regulares para identificar posibles vulnerabilidades</a:t>
            </a:r>
            <a:r>
              <a:rPr lang="es-MX" sz="4000" dirty="0"/>
              <a:t> de seguridad y problemas de cumplimiento. Las revisiones de código deben incluir la búsqueda de vulnerabilidades conocidas, la revisión de la implementación de controles de seguridad y la verificación del cumplimiento de los requisitos de seguridad. </a:t>
            </a:r>
          </a:p>
          <a:p>
            <a:pPr algn="just"/>
            <a:endParaRPr lang="es-MX" sz="4000" dirty="0"/>
          </a:p>
          <a:p>
            <a:pPr algn="just"/>
            <a:r>
              <a:rPr lang="es-MX" sz="4000" b="1" dirty="0"/>
              <a:t>Automatizar pruebas de seguridad</a:t>
            </a:r>
            <a:r>
              <a:rPr lang="es-MX" sz="4000" dirty="0"/>
              <a:t>: Para garantizar una integración temprana y continua de la seguridad, se deben </a:t>
            </a:r>
            <a:r>
              <a:rPr lang="es-MX" sz="4000" b="1" dirty="0">
                <a:solidFill>
                  <a:srgbClr val="0070C0"/>
                </a:solidFill>
              </a:rPr>
              <a:t>automatizar las pruebas de seguridad en el proceso de desarrollo.</a:t>
            </a:r>
            <a:r>
              <a:rPr lang="es-MX" sz="4000" dirty="0"/>
              <a:t> Esto puede incluir </a:t>
            </a:r>
            <a:r>
              <a:rPr lang="es-MX" sz="4000" b="1" dirty="0">
                <a:solidFill>
                  <a:srgbClr val="0070C0"/>
                </a:solidFill>
              </a:rPr>
              <a:t>pruebas estáticas de seguridad del código, pruebas dinámicas de seguridad de la aplicación y pruebas de penetración</a:t>
            </a:r>
            <a:r>
              <a:rPr lang="es-MX" sz="4000" dirty="0"/>
              <a:t> automatizadas para identificar posibles vulnerabilidades en el sistema. </a:t>
            </a:r>
          </a:p>
        </p:txBody>
      </p:sp>
      <p:pic>
        <p:nvPicPr>
          <p:cNvPr id="7" name="Imagen 6" descr="Logotipo&#10;&#10;Descripción generada automáticamente">
            <a:extLst>
              <a:ext uri="{FF2B5EF4-FFF2-40B4-BE49-F238E27FC236}">
                <a16:creationId xmlns:a16="http://schemas.microsoft.com/office/drawing/2014/main" id="{C1879E90-D194-F2D9-C50A-EAF7454D6966}"/>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sp>
        <p:nvSpPr>
          <p:cNvPr id="2" name="Título 1">
            <a:extLst>
              <a:ext uri="{FF2B5EF4-FFF2-40B4-BE49-F238E27FC236}">
                <a16:creationId xmlns:a16="http://schemas.microsoft.com/office/drawing/2014/main" id="{E789ED84-71FE-8AC2-6FE4-D602D1818102}"/>
              </a:ext>
            </a:extLst>
          </p:cNvPr>
          <p:cNvSpPr txBox="1">
            <a:spLocks/>
          </p:cNvSpPr>
          <p:nvPr/>
        </p:nvSpPr>
        <p:spPr>
          <a:xfrm>
            <a:off x="1669774" y="2663688"/>
            <a:ext cx="11270974" cy="10755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fontScale="97500"/>
          </a:bodyPr>
          <a:lst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a:lstStyle>
          <a:p>
            <a:pPr hangingPunct="1"/>
            <a:r>
              <a:rPr lang="es-MX" sz="4800" dirty="0"/>
              <a:t>La integración temprana de la seguridad</a:t>
            </a:r>
            <a:endParaRPr lang="es-CL" sz="4800" dirty="0"/>
          </a:p>
        </p:txBody>
      </p:sp>
      <p:pic>
        <p:nvPicPr>
          <p:cNvPr id="6" name="Imagen 5" descr="Icono&#10;&#10;Descripción generada automáticamente">
            <a:extLst>
              <a:ext uri="{FF2B5EF4-FFF2-40B4-BE49-F238E27FC236}">
                <a16:creationId xmlns:a16="http://schemas.microsoft.com/office/drawing/2014/main" id="{36D80FF0-5515-A463-970D-360EA35D8D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67083" y="2505202"/>
            <a:ext cx="4604979" cy="4604979"/>
          </a:xfrm>
          <a:prstGeom prst="rect">
            <a:avLst/>
          </a:prstGeom>
        </p:spPr>
      </p:pic>
      <p:pic>
        <p:nvPicPr>
          <p:cNvPr id="11" name="Imagen 10" descr="Icono&#10;&#10;Descripción generada automáticamente">
            <a:extLst>
              <a:ext uri="{FF2B5EF4-FFF2-40B4-BE49-F238E27FC236}">
                <a16:creationId xmlns:a16="http://schemas.microsoft.com/office/drawing/2014/main" id="{48DF09AF-4B8A-E206-6352-EC52F34C09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60807" y="7399544"/>
            <a:ext cx="2738341" cy="2738341"/>
          </a:xfrm>
          <a:prstGeom prst="rect">
            <a:avLst/>
          </a:prstGeom>
        </p:spPr>
      </p:pic>
    </p:spTree>
    <p:custDataLst>
      <p:tags r:id="rId1"/>
    </p:custDataLst>
    <p:extLst>
      <p:ext uri="{BB962C8B-B14F-4D97-AF65-F5344CB8AC3E}">
        <p14:creationId xmlns:p14="http://schemas.microsoft.com/office/powerpoint/2010/main" val="235899711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E1D2F-39EF-DD4A-40F7-A9D232C1100C}"/>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2C0E5359-C02F-8D2E-6E75-E5D0B37934CC}"/>
              </a:ext>
            </a:extLst>
          </p:cNvPr>
          <p:cNvSpPr>
            <a:spLocks noGrp="1"/>
          </p:cNvSpPr>
          <p:nvPr>
            <p:ph type="title"/>
          </p:nvPr>
        </p:nvSpPr>
        <p:spPr>
          <a:xfrm>
            <a:off x="1052760" y="846668"/>
            <a:ext cx="21946388" cy="1817020"/>
          </a:xfrm>
        </p:spPr>
        <p:txBody>
          <a:bodyPr>
            <a:normAutofit/>
          </a:bodyPr>
          <a:lstStyle/>
          <a:p>
            <a:r>
              <a:rPr lang="es-MX" dirty="0"/>
              <a:t>¿Qué son las Buenas prácticas de Desarrollo Seguro?</a:t>
            </a:r>
            <a:endParaRPr lang="es-CL" dirty="0"/>
          </a:p>
        </p:txBody>
      </p:sp>
      <p:sp>
        <p:nvSpPr>
          <p:cNvPr id="5" name="CuadroTexto 4">
            <a:extLst>
              <a:ext uri="{FF2B5EF4-FFF2-40B4-BE49-F238E27FC236}">
                <a16:creationId xmlns:a16="http://schemas.microsoft.com/office/drawing/2014/main" id="{0AEC9327-3B00-4CFE-AFEF-579E7C508C6D}"/>
              </a:ext>
            </a:extLst>
          </p:cNvPr>
          <p:cNvSpPr txBox="1"/>
          <p:nvPr/>
        </p:nvSpPr>
        <p:spPr>
          <a:xfrm>
            <a:off x="1669775" y="3942911"/>
            <a:ext cx="11926956" cy="563231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t>La integración temprana de la seguridad es fundamental para </a:t>
            </a:r>
            <a:r>
              <a:rPr lang="es-MX" sz="4000" b="1" dirty="0">
                <a:solidFill>
                  <a:srgbClr val="0070C0"/>
                </a:solidFill>
              </a:rPr>
              <a:t>garantizar que los sistemas de software sean robustos, confiables y seguros desde el principio</a:t>
            </a:r>
            <a:r>
              <a:rPr lang="es-MX" sz="4000" dirty="0"/>
              <a:t>. Al considerar las cuestiones de seguridad desde las etapas iniciales del desarrollo, los equipos pueden identificar y abordar proactivamente los riesgos de seguridad, lo que </a:t>
            </a:r>
            <a:r>
              <a:rPr lang="es-MX" sz="4000" b="1" dirty="0">
                <a:solidFill>
                  <a:srgbClr val="0070C0"/>
                </a:solidFill>
              </a:rPr>
              <a:t>ayuda a prevenir costosos problemas de seguridad y protege la confidencialidad, integridad y disponibilidad</a:t>
            </a:r>
            <a:r>
              <a:rPr lang="es-MX" sz="4000" dirty="0"/>
              <a:t> de los datos de la aplicación. </a:t>
            </a:r>
          </a:p>
        </p:txBody>
      </p:sp>
      <p:pic>
        <p:nvPicPr>
          <p:cNvPr id="7" name="Imagen 6" descr="Logotipo&#10;&#10;Descripción generada automáticamente">
            <a:extLst>
              <a:ext uri="{FF2B5EF4-FFF2-40B4-BE49-F238E27FC236}">
                <a16:creationId xmlns:a16="http://schemas.microsoft.com/office/drawing/2014/main" id="{673C212A-B579-EE32-E279-2B9A9DF09060}"/>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sp>
        <p:nvSpPr>
          <p:cNvPr id="2" name="Título 1">
            <a:extLst>
              <a:ext uri="{FF2B5EF4-FFF2-40B4-BE49-F238E27FC236}">
                <a16:creationId xmlns:a16="http://schemas.microsoft.com/office/drawing/2014/main" id="{0ADF2353-4704-4978-760E-4B7EE4D196D5}"/>
              </a:ext>
            </a:extLst>
          </p:cNvPr>
          <p:cNvSpPr txBox="1">
            <a:spLocks/>
          </p:cNvSpPr>
          <p:nvPr/>
        </p:nvSpPr>
        <p:spPr>
          <a:xfrm>
            <a:off x="1669774" y="2663688"/>
            <a:ext cx="11270974" cy="1075594"/>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91439" bIns="91439" anchor="ctr">
            <a:normAutofit fontScale="97500"/>
          </a:bodyPr>
          <a:lst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a:lstStyle>
          <a:p>
            <a:pPr hangingPunct="1"/>
            <a:r>
              <a:rPr lang="es-MX" sz="4800" dirty="0"/>
              <a:t>La integración temprana de la seguridad</a:t>
            </a:r>
            <a:endParaRPr lang="es-CL" sz="4800" dirty="0"/>
          </a:p>
        </p:txBody>
      </p:sp>
      <p:pic>
        <p:nvPicPr>
          <p:cNvPr id="2050" name="Picture 2" descr="imagen de un equipo de desarrollo de software  dentro de una habitación de cristal con rigurosas medidas de seguridad que impiden el ingreso de hackers">
            <a:extLst>
              <a:ext uri="{FF2B5EF4-FFF2-40B4-BE49-F238E27FC236}">
                <a16:creationId xmlns:a16="http://schemas.microsoft.com/office/drawing/2014/main" id="{7EAB54EF-64B1-397D-F785-82CD50CDA2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50009" y="3092483"/>
            <a:ext cx="8564216" cy="856421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08568261"/>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ARTICULATE_DESIGN_ID_TEMA DE OFFICE" val="hkOaHDXf"/>
  <p:tag name="ARTICULATE_DESIGN_ID_1_TEMA DE OFFICE" val="gzdMsA2f"/>
  <p:tag name="ARTICULATE_SLIDE_COUNT" val="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INACAP">
      <a:dk1>
        <a:sysClr val="windowText" lastClr="000000"/>
      </a:dk1>
      <a:lt1>
        <a:sysClr val="window" lastClr="FFFFFF"/>
      </a:lt1>
      <a:dk2>
        <a:srgbClr val="696464"/>
      </a:dk2>
      <a:lt2>
        <a:srgbClr val="E9E5DC"/>
      </a:lt2>
      <a:accent1>
        <a:srgbClr val="FF0000"/>
      </a:accent1>
      <a:accent2>
        <a:srgbClr val="9B2D1F"/>
      </a:accent2>
      <a:accent3>
        <a:srgbClr val="C3C0C0"/>
      </a:accent3>
      <a:accent4>
        <a:srgbClr val="A5A1A1"/>
      </a:accent4>
      <a:accent5>
        <a:srgbClr val="4E4A4A"/>
      </a:accent5>
      <a:accent6>
        <a:srgbClr val="343232"/>
      </a:accent6>
      <a:hlink>
        <a:srgbClr val="742117"/>
      </a:hlink>
      <a:folHlink>
        <a:srgbClr val="DE6B5C"/>
      </a:folHlink>
    </a:clrScheme>
    <a:fontScheme name="Tema de Office">
      <a:majorFont>
        <a:latin typeface="Open Sans"/>
        <a:ea typeface="Open Sans"/>
        <a:cs typeface="Open Sans"/>
      </a:majorFont>
      <a:minorFont>
        <a:latin typeface="Open Sans"/>
        <a:ea typeface="Open Sans"/>
        <a:cs typeface="Open Sans"/>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12941"/>
          </a:schemeClr>
        </a:solidFill>
        <a:ln w="12700" cap="flat">
          <a:noFill/>
          <a:miter lim="400000"/>
        </a:ln>
        <a:effectLst/>
        <a:sp3d/>
      </a:spPr>
      <a:bodyPr rot="0" spcFirstLastPara="1" vertOverflow="overflow" horzOverflow="overflow" vert="horz" wrap="square" lIns="63500" tIns="63500" rIns="63500" bIns="635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4000" b="1" i="0" u="none" strike="noStrike" cap="none" spc="0" normalizeH="0" baseline="0">
            <a:ln>
              <a:noFill/>
            </a:ln>
            <a:solidFill>
              <a:srgbClr val="FFFFFF"/>
            </a:solidFill>
            <a:effectLst/>
            <a:uFillTx/>
            <a:latin typeface="+mn-lt"/>
            <a:ea typeface="+mn-ea"/>
            <a:cs typeface="+mn-c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wrap="square">
        <a:spAutoFit/>
      </a:bodyPr>
      <a:lstStyle>
        <a:defPPr algn="l">
          <a:lnSpc>
            <a:spcPct val="90000"/>
          </a:lnSpc>
          <a:defRPr sz="4000" b="1" kern="1200" dirty="0">
            <a:solidFill>
              <a:prstClr val="black">
                <a:hueOff val="0"/>
                <a:satOff val="0"/>
                <a:lumOff val="0"/>
                <a:alphaOff val="0"/>
              </a:prstClr>
            </a:solidFill>
            <a:latin typeface="Open Sans"/>
            <a:ea typeface="Open Sans"/>
            <a:cs typeface="Open Sans"/>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ema de Office">
      <a:majorFont>
        <a:latin typeface="Open Sans"/>
        <a:ea typeface="Open Sans"/>
        <a:cs typeface="Open Sans"/>
      </a:majorFont>
      <a:minorFont>
        <a:latin typeface="Open Sans"/>
        <a:ea typeface="Open Sans"/>
        <a:cs typeface="Open Sans"/>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12941"/>
          </a:schemeClr>
        </a:solidFill>
        <a:ln w="12700" cap="flat">
          <a:noFill/>
          <a:miter lim="400000"/>
        </a:ln>
        <a:effectLst/>
        <a:sp3d/>
      </a:spPr>
      <a:bodyPr rot="0" spcFirstLastPara="1" vertOverflow="overflow" horzOverflow="overflow" vert="horz" wrap="square" lIns="63500" tIns="63500" rIns="63500" bIns="635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4000" b="1" i="0" u="none" strike="noStrike" cap="none" spc="0" normalizeH="0" baseline="0">
            <a:ln>
              <a:noFill/>
            </a:ln>
            <a:solidFill>
              <a:srgbClr val="FFFFFF"/>
            </a:solidFill>
            <a:effectLst/>
            <a:uFillTx/>
            <a:latin typeface="+mn-lt"/>
            <a:ea typeface="+mn-ea"/>
            <a:cs typeface="+mn-c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948EC7F77FB994EAA69A8F5F377E14E" ma:contentTypeVersion="16" ma:contentTypeDescription="Crear nuevo documento." ma:contentTypeScope="" ma:versionID="15ed63220a694d01e2b24a7e98a9d4a5">
  <xsd:schema xmlns:xsd="http://www.w3.org/2001/XMLSchema" xmlns:xs="http://www.w3.org/2001/XMLSchema" xmlns:p="http://schemas.microsoft.com/office/2006/metadata/properties" xmlns:ns2="37e517f0-1682-40a7-9902-e26d2fb5d9ff" xmlns:ns3="9a5fe86a-3c83-4e1e-887c-7f35012c54ed" targetNamespace="http://schemas.microsoft.com/office/2006/metadata/properties" ma:root="true" ma:fieldsID="9ddb4e2f64aa8a5cf7bd3b5532a371be" ns2:_="" ns3:_="">
    <xsd:import namespace="37e517f0-1682-40a7-9902-e26d2fb5d9ff"/>
    <xsd:import namespace="9a5fe86a-3c83-4e1e-887c-7f35012c54e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e517f0-1682-40a7-9902-e26d2fb5d9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5e777c97-9e47-4338-8e8a-2390167a3586"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a5fe86a-3c83-4e1e-887c-7f35012c54e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5b35dca-aaa7-41b2-8154-f3c2693df244}" ma:internalName="TaxCatchAll" ma:showField="CatchAllData" ma:web="9a5fe86a-3c83-4e1e-887c-7f35012c54ed">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9a5fe86a-3c83-4e1e-887c-7f35012c54ed" xsi:nil="true"/>
    <lcf76f155ced4ddcb4097134ff3c332f xmlns="37e517f0-1682-40a7-9902-e26d2fb5d9ff">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C11ADC-7F7D-488E-9FDE-1C6666AE98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e517f0-1682-40a7-9902-e26d2fb5d9ff"/>
    <ds:schemaRef ds:uri="9a5fe86a-3c83-4e1e-887c-7f35012c54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8A17BF-152C-4954-8A21-1D2BC4EE9338}">
  <ds:schemaRefs>
    <ds:schemaRef ds:uri="http://purl.org/dc/terms/"/>
    <ds:schemaRef ds:uri="http://www.w3.org/XML/1998/namespace"/>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dcmitype/"/>
    <ds:schemaRef ds:uri="a4651164-0f15-4d13-a36d-0ab7743e2aa9"/>
    <ds:schemaRef ds:uri="25bec445-1eda-44e1-911d-4f05f3fc3cee"/>
    <ds:schemaRef ds:uri="9a5fe86a-3c83-4e1e-887c-7f35012c54ed"/>
    <ds:schemaRef ds:uri="37e517f0-1682-40a7-9902-e26d2fb5d9ff"/>
  </ds:schemaRefs>
</ds:datastoreItem>
</file>

<file path=customXml/itemProps3.xml><?xml version="1.0" encoding="utf-8"?>
<ds:datastoreItem xmlns:ds="http://schemas.openxmlformats.org/officeDocument/2006/customXml" ds:itemID="{CA321BD8-32AE-42B9-AE17-A96B372B0E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8823</TotalTime>
  <Words>3012</Words>
  <Application>Microsoft Office PowerPoint</Application>
  <PresentationFormat>Personalizado</PresentationFormat>
  <Paragraphs>144</Paragraphs>
  <Slides>31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Calibri</vt:lpstr>
      <vt:lpstr>Open Sans</vt:lpstr>
      <vt:lpstr>Open Sans Extrabold</vt:lpstr>
      <vt:lpstr>Open Sans Light</vt:lpstr>
      <vt:lpstr>Tema de Office</vt:lpstr>
      <vt:lpstr>Introducción a la Programación Segura</vt:lpstr>
      <vt:lpstr>Contenidos</vt:lpstr>
      <vt:lpstr>UNIDAD DE APRENDIZAJE</vt:lpstr>
      <vt:lpstr>¿Qué son las Buenas prácticas de Desarrollo Seguro?</vt:lpstr>
      <vt:lpstr>¿Qué son las Buenas prácticas de Desarrollo Seguro?</vt:lpstr>
      <vt:lpstr>¿Qué son las Buenas prácticas de Desarrollo Seguro?</vt:lpstr>
      <vt:lpstr>¿Qué son las Buenas prácticas de Desarrollo Seguro?</vt:lpstr>
      <vt:lpstr>¿Qué son las Buenas prácticas de Desarrollo Seguro?</vt:lpstr>
      <vt:lpstr>¿Qué son las Buenas prácticas de Desarrollo Seguro?</vt:lpstr>
      <vt:lpstr>¿Qué son las Buenas prácticas de Desarrollo Seguro?</vt:lpstr>
      <vt:lpstr>¿Qué son las Buenas prácticas de Desarrollo Seguro?</vt:lpstr>
      <vt:lpstr>¿Qué son las Buenas prácticas de Desarrollo Seguro?</vt:lpstr>
      <vt:lpstr>¿Qué son las Buenas prácticas de Desarrollo Seguro?</vt:lpstr>
      <vt:lpstr>¿Qué son las Buenas prácticas de Desarrollo Seguro?</vt:lpstr>
      <vt:lpstr>¿Qué son las Buenas prácticas de Desarrollo Seguro?</vt:lpstr>
      <vt:lpstr>¿Qué son las Buenas prácticas de Desarrollo Seguro?</vt:lpstr>
      <vt:lpstr>¿Qué son las Buenas prácticas de Desarrollo Seguro?</vt:lpstr>
      <vt:lpstr>¿Qué son las Buenas prácticas de Desarrollo Seguro?</vt:lpstr>
      <vt:lpstr>¿Qué son las Buenas prácticas de Desarrollo Seguro?</vt:lpstr>
      <vt:lpstr>¿Qué son las Buenas prácticas de Desarrollo Seguro?</vt:lpstr>
      <vt:lpstr>¿Qué son las Buenas prácticas de Desarrollo Seguro?</vt:lpstr>
      <vt:lpstr>A practicar…</vt:lpstr>
      <vt:lpstr>Ejercicios:</vt:lpstr>
      <vt:lpstr>Ejercicios:</vt:lpstr>
      <vt:lpstr>Ejercicios:</vt:lpstr>
      <vt:lpstr>Ejercicios:</vt:lpstr>
      <vt:lpstr>Ejercicios:</vt:lpstr>
      <vt:lpstr>Ejercicios:</vt:lpstr>
      <vt:lpstr>Ejercicios:</vt:lpstr>
      <vt:lpstr>Ejercicios: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Rubén Miranda Cerna</dc:creator>
  <cp:lastModifiedBy>Francisco Jara Bernal</cp:lastModifiedBy>
  <cp:revision>90</cp:revision>
  <dcterms:modified xsi:type="dcterms:W3CDTF">2024-06-27T12:00:54Z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0x0101006948EC7F77FB994EAA69A8F5F377E14E</vt:lpwstr>
  </property>
  <property fmtid="{D5CDD505-2E9C-101B-9397-08002B2CF9AE}" pid="3" name="ArticulateGUID">
    <vt:lpwstr>D423E9C1-20EB-45CA-B0C1-11C39F7ED179</vt:lpwstr>
  </property>
  <property fmtid="{D5CDD505-2E9C-101B-9397-08002B2CF9AE}" pid="4" name="ArticulatePath">
    <vt:lpwstr>Template INACAP - Capacitación</vt:lpwstr>
  </property>
  <property fmtid="{D5CDD505-2E9C-101B-9397-08002B2CF9AE}" pid="5" name="Order">
    <vt:r8>470300</vt:r8>
  </property>
  <property fmtid="{D5CDD505-2E9C-101B-9397-08002B2CF9AE}" pid="6" name="Título">
    <vt:lpwstr>Presentación de PowerPoint</vt:lpwstr>
  </property>
  <property fmtid="{D5CDD505-2E9C-101B-9397-08002B2CF9AE}" pid="7" name="MediaServiceImageTags">
    <vt:lpwstr/>
  </property>
  <property fmtid="{D5CDD505-2E9C-101B-9397-08002B2CF9AE}" pid="8" name="Valor de Id. de documento">
    <vt:lpwstr>NSR3YSYDJ5PP-464367228-4703</vt:lpwstr>
  </property>
  <property fmtid="{D5CDD505-2E9C-101B-9397-08002B2CF9AE}" pid="9" name="_dlc_DocIdItemGuid">
    <vt:lpwstr>5b6340ab-1fc9-44ce-8a70-d7d5fe31f6b1</vt:lpwstr>
  </property>
</Properties>
</file>