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21" r:id="rId3"/>
    <p:sldId id="426" r:id="rId4"/>
    <p:sldId id="424" r:id="rId5"/>
    <p:sldId id="422" r:id="rId6"/>
    <p:sldId id="425" r:id="rId7"/>
    <p:sldId id="423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 showGuides="1">
      <p:cViewPr varScale="1">
        <p:scale>
          <a:sx n="100" d="100"/>
          <a:sy n="100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C335F-820C-8340-B4AE-C4EF5324F64F}" type="datetimeFigureOut">
              <a:rPr lang="en-GB" smtClean="0"/>
              <a:t>30/10/2020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15562-2E33-FD42-A443-D16759C7873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86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(12/11/2014 12:11) -----</a:t>
            </a:r>
          </a:p>
          <a:p>
            <a:r>
              <a:rPr lang="fr-FR"/>
              <a:t>CA can perform 0D simulation so equ cal &amp; time evol of closed and open reactors</a:t>
            </a:r>
          </a:p>
          <a:p>
            <a:r>
              <a:rPr lang="fr-FR"/>
              <a:t>It can also perform STEADY 1D simulations, mostly premixed configurations but a counterflow diffusion flame model is also implemented</a:t>
            </a:r>
          </a:p>
          <a:p>
            <a:r>
              <a:rPr lang="fr-FR"/>
              <a:t>recently it also became possible to add surface 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C39BF5-0A1C-9949-9DDE-C5E079FD58BB}" type="datetime1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Anne FELDEn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46EA-2C56-4944-A0C7-F8D76444F63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2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(12/11/2014 12:11) -----</a:t>
            </a:r>
          </a:p>
          <a:p>
            <a:r>
              <a:rPr lang="fr-FR"/>
              <a:t>CA can perform 0D simulation so equ cal &amp; time evol of closed and open reactors</a:t>
            </a:r>
          </a:p>
          <a:p>
            <a:r>
              <a:rPr lang="fr-FR"/>
              <a:t>It can also perform STEADY 1D simulations, mostly premixed configurations but a counterflow diffusion flame model is also implemented</a:t>
            </a:r>
          </a:p>
          <a:p>
            <a:r>
              <a:rPr lang="fr-FR"/>
              <a:t>recently it also became possible to add surface 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C39BF5-0A1C-9949-9DDE-C5E079FD58BB}" type="datetime1">
              <a:rPr lang="fr-FR" smtClean="0"/>
              <a:t>05/11/2020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Anne FELDEn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46EA-2C56-4944-A0C7-F8D76444F63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6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(12/11/2014 12:11) -----</a:t>
            </a:r>
          </a:p>
          <a:p>
            <a:r>
              <a:rPr lang="fr-FR"/>
              <a:t>CA can perform 0D simulation so equ cal &amp; time evol of closed and open reactors</a:t>
            </a:r>
          </a:p>
          <a:p>
            <a:r>
              <a:rPr lang="fr-FR"/>
              <a:t>It can also perform STEADY 1D simulations, mostly premixed configurations but a counterflow diffusion flame model is also implemented</a:t>
            </a:r>
          </a:p>
          <a:p>
            <a:r>
              <a:rPr lang="fr-FR"/>
              <a:t>recently it also became possible to add surface 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C39BF5-0A1C-9949-9DDE-C5E079FD58BB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Anne FELDEn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46EA-2C56-4944-A0C7-F8D76444F63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12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(12/11/2014 12:11) -----</a:t>
            </a:r>
          </a:p>
          <a:p>
            <a:r>
              <a:rPr lang="fr-FR"/>
              <a:t>CA can perform 0D simulation so equ cal &amp; time evol of closed and open reactors</a:t>
            </a:r>
          </a:p>
          <a:p>
            <a:r>
              <a:rPr lang="fr-FR"/>
              <a:t>It can also perform STEADY 1D simulations, mostly premixed configurations but a counterflow diffusion flame model is also implemented</a:t>
            </a:r>
          </a:p>
          <a:p>
            <a:r>
              <a:rPr lang="fr-FR"/>
              <a:t>recently it also became possible to add surface 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C39BF5-0A1C-9949-9DDE-C5E079FD58BB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Anne FELDEn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46EA-2C56-4944-A0C7-F8D76444F63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79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(12/11/2014 12:11) -----</a:t>
            </a:r>
          </a:p>
          <a:p>
            <a:r>
              <a:rPr lang="fr-FR"/>
              <a:t>CA can perform 0D simulation so equ cal &amp; time evol of closed and open reactors</a:t>
            </a:r>
          </a:p>
          <a:p>
            <a:r>
              <a:rPr lang="fr-FR"/>
              <a:t>It can also perform STEADY 1D simulations, mostly premixed configurations but a counterflow diffusion flame model is also implemented</a:t>
            </a:r>
          </a:p>
          <a:p>
            <a:r>
              <a:rPr lang="fr-FR"/>
              <a:t>recently it also became possible to add surface 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C39BF5-0A1C-9949-9DDE-C5E079FD58BB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Anne FELDEn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46EA-2C56-4944-A0C7-F8D76444F63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9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(12/11/2014 12:11) -----</a:t>
            </a:r>
          </a:p>
          <a:p>
            <a:r>
              <a:rPr lang="fr-FR"/>
              <a:t>CA can perform 0D simulation so equ cal &amp; time evol of closed and open reactors</a:t>
            </a:r>
          </a:p>
          <a:p>
            <a:r>
              <a:rPr lang="fr-FR"/>
              <a:t>It can also perform STEADY 1D simulations, mostly premixed configurations but a counterflow diffusion flame model is also implemented</a:t>
            </a:r>
          </a:p>
          <a:p>
            <a:r>
              <a:rPr lang="fr-FR"/>
              <a:t>recently it also became possible to add surface 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C39BF5-0A1C-9949-9DDE-C5E079FD58BB}" type="datetime1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Anne FELDEn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46EA-2C56-4944-A0C7-F8D76444F63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5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mc:AlternateContent xmlns:mc="http://schemas.openxmlformats.org/markup-compatibility/2006">
          <mc:Choice xmlns="" xmlns:mv="urn:schemas-microsoft-com:mac:vml" xmlns:ma="http://schemas.microsoft.com/office/mac/drawingml/2008/main" Requires="ma">
            <a:blipFill rotWithShape="1">
              <a:blip r:embed="rId2"/>
              <a:stretch>
                <a:fillRect/>
              </a:stretch>
            </a:blipFill>
          </mc:Choice>
          <mc:Fallback>
            <a:blipFill rotWithShape="1">
              <a:blip r:embed="rId3"/>
              <a:stretch>
                <a:fillRect/>
              </a:stretch>
            </a:blipFill>
          </mc:Fallback>
        </mc:AlternateContent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191750"/>
            <a:ext cx="2057400" cy="4934413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91750"/>
            <a:ext cx="6019800" cy="49344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5654"/>
            <a:ext cx="3008313" cy="1177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1165653"/>
            <a:ext cx="5111750" cy="49605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2350620"/>
            <a:ext cx="3008313" cy="37755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d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mc:AlternateContent xmlns:mc="http://schemas.openxmlformats.org/markup-compatibility/2006">
          <mc:Choice xmlns="" xmlns:mv="urn:schemas-microsoft-com:mac:vml" xmlns:ma="http://schemas.microsoft.com/office/mac/drawingml/2008/main" Requires="ma">
            <a:blipFill rotWithShape="1">
              <a:blip r:embed="rId13"/>
              <a:stretch>
                <a:fillRect/>
              </a:stretch>
            </a:blipFill>
          </mc:Choice>
          <mc:Fallback>
            <a:blipFill rotWithShape="1">
              <a:blip r:embed="rId14"/>
              <a:stretch>
                <a:fillRect/>
              </a:stretch>
            </a:blipFill>
          </mc:Fallback>
        </mc:AlternateContent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Un Centre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Jonathan WIRTZ, Théo OGIER - PhD CERFACS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2176-F938-0B4D-89A8-A84B98BF83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SzPct val="75000"/>
        <a:buFont typeface="Wingdings" charset="2"/>
        <a:buChar char="u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Wingdings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mc:AlternateContent xmlns:mc="http://schemas.openxmlformats.org/markup-compatibility/2006">
          <mc:Choice xmlns="" xmlns:mv="urn:schemas-microsoft-com:mac:vml" xmlns:ma="http://schemas.microsoft.com/office/mac/drawingml/2008/main" Requires="ma">
            <a:blipFill rotWithShape="1">
              <a:blip r:embed="rId2"/>
              <a:stretch>
                <a:fillRect/>
              </a:stretch>
            </a:blipFill>
          </mc:Choice>
          <mc:Fallback>
            <a:blipFill rotWithShape="1">
              <a:blip r:embed="rId3"/>
              <a:stretch>
                <a:fillRect/>
              </a:stretch>
            </a:blipFill>
          </mc:Fallback>
        </mc:AlternateContent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FB8915E-9297-D041-8AF9-8AABFED6D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247" y="171288"/>
            <a:ext cx="771278" cy="12414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135D38A-B4C0-D24E-8689-06B7D8C0D3BE}"/>
              </a:ext>
            </a:extLst>
          </p:cNvPr>
          <p:cNvSpPr txBox="1">
            <a:spLocks/>
          </p:cNvSpPr>
          <p:nvPr/>
        </p:nvSpPr>
        <p:spPr>
          <a:xfrm>
            <a:off x="1412789" y="2877065"/>
            <a:ext cx="6400800" cy="689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charset="2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entury Schoolbook" panose="02040604050505020304" pitchFamily="18" charset="0"/>
              </a:rPr>
              <a:t>Basics to get started with the tutorial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7" name="Picture 2" descr="Cantera">
            <a:extLst>
              <a:ext uri="{FF2B5EF4-FFF2-40B4-BE49-F238E27FC236}">
                <a16:creationId xmlns:a16="http://schemas.microsoft.com/office/drawing/2014/main" id="{12824DB7-28D2-B049-92F8-DFFE0FF2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2656"/>
            <a:ext cx="2520280" cy="9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F089893-BC58-6349-AFEA-B3829A2C0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808" y="5517232"/>
            <a:ext cx="4608512" cy="48366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entury Schoolbook" panose="02040604050505020304" pitchFamily="18" charset="0"/>
              </a:rPr>
              <a:t>Tuesday 16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  <a:latin typeface="Century Schoolbook" panose="02040604050505020304" pitchFamily="18" charset="0"/>
              </a:rPr>
              <a:t>th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entury Schoolbook" panose="02040604050505020304" pitchFamily="18" charset="0"/>
              </a:rPr>
              <a:t> November 2020</a:t>
            </a:r>
            <a:endParaRPr lang="fr-FR" dirty="0">
              <a:solidFill>
                <a:schemeClr val="bg2">
                  <a:lumMod val="25000"/>
                </a:schemeClr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ln>
            <a:noFill/>
          </a:ln>
        </p:spPr>
        <p:txBody>
          <a:bodyPr/>
          <a:lstStyle/>
          <a:p>
            <a:r>
              <a:rPr lang="fr-FR" i="1" dirty="0">
                <a:latin typeface="Century Schoolbook" panose="02040604050505020304" pitchFamily="18" charset="0"/>
              </a:rPr>
              <a:t>A </a:t>
            </a:r>
            <a:r>
              <a:rPr lang="fr-FR" i="1" dirty="0" err="1">
                <a:latin typeface="Century Schoolbook" panose="02040604050505020304" pitchFamily="18" charset="0"/>
              </a:rPr>
              <a:t>word</a:t>
            </a:r>
            <a:r>
              <a:rPr lang="fr-FR" i="1" dirty="0">
                <a:latin typeface="Century Schoolbook" panose="02040604050505020304" pitchFamily="18" charset="0"/>
              </a:rPr>
              <a:t> about </a:t>
            </a:r>
            <a:r>
              <a:rPr lang="fr-FR" i="1" dirty="0" err="1">
                <a:latin typeface="Century Schoolbook" panose="02040604050505020304" pitchFamily="18" charset="0"/>
              </a:rPr>
              <a:t>website</a:t>
            </a:r>
            <a:r>
              <a:rPr lang="fr-FR" i="1" dirty="0">
                <a:latin typeface="Century Schoolbook" panose="02040604050505020304" pitchFamily="18" charset="0"/>
              </a:rPr>
              <a:t> and </a:t>
            </a:r>
            <a:r>
              <a:rPr lang="fr-FR" i="1" dirty="0" err="1">
                <a:latin typeface="Century Schoolbook" panose="02040604050505020304" pitchFamily="18" charset="0"/>
              </a:rPr>
              <a:t>password</a:t>
            </a:r>
            <a:endParaRPr lang="fr-FR" i="1" dirty="0">
              <a:latin typeface="Century Schoolbook" panose="020406040505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Jonathan WIRTZ, Théo OGIER - PhD CERFACS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DEC51A-4CCB-4CA0-8C6A-CA71ED4B49D0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272EA1-D93C-AB4A-B4B1-A5FD059D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0540"/>
            <a:ext cx="9144000" cy="243348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D5C2B8-44BF-8040-8F24-0E096C96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42" y="1573332"/>
            <a:ext cx="7340916" cy="9678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To retrieve password on the website, you should go on the teams of chemistry combustion !</a:t>
            </a:r>
          </a:p>
        </p:txBody>
      </p:sp>
    </p:spTree>
    <p:extLst>
      <p:ext uri="{BB962C8B-B14F-4D97-AF65-F5344CB8AC3E}">
        <p14:creationId xmlns:p14="http://schemas.microsoft.com/office/powerpoint/2010/main" val="392842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ln>
            <a:noFill/>
          </a:ln>
        </p:spPr>
        <p:txBody>
          <a:bodyPr/>
          <a:lstStyle/>
          <a:p>
            <a:r>
              <a:rPr lang="fr-FR" i="1" dirty="0" err="1">
                <a:latin typeface="Century Schoolbook" panose="02040604050505020304" pitchFamily="18" charset="0"/>
              </a:rPr>
              <a:t>Installing</a:t>
            </a:r>
            <a:r>
              <a:rPr lang="fr-FR" i="1" dirty="0">
                <a:latin typeface="Century Schoolbook" panose="02040604050505020304" pitchFamily="18" charset="0"/>
              </a:rPr>
              <a:t> CANTERA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169" y="2477602"/>
            <a:ext cx="8229600" cy="20608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The procedure is written on the website.</a:t>
            </a:r>
          </a:p>
          <a:p>
            <a:pPr marL="0" indent="0"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Two solutions :</a:t>
            </a:r>
          </a:p>
          <a:p>
            <a:pPr>
              <a:buFontTx/>
              <a:buChar char="-"/>
            </a:pPr>
            <a:r>
              <a:rPr lang="en-US" sz="2400" dirty="0">
                <a:latin typeface="Century Schoolbook" panose="02040604050505020304" pitchFamily="18" charset="0"/>
              </a:rPr>
              <a:t>Either you work with your computer, then </a:t>
            </a:r>
            <a:r>
              <a:rPr lang="en-US" sz="2400" i="1" dirty="0">
                <a:latin typeface="Century Schoolbook" panose="02040604050505020304" pitchFamily="18" charset="0"/>
              </a:rPr>
              <a:t>git clone </a:t>
            </a:r>
            <a:r>
              <a:rPr lang="en-US" sz="2400" dirty="0">
                <a:latin typeface="Century Schoolbook" panose="02040604050505020304" pitchFamily="18" charset="0"/>
              </a:rPr>
              <a:t>the sources and run the </a:t>
            </a:r>
            <a:r>
              <a:rPr lang="en-US" sz="2400" i="1" dirty="0" err="1">
                <a:latin typeface="Century Schoolbook" panose="02040604050505020304" pitchFamily="18" charset="0"/>
              </a:rPr>
              <a:t>install_cantera.py</a:t>
            </a:r>
            <a:r>
              <a:rPr lang="en-US" sz="2400" i="1" dirty="0">
                <a:latin typeface="Century Schoolbook" panose="020406040505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dirty="0">
                <a:latin typeface="Century Schoolbook" panose="02040604050505020304" pitchFamily="18" charset="0"/>
              </a:rPr>
              <a:t>Or you work with NFS, </a:t>
            </a:r>
            <a:r>
              <a:rPr lang="en-US" sz="2400" i="1" dirty="0">
                <a:latin typeface="Century Schoolbook" panose="02040604050505020304" pitchFamily="18" charset="0"/>
              </a:rPr>
              <a:t>module load </a:t>
            </a:r>
            <a:r>
              <a:rPr lang="en-US" sz="2400" i="1" dirty="0" err="1">
                <a:latin typeface="Century Schoolbook" panose="02040604050505020304" pitchFamily="18" charset="0"/>
              </a:rPr>
              <a:t>cantera</a:t>
            </a:r>
            <a:r>
              <a:rPr lang="en-US" sz="2400" dirty="0">
                <a:latin typeface="Century Schoolbook" panose="02040604050505020304" pitchFamily="18" charset="0"/>
              </a:rPr>
              <a:t> should be sufficient.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/>
              <a:t>Jonathan WIRTZ, Théo OGIER - PhD CERFACS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DEC51A-4CCB-4CA0-8C6A-CA71ED4B49D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ln>
            <a:noFill/>
          </a:ln>
        </p:spPr>
        <p:txBody>
          <a:bodyPr/>
          <a:lstStyle/>
          <a:p>
            <a:r>
              <a:rPr lang="fr-FR" i="1" dirty="0">
                <a:latin typeface="Century Schoolbook" panose="02040604050505020304" pitchFamily="18" charset="0"/>
              </a:rPr>
              <a:t>How to </a:t>
            </a:r>
            <a:r>
              <a:rPr lang="fr-FR" i="1" dirty="0" err="1">
                <a:latin typeface="Century Schoolbook" panose="02040604050505020304" pitchFamily="18" charset="0"/>
              </a:rPr>
              <a:t>work</a:t>
            </a:r>
            <a:r>
              <a:rPr lang="fr-FR" i="1" dirty="0">
                <a:latin typeface="Century Schoolbook" panose="02040604050505020304" pitchFamily="18" charset="0"/>
              </a:rPr>
              <a:t> </a:t>
            </a:r>
            <a:r>
              <a:rPr lang="fr-FR" i="1" dirty="0" err="1">
                <a:latin typeface="Century Schoolbook" panose="02040604050505020304" pitchFamily="18" charset="0"/>
              </a:rPr>
              <a:t>with</a:t>
            </a:r>
            <a:r>
              <a:rPr lang="fr-FR" i="1" dirty="0">
                <a:latin typeface="Century Schoolbook" panose="02040604050505020304" pitchFamily="18" charset="0"/>
              </a:rPr>
              <a:t> </a:t>
            </a:r>
            <a:r>
              <a:rPr lang="fr-FR" i="1" dirty="0" err="1">
                <a:latin typeface="Century Schoolbook" panose="02040604050505020304" pitchFamily="18" charset="0"/>
              </a:rPr>
              <a:t>jupyter</a:t>
            </a:r>
            <a:r>
              <a:rPr lang="fr-FR" i="1" dirty="0">
                <a:latin typeface="Century Schoolbook" panose="02040604050505020304" pitchFamily="18" charset="0"/>
              </a:rPr>
              <a:t> notebook (2)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DEC51A-4CCB-4CA0-8C6A-CA71ED4B49D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6C3C9B-9094-4748-B5D9-78EB7476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7624"/>
            <a:ext cx="8229600" cy="974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entury Schoolbook" panose="02040604050505020304" pitchFamily="18" charset="0"/>
              </a:rPr>
              <a:t>Jupyter</a:t>
            </a:r>
            <a:r>
              <a:rPr lang="en-US" sz="2400" dirty="0">
                <a:latin typeface="Century Schoolbook" panose="02040604050505020304" pitchFamily="18" charset="0"/>
              </a:rPr>
              <a:t> python notebook works just like python script, but are more suitable for visualization.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5B7C3A-D7D2-594F-8AD1-D31F0B727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77" y="2162432"/>
            <a:ext cx="4739846" cy="3858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23476C-F88E-6143-BE83-3F4B10A579A3}"/>
              </a:ext>
            </a:extLst>
          </p:cNvPr>
          <p:cNvSpPr txBox="1">
            <a:spLocks/>
          </p:cNvSpPr>
          <p:nvPr/>
        </p:nvSpPr>
        <p:spPr>
          <a:xfrm>
            <a:off x="683740" y="2990079"/>
            <a:ext cx="8229600" cy="532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charset="2"/>
              <a:buChar char="u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If you are on your mac, maybe you have to type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77C6F4-D24B-1341-A93F-B0C8E7AEA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269" y="3772671"/>
            <a:ext cx="4036541" cy="3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4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ln>
            <a:noFill/>
          </a:ln>
        </p:spPr>
        <p:txBody>
          <a:bodyPr/>
          <a:lstStyle/>
          <a:p>
            <a:r>
              <a:rPr lang="fr-FR" i="1" dirty="0">
                <a:latin typeface="Century Schoolbook" panose="02040604050505020304" pitchFamily="18" charset="0"/>
              </a:rPr>
              <a:t>How to </a:t>
            </a:r>
            <a:r>
              <a:rPr lang="fr-FR" i="1" dirty="0" err="1">
                <a:latin typeface="Century Schoolbook" panose="02040604050505020304" pitchFamily="18" charset="0"/>
              </a:rPr>
              <a:t>work</a:t>
            </a:r>
            <a:r>
              <a:rPr lang="fr-FR" i="1" dirty="0">
                <a:latin typeface="Century Schoolbook" panose="02040604050505020304" pitchFamily="18" charset="0"/>
              </a:rPr>
              <a:t> </a:t>
            </a:r>
            <a:r>
              <a:rPr lang="fr-FR" i="1" dirty="0" err="1">
                <a:latin typeface="Century Schoolbook" panose="02040604050505020304" pitchFamily="18" charset="0"/>
              </a:rPr>
              <a:t>with</a:t>
            </a:r>
            <a:r>
              <a:rPr lang="fr-FR" i="1" dirty="0">
                <a:latin typeface="Century Schoolbook" panose="02040604050505020304" pitchFamily="18" charset="0"/>
              </a:rPr>
              <a:t> </a:t>
            </a:r>
            <a:r>
              <a:rPr lang="fr-FR" i="1" dirty="0" err="1">
                <a:latin typeface="Century Schoolbook" panose="02040604050505020304" pitchFamily="18" charset="0"/>
              </a:rPr>
              <a:t>jupyter</a:t>
            </a:r>
            <a:r>
              <a:rPr lang="fr-FR" i="1" dirty="0">
                <a:latin typeface="Century Schoolbook" panose="02040604050505020304" pitchFamily="18" charset="0"/>
              </a:rPr>
              <a:t> notebook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DEC51A-4CCB-4CA0-8C6A-CA71ED4B49D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6C3C9B-9094-4748-B5D9-78EB7476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7624"/>
            <a:ext cx="8229600" cy="974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It will open a kernel. Then, a page on your browser will open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886E0-A55F-A746-9F7D-5258310E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75" y="1862255"/>
            <a:ext cx="5509049" cy="40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ln>
            <a:noFill/>
          </a:ln>
        </p:spPr>
        <p:txBody>
          <a:bodyPr/>
          <a:lstStyle/>
          <a:p>
            <a:r>
              <a:rPr lang="fr-FR" i="1" dirty="0">
                <a:latin typeface="Century Schoolbook" panose="02040604050505020304" pitchFamily="18" charset="0"/>
              </a:rPr>
              <a:t>How to </a:t>
            </a:r>
            <a:r>
              <a:rPr lang="fr-FR" i="1" dirty="0" err="1">
                <a:latin typeface="Century Schoolbook" panose="02040604050505020304" pitchFamily="18" charset="0"/>
              </a:rPr>
              <a:t>work</a:t>
            </a:r>
            <a:r>
              <a:rPr lang="fr-FR" i="1" dirty="0">
                <a:latin typeface="Century Schoolbook" panose="02040604050505020304" pitchFamily="18" charset="0"/>
              </a:rPr>
              <a:t> </a:t>
            </a:r>
            <a:r>
              <a:rPr lang="fr-FR" i="1" dirty="0" err="1">
                <a:latin typeface="Century Schoolbook" panose="02040604050505020304" pitchFamily="18" charset="0"/>
              </a:rPr>
              <a:t>with</a:t>
            </a:r>
            <a:r>
              <a:rPr lang="fr-FR" i="1" dirty="0">
                <a:latin typeface="Century Schoolbook" panose="02040604050505020304" pitchFamily="18" charset="0"/>
              </a:rPr>
              <a:t> </a:t>
            </a:r>
            <a:r>
              <a:rPr lang="fr-FR" i="1" dirty="0" err="1">
                <a:latin typeface="Century Schoolbook" panose="02040604050505020304" pitchFamily="18" charset="0"/>
              </a:rPr>
              <a:t>jupyter</a:t>
            </a:r>
            <a:r>
              <a:rPr lang="fr-FR" i="1" dirty="0">
                <a:latin typeface="Century Schoolbook" panose="02040604050505020304" pitchFamily="18" charset="0"/>
              </a:rPr>
              <a:t> notebook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DEC51A-4CCB-4CA0-8C6A-CA71ED4B49D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6C3C9B-9094-4748-B5D9-78EB7476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075" y="3162389"/>
            <a:ext cx="3286897" cy="371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entury Schoolbook" panose="02040604050505020304" pitchFamily="18" charset="0"/>
              </a:rPr>
              <a:t>This launches a cell of the 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886E0-A55F-A746-9F7D-5258310E1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29" b="85506"/>
          <a:stretch/>
        </p:blipFill>
        <p:spPr>
          <a:xfrm>
            <a:off x="271848" y="1511358"/>
            <a:ext cx="8101426" cy="14722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24E564-5358-1148-8C79-B8ED84F9E7D9}"/>
              </a:ext>
            </a:extLst>
          </p:cNvPr>
          <p:cNvSpPr txBox="1">
            <a:spLocks/>
          </p:cNvSpPr>
          <p:nvPr/>
        </p:nvSpPr>
        <p:spPr>
          <a:xfrm>
            <a:off x="5399903" y="1104490"/>
            <a:ext cx="3632886" cy="48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charset="2"/>
              <a:buChar char="u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>
                <a:latin typeface="Century Schoolbook" panose="02040604050505020304" pitchFamily="18" charset="0"/>
              </a:rPr>
              <a:t>There you can launch all the script</a:t>
            </a:r>
          </a:p>
        </p:txBody>
      </p: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FD39935B-F061-374D-89A7-46E22F42E442}"/>
              </a:ext>
            </a:extLst>
          </p:cNvPr>
          <p:cNvCxnSpPr>
            <a:stCxn id="9" idx="1"/>
          </p:cNvCxnSpPr>
          <p:nvPr/>
        </p:nvCxnSpPr>
        <p:spPr>
          <a:xfrm rot="10800000">
            <a:off x="3904735" y="2804985"/>
            <a:ext cx="531340" cy="5432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87C7C408-E87B-7546-9947-EAC91CAA033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3632887" y="1345964"/>
            <a:ext cx="1767016" cy="655830"/>
          </a:xfrm>
          <a:prstGeom prst="bentConnector3">
            <a:avLst>
              <a:gd name="adj1" fmla="val 1003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8D7A6D82-17AF-A04B-8A59-07EAE53B0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" t="41464" r="34729" b="29728"/>
          <a:stretch/>
        </p:blipFill>
        <p:spPr>
          <a:xfrm>
            <a:off x="0" y="3815323"/>
            <a:ext cx="5562600" cy="188809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33CE01B-3918-3440-8895-86EA4C753AAF}"/>
              </a:ext>
            </a:extLst>
          </p:cNvPr>
          <p:cNvSpPr txBox="1">
            <a:spLocks/>
          </p:cNvSpPr>
          <p:nvPr/>
        </p:nvSpPr>
        <p:spPr>
          <a:xfrm>
            <a:off x="6250460" y="3837315"/>
            <a:ext cx="2535194" cy="37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charset="2"/>
              <a:buChar char="u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>
                <a:latin typeface="Century Schoolbook" panose="02040604050505020304" pitchFamily="18" charset="0"/>
              </a:rPr>
              <a:t>This is a markdown cell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7904593-1A15-4F42-9643-BE5570846945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223054" y="4023136"/>
            <a:ext cx="30274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EAFCEB-D652-064F-8686-63FD5D8029DE}"/>
              </a:ext>
            </a:extLst>
          </p:cNvPr>
          <p:cNvSpPr txBox="1">
            <a:spLocks/>
          </p:cNvSpPr>
          <p:nvPr/>
        </p:nvSpPr>
        <p:spPr>
          <a:xfrm>
            <a:off x="6250460" y="4417045"/>
            <a:ext cx="2535194" cy="37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75000"/>
              <a:buFont typeface="Wingdings" charset="2"/>
              <a:buChar char="u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charset="2"/>
              <a:buChar char="§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dirty="0">
                <a:latin typeface="Century Schoolbook" panose="02040604050505020304" pitchFamily="18" charset="0"/>
              </a:rPr>
              <a:t>This is a code cell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33BED12-02C9-E341-AFC7-11D15D4FD53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721178" y="4602867"/>
            <a:ext cx="5292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2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ln>
            <a:noFill/>
          </a:ln>
        </p:spPr>
        <p:txBody>
          <a:bodyPr/>
          <a:lstStyle/>
          <a:p>
            <a:r>
              <a:rPr lang="fr-FR" i="1" dirty="0" err="1">
                <a:latin typeface="Century Schoolbook" panose="02040604050505020304" pitchFamily="18" charset="0"/>
              </a:rPr>
              <a:t>Comments</a:t>
            </a:r>
            <a:endParaRPr lang="fr-FR" i="1" dirty="0">
              <a:latin typeface="Century Schoolbook" panose="020406040505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Jonathan WIRTZ, Théo OGIER - PhD CERFACS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DEC51A-4CCB-4CA0-8C6A-CA71ED4B49D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6C3C9B-9094-4748-B5D9-78EB7476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9" y="2477602"/>
            <a:ext cx="8229600" cy="206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entury Schoolbook" panose="02040604050505020304" pitchFamily="18" charset="0"/>
              </a:rPr>
              <a:t>If you have some comments/feedbacks, do not hesitate to tell us !</a:t>
            </a:r>
          </a:p>
        </p:txBody>
      </p:sp>
    </p:spTree>
    <p:extLst>
      <p:ext uri="{BB962C8B-B14F-4D97-AF65-F5344CB8AC3E}">
        <p14:creationId xmlns:p14="http://schemas.microsoft.com/office/powerpoint/2010/main" val="670680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8760</TotalTime>
  <Words>613</Words>
  <Application>Microsoft Macintosh PowerPoint</Application>
  <PresentationFormat>Affichage à l'écran (4:3)</PresentationFormat>
  <Paragraphs>81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</vt:lpstr>
      <vt:lpstr>Thème Office</vt:lpstr>
      <vt:lpstr>Présentation PowerPoint</vt:lpstr>
      <vt:lpstr>A word about website and password</vt:lpstr>
      <vt:lpstr>Installing CANTERA</vt:lpstr>
      <vt:lpstr>How to work with jupyter notebook (2)</vt:lpstr>
      <vt:lpstr>How to work with jupyter notebook</vt:lpstr>
      <vt:lpstr>How to work with jupyter notebook</vt:lpstr>
      <vt:lpstr>Comments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Mireille Sels-Cazaux</dc:creator>
  <cp:lastModifiedBy>jonathan W</cp:lastModifiedBy>
  <cp:revision>24</cp:revision>
  <dcterms:created xsi:type="dcterms:W3CDTF">2015-02-08T18:16:35Z</dcterms:created>
  <dcterms:modified xsi:type="dcterms:W3CDTF">2020-11-05T08:44:14Z</dcterms:modified>
</cp:coreProperties>
</file>