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CABF"/>
    <a:srgbClr val="212121"/>
    <a:srgbClr val="E7F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451DC3-457A-49D2-8D42-6B1799EAD3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Algo. és </a:t>
            </a:r>
            <a:r>
              <a:rPr lang="en-US" dirty="0" err="1"/>
              <a:t>adatszerk</a:t>
            </a:r>
            <a:r>
              <a:rPr lang="en-US" dirty="0"/>
              <a:t>. II.</a:t>
            </a:r>
            <a:br>
              <a:rPr lang="en-US" dirty="0"/>
            </a:br>
            <a:r>
              <a:rPr lang="en-US" dirty="0"/>
              <a:t>7. gyakorlat –</a:t>
            </a:r>
            <a:br>
              <a:rPr lang="en-US" dirty="0"/>
            </a:br>
            <a:r>
              <a:rPr lang="en-US" dirty="0" err="1"/>
              <a:t>mélységi</a:t>
            </a:r>
            <a:r>
              <a:rPr lang="en-US" dirty="0"/>
              <a:t> </a:t>
            </a:r>
            <a:r>
              <a:rPr lang="en-US" dirty="0" err="1"/>
              <a:t>bejárás</a:t>
            </a:r>
            <a:endParaRPr lang="en-US" dirty="0"/>
          </a:p>
        </p:txBody>
      </p:sp>
      <p:sp>
        <p:nvSpPr>
          <p:cNvPr id="6" name="Alcím 2">
            <a:extLst>
              <a:ext uri="{FF2B5EF4-FFF2-40B4-BE49-F238E27FC236}">
                <a16:creationId xmlns:a16="http://schemas.microsoft.com/office/drawing/2014/main" id="{F8833AD0-C904-4843-854E-5FCFB9D4DB81}"/>
              </a:ext>
            </a:extLst>
          </p:cNvPr>
          <p:cNvSpPr txBox="1">
            <a:spLocks/>
          </p:cNvSpPr>
          <p:nvPr/>
        </p:nvSpPr>
        <p:spPr>
          <a:xfrm>
            <a:off x="810000" y="5297689"/>
            <a:ext cx="10572000" cy="78657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Torvinen Aili Szonja</a:t>
            </a:r>
          </a:p>
          <a:p>
            <a:r>
              <a:rPr lang="en-US" dirty="0" err="1"/>
              <a:t>Elérhetőségeim</a:t>
            </a:r>
            <a:r>
              <a:rPr lang="en-US" dirty="0"/>
              <a:t>: Teams + aoawos@inf.elte.hu</a:t>
            </a:r>
          </a:p>
        </p:txBody>
      </p:sp>
    </p:spTree>
    <p:extLst>
      <p:ext uri="{BB962C8B-B14F-4D97-AF65-F5344CB8AC3E}">
        <p14:creationId xmlns:p14="http://schemas.microsoft.com/office/powerpoint/2010/main" val="12473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15922B-5A82-4E4A-A799-2FDFE999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Mélységi</a:t>
            </a:r>
            <a:r>
              <a:rPr lang="en-US" dirty="0"/>
              <a:t> </a:t>
            </a:r>
            <a:r>
              <a:rPr lang="en-US" dirty="0" err="1"/>
              <a:t>bejárással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5EE304-65F3-4D1A-BE9E-AB7CAF483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Lefuttatjuk</a:t>
            </a:r>
            <a:r>
              <a:rPr lang="en-US" dirty="0"/>
              <a:t> a </a:t>
            </a:r>
            <a:r>
              <a:rPr lang="en-US" dirty="0" err="1"/>
              <a:t>mélységi</a:t>
            </a:r>
            <a:r>
              <a:rPr lang="en-US" dirty="0"/>
              <a:t> </a:t>
            </a:r>
            <a:r>
              <a:rPr lang="en-US" dirty="0" err="1"/>
              <a:t>bejárást</a:t>
            </a:r>
            <a:r>
              <a:rPr lang="en-US" dirty="0"/>
              <a:t>, a </a:t>
            </a:r>
            <a:r>
              <a:rPr lang="en-US" dirty="0" err="1"/>
              <a:t>befejezési</a:t>
            </a:r>
            <a:r>
              <a:rPr lang="en-US" dirty="0"/>
              <a:t> </a:t>
            </a:r>
            <a:r>
              <a:rPr lang="en-US" dirty="0" err="1"/>
              <a:t>számok</a:t>
            </a:r>
            <a:r>
              <a:rPr lang="en-US" dirty="0"/>
              <a:t> </a:t>
            </a:r>
            <a:r>
              <a:rPr lang="en-US" dirty="0" err="1"/>
              <a:t>szerint</a:t>
            </a:r>
            <a:r>
              <a:rPr lang="en-US" dirty="0"/>
              <a:t> </a:t>
            </a:r>
            <a:r>
              <a:rPr lang="en-US" dirty="0" err="1"/>
              <a:t>csökkenő</a:t>
            </a:r>
            <a:r>
              <a:rPr lang="en-US" dirty="0"/>
              <a:t> </a:t>
            </a:r>
            <a:r>
              <a:rPr lang="en-US" dirty="0" err="1"/>
              <a:t>sorrendben</a:t>
            </a:r>
            <a:r>
              <a:rPr lang="en-US" dirty="0"/>
              <a:t> </a:t>
            </a:r>
            <a:r>
              <a:rPr lang="en-US" dirty="0" err="1"/>
              <a:t>kiírjuk</a:t>
            </a:r>
            <a:r>
              <a:rPr lang="en-US" dirty="0"/>
              <a:t> a </a:t>
            </a:r>
            <a:r>
              <a:rPr lang="en-US" dirty="0" err="1"/>
              <a:t>csúcsokat</a:t>
            </a:r>
            <a:r>
              <a:rPr lang="en-US" dirty="0"/>
              <a:t>.</a:t>
            </a:r>
          </a:p>
          <a:p>
            <a:r>
              <a:rPr lang="en-US" dirty="0" err="1"/>
              <a:t>Implementációs</a:t>
            </a:r>
            <a:r>
              <a:rPr lang="en-US" dirty="0"/>
              <a:t> </a:t>
            </a:r>
            <a:r>
              <a:rPr lang="en-US" dirty="0" err="1"/>
              <a:t>tipp</a:t>
            </a:r>
            <a:r>
              <a:rPr lang="en-US" dirty="0"/>
              <a:t>: </a:t>
            </a:r>
            <a:r>
              <a:rPr lang="en-US" dirty="0" err="1"/>
              <a:t>csúcsok</a:t>
            </a:r>
            <a:r>
              <a:rPr lang="en-US" dirty="0"/>
              <a:t> </a:t>
            </a:r>
            <a:r>
              <a:rPr lang="en-US" dirty="0" err="1"/>
              <a:t>befejezésekor</a:t>
            </a:r>
            <a:r>
              <a:rPr lang="en-US" dirty="0"/>
              <a:t> egy </a:t>
            </a:r>
            <a:r>
              <a:rPr lang="en-US" dirty="0" err="1"/>
              <a:t>verembe</a:t>
            </a:r>
            <a:r>
              <a:rPr lang="en-US" dirty="0"/>
              <a:t> </a:t>
            </a:r>
            <a:r>
              <a:rPr lang="en-US" dirty="0" err="1"/>
              <a:t>kerülnek</a:t>
            </a:r>
            <a:r>
              <a:rPr lang="en-US" dirty="0"/>
              <a:t>, </a:t>
            </a:r>
            <a:r>
              <a:rPr lang="en-US" dirty="0" err="1"/>
              <a:t>algoritmus</a:t>
            </a:r>
            <a:r>
              <a:rPr lang="en-US" dirty="0"/>
              <a:t> végén </a:t>
            </a:r>
            <a:r>
              <a:rPr lang="en-US" dirty="0" err="1"/>
              <a:t>kiírjuk</a:t>
            </a:r>
            <a:r>
              <a:rPr lang="en-US" dirty="0"/>
              <a:t> </a:t>
            </a:r>
            <a:r>
              <a:rPr lang="en-US" dirty="0" err="1"/>
              <a:t>őket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Evvel</a:t>
            </a:r>
            <a:r>
              <a:rPr lang="en-US" dirty="0"/>
              <a:t> </a:t>
            </a:r>
            <a:r>
              <a:rPr lang="en-US" dirty="0" err="1"/>
              <a:t>ellenőrizni</a:t>
            </a:r>
            <a:r>
              <a:rPr lang="en-US" dirty="0"/>
              <a:t> is </a:t>
            </a:r>
            <a:r>
              <a:rPr lang="en-US" dirty="0" err="1"/>
              <a:t>tudjuk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gráf</a:t>
            </a:r>
            <a:r>
              <a:rPr lang="en-US" dirty="0"/>
              <a:t> DAG-e: ha van </a:t>
            </a:r>
            <a:r>
              <a:rPr lang="en-US" dirty="0" err="1"/>
              <a:t>visszaél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van </a:t>
            </a:r>
            <a:r>
              <a:rPr lang="en-US" dirty="0" err="1"/>
              <a:t>kör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1551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29A81D-F867-470A-8EF1-D160B40DE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Erősen</a:t>
            </a:r>
            <a:r>
              <a:rPr lang="en-US" dirty="0"/>
              <a:t> </a:t>
            </a:r>
            <a:r>
              <a:rPr lang="en-US" dirty="0" err="1"/>
              <a:t>összefüggő</a:t>
            </a:r>
            <a:r>
              <a:rPr lang="en-US" dirty="0"/>
              <a:t> </a:t>
            </a:r>
            <a:r>
              <a:rPr lang="en-US" dirty="0" err="1"/>
              <a:t>komponensek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A0E4B1-D679-4AAD-99AD-31A130349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Egy </a:t>
            </a:r>
            <a:r>
              <a:rPr lang="en-US" dirty="0" err="1"/>
              <a:t>gráf</a:t>
            </a:r>
            <a:r>
              <a:rPr lang="en-US" dirty="0"/>
              <a:t> egy </a:t>
            </a:r>
            <a:r>
              <a:rPr lang="en-US" dirty="0" err="1"/>
              <a:t>komponense</a:t>
            </a:r>
            <a:r>
              <a:rPr lang="en-US" dirty="0"/>
              <a:t> </a:t>
            </a:r>
            <a:r>
              <a:rPr lang="en-US" dirty="0" err="1"/>
              <a:t>erősen</a:t>
            </a:r>
            <a:r>
              <a:rPr lang="en-US" dirty="0"/>
              <a:t> </a:t>
            </a:r>
            <a:r>
              <a:rPr lang="en-US" dirty="0" err="1"/>
              <a:t>összefüggő</a:t>
            </a:r>
            <a:r>
              <a:rPr lang="en-US" dirty="0"/>
              <a:t>, ha </a:t>
            </a:r>
            <a:r>
              <a:rPr lang="en-US" dirty="0" err="1"/>
              <a:t>bármely</a:t>
            </a:r>
            <a:r>
              <a:rPr lang="en-US" dirty="0"/>
              <a:t> </a:t>
            </a:r>
            <a:r>
              <a:rPr lang="en-US" dirty="0" err="1"/>
              <a:t>csúcsból</a:t>
            </a:r>
            <a:r>
              <a:rPr lang="en-US" dirty="0"/>
              <a:t> </a:t>
            </a:r>
            <a:r>
              <a:rPr lang="en-US" dirty="0" err="1"/>
              <a:t>bármely</a:t>
            </a:r>
            <a:r>
              <a:rPr lang="en-US" dirty="0"/>
              <a:t> </a:t>
            </a:r>
            <a:r>
              <a:rPr lang="en-US" dirty="0" err="1"/>
              <a:t>másikba</a:t>
            </a:r>
            <a:r>
              <a:rPr lang="en-US" dirty="0"/>
              <a:t> </a:t>
            </a:r>
            <a:r>
              <a:rPr lang="en-US" dirty="0" err="1"/>
              <a:t>vezet</a:t>
            </a:r>
            <a:r>
              <a:rPr lang="en-US" dirty="0"/>
              <a:t> </a:t>
            </a:r>
            <a:r>
              <a:rPr lang="en-US" dirty="0" err="1"/>
              <a:t>út</a:t>
            </a:r>
            <a:r>
              <a:rPr lang="en-US" dirty="0"/>
              <a:t> (a </a:t>
            </a:r>
            <a:r>
              <a:rPr lang="en-US" dirty="0" err="1"/>
              <a:t>komponensen</a:t>
            </a:r>
            <a:r>
              <a:rPr lang="en-US" dirty="0"/>
              <a:t> belül).</a:t>
            </a:r>
          </a:p>
          <a:p>
            <a:r>
              <a:rPr lang="en-US" dirty="0" err="1"/>
              <a:t>Meghatározása</a:t>
            </a:r>
            <a:r>
              <a:rPr lang="en-US" dirty="0"/>
              <a:t> (</a:t>
            </a:r>
            <a:r>
              <a:rPr lang="en-US" dirty="0" err="1"/>
              <a:t>Kosaraju-algoritmus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DFS </a:t>
            </a:r>
            <a:r>
              <a:rPr lang="en-US" dirty="0" err="1"/>
              <a:t>futtatása</a:t>
            </a:r>
            <a:r>
              <a:rPr lang="en-US" dirty="0"/>
              <a:t>, a </a:t>
            </a:r>
            <a:r>
              <a:rPr lang="en-US" dirty="0" err="1"/>
              <a:t>befejezéskor</a:t>
            </a:r>
            <a:r>
              <a:rPr lang="en-US" dirty="0"/>
              <a:t> a </a:t>
            </a:r>
            <a:r>
              <a:rPr lang="en-US" dirty="0" err="1"/>
              <a:t>csúcsokat</a:t>
            </a:r>
            <a:r>
              <a:rPr lang="en-US" dirty="0"/>
              <a:t> egy </a:t>
            </a:r>
            <a:r>
              <a:rPr lang="en-US" dirty="0" err="1"/>
              <a:t>verembe</a:t>
            </a:r>
            <a:r>
              <a:rPr lang="en-US" dirty="0"/>
              <a:t> </a:t>
            </a:r>
            <a:r>
              <a:rPr lang="en-US" dirty="0" err="1"/>
              <a:t>tesszük</a:t>
            </a:r>
            <a:endParaRPr lang="en-US" dirty="0"/>
          </a:p>
          <a:p>
            <a:pPr lvl="1"/>
            <a:r>
              <a:rPr lang="en-US" dirty="0"/>
              <a:t>DFS </a:t>
            </a:r>
            <a:r>
              <a:rPr lang="en-US" dirty="0" err="1"/>
              <a:t>futtatása</a:t>
            </a:r>
            <a:r>
              <a:rPr lang="en-US" dirty="0"/>
              <a:t> a </a:t>
            </a:r>
            <a:r>
              <a:rPr lang="en-US" dirty="0" err="1"/>
              <a:t>transzponált</a:t>
            </a:r>
            <a:r>
              <a:rPr lang="en-US" dirty="0"/>
              <a:t> </a:t>
            </a:r>
            <a:r>
              <a:rPr lang="en-US" dirty="0" err="1"/>
              <a:t>gráfra</a:t>
            </a:r>
            <a:r>
              <a:rPr lang="en-US" dirty="0"/>
              <a:t> úgy,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startcsúcs</a:t>
            </a:r>
            <a:r>
              <a:rPr lang="en-US" dirty="0"/>
              <a:t> </a:t>
            </a:r>
            <a:r>
              <a:rPr lang="en-US" dirty="0" err="1"/>
              <a:t>mindig</a:t>
            </a:r>
            <a:r>
              <a:rPr lang="en-US" dirty="0"/>
              <a:t> a </a:t>
            </a:r>
            <a:r>
              <a:rPr lang="en-US" dirty="0" err="1"/>
              <a:t>verem</a:t>
            </a:r>
            <a:r>
              <a:rPr lang="en-US" dirty="0"/>
              <a:t> </a:t>
            </a:r>
            <a:r>
              <a:rPr lang="en-US" dirty="0" err="1"/>
              <a:t>legfelső</a:t>
            </a:r>
            <a:r>
              <a:rPr lang="en-US" dirty="0"/>
              <a:t> </a:t>
            </a:r>
            <a:r>
              <a:rPr lang="en-US" dirty="0" err="1"/>
              <a:t>fehér</a:t>
            </a:r>
            <a:r>
              <a:rPr lang="en-US" dirty="0"/>
              <a:t> </a:t>
            </a:r>
            <a:r>
              <a:rPr lang="en-US" dirty="0" err="1"/>
              <a:t>csúcsa</a:t>
            </a:r>
            <a:endParaRPr lang="en-US" dirty="0"/>
          </a:p>
          <a:p>
            <a:pPr lvl="2"/>
            <a:r>
              <a:rPr lang="en-US" sz="1600" dirty="0"/>
              <a:t>Az </a:t>
            </a:r>
            <a:r>
              <a:rPr lang="en-US" sz="1600" dirty="0" err="1"/>
              <a:t>eszerint</a:t>
            </a:r>
            <a:r>
              <a:rPr lang="en-US" sz="1600" dirty="0"/>
              <a:t> </a:t>
            </a:r>
            <a:r>
              <a:rPr lang="en-US" sz="1600" dirty="0" err="1"/>
              <a:t>kapott</a:t>
            </a:r>
            <a:r>
              <a:rPr lang="en-US" sz="1600" dirty="0"/>
              <a:t>, egy </a:t>
            </a:r>
            <a:r>
              <a:rPr lang="en-US" sz="1600" dirty="0" err="1"/>
              <a:t>mélységi</a:t>
            </a:r>
            <a:r>
              <a:rPr lang="en-US" sz="1600" dirty="0"/>
              <a:t> </a:t>
            </a:r>
            <a:r>
              <a:rPr lang="en-US" sz="1600" dirty="0" err="1"/>
              <a:t>fába</a:t>
            </a:r>
            <a:r>
              <a:rPr lang="en-US" sz="1600" dirty="0"/>
              <a:t> </a:t>
            </a:r>
            <a:r>
              <a:rPr lang="en-US" sz="1600" dirty="0" err="1"/>
              <a:t>tartozó</a:t>
            </a:r>
            <a:r>
              <a:rPr lang="en-US" sz="1600" dirty="0"/>
              <a:t> </a:t>
            </a:r>
            <a:r>
              <a:rPr lang="en-US" sz="1600" dirty="0" err="1"/>
              <a:t>csúcsok</a:t>
            </a:r>
            <a:r>
              <a:rPr lang="en-US" sz="1600" dirty="0"/>
              <a:t> </a:t>
            </a:r>
            <a:r>
              <a:rPr lang="en-US" sz="1600" dirty="0" err="1"/>
              <a:t>erősen</a:t>
            </a:r>
            <a:r>
              <a:rPr lang="en-US" sz="1600" dirty="0"/>
              <a:t> </a:t>
            </a:r>
            <a:r>
              <a:rPr lang="en-US" sz="1600" dirty="0" err="1"/>
              <a:t>összefüggő</a:t>
            </a:r>
            <a:r>
              <a:rPr lang="en-US" sz="1600" dirty="0"/>
              <a:t> </a:t>
            </a:r>
            <a:r>
              <a:rPr lang="en-US" sz="1600" dirty="0" err="1"/>
              <a:t>komponenseket</a:t>
            </a:r>
            <a:r>
              <a:rPr lang="en-US" sz="1600" dirty="0"/>
              <a:t> </a:t>
            </a:r>
            <a:r>
              <a:rPr lang="en-US" sz="1600" dirty="0" err="1"/>
              <a:t>alkotnak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9816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0A89AA-394F-4BE2-8CE9-5BE945BAC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Félig</a:t>
            </a:r>
            <a:r>
              <a:rPr lang="en-US" dirty="0"/>
              <a:t> </a:t>
            </a:r>
            <a:r>
              <a:rPr lang="en-US" dirty="0" err="1"/>
              <a:t>összefüggőség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5F1D51-2B54-4AE1-A99A-585337A5E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Egy </a:t>
            </a:r>
            <a:r>
              <a:rPr lang="en-US" dirty="0" err="1"/>
              <a:t>gráf</a:t>
            </a:r>
            <a:r>
              <a:rPr lang="en-US" dirty="0"/>
              <a:t> </a:t>
            </a:r>
            <a:r>
              <a:rPr lang="en-US" dirty="0" err="1"/>
              <a:t>félig</a:t>
            </a:r>
            <a:r>
              <a:rPr lang="en-US" dirty="0"/>
              <a:t> </a:t>
            </a:r>
            <a:r>
              <a:rPr lang="en-US" dirty="0" err="1"/>
              <a:t>összefüggő</a:t>
            </a:r>
            <a:r>
              <a:rPr lang="en-US" dirty="0"/>
              <a:t>, ha </a:t>
            </a:r>
            <a:r>
              <a:rPr lang="en-US" dirty="0" err="1"/>
              <a:t>minden</a:t>
            </a:r>
            <a:r>
              <a:rPr lang="en-US" dirty="0"/>
              <a:t> u, v </a:t>
            </a:r>
            <a:r>
              <a:rPr lang="en-US" dirty="0" err="1"/>
              <a:t>csúcs</a:t>
            </a:r>
            <a:r>
              <a:rPr lang="en-US" dirty="0"/>
              <a:t> esetén u-</a:t>
            </a:r>
            <a:r>
              <a:rPr lang="en-US" dirty="0" err="1"/>
              <a:t>ból</a:t>
            </a:r>
            <a:r>
              <a:rPr lang="en-US" dirty="0"/>
              <a:t> </a:t>
            </a:r>
            <a:r>
              <a:rPr lang="en-US" dirty="0" err="1"/>
              <a:t>vezet</a:t>
            </a:r>
            <a:r>
              <a:rPr lang="en-US" dirty="0"/>
              <a:t> </a:t>
            </a:r>
            <a:r>
              <a:rPr lang="en-US" dirty="0" err="1"/>
              <a:t>él</a:t>
            </a:r>
            <a:r>
              <a:rPr lang="en-US" dirty="0"/>
              <a:t> v-be, </a:t>
            </a:r>
            <a:r>
              <a:rPr lang="en-US" dirty="0" err="1"/>
              <a:t>vagy</a:t>
            </a:r>
            <a:r>
              <a:rPr lang="en-US" dirty="0"/>
              <a:t> v-</a:t>
            </a:r>
            <a:r>
              <a:rPr lang="en-US" dirty="0" err="1"/>
              <a:t>ből</a:t>
            </a:r>
            <a:r>
              <a:rPr lang="en-US" dirty="0"/>
              <a:t> </a:t>
            </a:r>
            <a:r>
              <a:rPr lang="en-US" dirty="0" err="1"/>
              <a:t>vezet</a:t>
            </a:r>
            <a:r>
              <a:rPr lang="en-US" dirty="0"/>
              <a:t> </a:t>
            </a:r>
            <a:r>
              <a:rPr lang="en-US" dirty="0" err="1"/>
              <a:t>él</a:t>
            </a:r>
            <a:r>
              <a:rPr lang="en-US" dirty="0"/>
              <a:t> u-</a:t>
            </a:r>
            <a:r>
              <a:rPr lang="en-US" dirty="0" err="1"/>
              <a:t>ba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Meghatározás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Erősen</a:t>
            </a:r>
            <a:r>
              <a:rPr lang="en-US" dirty="0"/>
              <a:t> </a:t>
            </a:r>
            <a:r>
              <a:rPr lang="en-US" dirty="0" err="1"/>
              <a:t>összefüggő</a:t>
            </a:r>
            <a:r>
              <a:rPr lang="en-US" dirty="0"/>
              <a:t> </a:t>
            </a:r>
            <a:r>
              <a:rPr lang="en-US" dirty="0" err="1"/>
              <a:t>komponenseket</a:t>
            </a:r>
            <a:r>
              <a:rPr lang="en-US" dirty="0"/>
              <a:t> egy </a:t>
            </a:r>
            <a:r>
              <a:rPr lang="en-US" dirty="0" err="1"/>
              <a:t>csúcsként</a:t>
            </a:r>
            <a:r>
              <a:rPr lang="en-US" dirty="0"/>
              <a:t> </a:t>
            </a:r>
            <a:r>
              <a:rPr lang="en-US" dirty="0" err="1"/>
              <a:t>vesszük</a:t>
            </a:r>
            <a:r>
              <a:rPr lang="en-US" dirty="0"/>
              <a:t>, a </a:t>
            </a:r>
            <a:r>
              <a:rPr lang="en-US" dirty="0" err="1"/>
              <a:t>komponensek</a:t>
            </a:r>
            <a:r>
              <a:rPr lang="en-US" dirty="0"/>
              <a:t> </a:t>
            </a:r>
            <a:r>
              <a:rPr lang="en-US" dirty="0" err="1"/>
              <a:t>közötti</a:t>
            </a:r>
            <a:r>
              <a:rPr lang="en-US" dirty="0"/>
              <a:t> </a:t>
            </a:r>
            <a:r>
              <a:rPr lang="en-US" dirty="0" err="1"/>
              <a:t>éleket</a:t>
            </a:r>
            <a:r>
              <a:rPr lang="en-US" dirty="0"/>
              <a:t> </a:t>
            </a:r>
            <a:r>
              <a:rPr lang="en-US" dirty="0" err="1"/>
              <a:t>meghagyjuk</a:t>
            </a:r>
            <a:r>
              <a:rPr lang="en-US" dirty="0"/>
              <a:t>. (</a:t>
            </a:r>
            <a:r>
              <a:rPr lang="en-US" dirty="0" err="1"/>
              <a:t>Komponensgráf</a:t>
            </a:r>
            <a:r>
              <a:rPr lang="en-US" dirty="0"/>
              <a:t>, </a:t>
            </a:r>
            <a:r>
              <a:rPr lang="en-US" dirty="0" err="1"/>
              <a:t>biztosan</a:t>
            </a:r>
            <a:r>
              <a:rPr lang="en-US" dirty="0"/>
              <a:t> DAG)</a:t>
            </a:r>
          </a:p>
          <a:p>
            <a:pPr lvl="1"/>
            <a:r>
              <a:rPr lang="en-US" dirty="0"/>
              <a:t>Ha van 2 </a:t>
            </a:r>
            <a:r>
              <a:rPr lang="en-US" dirty="0" err="1"/>
              <a:t>komponens</a:t>
            </a:r>
            <a:r>
              <a:rPr lang="en-US" dirty="0"/>
              <a:t>,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között</a:t>
            </a:r>
            <a:r>
              <a:rPr lang="en-US" dirty="0"/>
              <a:t>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él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gráf</a:t>
            </a:r>
            <a:r>
              <a:rPr lang="en-US" dirty="0"/>
              <a:t> nem </a:t>
            </a:r>
            <a:r>
              <a:rPr lang="en-US" dirty="0" err="1"/>
              <a:t>félig</a:t>
            </a:r>
            <a:r>
              <a:rPr lang="en-US" dirty="0"/>
              <a:t> </a:t>
            </a:r>
            <a:r>
              <a:rPr lang="en-US" dirty="0" err="1"/>
              <a:t>összefüggő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Különben</a:t>
            </a:r>
            <a:r>
              <a:rPr lang="en-US" dirty="0"/>
              <a:t> </a:t>
            </a:r>
            <a:r>
              <a:rPr lang="en-US" dirty="0" err="1"/>
              <a:t>meghatározzuk</a:t>
            </a:r>
            <a:r>
              <a:rPr lang="en-US" dirty="0"/>
              <a:t> a </a:t>
            </a:r>
            <a:r>
              <a:rPr lang="en-US" dirty="0" err="1"/>
              <a:t>topologikus</a:t>
            </a:r>
            <a:r>
              <a:rPr lang="en-US" dirty="0"/>
              <a:t> </a:t>
            </a:r>
            <a:r>
              <a:rPr lang="en-US" dirty="0" err="1"/>
              <a:t>sorrendet</a:t>
            </a:r>
            <a:r>
              <a:rPr lang="en-US" dirty="0"/>
              <a:t>; a </a:t>
            </a:r>
            <a:r>
              <a:rPr lang="en-US" dirty="0" err="1"/>
              <a:t>gráf</a:t>
            </a:r>
            <a:r>
              <a:rPr lang="en-US" dirty="0"/>
              <a:t> </a:t>
            </a:r>
            <a:r>
              <a:rPr lang="en-US" dirty="0" err="1"/>
              <a:t>félig</a:t>
            </a:r>
            <a:r>
              <a:rPr lang="en-US" dirty="0"/>
              <a:t> </a:t>
            </a:r>
            <a:r>
              <a:rPr lang="en-US" dirty="0" err="1"/>
              <a:t>összefüggő</a:t>
            </a:r>
            <a:r>
              <a:rPr lang="en-US" dirty="0"/>
              <a:t>, ha </a:t>
            </a:r>
            <a:r>
              <a:rPr lang="en-US" dirty="0" err="1"/>
              <a:t>tetszőlege,s</a:t>
            </a:r>
            <a:r>
              <a:rPr lang="en-US" dirty="0"/>
              <a:t> </a:t>
            </a:r>
            <a:r>
              <a:rPr lang="en-US" dirty="0" err="1"/>
              <a:t>egymást</a:t>
            </a:r>
            <a:r>
              <a:rPr lang="en-US" dirty="0"/>
              <a:t> </a:t>
            </a:r>
            <a:r>
              <a:rPr lang="en-US" dirty="0" err="1"/>
              <a:t>közvetlenül</a:t>
            </a:r>
            <a:r>
              <a:rPr lang="en-US" dirty="0"/>
              <a:t> </a:t>
            </a:r>
            <a:r>
              <a:rPr lang="en-US" dirty="0" err="1"/>
              <a:t>követő</a:t>
            </a:r>
            <a:r>
              <a:rPr lang="en-US" dirty="0"/>
              <a:t> u és v </a:t>
            </a:r>
            <a:r>
              <a:rPr lang="en-US" dirty="0" err="1"/>
              <a:t>csúcsok</a:t>
            </a:r>
            <a:r>
              <a:rPr lang="en-US" dirty="0"/>
              <a:t> esetén van (</a:t>
            </a:r>
            <a:r>
              <a:rPr lang="en-US" dirty="0" err="1"/>
              <a:t>u,v</a:t>
            </a:r>
            <a:r>
              <a:rPr lang="en-US" dirty="0"/>
              <a:t>) </a:t>
            </a:r>
            <a:r>
              <a:rPr lang="en-US" dirty="0" err="1"/>
              <a:t>él</a:t>
            </a:r>
            <a:r>
              <a:rPr lang="en-US" dirty="0"/>
              <a:t> a </a:t>
            </a:r>
            <a:r>
              <a:rPr lang="en-US" dirty="0" err="1"/>
              <a:t>komponensgráfban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1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E69E59-15EC-446D-AB8F-D9B7B082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Bevezetés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A6BDCE-071D-4B1A-8BBE-77032A1BF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956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DFS = Depth First Search</a:t>
            </a:r>
          </a:p>
          <a:p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csúcsot</a:t>
            </a:r>
            <a:r>
              <a:rPr lang="en-US" dirty="0"/>
              <a:t> </a:t>
            </a:r>
            <a:r>
              <a:rPr lang="en-US" dirty="0" err="1"/>
              <a:t>bejárja</a:t>
            </a:r>
            <a:r>
              <a:rPr lang="en-US" dirty="0"/>
              <a:t>!</a:t>
            </a:r>
          </a:p>
          <a:p>
            <a:r>
              <a:rPr lang="en-US" dirty="0" err="1"/>
              <a:t>Működés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Elakadásig</a:t>
            </a:r>
            <a:r>
              <a:rPr lang="en-US" dirty="0"/>
              <a:t> </a:t>
            </a:r>
            <a:r>
              <a:rPr lang="en-US" dirty="0" err="1"/>
              <a:t>halad</a:t>
            </a:r>
            <a:r>
              <a:rPr lang="en-US" dirty="0"/>
              <a:t>, </a:t>
            </a:r>
            <a:r>
              <a:rPr lang="en-US" dirty="0" err="1"/>
              <a:t>onnan</a:t>
            </a:r>
            <a:r>
              <a:rPr lang="en-US" dirty="0"/>
              <a:t> </a:t>
            </a:r>
            <a:r>
              <a:rPr lang="en-US" dirty="0" err="1"/>
              <a:t>visszalép</a:t>
            </a:r>
            <a:r>
              <a:rPr lang="en-US" dirty="0"/>
              <a:t> egy </a:t>
            </a:r>
            <a:r>
              <a:rPr lang="en-US" dirty="0" err="1"/>
              <a:t>csúccsal</a:t>
            </a:r>
            <a:r>
              <a:rPr lang="en-US" dirty="0"/>
              <a:t>, </a:t>
            </a:r>
            <a:r>
              <a:rPr lang="en-US" dirty="0" err="1"/>
              <a:t>onnan</a:t>
            </a:r>
            <a:r>
              <a:rPr lang="en-US" dirty="0"/>
              <a:t> is </a:t>
            </a:r>
            <a:r>
              <a:rPr lang="en-US" dirty="0" err="1"/>
              <a:t>elkadásig</a:t>
            </a:r>
            <a:r>
              <a:rPr lang="en-US" dirty="0"/>
              <a:t> </a:t>
            </a:r>
            <a:r>
              <a:rPr lang="en-US" dirty="0" err="1"/>
              <a:t>halad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Ha nem </a:t>
            </a:r>
            <a:r>
              <a:rPr lang="en-US" dirty="0" err="1"/>
              <a:t>tud</a:t>
            </a:r>
            <a:r>
              <a:rPr lang="en-US" dirty="0"/>
              <a:t> </a:t>
            </a:r>
            <a:r>
              <a:rPr lang="en-US" dirty="0" err="1"/>
              <a:t>hová</a:t>
            </a:r>
            <a:r>
              <a:rPr lang="en-US" dirty="0"/>
              <a:t> </a:t>
            </a:r>
            <a:r>
              <a:rPr lang="en-US" dirty="0" err="1"/>
              <a:t>visszalépni</a:t>
            </a:r>
            <a:r>
              <a:rPr lang="en-US" dirty="0"/>
              <a:t> (</a:t>
            </a:r>
            <a:r>
              <a:rPr lang="en-US" dirty="0" err="1"/>
              <a:t>startcsúcs</a:t>
            </a:r>
            <a:r>
              <a:rPr lang="en-US" dirty="0"/>
              <a:t>), </a:t>
            </a:r>
            <a:r>
              <a:rPr lang="en-US" dirty="0" err="1"/>
              <a:t>kész</a:t>
            </a:r>
            <a:r>
              <a:rPr lang="en-US" dirty="0"/>
              <a:t> </a:t>
            </a:r>
            <a:r>
              <a:rPr lang="en-US" dirty="0" err="1"/>
              <a:t>vagyunk</a:t>
            </a:r>
            <a:r>
              <a:rPr lang="en-US" dirty="0"/>
              <a:t> a </a:t>
            </a:r>
            <a:r>
              <a:rPr lang="en-US" dirty="0" err="1"/>
              <a:t>komponenssel</a:t>
            </a:r>
            <a:endParaRPr lang="en-US" dirty="0"/>
          </a:p>
          <a:p>
            <a:pPr lvl="1"/>
            <a:r>
              <a:rPr lang="en-US" dirty="0"/>
              <a:t>Ha van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komponens</a:t>
            </a:r>
            <a:r>
              <a:rPr lang="en-US" dirty="0"/>
              <a:t>, </a:t>
            </a:r>
            <a:r>
              <a:rPr lang="en-US" dirty="0" err="1"/>
              <a:t>választunk</a:t>
            </a:r>
            <a:r>
              <a:rPr lang="en-US" dirty="0"/>
              <a:t> egy új,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fehér</a:t>
            </a:r>
            <a:r>
              <a:rPr lang="en-US" dirty="0"/>
              <a:t> </a:t>
            </a:r>
            <a:r>
              <a:rPr lang="en-US" dirty="0" err="1"/>
              <a:t>startcsúcsot</a:t>
            </a:r>
            <a:endParaRPr lang="en-US" dirty="0"/>
          </a:p>
          <a:p>
            <a:r>
              <a:rPr lang="en-US" dirty="0" err="1"/>
              <a:t>Gráfnál</a:t>
            </a:r>
            <a:r>
              <a:rPr lang="en-US" dirty="0"/>
              <a:t> </a:t>
            </a:r>
            <a:r>
              <a:rPr lang="en-US" dirty="0" err="1"/>
              <a:t>irányítottság</a:t>
            </a:r>
            <a:r>
              <a:rPr lang="en-US" dirty="0"/>
              <a:t>, </a:t>
            </a:r>
            <a:r>
              <a:rPr lang="en-US" dirty="0" err="1"/>
              <a:t>összefüggőség</a:t>
            </a:r>
            <a:r>
              <a:rPr lang="en-US" dirty="0"/>
              <a:t>, </a:t>
            </a:r>
            <a:r>
              <a:rPr lang="en-US" dirty="0" err="1"/>
              <a:t>élsúlyozottság</a:t>
            </a:r>
            <a:r>
              <a:rPr lang="en-US" dirty="0"/>
              <a:t> </a:t>
            </a:r>
            <a:r>
              <a:rPr lang="en-US" dirty="0" err="1"/>
              <a:t>akármilyen</a:t>
            </a:r>
            <a:r>
              <a:rPr lang="en-US" dirty="0"/>
              <a:t> </a:t>
            </a:r>
            <a:r>
              <a:rPr lang="en-US" dirty="0" err="1"/>
              <a:t>lehet</a:t>
            </a:r>
            <a:endParaRPr lang="en-US" dirty="0"/>
          </a:p>
          <a:p>
            <a:r>
              <a:rPr lang="en-US" dirty="0" err="1"/>
              <a:t>Egyértelműsítés</a:t>
            </a:r>
            <a:r>
              <a:rPr lang="en-US" dirty="0"/>
              <a:t>: </a:t>
            </a:r>
            <a:r>
              <a:rPr lang="en-US" dirty="0" err="1"/>
              <a:t>növekvő</a:t>
            </a:r>
            <a:r>
              <a:rPr lang="en-US" dirty="0"/>
              <a:t> </a:t>
            </a:r>
            <a:r>
              <a:rPr lang="en-US" dirty="0" err="1"/>
              <a:t>sorrendben</a:t>
            </a:r>
            <a:r>
              <a:rPr lang="en-US" dirty="0"/>
              <a:t> </a:t>
            </a:r>
            <a:r>
              <a:rPr lang="en-US" dirty="0" err="1"/>
              <a:t>járjuk</a:t>
            </a:r>
            <a:r>
              <a:rPr lang="en-US" dirty="0"/>
              <a:t> be a </a:t>
            </a:r>
            <a:r>
              <a:rPr lang="en-US" dirty="0" err="1"/>
              <a:t>szomszédokat</a:t>
            </a:r>
            <a:endParaRPr lang="en-US" dirty="0"/>
          </a:p>
          <a:p>
            <a:endParaRPr lang="en-US" dirty="0"/>
          </a:p>
          <a:p>
            <a:r>
              <a:rPr lang="en-US" i="1" dirty="0" err="1"/>
              <a:t>Érdekes</a:t>
            </a:r>
            <a:r>
              <a:rPr lang="en-US" i="1" dirty="0"/>
              <a:t> </a:t>
            </a:r>
            <a:r>
              <a:rPr lang="en-US" i="1" dirty="0" err="1"/>
              <a:t>párhuzam</a:t>
            </a:r>
            <a:r>
              <a:rPr lang="en-US" i="1" dirty="0"/>
              <a:t>: ha a </a:t>
            </a:r>
            <a:r>
              <a:rPr lang="en-US" i="1" dirty="0" err="1"/>
              <a:t>gráfok</a:t>
            </a:r>
            <a:r>
              <a:rPr lang="en-US" i="1" dirty="0"/>
              <a:t> a bin. </a:t>
            </a:r>
            <a:r>
              <a:rPr lang="en-US" i="1" dirty="0" err="1"/>
              <a:t>fák</a:t>
            </a:r>
            <a:r>
              <a:rPr lang="en-US" i="1" dirty="0"/>
              <a:t> </a:t>
            </a:r>
            <a:r>
              <a:rPr lang="en-US" i="1" dirty="0" err="1"/>
              <a:t>általánosításai</a:t>
            </a:r>
            <a:r>
              <a:rPr lang="en-US" i="1" dirty="0"/>
              <a:t>, </a:t>
            </a:r>
            <a:r>
              <a:rPr lang="en-US" i="1" dirty="0" err="1"/>
              <a:t>akkor</a:t>
            </a:r>
            <a:r>
              <a:rPr lang="en-US" i="1" dirty="0"/>
              <a:t> a </a:t>
            </a:r>
            <a:r>
              <a:rPr lang="en-US" i="1" dirty="0" err="1"/>
              <a:t>mélységi</a:t>
            </a:r>
            <a:r>
              <a:rPr lang="en-US" i="1" dirty="0"/>
              <a:t> </a:t>
            </a:r>
            <a:r>
              <a:rPr lang="en-US" i="1" dirty="0" err="1"/>
              <a:t>bejárás</a:t>
            </a:r>
            <a:r>
              <a:rPr lang="en-US" i="1" dirty="0"/>
              <a:t> a preorder </a:t>
            </a:r>
            <a:r>
              <a:rPr lang="en-US" i="1" dirty="0" err="1"/>
              <a:t>bejárásé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6199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9A3479-42CF-4453-9110-D417813D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Változók</a:t>
            </a:r>
            <a:r>
              <a:rPr lang="en-US" dirty="0"/>
              <a:t>, </a:t>
            </a:r>
            <a:r>
              <a:rPr lang="en-US" dirty="0" err="1"/>
              <a:t>adattagok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A66D1A-4F50-4F3C-B9D5-7E0D01288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21759"/>
          </a:xfrm>
        </p:spPr>
        <p:txBody>
          <a:bodyPr/>
          <a:lstStyle/>
          <a:p>
            <a:r>
              <a:rPr lang="en-US" dirty="0"/>
              <a:t>time: </a:t>
            </a:r>
            <a:r>
              <a:rPr lang="en-US" dirty="0" err="1"/>
              <a:t>hányadik</a:t>
            </a:r>
            <a:r>
              <a:rPr lang="en-US" dirty="0"/>
              <a:t> </a:t>
            </a:r>
            <a:r>
              <a:rPr lang="en-US" dirty="0" err="1"/>
              <a:t>lépésnél</a:t>
            </a:r>
            <a:r>
              <a:rPr lang="en-US" dirty="0"/>
              <a:t> </a:t>
            </a:r>
            <a:r>
              <a:rPr lang="en-US" dirty="0" err="1"/>
              <a:t>tartunk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algoritmusban</a:t>
            </a:r>
            <a:r>
              <a:rPr lang="en-US" dirty="0"/>
              <a:t> -&gt; </a:t>
            </a:r>
            <a:r>
              <a:rPr lang="en-US" dirty="0" err="1"/>
              <a:t>csúcsba</a:t>
            </a:r>
            <a:r>
              <a:rPr lang="en-US" dirty="0"/>
              <a:t> </a:t>
            </a:r>
            <a:r>
              <a:rPr lang="en-US" dirty="0" err="1"/>
              <a:t>belépés</a:t>
            </a:r>
            <a:r>
              <a:rPr lang="en-US" dirty="0"/>
              <a:t>, </a:t>
            </a:r>
            <a:r>
              <a:rPr lang="en-US" dirty="0" err="1"/>
              <a:t>csúcsból</a:t>
            </a:r>
            <a:r>
              <a:rPr lang="en-US" dirty="0"/>
              <a:t> </a:t>
            </a:r>
            <a:r>
              <a:rPr lang="en-US" dirty="0" err="1"/>
              <a:t>kilépés</a:t>
            </a:r>
            <a:r>
              <a:rPr lang="en-US" dirty="0"/>
              <a:t> </a:t>
            </a:r>
            <a:r>
              <a:rPr lang="en-US" dirty="0" err="1"/>
              <a:t>növeli</a:t>
            </a:r>
            <a:endParaRPr lang="en-US" dirty="0"/>
          </a:p>
          <a:p>
            <a:r>
              <a:rPr lang="en-US" dirty="0" err="1"/>
              <a:t>Csúcsoké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d: </a:t>
            </a:r>
            <a:r>
              <a:rPr lang="en-US" dirty="0" err="1"/>
              <a:t>belépési</a:t>
            </a:r>
            <a:r>
              <a:rPr lang="en-US" dirty="0"/>
              <a:t> </a:t>
            </a:r>
            <a:r>
              <a:rPr lang="en-US" dirty="0" err="1"/>
              <a:t>idő</a:t>
            </a:r>
            <a:r>
              <a:rPr lang="en-US" dirty="0"/>
              <a:t> (discovery)</a:t>
            </a:r>
          </a:p>
          <a:p>
            <a:pPr lvl="1"/>
            <a:r>
              <a:rPr lang="en-US" dirty="0"/>
              <a:t>f: </a:t>
            </a:r>
            <a:r>
              <a:rPr lang="en-US" dirty="0" err="1"/>
              <a:t>véglegesítési</a:t>
            </a:r>
            <a:r>
              <a:rPr lang="en-US" dirty="0"/>
              <a:t> </a:t>
            </a:r>
            <a:r>
              <a:rPr lang="en-US" dirty="0" err="1"/>
              <a:t>idő</a:t>
            </a:r>
            <a:r>
              <a:rPr lang="en-US" dirty="0"/>
              <a:t> (finish)</a:t>
            </a:r>
          </a:p>
          <a:p>
            <a:pPr lvl="1"/>
            <a:r>
              <a:rPr lang="el-GR" dirty="0"/>
              <a:t>π</a:t>
            </a:r>
            <a:r>
              <a:rPr lang="en-US" dirty="0"/>
              <a:t>: </a:t>
            </a:r>
            <a:r>
              <a:rPr lang="en-US" dirty="0" err="1"/>
              <a:t>szülőcsúcs</a:t>
            </a:r>
            <a:endParaRPr lang="en-US" dirty="0"/>
          </a:p>
          <a:p>
            <a:pPr lvl="1"/>
            <a:r>
              <a:rPr lang="en-US" dirty="0"/>
              <a:t>c: </a:t>
            </a:r>
            <a:r>
              <a:rPr lang="en-US" dirty="0" err="1"/>
              <a:t>szín</a:t>
            </a:r>
            <a:r>
              <a:rPr lang="en-US" dirty="0"/>
              <a:t> (W - white, G - gray, B - black)</a:t>
            </a:r>
          </a:p>
          <a:p>
            <a:pPr lvl="1"/>
            <a:r>
              <a:rPr lang="en-US" dirty="0" err="1"/>
              <a:t>Implementáció</a:t>
            </a:r>
            <a:r>
              <a:rPr lang="en-US" dirty="0"/>
              <a:t>: pl. </a:t>
            </a:r>
            <a:r>
              <a:rPr lang="en-US" dirty="0" err="1"/>
              <a:t>tömb</a:t>
            </a:r>
            <a:r>
              <a:rPr lang="en-US" dirty="0"/>
              <a:t>, </a:t>
            </a:r>
            <a:r>
              <a:rPr lang="en-US" dirty="0" err="1"/>
              <a:t>adattag</a:t>
            </a:r>
            <a:endParaRPr lang="en-US" dirty="0"/>
          </a:p>
          <a:p>
            <a:pPr lvl="1"/>
            <a:r>
              <a:rPr lang="en-US" dirty="0" err="1"/>
              <a:t>Elhagyható</a:t>
            </a:r>
            <a:r>
              <a:rPr lang="en-US" dirty="0"/>
              <a:t>: </a:t>
            </a:r>
            <a:r>
              <a:rPr lang="el-GR" dirty="0"/>
              <a:t>π</a:t>
            </a:r>
            <a:r>
              <a:rPr lang="en-US" dirty="0"/>
              <a:t> </a:t>
            </a:r>
            <a:r>
              <a:rPr lang="en-US" dirty="0" err="1"/>
              <a:t>mindig</a:t>
            </a:r>
            <a:r>
              <a:rPr lang="en-US" dirty="0"/>
              <a:t>, </a:t>
            </a:r>
            <a:r>
              <a:rPr lang="en-US" dirty="0" err="1"/>
              <a:t>d+f</a:t>
            </a:r>
            <a:r>
              <a:rPr lang="en-US" dirty="0"/>
              <a:t> és c </a:t>
            </a:r>
            <a:r>
              <a:rPr lang="en-US" dirty="0" err="1"/>
              <a:t>közül</a:t>
            </a:r>
            <a:r>
              <a:rPr lang="en-US" dirty="0"/>
              <a:t> csak </a:t>
            </a:r>
            <a:r>
              <a:rPr lang="en-US" dirty="0" err="1"/>
              <a:t>az</a:t>
            </a:r>
            <a:r>
              <a:rPr lang="en-US" dirty="0"/>
              <a:t> egyik</a:t>
            </a:r>
          </a:p>
        </p:txBody>
      </p:sp>
    </p:spTree>
    <p:extLst>
      <p:ext uri="{BB962C8B-B14F-4D97-AF65-F5344CB8AC3E}">
        <p14:creationId xmlns:p14="http://schemas.microsoft.com/office/powerpoint/2010/main" val="372090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CC80A0-7CDA-402D-B090-5DE3D30B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Algoritmus</a:t>
            </a:r>
            <a:endParaRPr lang="en-US" dirty="0"/>
          </a:p>
        </p:txBody>
      </p:sp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604D92FD-F09A-4A29-A202-E0E42A1410DD}"/>
              </a:ext>
            </a:extLst>
          </p:cNvPr>
          <p:cNvGrpSpPr/>
          <p:nvPr/>
        </p:nvGrpSpPr>
        <p:grpSpPr>
          <a:xfrm>
            <a:off x="-57201" y="2998692"/>
            <a:ext cx="4954934" cy="2619741"/>
            <a:chOff x="160351" y="3024818"/>
            <a:chExt cx="4954934" cy="2619741"/>
          </a:xfrm>
        </p:grpSpPr>
        <p:pic>
          <p:nvPicPr>
            <p:cNvPr id="9" name="Kép 8">
              <a:extLst>
                <a:ext uri="{FF2B5EF4-FFF2-40B4-BE49-F238E27FC236}">
                  <a16:creationId xmlns:a16="http://schemas.microsoft.com/office/drawing/2014/main" id="{61205E44-3B61-48F8-8DC9-760E5297E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3806" y="3024818"/>
              <a:ext cx="3791479" cy="2619741"/>
            </a:xfrm>
            <a:prstGeom prst="rect">
              <a:avLst/>
            </a:prstGeom>
          </p:spPr>
        </p:pic>
        <p:sp>
          <p:nvSpPr>
            <p:cNvPr id="12" name="Bal oldali kapcsos zárójel 11">
              <a:extLst>
                <a:ext uri="{FF2B5EF4-FFF2-40B4-BE49-F238E27FC236}">
                  <a16:creationId xmlns:a16="http://schemas.microsoft.com/office/drawing/2014/main" id="{1F02CA6E-B6BD-48C1-A76D-A0560C3F889C}"/>
                </a:ext>
              </a:extLst>
            </p:cNvPr>
            <p:cNvSpPr/>
            <p:nvPr/>
          </p:nvSpPr>
          <p:spPr>
            <a:xfrm>
              <a:off x="1062446" y="3526971"/>
              <a:ext cx="200297" cy="1332412"/>
            </a:xfrm>
            <a:prstGeom prst="leftBrac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Bal oldali kapcsos zárójel 12">
              <a:extLst>
                <a:ext uri="{FF2B5EF4-FFF2-40B4-BE49-F238E27FC236}">
                  <a16:creationId xmlns:a16="http://schemas.microsoft.com/office/drawing/2014/main" id="{FD1480E0-D67C-4FA6-92FB-6C971773610F}"/>
                </a:ext>
              </a:extLst>
            </p:cNvPr>
            <p:cNvSpPr/>
            <p:nvPr/>
          </p:nvSpPr>
          <p:spPr>
            <a:xfrm>
              <a:off x="1056018" y="4859383"/>
              <a:ext cx="200297" cy="785176"/>
            </a:xfrm>
            <a:prstGeom prst="leftBrace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A9E124C3-0F25-4C9E-B6EB-63CB1F4F89FB}"/>
                </a:ext>
              </a:extLst>
            </p:cNvPr>
            <p:cNvSpPr txBox="1"/>
            <p:nvPr/>
          </p:nvSpPr>
          <p:spPr>
            <a:xfrm>
              <a:off x="531813" y="4008511"/>
              <a:ext cx="556374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600" dirty="0" err="1">
                  <a:solidFill>
                    <a:srgbClr val="0070C0"/>
                  </a:solidFill>
                </a:rPr>
                <a:t>init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20" name="Szövegdoboz 19">
              <a:extLst>
                <a:ext uri="{FF2B5EF4-FFF2-40B4-BE49-F238E27FC236}">
                  <a16:creationId xmlns:a16="http://schemas.microsoft.com/office/drawing/2014/main" id="{78D78DC4-2CB0-4D76-86DB-FD85C0B0A23E}"/>
                </a:ext>
              </a:extLst>
            </p:cNvPr>
            <p:cNvSpPr txBox="1"/>
            <p:nvPr/>
          </p:nvSpPr>
          <p:spPr>
            <a:xfrm>
              <a:off x="160351" y="5067980"/>
              <a:ext cx="971336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600" dirty="0" err="1">
                  <a:solidFill>
                    <a:schemeClr val="accent5">
                      <a:lumMod val="75000"/>
                    </a:schemeClr>
                  </a:solidFill>
                </a:rPr>
                <a:t>bejárás</a:t>
              </a:r>
              <a:endParaRPr lang="en-US" sz="16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24" name="Csoportba foglalás 23">
            <a:extLst>
              <a:ext uri="{FF2B5EF4-FFF2-40B4-BE49-F238E27FC236}">
                <a16:creationId xmlns:a16="http://schemas.microsoft.com/office/drawing/2014/main" id="{3D753188-A129-4C2B-A15A-1440EE291F37}"/>
              </a:ext>
            </a:extLst>
          </p:cNvPr>
          <p:cNvGrpSpPr/>
          <p:nvPr/>
        </p:nvGrpSpPr>
        <p:grpSpPr>
          <a:xfrm>
            <a:off x="5043867" y="2765298"/>
            <a:ext cx="6991274" cy="3086531"/>
            <a:chOff x="5043867" y="2765298"/>
            <a:chExt cx="6991274" cy="3086531"/>
          </a:xfrm>
        </p:grpSpPr>
        <p:grpSp>
          <p:nvGrpSpPr>
            <p:cNvPr id="17" name="Csoportba foglalás 16">
              <a:extLst>
                <a:ext uri="{FF2B5EF4-FFF2-40B4-BE49-F238E27FC236}">
                  <a16:creationId xmlns:a16="http://schemas.microsoft.com/office/drawing/2014/main" id="{36DC200C-92FB-4263-BCF8-F56C55E2AB97}"/>
                </a:ext>
              </a:extLst>
            </p:cNvPr>
            <p:cNvGrpSpPr/>
            <p:nvPr/>
          </p:nvGrpSpPr>
          <p:grpSpPr>
            <a:xfrm>
              <a:off x="6947837" y="2765298"/>
              <a:ext cx="5087304" cy="3086531"/>
              <a:chOff x="6294694" y="2791424"/>
              <a:chExt cx="5087304" cy="3086531"/>
            </a:xfrm>
          </p:grpSpPr>
          <p:pic>
            <p:nvPicPr>
              <p:cNvPr id="11" name="Kép 10">
                <a:extLst>
                  <a:ext uri="{FF2B5EF4-FFF2-40B4-BE49-F238E27FC236}">
                    <a16:creationId xmlns:a16="http://schemas.microsoft.com/office/drawing/2014/main" id="{65680FB7-88D6-4DEE-99CC-DFC5CE6AA8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94991" y="2791424"/>
                <a:ext cx="4887007" cy="3086531"/>
              </a:xfrm>
              <a:prstGeom prst="rect">
                <a:avLst/>
              </a:prstGeom>
            </p:spPr>
          </p:pic>
          <p:sp>
            <p:nvSpPr>
              <p:cNvPr id="14" name="Bal oldali kapcsos zárójel 13">
                <a:extLst>
                  <a:ext uri="{FF2B5EF4-FFF2-40B4-BE49-F238E27FC236}">
                    <a16:creationId xmlns:a16="http://schemas.microsoft.com/office/drawing/2014/main" id="{BDBC41C8-BF4C-4A43-A5EE-DF661D49CD0E}"/>
                  </a:ext>
                </a:extLst>
              </p:cNvPr>
              <p:cNvSpPr/>
              <p:nvPr/>
            </p:nvSpPr>
            <p:spPr>
              <a:xfrm>
                <a:off x="6331602" y="3339738"/>
                <a:ext cx="163389" cy="901336"/>
              </a:xfrm>
              <a:prstGeom prst="leftBrace">
                <a:avLst/>
              </a:prstGeom>
              <a:noFill/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Bal oldali kapcsos zárójel 14">
                <a:extLst>
                  <a:ext uri="{FF2B5EF4-FFF2-40B4-BE49-F238E27FC236}">
                    <a16:creationId xmlns:a16="http://schemas.microsoft.com/office/drawing/2014/main" id="{9620775F-48AB-4375-954A-65B34B0C15F1}"/>
                  </a:ext>
                </a:extLst>
              </p:cNvPr>
              <p:cNvSpPr/>
              <p:nvPr/>
            </p:nvSpPr>
            <p:spPr>
              <a:xfrm>
                <a:off x="6294694" y="4241073"/>
                <a:ext cx="200297" cy="836023"/>
              </a:xfrm>
              <a:prstGeom prst="leftBrace">
                <a:avLst/>
              </a:prstGeom>
              <a:noFill/>
              <a:ln w="28575"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Bal oldali kapcsos zárójel 15">
                <a:extLst>
                  <a:ext uri="{FF2B5EF4-FFF2-40B4-BE49-F238E27FC236}">
                    <a16:creationId xmlns:a16="http://schemas.microsoft.com/office/drawing/2014/main" id="{408CB475-7E64-4964-8F91-10B409115AD7}"/>
                  </a:ext>
                </a:extLst>
              </p:cNvPr>
              <p:cNvSpPr/>
              <p:nvPr/>
            </p:nvSpPr>
            <p:spPr>
              <a:xfrm>
                <a:off x="6313148" y="5084937"/>
                <a:ext cx="181844" cy="680137"/>
              </a:xfrm>
              <a:prstGeom prst="leftBrace">
                <a:avLst/>
              </a:pr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Szövegdoboz 18">
              <a:extLst>
                <a:ext uri="{FF2B5EF4-FFF2-40B4-BE49-F238E27FC236}">
                  <a16:creationId xmlns:a16="http://schemas.microsoft.com/office/drawing/2014/main" id="{686216EF-F019-4686-A5E3-C377F2BA4D95}"/>
                </a:ext>
              </a:extLst>
            </p:cNvPr>
            <p:cNvSpPr txBox="1"/>
            <p:nvPr/>
          </p:nvSpPr>
          <p:spPr>
            <a:xfrm>
              <a:off x="5329646" y="3573501"/>
              <a:ext cx="1718339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600" dirty="0" err="1">
                  <a:solidFill>
                    <a:schemeClr val="accent4">
                      <a:lumMod val="75000"/>
                    </a:schemeClr>
                  </a:solidFill>
                </a:rPr>
                <a:t>csúcsot</a:t>
              </a:r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accent4">
                      <a:lumMod val="75000"/>
                    </a:schemeClr>
                  </a:solidFill>
                </a:rPr>
                <a:t>elkezd</a:t>
              </a:r>
              <a:endParaRPr lang="en-US" sz="1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1" name="Szövegdoboz 20">
              <a:extLst>
                <a:ext uri="{FF2B5EF4-FFF2-40B4-BE49-F238E27FC236}">
                  <a16:creationId xmlns:a16="http://schemas.microsoft.com/office/drawing/2014/main" id="{66E892F2-497B-4AFB-B8C3-813969D9FFB3}"/>
                </a:ext>
              </a:extLst>
            </p:cNvPr>
            <p:cNvSpPr txBox="1"/>
            <p:nvPr/>
          </p:nvSpPr>
          <p:spPr>
            <a:xfrm>
              <a:off x="5043867" y="4436081"/>
              <a:ext cx="1958133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600" dirty="0" err="1">
                  <a:solidFill>
                    <a:schemeClr val="tx1">
                      <a:lumMod val="75000"/>
                    </a:schemeClr>
                  </a:solidFill>
                </a:rPr>
                <a:t>szomszédok</a:t>
              </a:r>
              <a:r>
                <a:rPr lang="en-US" sz="1600" dirty="0">
                  <a:solidFill>
                    <a:schemeClr val="tx1">
                      <a:lumMod val="75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tx1">
                      <a:lumMod val="75000"/>
                    </a:schemeClr>
                  </a:solidFill>
                </a:rPr>
                <a:t>bejár</a:t>
              </a:r>
              <a:endParaRPr lang="en-US" sz="16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2" name="Szövegdoboz 21">
              <a:extLst>
                <a:ext uri="{FF2B5EF4-FFF2-40B4-BE49-F238E27FC236}">
                  <a16:creationId xmlns:a16="http://schemas.microsoft.com/office/drawing/2014/main" id="{1BC691B4-E475-4652-B386-0C65470DFF92}"/>
                </a:ext>
              </a:extLst>
            </p:cNvPr>
            <p:cNvSpPr txBox="1"/>
            <p:nvPr/>
          </p:nvSpPr>
          <p:spPr>
            <a:xfrm>
              <a:off x="5225711" y="5184585"/>
              <a:ext cx="1778416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</a:rPr>
                <a:t>csúcsot</a:t>
              </a:r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 </a:t>
              </a:r>
              <a:r>
                <a:rPr lang="en-US" sz="1600" dirty="0" err="1">
                  <a:solidFill>
                    <a:schemeClr val="accent2">
                      <a:lumMod val="50000"/>
                    </a:schemeClr>
                  </a:solidFill>
                </a:rPr>
                <a:t>befejez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846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9BAC52-4844-403E-B970-5A469A3B6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Implementáció</a:t>
            </a:r>
            <a:r>
              <a:rPr lang="en-US" dirty="0"/>
              <a:t>, </a:t>
            </a:r>
            <a:r>
              <a:rPr lang="en-US" dirty="0" err="1"/>
              <a:t>műveletigény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B6633DF-0835-4A5F-B4D3-E3EA89C86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process-t </a:t>
            </a:r>
            <a:r>
              <a:rPr lang="en-US" dirty="0" err="1"/>
              <a:t>konstansnak</a:t>
            </a:r>
            <a:r>
              <a:rPr lang="en-US" dirty="0"/>
              <a:t> </a:t>
            </a:r>
            <a:r>
              <a:rPr lang="en-US" dirty="0" err="1"/>
              <a:t>tekintjük</a:t>
            </a:r>
            <a:r>
              <a:rPr lang="en-US" dirty="0"/>
              <a:t>, n a </a:t>
            </a:r>
            <a:r>
              <a:rPr lang="en-US" dirty="0" err="1"/>
              <a:t>csúcsok</a:t>
            </a:r>
            <a:r>
              <a:rPr lang="en-US" dirty="0"/>
              <a:t>, m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élek</a:t>
            </a:r>
            <a:r>
              <a:rPr lang="en-US" dirty="0"/>
              <a:t> </a:t>
            </a:r>
            <a:r>
              <a:rPr lang="en-US" dirty="0" err="1"/>
              <a:t>száma</a:t>
            </a:r>
            <a:endParaRPr lang="en-US" dirty="0"/>
          </a:p>
          <a:p>
            <a:endParaRPr lang="en-US" dirty="0"/>
          </a:p>
          <a:p>
            <a:r>
              <a:rPr lang="en-US" dirty="0"/>
              <a:t>Init (</a:t>
            </a:r>
            <a:r>
              <a:rPr lang="en-US" dirty="0" err="1"/>
              <a:t>kék</a:t>
            </a:r>
            <a:r>
              <a:rPr lang="en-US" dirty="0"/>
              <a:t>): </a:t>
            </a:r>
            <a:r>
              <a:rPr lang="el-GR" dirty="0"/>
              <a:t>θ</a:t>
            </a:r>
            <a:r>
              <a:rPr lang="en-US" dirty="0"/>
              <a:t>(n)</a:t>
            </a:r>
          </a:p>
          <a:p>
            <a:r>
              <a:rPr lang="en-US" dirty="0" err="1"/>
              <a:t>Bejárás</a:t>
            </a:r>
            <a:r>
              <a:rPr lang="en-US" dirty="0"/>
              <a:t> (</a:t>
            </a:r>
            <a:r>
              <a:rPr lang="en-US" dirty="0" err="1"/>
              <a:t>piros</a:t>
            </a:r>
            <a:r>
              <a:rPr lang="en-US" dirty="0"/>
              <a:t>): </a:t>
            </a:r>
            <a:r>
              <a:rPr lang="el-GR" dirty="0"/>
              <a:t>θ</a:t>
            </a:r>
            <a:r>
              <a:rPr lang="en-US" dirty="0"/>
              <a:t>(n)</a:t>
            </a:r>
          </a:p>
          <a:p>
            <a:r>
              <a:rPr lang="en-US" dirty="0"/>
              <a:t>visit(): </a:t>
            </a:r>
            <a:r>
              <a:rPr lang="en-US" dirty="0" err="1"/>
              <a:t>összesen</a:t>
            </a:r>
            <a:r>
              <a:rPr lang="en-US" dirty="0"/>
              <a:t> n-</a:t>
            </a:r>
            <a:r>
              <a:rPr lang="en-US" dirty="0" err="1"/>
              <a:t>szer</a:t>
            </a:r>
            <a:r>
              <a:rPr lang="en-US" dirty="0"/>
              <a:t> </a:t>
            </a:r>
            <a:r>
              <a:rPr lang="en-US" dirty="0" err="1"/>
              <a:t>hívódik</a:t>
            </a:r>
            <a:r>
              <a:rPr lang="en-US" dirty="0"/>
              <a:t> meg (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csúcsra</a:t>
            </a:r>
            <a:r>
              <a:rPr lang="en-US" dirty="0"/>
              <a:t> 1x)</a:t>
            </a:r>
          </a:p>
          <a:p>
            <a:r>
              <a:rPr lang="en-US" dirty="0"/>
              <a:t>visit()-</a:t>
            </a:r>
            <a:r>
              <a:rPr lang="en-US" dirty="0" err="1"/>
              <a:t>en</a:t>
            </a:r>
            <a:r>
              <a:rPr lang="en-US" dirty="0"/>
              <a:t> belül a </a:t>
            </a:r>
            <a:r>
              <a:rPr lang="en-US" dirty="0" err="1"/>
              <a:t>szomszédok</a:t>
            </a:r>
            <a:r>
              <a:rPr lang="en-US" dirty="0"/>
              <a:t> </a:t>
            </a:r>
            <a:r>
              <a:rPr lang="en-US" dirty="0" err="1"/>
              <a:t>bejárása</a:t>
            </a:r>
            <a:r>
              <a:rPr lang="en-US" dirty="0"/>
              <a:t>: </a:t>
            </a:r>
            <a:r>
              <a:rPr lang="en-US" dirty="0" err="1"/>
              <a:t>összesen</a:t>
            </a:r>
            <a:r>
              <a:rPr lang="en-US" dirty="0"/>
              <a:t> m </a:t>
            </a:r>
            <a:r>
              <a:rPr lang="en-US" dirty="0" err="1"/>
              <a:t>iteráció</a:t>
            </a:r>
            <a:r>
              <a:rPr lang="en-US" dirty="0"/>
              <a:t> (</a:t>
            </a:r>
            <a:r>
              <a:rPr lang="en-US" dirty="0" err="1"/>
              <a:t>irányított</a:t>
            </a:r>
            <a:r>
              <a:rPr lang="en-US" dirty="0"/>
              <a:t>: 2e, nem </a:t>
            </a:r>
            <a:r>
              <a:rPr lang="en-US" dirty="0" err="1"/>
              <a:t>okoz</a:t>
            </a:r>
            <a:r>
              <a:rPr lang="en-US" dirty="0"/>
              <a:t> </a:t>
            </a:r>
            <a:r>
              <a:rPr lang="en-US" dirty="0" err="1"/>
              <a:t>eltérést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Összesítve</a:t>
            </a:r>
            <a:r>
              <a:rPr lang="en-US" dirty="0"/>
              <a:t>: </a:t>
            </a:r>
            <a:r>
              <a:rPr lang="el-GR" dirty="0"/>
              <a:t>θ</a:t>
            </a:r>
            <a:r>
              <a:rPr lang="en-US" dirty="0"/>
              <a:t>(</a:t>
            </a:r>
            <a:r>
              <a:rPr lang="en-US" dirty="0" err="1"/>
              <a:t>n+m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122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66EE78-B935-4425-9F16-A586A3FF9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Élek</a:t>
            </a:r>
            <a:r>
              <a:rPr lang="en-US" dirty="0"/>
              <a:t> </a:t>
            </a:r>
            <a:r>
              <a:rPr lang="en-US" dirty="0" err="1"/>
              <a:t>osztályozása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95182D-A5BA-4F22-A315-CBAE9C967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08844"/>
          </a:xfrm>
        </p:spPr>
        <p:txBody>
          <a:bodyPr/>
          <a:lstStyle/>
          <a:p>
            <a:r>
              <a:rPr lang="en-US" dirty="0" err="1"/>
              <a:t>Faélek</a:t>
            </a:r>
            <a:r>
              <a:rPr lang="en-US" dirty="0"/>
              <a:t>: </a:t>
            </a:r>
            <a:r>
              <a:rPr lang="en-US" dirty="0" err="1"/>
              <a:t>feszítőerdő</a:t>
            </a:r>
            <a:r>
              <a:rPr lang="en-US" dirty="0"/>
              <a:t> </a:t>
            </a:r>
            <a:r>
              <a:rPr lang="en-US" dirty="0" err="1"/>
              <a:t>élei</a:t>
            </a:r>
            <a:endParaRPr lang="en-US" dirty="0"/>
          </a:p>
          <a:p>
            <a:pPr lvl="1"/>
            <a:r>
              <a:rPr lang="en-US" dirty="0" err="1"/>
              <a:t>ezeken</a:t>
            </a:r>
            <a:r>
              <a:rPr lang="en-US" dirty="0"/>
              <a:t> </a:t>
            </a:r>
            <a:r>
              <a:rPr lang="en-US" dirty="0" err="1"/>
              <a:t>megyünk</a:t>
            </a:r>
            <a:r>
              <a:rPr lang="en-US" dirty="0"/>
              <a:t> </a:t>
            </a:r>
            <a:r>
              <a:rPr lang="en-US" dirty="0" err="1"/>
              <a:t>végig</a:t>
            </a:r>
            <a:r>
              <a:rPr lang="en-US" dirty="0"/>
              <a:t> a </a:t>
            </a:r>
            <a:r>
              <a:rPr lang="en-US" dirty="0" err="1"/>
              <a:t>bejárás</a:t>
            </a:r>
            <a:r>
              <a:rPr lang="en-US" dirty="0"/>
              <a:t> során</a:t>
            </a:r>
          </a:p>
          <a:p>
            <a:r>
              <a:rPr lang="en-US" dirty="0" err="1"/>
              <a:t>Előreélek</a:t>
            </a:r>
            <a:r>
              <a:rPr lang="en-US" dirty="0"/>
              <a:t>: olyan </a:t>
            </a:r>
            <a:r>
              <a:rPr lang="en-US" dirty="0" err="1"/>
              <a:t>csúcsba</a:t>
            </a:r>
            <a:r>
              <a:rPr lang="en-US" dirty="0"/>
              <a:t> </a:t>
            </a:r>
            <a:r>
              <a:rPr lang="en-US" dirty="0" err="1"/>
              <a:t>mutat</a:t>
            </a:r>
            <a:r>
              <a:rPr lang="en-US" dirty="0"/>
              <a:t>, </a:t>
            </a:r>
            <a:r>
              <a:rPr lang="en-US" dirty="0" err="1"/>
              <a:t>ahova</a:t>
            </a:r>
            <a:r>
              <a:rPr lang="en-US" dirty="0"/>
              <a:t> a </a:t>
            </a:r>
            <a:r>
              <a:rPr lang="en-US" dirty="0" err="1"/>
              <a:t>mostaniból</a:t>
            </a:r>
            <a:r>
              <a:rPr lang="en-US" dirty="0"/>
              <a:t> már </a:t>
            </a:r>
            <a:r>
              <a:rPr lang="en-US" dirty="0" err="1"/>
              <a:t>eljutottunk</a:t>
            </a:r>
            <a:endParaRPr lang="en-US" dirty="0"/>
          </a:p>
          <a:p>
            <a:pPr lvl="1"/>
            <a:r>
              <a:rPr lang="en-US" dirty="0" err="1"/>
              <a:t>rövidebb</a:t>
            </a:r>
            <a:r>
              <a:rPr lang="en-US" dirty="0"/>
              <a:t> </a:t>
            </a:r>
            <a:r>
              <a:rPr lang="en-US" dirty="0" err="1"/>
              <a:t>út</a:t>
            </a:r>
            <a:r>
              <a:rPr lang="en-US" dirty="0"/>
              <a:t> a </a:t>
            </a:r>
            <a:r>
              <a:rPr lang="en-US" dirty="0" err="1"/>
              <a:t>mostani</a:t>
            </a:r>
            <a:r>
              <a:rPr lang="en-US" dirty="0"/>
              <a:t> </a:t>
            </a:r>
            <a:r>
              <a:rPr lang="en-US" dirty="0" err="1"/>
              <a:t>csúcsba</a:t>
            </a:r>
            <a:endParaRPr lang="en-US" dirty="0"/>
          </a:p>
          <a:p>
            <a:r>
              <a:rPr lang="en-US" dirty="0" err="1"/>
              <a:t>Visszaélek</a:t>
            </a:r>
            <a:r>
              <a:rPr lang="en-US" dirty="0"/>
              <a:t>: olyan </a:t>
            </a:r>
            <a:r>
              <a:rPr lang="en-US" dirty="0" err="1"/>
              <a:t>csúcsba</a:t>
            </a:r>
            <a:r>
              <a:rPr lang="en-US" dirty="0"/>
              <a:t> </a:t>
            </a:r>
            <a:r>
              <a:rPr lang="en-US" dirty="0" err="1"/>
              <a:t>mutat</a:t>
            </a:r>
            <a:r>
              <a:rPr lang="en-US" dirty="0"/>
              <a:t>, amin keresztül a </a:t>
            </a:r>
            <a:r>
              <a:rPr lang="en-US" dirty="0" err="1"/>
              <a:t>mostaniig</a:t>
            </a:r>
            <a:r>
              <a:rPr lang="en-US" dirty="0"/>
              <a:t> </a:t>
            </a:r>
            <a:r>
              <a:rPr lang="en-US" dirty="0" err="1"/>
              <a:t>eljutottunk</a:t>
            </a:r>
            <a:endParaRPr lang="en-US" dirty="0"/>
          </a:p>
          <a:p>
            <a:pPr lvl="1"/>
            <a:r>
              <a:rPr lang="en-US" dirty="0" err="1"/>
              <a:t>visszavezető</a:t>
            </a:r>
            <a:r>
              <a:rPr lang="en-US" dirty="0"/>
              <a:t> </a:t>
            </a:r>
            <a:r>
              <a:rPr lang="en-US" dirty="0" err="1"/>
              <a:t>él</a:t>
            </a:r>
            <a:r>
              <a:rPr lang="en-US" dirty="0"/>
              <a:t> a </a:t>
            </a:r>
            <a:r>
              <a:rPr lang="en-US" dirty="0" err="1"/>
              <a:t>mostani</a:t>
            </a:r>
            <a:r>
              <a:rPr lang="en-US" dirty="0"/>
              <a:t> </a:t>
            </a:r>
            <a:r>
              <a:rPr lang="en-US" dirty="0" err="1"/>
              <a:t>csúcsból</a:t>
            </a:r>
            <a:endParaRPr lang="en-US" dirty="0"/>
          </a:p>
          <a:p>
            <a:r>
              <a:rPr lang="en-US" dirty="0" err="1"/>
              <a:t>Keresztélek</a:t>
            </a:r>
            <a:r>
              <a:rPr lang="en-US" dirty="0"/>
              <a:t>: olyan </a:t>
            </a:r>
            <a:r>
              <a:rPr lang="en-US" dirty="0" err="1"/>
              <a:t>csúcsba</a:t>
            </a:r>
            <a:r>
              <a:rPr lang="en-US" dirty="0"/>
              <a:t> </a:t>
            </a:r>
            <a:r>
              <a:rPr lang="en-US" dirty="0" err="1"/>
              <a:t>mutat</a:t>
            </a:r>
            <a:r>
              <a:rPr lang="en-US" dirty="0"/>
              <a:t>, </a:t>
            </a:r>
            <a:r>
              <a:rPr lang="en-US" dirty="0" err="1"/>
              <a:t>ahol</a:t>
            </a:r>
            <a:r>
              <a:rPr lang="en-US" dirty="0"/>
              <a:t> már </a:t>
            </a:r>
            <a:r>
              <a:rPr lang="en-US" dirty="0" err="1"/>
              <a:t>voltunk</a:t>
            </a:r>
            <a:r>
              <a:rPr lang="en-US" dirty="0"/>
              <a:t>, de </a:t>
            </a:r>
            <a:r>
              <a:rPr lang="en-US" dirty="0" err="1"/>
              <a:t>nincs</a:t>
            </a:r>
            <a:r>
              <a:rPr lang="en-US" dirty="0"/>
              <a:t> a </a:t>
            </a:r>
            <a:r>
              <a:rPr lang="en-US" dirty="0" err="1"/>
              <a:t>mostani</a:t>
            </a:r>
            <a:r>
              <a:rPr lang="en-US" dirty="0"/>
              <a:t> </a:t>
            </a:r>
            <a:r>
              <a:rPr lang="en-US" dirty="0" err="1"/>
              <a:t>úton</a:t>
            </a:r>
            <a:endParaRPr lang="en-US" dirty="0"/>
          </a:p>
          <a:p>
            <a:pPr lvl="1"/>
            <a:r>
              <a:rPr lang="en-US" dirty="0" err="1"/>
              <a:t>másik</a:t>
            </a:r>
            <a:r>
              <a:rPr lang="en-US" dirty="0"/>
              <a:t> </a:t>
            </a:r>
            <a:r>
              <a:rPr lang="en-US" dirty="0" err="1"/>
              <a:t>komponensbe</a:t>
            </a:r>
            <a:r>
              <a:rPr lang="en-US" dirty="0"/>
              <a:t> </a:t>
            </a:r>
            <a:r>
              <a:rPr lang="en-US" dirty="0" err="1"/>
              <a:t>vezető</a:t>
            </a:r>
            <a:r>
              <a:rPr lang="en-US" dirty="0"/>
              <a:t> </a:t>
            </a:r>
            <a:r>
              <a:rPr lang="en-US" dirty="0" err="1"/>
              <a:t>él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Melyik</a:t>
            </a:r>
            <a:r>
              <a:rPr lang="en-US" dirty="0"/>
              <a:t> jelent </a:t>
            </a:r>
            <a:r>
              <a:rPr lang="en-US" dirty="0" err="1"/>
              <a:t>kört</a:t>
            </a:r>
            <a:r>
              <a:rPr lang="en-US" dirty="0"/>
              <a:t>?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41214E0-C247-42C4-8B5B-6CDEF5C07C82}"/>
              </a:ext>
            </a:extLst>
          </p:cNvPr>
          <p:cNvSpPr txBox="1"/>
          <p:nvPr/>
        </p:nvSpPr>
        <p:spPr>
          <a:xfrm>
            <a:off x="3274423" y="5843453"/>
            <a:ext cx="241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visszaél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689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862220-7029-451D-B564-7A7757DB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Összefoglalás</a:t>
            </a:r>
            <a:endParaRPr lang="en-US" dirty="0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3EC60BB0-EEE2-4877-AF5E-0100BC974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040190"/>
              </p:ext>
            </p:extLst>
          </p:nvPr>
        </p:nvGraphicFramePr>
        <p:xfrm>
          <a:off x="819151" y="2553426"/>
          <a:ext cx="10553697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899">
                  <a:extLst>
                    <a:ext uri="{9D8B030D-6E8A-4147-A177-3AD203B41FA5}">
                      <a16:colId xmlns:a16="http://schemas.microsoft.com/office/drawing/2014/main" val="1601900208"/>
                    </a:ext>
                  </a:extLst>
                </a:gridCol>
                <a:gridCol w="3517899">
                  <a:extLst>
                    <a:ext uri="{9D8B030D-6E8A-4147-A177-3AD203B41FA5}">
                      <a16:colId xmlns:a16="http://schemas.microsoft.com/office/drawing/2014/main" val="3421892486"/>
                    </a:ext>
                  </a:extLst>
                </a:gridCol>
                <a:gridCol w="3517899">
                  <a:extLst>
                    <a:ext uri="{9D8B030D-6E8A-4147-A177-3AD203B41FA5}">
                      <a16:colId xmlns:a16="http://schemas.microsoft.com/office/drawing/2014/main" val="294758405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dirty="0" err="1"/>
                        <a:t>Él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típusa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Célcsúcs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színe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Plusz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feltétel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86777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err="1"/>
                        <a:t>Faél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fehér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47945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err="1"/>
                        <a:t>Visszaél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szürke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54657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err="1"/>
                        <a:t>Keresztél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fekete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Célt</a:t>
                      </a:r>
                      <a:r>
                        <a:rPr lang="en-US" dirty="0"/>
                        <a:t> korábban </a:t>
                      </a:r>
                      <a:r>
                        <a:rPr lang="en-US" dirty="0" err="1"/>
                        <a:t>fedeztük</a:t>
                      </a:r>
                      <a:r>
                        <a:rPr lang="en-US" dirty="0"/>
                        <a:t> fel</a:t>
                      </a:r>
                    </a:p>
                    <a:p>
                      <a:r>
                        <a:rPr lang="en-US" dirty="0"/>
                        <a:t>a-&gt;b: </a:t>
                      </a:r>
                      <a:r>
                        <a:rPr lang="en-US" dirty="0" err="1"/>
                        <a:t>a.d</a:t>
                      </a:r>
                      <a:r>
                        <a:rPr lang="en-US" dirty="0"/>
                        <a:t> &gt; </a:t>
                      </a:r>
                      <a:r>
                        <a:rPr lang="en-US" dirty="0" err="1"/>
                        <a:t>b.d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2525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err="1"/>
                        <a:t>Előreél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fekete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Célt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később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fedeztük</a:t>
                      </a:r>
                      <a:r>
                        <a:rPr lang="en-US" dirty="0"/>
                        <a:t> fel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a-&gt;b: </a:t>
                      </a:r>
                      <a:r>
                        <a:rPr lang="en-US" dirty="0" err="1"/>
                        <a:t>a.d</a:t>
                      </a:r>
                      <a:r>
                        <a:rPr lang="en-US" dirty="0"/>
                        <a:t> &lt; </a:t>
                      </a:r>
                      <a:r>
                        <a:rPr lang="en-US" dirty="0" err="1"/>
                        <a:t>b.d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595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232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03A739-AD44-4972-BD2B-AF007E1A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Topologikus</a:t>
            </a:r>
            <a:r>
              <a:rPr lang="en-US" dirty="0"/>
              <a:t> </a:t>
            </a:r>
            <a:r>
              <a:rPr lang="en-US" dirty="0" err="1"/>
              <a:t>rendezés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6F3497-D934-42EE-BAEB-417276DE6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DAG (Directed Acyclic Graph = </a:t>
            </a:r>
            <a:r>
              <a:rPr lang="en-US" dirty="0" err="1"/>
              <a:t>irányított</a:t>
            </a:r>
            <a:r>
              <a:rPr lang="en-US" dirty="0"/>
              <a:t>, </a:t>
            </a:r>
            <a:r>
              <a:rPr lang="en-US" dirty="0" err="1"/>
              <a:t>körmentes</a:t>
            </a:r>
            <a:r>
              <a:rPr lang="en-US" dirty="0"/>
              <a:t> </a:t>
            </a:r>
            <a:r>
              <a:rPr lang="en-US" dirty="0" err="1"/>
              <a:t>gráf</a:t>
            </a:r>
            <a:r>
              <a:rPr lang="en-US" dirty="0"/>
              <a:t>) esetén </a:t>
            </a:r>
            <a:r>
              <a:rPr lang="en-US" dirty="0" err="1"/>
              <a:t>értelmes</a:t>
            </a:r>
            <a:endParaRPr lang="en-US" dirty="0"/>
          </a:p>
          <a:p>
            <a:pPr lvl="1"/>
            <a:r>
              <a:rPr lang="en-US" dirty="0"/>
              <a:t>Ezt a </a:t>
            </a:r>
            <a:r>
              <a:rPr lang="en-US" dirty="0" err="1"/>
              <a:t>tulajdonságot</a:t>
            </a:r>
            <a:r>
              <a:rPr lang="en-US" dirty="0"/>
              <a:t> is </a:t>
            </a:r>
            <a:r>
              <a:rPr lang="en-US" dirty="0" err="1"/>
              <a:t>tudjuk</a:t>
            </a:r>
            <a:r>
              <a:rPr lang="en-US" dirty="0"/>
              <a:t> DFS-</a:t>
            </a:r>
            <a:r>
              <a:rPr lang="en-US" dirty="0" err="1"/>
              <a:t>sel</a:t>
            </a:r>
            <a:r>
              <a:rPr lang="en-US" dirty="0"/>
              <a:t> </a:t>
            </a:r>
            <a:r>
              <a:rPr lang="en-US" dirty="0" err="1"/>
              <a:t>ellenőrizni</a:t>
            </a:r>
            <a:endParaRPr lang="en-US" dirty="0"/>
          </a:p>
          <a:p>
            <a:r>
              <a:rPr lang="en-US" dirty="0"/>
              <a:t>Egy </a:t>
            </a:r>
            <a:r>
              <a:rPr lang="en-US" dirty="0" err="1"/>
              <a:t>rendezésben</a:t>
            </a:r>
            <a:r>
              <a:rPr lang="en-US" dirty="0"/>
              <a:t> </a:t>
            </a:r>
            <a:r>
              <a:rPr lang="en-US" dirty="0" err="1"/>
              <a:t>később</a:t>
            </a:r>
            <a:r>
              <a:rPr lang="en-US" dirty="0"/>
              <a:t> következő </a:t>
            </a:r>
            <a:r>
              <a:rPr lang="en-US" dirty="0" err="1"/>
              <a:t>csúcsból</a:t>
            </a:r>
            <a:r>
              <a:rPr lang="en-US" dirty="0"/>
              <a:t> nem </a:t>
            </a:r>
            <a:r>
              <a:rPr lang="en-US" dirty="0" err="1"/>
              <a:t>mutathat</a:t>
            </a:r>
            <a:r>
              <a:rPr lang="en-US" dirty="0"/>
              <a:t> </a:t>
            </a:r>
            <a:r>
              <a:rPr lang="en-US" dirty="0" err="1"/>
              <a:t>él</a:t>
            </a:r>
            <a:r>
              <a:rPr lang="en-US" dirty="0"/>
              <a:t> olyan </a:t>
            </a:r>
            <a:r>
              <a:rPr lang="en-US" dirty="0" err="1"/>
              <a:t>csúcsba</a:t>
            </a:r>
            <a:r>
              <a:rPr lang="en-US" dirty="0"/>
              <a:t>,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őt</a:t>
            </a:r>
            <a:r>
              <a:rPr lang="en-US" dirty="0"/>
              <a:t> a </a:t>
            </a:r>
            <a:r>
              <a:rPr lang="en-US" dirty="0" err="1"/>
              <a:t>sorrendben</a:t>
            </a:r>
            <a:r>
              <a:rPr lang="en-US" dirty="0"/>
              <a:t> </a:t>
            </a:r>
            <a:r>
              <a:rPr lang="en-US" dirty="0" err="1"/>
              <a:t>megelőzi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Másképp</a:t>
            </a:r>
            <a:r>
              <a:rPr lang="en-US" dirty="0"/>
              <a:t>: </a:t>
            </a:r>
            <a:r>
              <a:rPr lang="en-US" dirty="0" err="1"/>
              <a:t>minden</a:t>
            </a:r>
            <a:r>
              <a:rPr lang="en-US" dirty="0"/>
              <a:t> (</a:t>
            </a:r>
            <a:r>
              <a:rPr lang="en-US" dirty="0" err="1"/>
              <a:t>u,v</a:t>
            </a:r>
            <a:r>
              <a:rPr lang="en-US" dirty="0"/>
              <a:t>) </a:t>
            </a:r>
            <a:r>
              <a:rPr lang="en-US" dirty="0" err="1"/>
              <a:t>él</a:t>
            </a:r>
            <a:r>
              <a:rPr lang="en-US" dirty="0"/>
              <a:t> esetén a </a:t>
            </a:r>
            <a:r>
              <a:rPr lang="en-US" dirty="0" err="1"/>
              <a:t>topologikus</a:t>
            </a:r>
            <a:r>
              <a:rPr lang="en-US" dirty="0"/>
              <a:t> </a:t>
            </a:r>
            <a:r>
              <a:rPr lang="en-US" dirty="0" err="1"/>
              <a:t>sorrendben</a:t>
            </a:r>
            <a:r>
              <a:rPr lang="en-US" dirty="0"/>
              <a:t> u </a:t>
            </a:r>
            <a:r>
              <a:rPr lang="en-US" dirty="0" err="1"/>
              <a:t>megelőzi</a:t>
            </a:r>
            <a:r>
              <a:rPr lang="en-US" dirty="0"/>
              <a:t> v-t.</a:t>
            </a:r>
          </a:p>
          <a:p>
            <a:r>
              <a:rPr lang="en-US" dirty="0" err="1"/>
              <a:t>Felhasználás</a:t>
            </a:r>
            <a:r>
              <a:rPr lang="en-US" dirty="0"/>
              <a:t>: pl. </a:t>
            </a:r>
            <a:r>
              <a:rPr lang="en-US" dirty="0" err="1"/>
              <a:t>egymásra</a:t>
            </a:r>
            <a:r>
              <a:rPr lang="en-US" dirty="0"/>
              <a:t> </a:t>
            </a:r>
            <a:r>
              <a:rPr lang="en-US" dirty="0" err="1"/>
              <a:t>épülő</a:t>
            </a:r>
            <a:r>
              <a:rPr lang="en-US" dirty="0"/>
              <a:t> </a:t>
            </a:r>
            <a:r>
              <a:rPr lang="en-US" dirty="0" err="1"/>
              <a:t>munkafolyamatok</a:t>
            </a:r>
            <a:r>
              <a:rPr lang="en-US" dirty="0"/>
              <a:t> </a:t>
            </a:r>
            <a:r>
              <a:rPr lang="en-US" dirty="0" err="1"/>
              <a:t>sorrendjének</a:t>
            </a:r>
            <a:r>
              <a:rPr lang="en-US" dirty="0"/>
              <a:t> </a:t>
            </a:r>
            <a:r>
              <a:rPr lang="en-US" dirty="0" err="1"/>
              <a:t>meghatározása</a:t>
            </a:r>
            <a:endParaRPr lang="en-US" dirty="0"/>
          </a:p>
          <a:p>
            <a:r>
              <a:rPr lang="en-US" dirty="0" err="1"/>
              <a:t>Meghatározás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Befokokkal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Mélységi</a:t>
            </a:r>
            <a:r>
              <a:rPr lang="en-US" dirty="0"/>
              <a:t> </a:t>
            </a:r>
            <a:r>
              <a:rPr lang="en-US" dirty="0" err="1"/>
              <a:t>bejárással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7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5AC2CE-1823-4F32-8361-4687CD55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Befokokkal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1514BC-4114-42A5-9BFD-E24DE79AF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Segédtömbbe</a:t>
            </a:r>
            <a:r>
              <a:rPr lang="en-US" dirty="0"/>
              <a:t> </a:t>
            </a:r>
            <a:r>
              <a:rPr lang="en-US" dirty="0" err="1"/>
              <a:t>tároljuk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a </a:t>
            </a:r>
            <a:r>
              <a:rPr lang="en-US" dirty="0" err="1"/>
              <a:t>befokokat</a:t>
            </a:r>
            <a:endParaRPr lang="en-US" dirty="0"/>
          </a:p>
          <a:p>
            <a:r>
              <a:rPr lang="en-US" dirty="0" err="1"/>
              <a:t>Gyűjtsük</a:t>
            </a:r>
            <a:r>
              <a:rPr lang="en-US" dirty="0"/>
              <a:t> egy </a:t>
            </a:r>
            <a:r>
              <a:rPr lang="en-US" dirty="0" err="1"/>
              <a:t>sorba</a:t>
            </a:r>
            <a:r>
              <a:rPr lang="en-US" dirty="0"/>
              <a:t> a 0 </a:t>
            </a:r>
            <a:r>
              <a:rPr lang="en-US" dirty="0" err="1"/>
              <a:t>befokú</a:t>
            </a:r>
            <a:r>
              <a:rPr lang="en-US" dirty="0"/>
              <a:t> </a:t>
            </a:r>
            <a:r>
              <a:rPr lang="en-US" dirty="0" err="1"/>
              <a:t>csúcsokat</a:t>
            </a:r>
            <a:endParaRPr lang="en-US" dirty="0"/>
          </a:p>
          <a:p>
            <a:r>
              <a:rPr lang="en-US" dirty="0" err="1"/>
              <a:t>Járjuk</a:t>
            </a:r>
            <a:r>
              <a:rPr lang="en-US" dirty="0"/>
              <a:t> be a sort</a:t>
            </a:r>
          </a:p>
          <a:p>
            <a:pPr lvl="1"/>
            <a:r>
              <a:rPr lang="en-US" dirty="0" err="1"/>
              <a:t>Írjuk</a:t>
            </a:r>
            <a:r>
              <a:rPr lang="en-US" dirty="0"/>
              <a:t> ki a </a:t>
            </a:r>
            <a:r>
              <a:rPr lang="en-US" dirty="0" err="1"/>
              <a:t>csúcsot</a:t>
            </a:r>
            <a:endParaRPr lang="en-US" dirty="0"/>
          </a:p>
          <a:p>
            <a:pPr lvl="1"/>
            <a:r>
              <a:rPr lang="en-US" dirty="0"/>
              <a:t>Minden </a:t>
            </a:r>
            <a:r>
              <a:rPr lang="en-US" dirty="0" err="1"/>
              <a:t>éllel</a:t>
            </a:r>
            <a:r>
              <a:rPr lang="en-US" dirty="0"/>
              <a:t> </a:t>
            </a:r>
            <a:r>
              <a:rPr lang="en-US" dirty="0" err="1"/>
              <a:t>csökkentsük</a:t>
            </a:r>
            <a:r>
              <a:rPr lang="en-US" dirty="0"/>
              <a:t> a </a:t>
            </a:r>
            <a:r>
              <a:rPr lang="en-US" dirty="0" err="1"/>
              <a:t>célcsúcs</a:t>
            </a:r>
            <a:r>
              <a:rPr lang="en-US" dirty="0"/>
              <a:t> </a:t>
            </a:r>
            <a:r>
              <a:rPr lang="en-US" dirty="0" err="1"/>
              <a:t>befokát</a:t>
            </a:r>
            <a:r>
              <a:rPr lang="en-US" dirty="0"/>
              <a:t>, ha 0 </a:t>
            </a:r>
            <a:r>
              <a:rPr lang="en-US" dirty="0" err="1"/>
              <a:t>lett</a:t>
            </a:r>
            <a:r>
              <a:rPr lang="en-US" dirty="0"/>
              <a:t>, </a:t>
            </a:r>
            <a:r>
              <a:rPr lang="en-US" dirty="0" err="1"/>
              <a:t>vegyük</a:t>
            </a:r>
            <a:r>
              <a:rPr lang="en-US" dirty="0"/>
              <a:t> a </a:t>
            </a:r>
            <a:r>
              <a:rPr lang="en-US" dirty="0" err="1"/>
              <a:t>sorhoz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Evvel</a:t>
            </a:r>
            <a:r>
              <a:rPr lang="en-US" dirty="0"/>
              <a:t> </a:t>
            </a:r>
            <a:r>
              <a:rPr lang="en-US" dirty="0" err="1"/>
              <a:t>ellenőrizni</a:t>
            </a:r>
            <a:r>
              <a:rPr lang="en-US" dirty="0"/>
              <a:t> is </a:t>
            </a:r>
            <a:r>
              <a:rPr lang="en-US" dirty="0" err="1"/>
              <a:t>tudjuk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gráf</a:t>
            </a:r>
            <a:r>
              <a:rPr lang="en-US" dirty="0"/>
              <a:t> DAG-e: </a:t>
            </a:r>
            <a:r>
              <a:rPr lang="en-US" dirty="0" err="1"/>
              <a:t>bevezetünk</a:t>
            </a:r>
            <a:r>
              <a:rPr lang="en-US" dirty="0"/>
              <a:t> egy </a:t>
            </a:r>
            <a:r>
              <a:rPr lang="en-US" dirty="0" err="1"/>
              <a:t>számlálót</a:t>
            </a:r>
            <a:r>
              <a:rPr lang="en-US" dirty="0"/>
              <a:t>, </a:t>
            </a:r>
            <a:r>
              <a:rPr lang="en-US" dirty="0" err="1"/>
              <a:t>amivel</a:t>
            </a:r>
            <a:r>
              <a:rPr lang="en-US" dirty="0"/>
              <a:t> a </a:t>
            </a:r>
            <a:r>
              <a:rPr lang="en-US" dirty="0" err="1"/>
              <a:t>feldolgozott</a:t>
            </a:r>
            <a:r>
              <a:rPr lang="en-US" dirty="0"/>
              <a:t> </a:t>
            </a:r>
            <a:r>
              <a:rPr lang="en-US" dirty="0" err="1"/>
              <a:t>csúcsokat</a:t>
            </a:r>
            <a:r>
              <a:rPr lang="en-US" dirty="0"/>
              <a:t> </a:t>
            </a:r>
            <a:r>
              <a:rPr lang="en-US" dirty="0" err="1"/>
              <a:t>számoljuk</a:t>
            </a:r>
            <a:r>
              <a:rPr lang="en-US" dirty="0"/>
              <a:t>. Ha </a:t>
            </a:r>
            <a:r>
              <a:rPr lang="en-US" dirty="0" err="1"/>
              <a:t>ez</a:t>
            </a:r>
            <a:r>
              <a:rPr lang="en-US" dirty="0"/>
              <a:t> a végén n, </a:t>
            </a:r>
            <a:r>
              <a:rPr lang="en-US" dirty="0" err="1"/>
              <a:t>akkor</a:t>
            </a:r>
            <a:r>
              <a:rPr lang="en-US" dirty="0"/>
              <a:t> DAG, ha </a:t>
            </a:r>
            <a:r>
              <a:rPr lang="en-US" dirty="0" err="1"/>
              <a:t>kevesebb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valahol</a:t>
            </a:r>
            <a:r>
              <a:rPr lang="en-US" dirty="0"/>
              <a:t> volt </a:t>
            </a:r>
            <a:r>
              <a:rPr lang="en-US" dirty="0" err="1"/>
              <a:t>kör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9401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TM03457503[[fn=Jegyezhető]]</Template>
  <TotalTime>5556</TotalTime>
  <Words>733</Words>
  <Application>Microsoft Office PowerPoint</Application>
  <PresentationFormat>Szélesvásznú</PresentationFormat>
  <Paragraphs>101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Jegyezhető</vt:lpstr>
      <vt:lpstr>Algo. és adatszerk. II. 7. gyakorlat – mélységi bejárás</vt:lpstr>
      <vt:lpstr>Bevezetés</vt:lpstr>
      <vt:lpstr>Változók, adattagok</vt:lpstr>
      <vt:lpstr>Algoritmus</vt:lpstr>
      <vt:lpstr>Implementáció, műveletigény</vt:lpstr>
      <vt:lpstr>Élek osztályozása</vt:lpstr>
      <vt:lpstr>Összefoglalás</vt:lpstr>
      <vt:lpstr>Topologikus rendezés</vt:lpstr>
      <vt:lpstr>Befokokkal</vt:lpstr>
      <vt:lpstr>Mélységi bejárással</vt:lpstr>
      <vt:lpstr>Erősen összefüggő komponensek</vt:lpstr>
      <vt:lpstr>Félig összefüggőség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Algo. és adatszerk. II. 1. gyakorlat - Bevezetés, Huffman-kód</dc:title>
  <dc:creator>Aili Szonja Torvinen</dc:creator>
  <cp:lastModifiedBy>Aili Szonja Torvinen</cp:lastModifiedBy>
  <cp:revision>39</cp:revision>
  <dcterms:created xsi:type="dcterms:W3CDTF">2021-09-09T15:02:57Z</dcterms:created>
  <dcterms:modified xsi:type="dcterms:W3CDTF">2021-11-08T12:59:33Z</dcterms:modified>
</cp:coreProperties>
</file>