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25CABF"/>
    <a:srgbClr val="E7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451DC3-457A-49D2-8D42-6B1799EAD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Algo. és </a:t>
            </a:r>
            <a:r>
              <a:rPr lang="en-US" dirty="0" err="1"/>
              <a:t>adatszerk</a:t>
            </a:r>
            <a:r>
              <a:rPr lang="en-US" dirty="0"/>
              <a:t>. II.</a:t>
            </a:r>
            <a:br>
              <a:rPr lang="en-US" dirty="0"/>
            </a:br>
            <a:r>
              <a:rPr lang="en-US" dirty="0"/>
              <a:t>10. gyakorlat –</a:t>
            </a:r>
            <a:br>
              <a:rPr lang="en-US" dirty="0"/>
            </a:br>
            <a:r>
              <a:rPr lang="en-US"/>
              <a:t>Utak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csúcspárra</a:t>
            </a:r>
            <a:endParaRPr lang="en-US" dirty="0"/>
          </a:p>
        </p:txBody>
      </p:sp>
      <p:sp>
        <p:nvSpPr>
          <p:cNvPr id="6" name="Alcím 2">
            <a:extLst>
              <a:ext uri="{FF2B5EF4-FFF2-40B4-BE49-F238E27FC236}">
                <a16:creationId xmlns:a16="http://schemas.microsoft.com/office/drawing/2014/main" id="{F8833AD0-C904-4843-854E-5FCFB9D4DB81}"/>
              </a:ext>
            </a:extLst>
          </p:cNvPr>
          <p:cNvSpPr txBox="1">
            <a:spLocks/>
          </p:cNvSpPr>
          <p:nvPr/>
        </p:nvSpPr>
        <p:spPr>
          <a:xfrm>
            <a:off x="810000" y="5297689"/>
            <a:ext cx="10572000" cy="7865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Torvinen Aili Szonja</a:t>
            </a:r>
          </a:p>
          <a:p>
            <a:r>
              <a:rPr lang="en-US" dirty="0" err="1"/>
              <a:t>Elérhetőségeim</a:t>
            </a:r>
            <a:r>
              <a:rPr lang="en-US" dirty="0"/>
              <a:t>: Teams + aoawos@inf.elte.hu</a:t>
            </a:r>
          </a:p>
        </p:txBody>
      </p:sp>
    </p:spTree>
    <p:extLst>
      <p:ext uri="{BB962C8B-B14F-4D97-AF65-F5344CB8AC3E}">
        <p14:creationId xmlns:p14="http://schemas.microsoft.com/office/powerpoint/2010/main" val="1247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478295-894A-4E73-BA8B-72E9323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a </a:t>
            </a:r>
            <a:r>
              <a:rPr lang="en-US" dirty="0" err="1"/>
              <a:t>célunk</a:t>
            </a:r>
            <a:r>
              <a:rPr lang="en-US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2E92DC-F397-4E10-A29F-18024843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1863"/>
          </a:xfrm>
        </p:spPr>
        <p:txBody>
          <a:bodyPr/>
          <a:lstStyle/>
          <a:p>
            <a:r>
              <a:rPr lang="en-US" dirty="0"/>
              <a:t>A feladat: egy </a:t>
            </a:r>
            <a:r>
              <a:rPr lang="en-US" dirty="0" err="1"/>
              <a:t>gráfban</a:t>
            </a:r>
            <a:r>
              <a:rPr lang="en-US" dirty="0"/>
              <a:t> </a:t>
            </a:r>
            <a:r>
              <a:rPr lang="en-US" dirty="0" err="1"/>
              <a:t>bármely</a:t>
            </a:r>
            <a:r>
              <a:rPr lang="en-US" dirty="0"/>
              <a:t> 2 </a:t>
            </a:r>
            <a:r>
              <a:rPr lang="en-US" dirty="0" err="1"/>
              <a:t>csúcs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legrövidebb</a:t>
            </a:r>
            <a:r>
              <a:rPr lang="en-US" dirty="0"/>
              <a:t> </a:t>
            </a:r>
            <a:r>
              <a:rPr lang="en-US" dirty="0" err="1"/>
              <a:t>út</a:t>
            </a:r>
            <a:r>
              <a:rPr lang="en-US" dirty="0"/>
              <a:t> </a:t>
            </a:r>
            <a:r>
              <a:rPr lang="en-US" dirty="0" err="1"/>
              <a:t>meghatározása</a:t>
            </a:r>
            <a:r>
              <a:rPr lang="en-US" dirty="0"/>
              <a:t>.</a:t>
            </a:r>
          </a:p>
          <a:p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gráf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Élsúly</a:t>
            </a:r>
            <a:r>
              <a:rPr lang="en-US" dirty="0"/>
              <a:t>: </a:t>
            </a: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élek</a:t>
            </a:r>
            <a:r>
              <a:rPr lang="en-US" dirty="0"/>
              <a:t> úgy, mint pl. QBF-</a:t>
            </a:r>
            <a:r>
              <a:rPr lang="en-US" dirty="0" err="1"/>
              <a:t>nél</a:t>
            </a:r>
            <a:endParaRPr lang="en-US" dirty="0"/>
          </a:p>
          <a:p>
            <a:pPr lvl="2"/>
            <a:r>
              <a:rPr lang="en-US" dirty="0" err="1"/>
              <a:t>irányítatlan</a:t>
            </a:r>
            <a:r>
              <a:rPr lang="en-US" dirty="0"/>
              <a:t> -&gt; </a:t>
            </a:r>
            <a:r>
              <a:rPr lang="en-US" dirty="0" err="1"/>
              <a:t>nincs</a:t>
            </a:r>
            <a:endParaRPr lang="en-US" dirty="0"/>
          </a:p>
          <a:p>
            <a:pPr lvl="2"/>
            <a:r>
              <a:rPr lang="en-US" dirty="0" err="1"/>
              <a:t>irányított</a:t>
            </a:r>
            <a:r>
              <a:rPr lang="en-US" dirty="0"/>
              <a:t> -&gt; neg. </a:t>
            </a:r>
            <a:r>
              <a:rPr lang="en-US" dirty="0" err="1"/>
              <a:t>összsúlyú</a:t>
            </a:r>
            <a:r>
              <a:rPr lang="en-US" dirty="0"/>
              <a:t> </a:t>
            </a:r>
            <a:r>
              <a:rPr lang="en-US" dirty="0" err="1"/>
              <a:t>kör</a:t>
            </a:r>
            <a:r>
              <a:rPr lang="en-US" dirty="0"/>
              <a:t> </a:t>
            </a:r>
            <a:r>
              <a:rPr lang="en-US" dirty="0" err="1"/>
              <a:t>nincs</a:t>
            </a:r>
            <a:endParaRPr lang="en-US" dirty="0"/>
          </a:p>
          <a:p>
            <a:pPr lvl="1"/>
            <a:r>
              <a:rPr lang="en-US" dirty="0" err="1"/>
              <a:t>Irányítottság</a:t>
            </a:r>
            <a:r>
              <a:rPr lang="en-US" dirty="0"/>
              <a:t> </a:t>
            </a:r>
            <a:r>
              <a:rPr lang="en-US" dirty="0" err="1"/>
              <a:t>tetszőleges</a:t>
            </a:r>
            <a:endParaRPr lang="en-US" dirty="0"/>
          </a:p>
          <a:p>
            <a:pPr lvl="1"/>
            <a:r>
              <a:rPr lang="en-US" dirty="0" err="1"/>
              <a:t>Összefüggőség</a:t>
            </a:r>
            <a:r>
              <a:rPr lang="en-US" dirty="0"/>
              <a:t> </a:t>
            </a:r>
            <a:r>
              <a:rPr lang="en-US" dirty="0" err="1"/>
              <a:t>tetszőleges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Ötlet</a:t>
            </a:r>
            <a:r>
              <a:rPr lang="en-US" dirty="0"/>
              <a:t>: </a:t>
            </a:r>
            <a:r>
              <a:rPr lang="en-US" dirty="0" err="1"/>
              <a:t>eddigi</a:t>
            </a:r>
            <a:r>
              <a:rPr lang="en-US" dirty="0"/>
              <a:t> </a:t>
            </a:r>
            <a:r>
              <a:rPr lang="en-US" dirty="0" err="1"/>
              <a:t>algoritmusokat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csúcsra</a:t>
            </a:r>
            <a:endParaRPr lang="en-US" dirty="0"/>
          </a:p>
          <a:p>
            <a:pPr lvl="1"/>
            <a:r>
              <a:rPr lang="en-US" dirty="0"/>
              <a:t>Dijkstra: O((n + m) * log(n) * n) -&gt; </a:t>
            </a:r>
            <a:r>
              <a:rPr lang="en-US" dirty="0" err="1"/>
              <a:t>sűrű</a:t>
            </a:r>
            <a:r>
              <a:rPr lang="en-US" dirty="0"/>
              <a:t> </a:t>
            </a:r>
            <a:r>
              <a:rPr lang="en-US" dirty="0" err="1"/>
              <a:t>gráfnál</a:t>
            </a:r>
            <a:r>
              <a:rPr lang="en-US" dirty="0"/>
              <a:t> O(n</a:t>
            </a:r>
            <a:r>
              <a:rPr lang="en-US" baseline="30000" dirty="0"/>
              <a:t>3 </a:t>
            </a:r>
            <a:r>
              <a:rPr lang="en-US" dirty="0"/>
              <a:t>* log(n))</a:t>
            </a:r>
          </a:p>
          <a:p>
            <a:pPr lvl="1"/>
            <a:r>
              <a:rPr lang="en-US" dirty="0"/>
              <a:t>Bellman-Ford: O(n * m * n) -&gt; </a:t>
            </a:r>
            <a:r>
              <a:rPr lang="en-US" dirty="0" err="1"/>
              <a:t>sűrű</a:t>
            </a:r>
            <a:r>
              <a:rPr lang="en-US" dirty="0"/>
              <a:t> </a:t>
            </a:r>
            <a:r>
              <a:rPr lang="en-US" dirty="0" err="1"/>
              <a:t>gráfnál</a:t>
            </a:r>
            <a:r>
              <a:rPr lang="en-US" dirty="0"/>
              <a:t> O(n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11C5CE0-FA32-483C-A6BC-5584E487E20D}"/>
              </a:ext>
            </a:extLst>
          </p:cNvPr>
          <p:cNvSpPr/>
          <p:nvPr/>
        </p:nvSpPr>
        <p:spPr>
          <a:xfrm>
            <a:off x="2423604" y="5726097"/>
            <a:ext cx="2166151" cy="2840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9332244-2A22-4EF3-B947-611D8C730DFB}"/>
              </a:ext>
            </a:extLst>
          </p:cNvPr>
          <p:cNvSpPr/>
          <p:nvPr/>
        </p:nvSpPr>
        <p:spPr>
          <a:xfrm>
            <a:off x="4589755" y="5736454"/>
            <a:ext cx="2894121" cy="2840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44A2CA2-9FF1-4EEF-AAAD-1DF2A64E7828}"/>
              </a:ext>
            </a:extLst>
          </p:cNvPr>
          <p:cNvSpPr/>
          <p:nvPr/>
        </p:nvSpPr>
        <p:spPr>
          <a:xfrm>
            <a:off x="3019889" y="6135302"/>
            <a:ext cx="1188128" cy="2840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EC1B5627-C477-44D7-8B66-8243063BD87E}"/>
              </a:ext>
            </a:extLst>
          </p:cNvPr>
          <p:cNvSpPr/>
          <p:nvPr/>
        </p:nvSpPr>
        <p:spPr>
          <a:xfrm>
            <a:off x="4208017" y="6124945"/>
            <a:ext cx="2894121" cy="2840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F6E7F8-B457-4B0A-9D21-FD14D1F3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algoritmus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6F96E3-2C3E-40D1-81E1-8401F3155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6163"/>
          </a:xfrm>
        </p:spPr>
        <p:txBody>
          <a:bodyPr/>
          <a:lstStyle/>
          <a:p>
            <a:r>
              <a:rPr lang="en-US" dirty="0" err="1"/>
              <a:t>Hatékonyabb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 </a:t>
            </a:r>
            <a:r>
              <a:rPr lang="en-US" dirty="0" err="1"/>
              <a:t>sűrű</a:t>
            </a:r>
            <a:r>
              <a:rPr lang="en-US" dirty="0"/>
              <a:t> </a:t>
            </a:r>
            <a:r>
              <a:rPr lang="en-US" dirty="0" err="1"/>
              <a:t>gráfokhoz</a:t>
            </a:r>
            <a:endParaRPr lang="en-US" dirty="0"/>
          </a:p>
          <a:p>
            <a:pPr lvl="1"/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gráfra</a:t>
            </a:r>
            <a:endParaRPr lang="en-US" dirty="0"/>
          </a:p>
          <a:p>
            <a:r>
              <a:rPr lang="en-US" dirty="0"/>
              <a:t>D: </a:t>
            </a:r>
            <a:r>
              <a:rPr lang="en-US" dirty="0" err="1"/>
              <a:t>költség</a:t>
            </a:r>
            <a:r>
              <a:rPr lang="en-US" dirty="0"/>
              <a:t>, π: </a:t>
            </a:r>
            <a:r>
              <a:rPr lang="en-US" dirty="0" err="1"/>
              <a:t>megelőző</a:t>
            </a:r>
            <a:r>
              <a:rPr lang="en-US" dirty="0"/>
              <a:t> </a:t>
            </a:r>
            <a:r>
              <a:rPr lang="en-US" dirty="0" err="1"/>
              <a:t>csúcs</a:t>
            </a:r>
            <a:endParaRPr lang="en-US" dirty="0"/>
          </a:p>
          <a:p>
            <a:r>
              <a:rPr lang="en-US" dirty="0" err="1"/>
              <a:t>Kék</a:t>
            </a:r>
            <a:r>
              <a:rPr lang="en-US" dirty="0"/>
              <a:t>: </a:t>
            </a:r>
            <a:r>
              <a:rPr lang="en-US" dirty="0" err="1"/>
              <a:t>csúcsmátrix</a:t>
            </a:r>
            <a:r>
              <a:rPr lang="en-US" dirty="0"/>
              <a:t> </a:t>
            </a:r>
            <a:r>
              <a:rPr lang="en-US" dirty="0" err="1"/>
              <a:t>másolása</a:t>
            </a:r>
            <a:r>
              <a:rPr lang="en-US" dirty="0"/>
              <a:t>, </a:t>
            </a:r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startcsúcsának</a:t>
            </a:r>
            <a:br>
              <a:rPr lang="en-US" dirty="0"/>
            </a:br>
            <a:r>
              <a:rPr lang="en-US" dirty="0" err="1"/>
              <a:t>beállítása</a:t>
            </a:r>
            <a:endParaRPr lang="en-US" dirty="0"/>
          </a:p>
          <a:p>
            <a:pPr lvl="1"/>
            <a:r>
              <a:rPr lang="en-US" dirty="0" err="1"/>
              <a:t>Kezdetben</a:t>
            </a:r>
            <a:r>
              <a:rPr lang="en-US" dirty="0"/>
              <a:t> D-ben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élsúly</a:t>
            </a:r>
            <a:r>
              <a:rPr lang="en-US" dirty="0"/>
              <a:t>, π-ben a sor </a:t>
            </a:r>
            <a:r>
              <a:rPr lang="en-US" dirty="0" err="1"/>
              <a:t>indexe</a:t>
            </a:r>
            <a:endParaRPr lang="en-US" dirty="0"/>
          </a:p>
          <a:p>
            <a:pPr lvl="1"/>
            <a:r>
              <a:rPr lang="en-US" dirty="0" err="1"/>
              <a:t>Azonos</a:t>
            </a:r>
            <a:r>
              <a:rPr lang="en-US" dirty="0"/>
              <a:t> index: </a:t>
            </a:r>
            <a:r>
              <a:rPr lang="en-US" dirty="0" err="1"/>
              <a:t>szülőcsúcs</a:t>
            </a:r>
            <a:r>
              <a:rPr lang="en-US" dirty="0"/>
              <a:t> 0, </a:t>
            </a:r>
            <a:r>
              <a:rPr lang="en-US" dirty="0" err="1"/>
              <a:t>távolság</a:t>
            </a:r>
            <a:r>
              <a:rPr lang="en-US" dirty="0"/>
              <a:t> 0</a:t>
            </a:r>
          </a:p>
          <a:p>
            <a:r>
              <a:rPr lang="en-US" dirty="0" err="1"/>
              <a:t>Piros</a:t>
            </a:r>
            <a:r>
              <a:rPr lang="en-US" dirty="0"/>
              <a:t>: k-n </a:t>
            </a:r>
            <a:r>
              <a:rPr lang="en-US" dirty="0" err="1"/>
              <a:t>keresztüli</a:t>
            </a:r>
            <a:r>
              <a:rPr lang="en-US" dirty="0"/>
              <a:t> </a:t>
            </a:r>
            <a:r>
              <a:rPr lang="en-US" dirty="0" err="1"/>
              <a:t>út</a:t>
            </a:r>
            <a:r>
              <a:rPr lang="en-US" dirty="0"/>
              <a:t> </a:t>
            </a:r>
            <a:r>
              <a:rPr lang="en-US" dirty="0" err="1"/>
              <a:t>vizsgálata</a:t>
            </a:r>
            <a:r>
              <a:rPr lang="en-US" dirty="0"/>
              <a:t> </a:t>
            </a:r>
            <a:r>
              <a:rPr lang="en-US" dirty="0" err="1"/>
              <a:t>i-ből</a:t>
            </a:r>
            <a:r>
              <a:rPr lang="en-US" dirty="0"/>
              <a:t> j-be</a:t>
            </a:r>
          </a:p>
          <a:p>
            <a:pPr lvl="1"/>
            <a:r>
              <a:rPr lang="en-US" dirty="0"/>
              <a:t>Ha </a:t>
            </a:r>
            <a:r>
              <a:rPr lang="en-US" dirty="0" err="1"/>
              <a:t>kisebb</a:t>
            </a:r>
            <a:r>
              <a:rPr lang="en-US" dirty="0"/>
              <a:t>, D-be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összeg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, π-be π[</a:t>
            </a:r>
            <a:r>
              <a:rPr lang="en-US" dirty="0" err="1"/>
              <a:t>k,j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F5E240-1EB9-4989-9E2D-2E838F1F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715" y="2222287"/>
            <a:ext cx="5326876" cy="4332317"/>
          </a:xfrm>
          <a:prstGeom prst="rect">
            <a:avLst/>
          </a:prstGeom>
        </p:spPr>
      </p:pic>
      <p:sp>
        <p:nvSpPr>
          <p:cNvPr id="6" name="Bal oldali kapcsos zárójel 5">
            <a:extLst>
              <a:ext uri="{FF2B5EF4-FFF2-40B4-BE49-F238E27FC236}">
                <a16:creationId xmlns:a16="http://schemas.microsoft.com/office/drawing/2014/main" id="{3D513475-6694-4693-9286-8595F442FCDE}"/>
              </a:ext>
            </a:extLst>
          </p:cNvPr>
          <p:cNvSpPr/>
          <p:nvPr/>
        </p:nvSpPr>
        <p:spPr>
          <a:xfrm>
            <a:off x="6496049" y="2628900"/>
            <a:ext cx="271665" cy="1409700"/>
          </a:xfrm>
          <a:prstGeom prst="leftBrace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al oldali kapcsos zárójel 6">
            <a:extLst>
              <a:ext uri="{FF2B5EF4-FFF2-40B4-BE49-F238E27FC236}">
                <a16:creationId xmlns:a16="http://schemas.microsoft.com/office/drawing/2014/main" id="{7F8F335E-7EF8-4790-B4DA-2391A9D3542E}"/>
              </a:ext>
            </a:extLst>
          </p:cNvPr>
          <p:cNvSpPr/>
          <p:nvPr/>
        </p:nvSpPr>
        <p:spPr>
          <a:xfrm>
            <a:off x="6496048" y="4038599"/>
            <a:ext cx="271665" cy="2226811"/>
          </a:xfrm>
          <a:prstGeom prst="leftBrac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C04C1-76D9-4FED-B2F9-19AA6E8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</a:t>
            </a:r>
            <a:r>
              <a:rPr lang="en-US" dirty="0"/>
              <a:t> </a:t>
            </a:r>
            <a:r>
              <a:rPr lang="en-US" dirty="0" err="1"/>
              <a:t>értelmezése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2B462B-4A29-430B-B3DE-3EE22C84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D-ben a </a:t>
            </a:r>
            <a:r>
              <a:rPr lang="en-US" dirty="0" err="1"/>
              <a:t>legolcsóbb</a:t>
            </a:r>
            <a:r>
              <a:rPr lang="en-US" dirty="0"/>
              <a:t> </a:t>
            </a:r>
            <a:r>
              <a:rPr lang="en-US" dirty="0" err="1"/>
              <a:t>út</a:t>
            </a:r>
            <a:r>
              <a:rPr lang="en-US" dirty="0"/>
              <a:t> </a:t>
            </a:r>
            <a:r>
              <a:rPr lang="en-US" dirty="0" err="1"/>
              <a:t>hossza</a:t>
            </a:r>
            <a:endParaRPr lang="en-US" dirty="0"/>
          </a:p>
          <a:p>
            <a:r>
              <a:rPr lang="en-US" dirty="0"/>
              <a:t>π-ben:</a:t>
            </a:r>
          </a:p>
          <a:p>
            <a:pPr lvl="1"/>
            <a:r>
              <a:rPr lang="en-US" dirty="0"/>
              <a:t>u-</a:t>
            </a:r>
            <a:r>
              <a:rPr lang="en-US" dirty="0" err="1"/>
              <a:t>ból</a:t>
            </a:r>
            <a:r>
              <a:rPr lang="en-US" dirty="0"/>
              <a:t> </a:t>
            </a:r>
            <a:r>
              <a:rPr lang="en-US" dirty="0" err="1"/>
              <a:t>akarunk</a:t>
            </a:r>
            <a:r>
              <a:rPr lang="en-US" dirty="0"/>
              <a:t> v-be </a:t>
            </a:r>
            <a:r>
              <a:rPr lang="en-US" dirty="0" err="1"/>
              <a:t>jutni</a:t>
            </a:r>
            <a:r>
              <a:rPr lang="en-US" dirty="0"/>
              <a:t>,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π[u, v] </a:t>
            </a:r>
            <a:r>
              <a:rPr lang="en-US" dirty="0" err="1"/>
              <a:t>értéke</a:t>
            </a:r>
            <a:r>
              <a:rPr lang="en-US" dirty="0"/>
              <a:t> mi.</a:t>
            </a:r>
          </a:p>
          <a:p>
            <a:pPr lvl="1"/>
            <a:r>
              <a:rPr lang="en-US" dirty="0"/>
              <a:t>Ha </a:t>
            </a:r>
            <a:r>
              <a:rPr lang="en-US" dirty="0" err="1"/>
              <a:t>ez</a:t>
            </a:r>
            <a:r>
              <a:rPr lang="en-US" dirty="0"/>
              <a:t> u -&gt; </a:t>
            </a:r>
            <a:r>
              <a:rPr lang="en-US" dirty="0" err="1"/>
              <a:t>közvetlen</a:t>
            </a:r>
            <a:r>
              <a:rPr lang="en-US" dirty="0"/>
              <a:t> </a:t>
            </a:r>
            <a:r>
              <a:rPr lang="en-US" dirty="0" err="1"/>
              <a:t>él</a:t>
            </a:r>
            <a:endParaRPr lang="en-US" dirty="0"/>
          </a:p>
          <a:p>
            <a:pPr lvl="1"/>
            <a:r>
              <a:rPr lang="en-US" dirty="0"/>
              <a:t>Ha </a:t>
            </a:r>
            <a:r>
              <a:rPr lang="en-US" dirty="0" err="1"/>
              <a:t>ez</a:t>
            </a:r>
            <a:r>
              <a:rPr lang="en-US" dirty="0"/>
              <a:t> egy </a:t>
            </a:r>
            <a:r>
              <a:rPr lang="en-US" dirty="0" err="1"/>
              <a:t>másik</a:t>
            </a:r>
            <a:r>
              <a:rPr lang="en-US" dirty="0"/>
              <a:t> w </a:t>
            </a:r>
            <a:r>
              <a:rPr lang="en-US" dirty="0" err="1"/>
              <a:t>csúcs</a:t>
            </a:r>
            <a:r>
              <a:rPr lang="en-US" dirty="0"/>
              <a:t> -&gt;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π[u, w] </a:t>
            </a:r>
            <a:r>
              <a:rPr lang="en-US" dirty="0" err="1"/>
              <a:t>értéke</a:t>
            </a:r>
            <a:r>
              <a:rPr lang="en-US" dirty="0"/>
              <a:t> mi.</a:t>
            </a:r>
          </a:p>
          <a:p>
            <a:pPr lvl="1"/>
            <a:r>
              <a:rPr lang="en-US" dirty="0"/>
              <a:t>Ezt </a:t>
            </a:r>
            <a:r>
              <a:rPr lang="en-US" dirty="0" err="1"/>
              <a:t>addig</a:t>
            </a:r>
            <a:r>
              <a:rPr lang="en-US" dirty="0"/>
              <a:t> </a:t>
            </a:r>
            <a:r>
              <a:rPr lang="en-US" dirty="0" err="1"/>
              <a:t>folytatjuk</a:t>
            </a:r>
            <a:r>
              <a:rPr lang="en-US" dirty="0"/>
              <a:t>, </a:t>
            </a:r>
            <a:r>
              <a:rPr lang="en-US" dirty="0" err="1"/>
              <a:t>amíg</a:t>
            </a:r>
            <a:r>
              <a:rPr lang="en-US" dirty="0"/>
              <a:t> nem </a:t>
            </a:r>
            <a:r>
              <a:rPr lang="en-US" dirty="0" err="1"/>
              <a:t>kapjuk</a:t>
            </a:r>
            <a:r>
              <a:rPr lang="en-US" dirty="0"/>
              <a:t> meg u-t.</a:t>
            </a:r>
          </a:p>
        </p:txBody>
      </p:sp>
    </p:spTree>
    <p:extLst>
      <p:ext uri="{BB962C8B-B14F-4D97-AF65-F5344CB8AC3E}">
        <p14:creationId xmlns:p14="http://schemas.microsoft.com/office/powerpoint/2010/main" val="212397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22D770-BF85-4071-B965-1D4DA65C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</a:t>
            </a:r>
            <a:r>
              <a:rPr lang="en-US" dirty="0"/>
              <a:t> </a:t>
            </a:r>
            <a:r>
              <a:rPr lang="en-US" dirty="0" err="1"/>
              <a:t>tranzitív</a:t>
            </a:r>
            <a:r>
              <a:rPr lang="en-US" dirty="0"/>
              <a:t> </a:t>
            </a:r>
            <a:r>
              <a:rPr lang="en-US" dirty="0" err="1"/>
              <a:t>lezártja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C9BF5D-3889-471A-A842-DEBFBFD2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Egy </a:t>
            </a:r>
            <a:r>
              <a:rPr lang="en-US" dirty="0" err="1"/>
              <a:t>gráf</a:t>
            </a:r>
            <a:r>
              <a:rPr lang="en-US" dirty="0"/>
              <a:t> </a:t>
            </a:r>
            <a:r>
              <a:rPr lang="en-US" dirty="0" err="1"/>
              <a:t>tranzitív</a:t>
            </a:r>
            <a:r>
              <a:rPr lang="en-US" dirty="0"/>
              <a:t> </a:t>
            </a:r>
            <a:r>
              <a:rPr lang="en-US" dirty="0" err="1"/>
              <a:t>lezártjában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szerepel </a:t>
            </a:r>
            <a:r>
              <a:rPr lang="en-US" dirty="0" err="1"/>
              <a:t>az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él</a:t>
            </a:r>
            <a:r>
              <a:rPr lang="en-US" dirty="0"/>
              <a:t>,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eredetiben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u="sng" dirty="0" err="1"/>
              <a:t>út</a:t>
            </a:r>
            <a:r>
              <a:rPr lang="en-US" dirty="0"/>
              <a:t> u-</a:t>
            </a:r>
            <a:r>
              <a:rPr lang="en-US" dirty="0" err="1"/>
              <a:t>ból</a:t>
            </a:r>
            <a:r>
              <a:rPr lang="en-US" dirty="0"/>
              <a:t> v-be.</a:t>
            </a:r>
          </a:p>
          <a:p>
            <a:r>
              <a:rPr lang="en-US" dirty="0" err="1"/>
              <a:t>Meghatározás</a:t>
            </a:r>
            <a:r>
              <a:rPr lang="en-US" dirty="0"/>
              <a:t>: </a:t>
            </a:r>
            <a:r>
              <a:rPr lang="en-US" dirty="0" err="1"/>
              <a:t>Warshall-algoritmus</a:t>
            </a:r>
            <a:endParaRPr lang="en-US" dirty="0"/>
          </a:p>
          <a:p>
            <a:pPr lvl="1"/>
            <a:r>
              <a:rPr lang="en-US" dirty="0"/>
              <a:t>Előző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módosított</a:t>
            </a:r>
            <a:r>
              <a:rPr lang="en-US" dirty="0"/>
              <a:t> </a:t>
            </a:r>
            <a:r>
              <a:rPr lang="en-US" dirty="0" err="1"/>
              <a:t>változata</a:t>
            </a:r>
            <a:endParaRPr lang="en-US" dirty="0"/>
          </a:p>
          <a:p>
            <a:pPr lvl="1"/>
            <a:r>
              <a:rPr lang="en-US" dirty="0"/>
              <a:t>T </a:t>
            </a:r>
            <a:r>
              <a:rPr lang="en-US" dirty="0" err="1"/>
              <a:t>mátrix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eredmény</a:t>
            </a:r>
            <a:r>
              <a:rPr lang="en-US" dirty="0"/>
              <a:t>: ha j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i-ből</a:t>
            </a:r>
            <a:r>
              <a:rPr lang="en-US" dirty="0"/>
              <a:t>, T[</a:t>
            </a:r>
            <a:r>
              <a:rPr lang="en-US" dirty="0" err="1"/>
              <a:t>i</a:t>
            </a:r>
            <a:r>
              <a:rPr lang="en-US" dirty="0"/>
              <a:t>, j] = 1, ha </a:t>
            </a:r>
            <a:r>
              <a:rPr lang="en-US" dirty="0" err="1"/>
              <a:t>nincs</a:t>
            </a:r>
            <a:r>
              <a:rPr lang="en-US" dirty="0"/>
              <a:t>, T[</a:t>
            </a:r>
            <a:r>
              <a:rPr lang="en-US" dirty="0" err="1"/>
              <a:t>i</a:t>
            </a:r>
            <a:r>
              <a:rPr lang="en-US" dirty="0"/>
              <a:t>, j] = 0</a:t>
            </a:r>
          </a:p>
        </p:txBody>
      </p:sp>
    </p:spTree>
    <p:extLst>
      <p:ext uri="{BB962C8B-B14F-4D97-AF65-F5344CB8AC3E}">
        <p14:creationId xmlns:p14="http://schemas.microsoft.com/office/powerpoint/2010/main" val="170605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8A767-8839-42EB-B0EA-3BE63A62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Warshall-algoritmus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032B9E-76A6-40FF-B550-7DBF6D70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A-ban </a:t>
            </a:r>
            <a:r>
              <a:rPr lang="en-US" dirty="0" err="1"/>
              <a:t>eltekintünk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élsúlyoktól</a:t>
            </a:r>
            <a:endParaRPr lang="en-US" dirty="0"/>
          </a:p>
          <a:p>
            <a:r>
              <a:rPr lang="en-US" dirty="0"/>
              <a:t>Első </a:t>
            </a:r>
            <a:r>
              <a:rPr lang="en-US" dirty="0" err="1"/>
              <a:t>ciklus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A-t </a:t>
            </a:r>
            <a:r>
              <a:rPr lang="en-US" dirty="0" err="1"/>
              <a:t>másoljuk</a:t>
            </a:r>
            <a:r>
              <a:rPr lang="en-US" dirty="0"/>
              <a:t>, </a:t>
            </a:r>
            <a:r>
              <a:rPr lang="en-US" dirty="0" err="1"/>
              <a:t>főátló</a:t>
            </a:r>
            <a:r>
              <a:rPr lang="en-US" dirty="0"/>
              <a:t> </a:t>
            </a:r>
            <a:r>
              <a:rPr lang="en-US" dirty="0" err="1"/>
              <a:t>elemei</a:t>
            </a:r>
            <a:r>
              <a:rPr lang="en-US" dirty="0"/>
              <a:t> 1-ek</a:t>
            </a:r>
          </a:p>
          <a:p>
            <a:r>
              <a:rPr lang="en-US" dirty="0" err="1"/>
              <a:t>Második</a:t>
            </a:r>
            <a:r>
              <a:rPr lang="en-US" dirty="0"/>
              <a:t> </a:t>
            </a:r>
            <a:r>
              <a:rPr lang="en-US" dirty="0" err="1"/>
              <a:t>ciklus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van-e </a:t>
            </a:r>
            <a:r>
              <a:rPr lang="en-US" dirty="0" err="1"/>
              <a:t>közvetlen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vagy</a:t>
            </a:r>
            <a:r>
              <a:rPr lang="en-US" dirty="0"/>
              <a:t> k-n </a:t>
            </a:r>
            <a:r>
              <a:rPr lang="en-US" dirty="0" err="1"/>
              <a:t>keresztüli</a:t>
            </a:r>
            <a:r>
              <a:rPr lang="en-US" dirty="0"/>
              <a:t> </a:t>
            </a:r>
            <a:r>
              <a:rPr lang="en-US" dirty="0" err="1"/>
              <a:t>út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C52EF0-3199-4FB1-9B58-752A6552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39" y="2715547"/>
            <a:ext cx="6412040" cy="32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1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8615</TotalTime>
  <Words>345</Words>
  <Application>Microsoft Office PowerPoint</Application>
  <PresentationFormat>Szélesvásznú</PresentationFormat>
  <Paragraphs>42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Jegyezhető</vt:lpstr>
      <vt:lpstr>Algo. és adatszerk. II. 10. gyakorlat – Utak minden csúcspárra</vt:lpstr>
      <vt:lpstr>Mi a célunk?</vt:lpstr>
      <vt:lpstr>Floyd-Warshall algoritmus</vt:lpstr>
      <vt:lpstr>Eredmény értelmezése</vt:lpstr>
      <vt:lpstr>Gráf tranzitív lezártja</vt:lpstr>
      <vt:lpstr>Warshall-algoritmus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Algo. és adatszerk. II. 1. gyakorlat - Bevezetés, Huffman-kód</dc:title>
  <dc:creator>Aili Szonja Torvinen</dc:creator>
  <cp:lastModifiedBy>Aili Szonja Torvinen</cp:lastModifiedBy>
  <cp:revision>50</cp:revision>
  <dcterms:created xsi:type="dcterms:W3CDTF">2021-09-09T15:02:57Z</dcterms:created>
  <dcterms:modified xsi:type="dcterms:W3CDTF">2021-11-29T14:27:26Z</dcterms:modified>
</cp:coreProperties>
</file>