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1. gyakorlat -</a:t>
            </a:r>
            <a:br>
              <a:rPr lang="en-US" dirty="0"/>
            </a:br>
            <a:r>
              <a:rPr lang="en-US" dirty="0" err="1"/>
              <a:t>Bevezetés</a:t>
            </a:r>
            <a:r>
              <a:rPr lang="en-US" dirty="0"/>
              <a:t>, Huffman-</a:t>
            </a:r>
            <a:r>
              <a:rPr lang="en-US" dirty="0" err="1"/>
              <a:t>kód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8ED9B-BF04-4AD3-80A8-68EDBA35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Huffman-</a:t>
            </a:r>
            <a:r>
              <a:rPr lang="en-US" dirty="0" err="1"/>
              <a:t>kód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388983-E0DA-4DE5-9ECC-0E90450E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 err="1"/>
              <a:t>Gyakoriságot</a:t>
            </a:r>
            <a:r>
              <a:rPr lang="en-US" dirty="0"/>
              <a:t> is </a:t>
            </a:r>
            <a:r>
              <a:rPr lang="en-US" dirty="0" err="1"/>
              <a:t>figyelembe</a:t>
            </a:r>
            <a:r>
              <a:rPr lang="en-US" dirty="0"/>
              <a:t> </a:t>
            </a:r>
            <a:r>
              <a:rPr lang="en-US" dirty="0" err="1"/>
              <a:t>veszi</a:t>
            </a:r>
            <a:r>
              <a:rPr lang="en-US" dirty="0"/>
              <a:t> -&gt; a </a:t>
            </a:r>
            <a:r>
              <a:rPr lang="en-US" dirty="0" err="1"/>
              <a:t>szövegtől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a </a:t>
            </a:r>
            <a:r>
              <a:rPr lang="en-US" dirty="0" err="1"/>
              <a:t>kódfa</a:t>
            </a:r>
            <a:endParaRPr lang="en-US" dirty="0"/>
          </a:p>
          <a:p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kódhossz</a:t>
            </a:r>
            <a:r>
              <a:rPr lang="en-US" dirty="0"/>
              <a:t>, viszont prefix-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(egy </a:t>
            </a:r>
            <a:r>
              <a:rPr lang="en-US" dirty="0" err="1"/>
              <a:t>kódszó</a:t>
            </a:r>
            <a:r>
              <a:rPr lang="en-US" dirty="0"/>
              <a:t> nem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prefixe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Általában</a:t>
            </a:r>
            <a:r>
              <a:rPr lang="en-US" dirty="0"/>
              <a:t> egy </a:t>
            </a:r>
            <a:r>
              <a:rPr lang="en-US" dirty="0" err="1"/>
              <a:t>bemenethez</a:t>
            </a:r>
            <a:r>
              <a:rPr lang="en-US" dirty="0"/>
              <a:t> több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kódfa</a:t>
            </a:r>
            <a:r>
              <a:rPr lang="en-US" dirty="0"/>
              <a:t> is </a:t>
            </a:r>
            <a:r>
              <a:rPr lang="en-US" dirty="0" err="1"/>
              <a:t>tartozik</a:t>
            </a:r>
            <a:r>
              <a:rPr lang="en-US" dirty="0"/>
              <a:t>, nem </a:t>
            </a:r>
            <a:r>
              <a:rPr lang="en-US" dirty="0" err="1"/>
              <a:t>egyértelmű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ZH-n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címkézésénél</a:t>
            </a:r>
            <a:r>
              <a:rPr lang="en-US" dirty="0"/>
              <a:t> </a:t>
            </a:r>
            <a:r>
              <a:rPr lang="en-US" dirty="0" err="1"/>
              <a:t>legyetek</a:t>
            </a:r>
            <a:r>
              <a:rPr lang="en-US" dirty="0"/>
              <a:t> </a:t>
            </a:r>
            <a:r>
              <a:rPr lang="en-US" dirty="0" err="1"/>
              <a:t>következetesek</a:t>
            </a:r>
            <a:r>
              <a:rPr lang="en-US" dirty="0"/>
              <a:t>,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mértékben</a:t>
            </a:r>
            <a:r>
              <a:rPr lang="en-US" dirty="0"/>
              <a:t> </a:t>
            </a:r>
            <a:r>
              <a:rPr lang="en-US" dirty="0" err="1"/>
              <a:t>igazodjatok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órán </a:t>
            </a:r>
            <a:r>
              <a:rPr lang="en-US" dirty="0" err="1"/>
              <a:t>vett</a:t>
            </a:r>
            <a:r>
              <a:rPr lang="en-US" dirty="0"/>
              <a:t> </a:t>
            </a:r>
            <a:r>
              <a:rPr lang="en-US" dirty="0" err="1"/>
              <a:t>gyakoriság+ábécésorrend</a:t>
            </a:r>
            <a:r>
              <a:rPr lang="en-US" dirty="0"/>
              <a:t> </a:t>
            </a:r>
            <a:r>
              <a:rPr lang="en-US" dirty="0" err="1"/>
              <a:t>egyértelműsítésekhez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10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330D8-C003-4949-9052-083E8FF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Huffman-</a:t>
            </a:r>
            <a:r>
              <a:rPr lang="en-US" dirty="0" err="1"/>
              <a:t>kód</a:t>
            </a:r>
            <a:r>
              <a:rPr lang="en-US" dirty="0"/>
              <a:t>: </a:t>
            </a:r>
            <a:r>
              <a:rPr lang="en-US" dirty="0" err="1"/>
              <a:t>kódolás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93FE82-CC73-4368-BF8D-B573D76A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végigolvasása</a:t>
            </a:r>
            <a:r>
              <a:rPr lang="en-US" dirty="0"/>
              <a:t>, </a:t>
            </a:r>
            <a:r>
              <a:rPr lang="en-US" dirty="0" err="1"/>
              <a:t>gyakoriságok</a:t>
            </a:r>
            <a:r>
              <a:rPr lang="en-US" dirty="0"/>
              <a:t> </a:t>
            </a:r>
            <a:r>
              <a:rPr lang="en-US" dirty="0" err="1"/>
              <a:t>megszámlálása</a:t>
            </a:r>
            <a:endParaRPr lang="en-US" dirty="0"/>
          </a:p>
          <a:p>
            <a:r>
              <a:rPr lang="en-US" dirty="0"/>
              <a:t>2. A </a:t>
            </a:r>
            <a:r>
              <a:rPr lang="en-US" dirty="0" err="1"/>
              <a:t>karaktereket</a:t>
            </a:r>
            <a:r>
              <a:rPr lang="en-US" dirty="0"/>
              <a:t> </a:t>
            </a:r>
            <a:r>
              <a:rPr lang="en-US" dirty="0" err="1"/>
              <a:t>berakjuk</a:t>
            </a:r>
            <a:r>
              <a:rPr lang="en-US" dirty="0"/>
              <a:t> egy minimum-</a:t>
            </a:r>
            <a:r>
              <a:rPr lang="en-US" dirty="0" err="1"/>
              <a:t>prioritásos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, </a:t>
            </a:r>
            <a:r>
              <a:rPr lang="en-US" dirty="0" err="1"/>
              <a:t>kulcs</a:t>
            </a:r>
            <a:r>
              <a:rPr lang="en-US" dirty="0"/>
              <a:t>: </a:t>
            </a:r>
            <a:r>
              <a:rPr lang="en-US" dirty="0" err="1"/>
              <a:t>gyakoriságok</a:t>
            </a:r>
            <a:endParaRPr lang="en-US" dirty="0"/>
          </a:p>
          <a:p>
            <a:r>
              <a:rPr lang="en-US" dirty="0"/>
              <a:t>3. Amíg 2 </a:t>
            </a:r>
            <a:r>
              <a:rPr lang="en-US" dirty="0" err="1"/>
              <a:t>vagy</a:t>
            </a:r>
            <a:r>
              <a:rPr lang="en-US" dirty="0"/>
              <a:t> több </a:t>
            </a:r>
            <a:r>
              <a:rPr lang="en-US" dirty="0" err="1"/>
              <a:t>csúcs</a:t>
            </a:r>
            <a:r>
              <a:rPr lang="en-US" dirty="0"/>
              <a:t> van a </a:t>
            </a:r>
            <a:r>
              <a:rPr lang="en-US" dirty="0" err="1"/>
              <a:t>prioritásos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Kivesszük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legkisebb</a:t>
            </a:r>
            <a:r>
              <a:rPr lang="en-US" dirty="0"/>
              <a:t> </a:t>
            </a:r>
            <a:r>
              <a:rPr lang="en-US" dirty="0" err="1"/>
              <a:t>gyakoriságút</a:t>
            </a:r>
            <a:endParaRPr lang="en-US" dirty="0"/>
          </a:p>
          <a:p>
            <a:pPr lvl="1"/>
            <a:r>
              <a:rPr lang="en-US" dirty="0" err="1"/>
              <a:t>Létrehozunk</a:t>
            </a:r>
            <a:r>
              <a:rPr lang="en-US" dirty="0"/>
              <a:t> egy </a:t>
            </a:r>
            <a:r>
              <a:rPr lang="en-US" dirty="0" err="1"/>
              <a:t>szülőcsúcsot</a:t>
            </a:r>
            <a:r>
              <a:rPr lang="en-US" dirty="0"/>
              <a:t> </a:t>
            </a:r>
            <a:r>
              <a:rPr lang="en-US" dirty="0" err="1"/>
              <a:t>nekik</a:t>
            </a:r>
            <a:r>
              <a:rPr lang="en-US" dirty="0"/>
              <a:t> a </a:t>
            </a:r>
            <a:r>
              <a:rPr lang="en-US" dirty="0" err="1"/>
              <a:t>gyakoriságok</a:t>
            </a:r>
            <a:r>
              <a:rPr lang="en-US" dirty="0"/>
              <a:t> </a:t>
            </a:r>
            <a:r>
              <a:rPr lang="en-US" dirty="0" err="1"/>
              <a:t>összegével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éleket</a:t>
            </a:r>
            <a:r>
              <a:rPr lang="en-US" dirty="0"/>
              <a:t> </a:t>
            </a:r>
            <a:r>
              <a:rPr lang="en-US" dirty="0" err="1"/>
              <a:t>címkézzük</a:t>
            </a:r>
            <a:r>
              <a:rPr lang="en-US" dirty="0"/>
              <a:t> 0-val és 1-essel</a:t>
            </a:r>
          </a:p>
          <a:p>
            <a:pPr lvl="2"/>
            <a:r>
              <a:rPr lang="en-US" sz="1600" dirty="0"/>
              <a:t>(</a:t>
            </a:r>
            <a:r>
              <a:rPr lang="en-US" sz="1600" dirty="0" err="1"/>
              <a:t>egyértelműsítés</a:t>
            </a:r>
            <a:r>
              <a:rPr lang="en-US" sz="1600" dirty="0"/>
              <a:t>: </a:t>
            </a:r>
            <a:r>
              <a:rPr lang="en-US" sz="1600" dirty="0" err="1"/>
              <a:t>kisebb</a:t>
            </a:r>
            <a:r>
              <a:rPr lang="en-US" sz="1600" dirty="0"/>
              <a:t> </a:t>
            </a:r>
            <a:r>
              <a:rPr lang="en-US" sz="1600" dirty="0" err="1"/>
              <a:t>gyakoriságú</a:t>
            </a:r>
            <a:r>
              <a:rPr lang="en-US" sz="1600" dirty="0"/>
              <a:t>, </a:t>
            </a:r>
            <a:r>
              <a:rPr lang="en-US" sz="1600" dirty="0" err="1"/>
              <a:t>utána</a:t>
            </a:r>
            <a:r>
              <a:rPr lang="en-US" sz="1600" dirty="0"/>
              <a:t> </a:t>
            </a:r>
            <a:r>
              <a:rPr lang="en-US" sz="1600" dirty="0" err="1"/>
              <a:t>ábécésorrendben</a:t>
            </a:r>
            <a:r>
              <a:rPr lang="en-US" sz="1600" dirty="0"/>
              <a:t> </a:t>
            </a:r>
            <a:r>
              <a:rPr lang="en-US" sz="1600" dirty="0" err="1"/>
              <a:t>korábbi</a:t>
            </a:r>
            <a:r>
              <a:rPr lang="en-US" sz="1600" dirty="0"/>
              <a:t> </a:t>
            </a:r>
            <a:r>
              <a:rPr lang="en-US" sz="1600" dirty="0" err="1"/>
              <a:t>kapja</a:t>
            </a:r>
            <a:r>
              <a:rPr lang="en-US" sz="1600" dirty="0"/>
              <a:t> a 0-t)</a:t>
            </a:r>
          </a:p>
          <a:p>
            <a:pPr lvl="1"/>
            <a:r>
              <a:rPr lang="en-US" dirty="0"/>
              <a:t>Az új </a:t>
            </a:r>
            <a:r>
              <a:rPr lang="en-US" dirty="0" err="1"/>
              <a:t>csúcsot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prioritásos</a:t>
            </a:r>
            <a:r>
              <a:rPr lang="en-US" dirty="0"/>
              <a:t> </a:t>
            </a:r>
            <a:r>
              <a:rPr lang="en-US" dirty="0" err="1"/>
              <a:t>sorba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Szöveg</a:t>
            </a:r>
            <a:r>
              <a:rPr lang="en-US" dirty="0"/>
              <a:t> </a:t>
            </a:r>
            <a:r>
              <a:rPr lang="en-US" dirty="0" err="1"/>
              <a:t>újbóli</a:t>
            </a:r>
            <a:r>
              <a:rPr lang="en-US" dirty="0"/>
              <a:t> </a:t>
            </a:r>
            <a:r>
              <a:rPr lang="en-US" dirty="0" err="1"/>
              <a:t>végigolvasása</a:t>
            </a:r>
            <a:r>
              <a:rPr lang="en-US" dirty="0"/>
              <a:t>, </a:t>
            </a:r>
            <a:r>
              <a:rPr lang="en-US" dirty="0" err="1"/>
              <a:t>kódolása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9BBDD-6F53-4C98-9973-61D5FA8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Huffman-</a:t>
            </a:r>
            <a:r>
              <a:rPr lang="en-US" dirty="0" err="1"/>
              <a:t>kód</a:t>
            </a:r>
            <a:r>
              <a:rPr lang="en-US" dirty="0"/>
              <a:t>: </a:t>
            </a:r>
            <a:r>
              <a:rPr lang="en-US" dirty="0" err="1"/>
              <a:t>dekódolás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C50DF-7E66-4509-8268-BC538712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Amíg van </a:t>
            </a:r>
            <a:r>
              <a:rPr lang="en-US" dirty="0" err="1"/>
              <a:t>beolvasandó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Amíg </a:t>
            </a:r>
            <a:r>
              <a:rPr lang="en-US" dirty="0" err="1"/>
              <a:t>levélhez</a:t>
            </a:r>
            <a:r>
              <a:rPr lang="en-US" dirty="0"/>
              <a:t> nem </a:t>
            </a:r>
            <a:r>
              <a:rPr lang="en-US" dirty="0" err="1"/>
              <a:t>érünk</a:t>
            </a:r>
            <a:r>
              <a:rPr lang="en-US" dirty="0"/>
              <a:t>:</a:t>
            </a:r>
          </a:p>
          <a:p>
            <a:pPr lvl="2"/>
            <a:r>
              <a:rPr lang="en-US" sz="1600" dirty="0" err="1"/>
              <a:t>Beolvasunk</a:t>
            </a:r>
            <a:r>
              <a:rPr lang="en-US" sz="1600" dirty="0"/>
              <a:t> egy </a:t>
            </a:r>
            <a:r>
              <a:rPr lang="en-US" sz="1600" dirty="0" err="1"/>
              <a:t>karaktert</a:t>
            </a:r>
            <a:r>
              <a:rPr lang="en-US" sz="1600" dirty="0"/>
              <a:t>, és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annak</a:t>
            </a:r>
            <a:r>
              <a:rPr lang="en-US" sz="1600" dirty="0"/>
              <a:t> </a:t>
            </a:r>
            <a:r>
              <a:rPr lang="en-US" sz="1600" dirty="0" err="1"/>
              <a:t>megfelelő</a:t>
            </a:r>
            <a:r>
              <a:rPr lang="en-US" sz="1600" dirty="0"/>
              <a:t> </a:t>
            </a:r>
            <a:r>
              <a:rPr lang="en-US" sz="1600" dirty="0" err="1"/>
              <a:t>élen</a:t>
            </a:r>
            <a:r>
              <a:rPr lang="en-US" sz="1600" dirty="0"/>
              <a:t> </a:t>
            </a:r>
            <a:r>
              <a:rPr lang="en-US" sz="1600" dirty="0" err="1"/>
              <a:t>haladunk</a:t>
            </a:r>
            <a:r>
              <a:rPr lang="en-US" sz="1600" dirty="0"/>
              <a:t> a </a:t>
            </a:r>
            <a:r>
              <a:rPr lang="en-US" sz="1600" dirty="0" err="1"/>
              <a:t>kódfában</a:t>
            </a:r>
            <a:r>
              <a:rPr lang="en-US" sz="1600" dirty="0"/>
              <a:t> </a:t>
            </a:r>
            <a:r>
              <a:rPr lang="en-US" sz="1600" dirty="0" err="1"/>
              <a:t>lefelé</a:t>
            </a:r>
            <a:r>
              <a:rPr lang="en-US" sz="1600" dirty="0"/>
              <a:t>.</a:t>
            </a:r>
          </a:p>
          <a:p>
            <a:pPr lvl="1"/>
            <a:r>
              <a:rPr lang="en-US" dirty="0" err="1"/>
              <a:t>Kiírjuk</a:t>
            </a:r>
            <a:r>
              <a:rPr lang="en-US" dirty="0"/>
              <a:t> a </a:t>
            </a:r>
            <a:r>
              <a:rPr lang="en-US" dirty="0" err="1"/>
              <a:t>levélben</a:t>
            </a:r>
            <a:r>
              <a:rPr lang="en-US" dirty="0"/>
              <a:t> </a:t>
            </a:r>
            <a:r>
              <a:rPr lang="en-US" dirty="0" err="1"/>
              <a:t>talált</a:t>
            </a:r>
            <a:r>
              <a:rPr lang="en-US" dirty="0"/>
              <a:t> </a:t>
            </a:r>
            <a:r>
              <a:rPr lang="en-US" dirty="0" err="1"/>
              <a:t>karaktert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következő </a:t>
            </a:r>
            <a:r>
              <a:rPr lang="en-US" dirty="0" err="1"/>
              <a:t>beolvasott</a:t>
            </a:r>
            <a:r>
              <a:rPr lang="en-US" dirty="0"/>
              <a:t> </a:t>
            </a:r>
            <a:r>
              <a:rPr lang="en-US" dirty="0" err="1"/>
              <a:t>karakterrel</a:t>
            </a:r>
            <a:r>
              <a:rPr lang="en-US" dirty="0"/>
              <a:t> </a:t>
            </a:r>
            <a:r>
              <a:rPr lang="en-US" dirty="0" err="1"/>
              <a:t>ismét</a:t>
            </a:r>
            <a:r>
              <a:rPr lang="en-US" dirty="0"/>
              <a:t> a fa </a:t>
            </a:r>
            <a:r>
              <a:rPr lang="en-US" dirty="0" err="1"/>
              <a:t>gyökerétől</a:t>
            </a:r>
            <a:r>
              <a:rPr lang="en-US" dirty="0"/>
              <a:t> </a:t>
            </a:r>
            <a:r>
              <a:rPr lang="en-US" dirty="0" err="1"/>
              <a:t>indulunk</a:t>
            </a:r>
            <a:r>
              <a:rPr lang="en-US" dirty="0"/>
              <a:t> </a:t>
            </a:r>
            <a:r>
              <a:rPr lang="en-US" dirty="0" err="1"/>
              <a:t>lefelé</a:t>
            </a:r>
            <a:r>
              <a:rPr lang="en-US" dirty="0"/>
              <a:t> a </a:t>
            </a:r>
            <a:r>
              <a:rPr lang="en-US" dirty="0" err="1"/>
              <a:t>kódfában</a:t>
            </a:r>
            <a:r>
              <a:rPr lang="en-US" dirty="0"/>
              <a:t>.</a:t>
            </a:r>
          </a:p>
          <a:p>
            <a:r>
              <a:rPr lang="en-US" dirty="0"/>
              <a:t>Ha </a:t>
            </a:r>
            <a:r>
              <a:rPr lang="en-US" dirty="0" err="1"/>
              <a:t>nincs</a:t>
            </a:r>
            <a:r>
              <a:rPr lang="en-US" dirty="0"/>
              <a:t> több </a:t>
            </a:r>
            <a:r>
              <a:rPr lang="en-US" dirty="0" err="1"/>
              <a:t>beolvasandó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7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9B159-C245-46BF-9FC5-94B005DE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EAADE-0522-4ED5-9FD9-2379A091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 = AZABBRAKADABRAA</a:t>
            </a:r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0E608D2C-2670-459A-A315-2935DCE9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27670"/>
              </p:ext>
            </p:extLst>
          </p:nvPr>
        </p:nvGraphicFramePr>
        <p:xfrm>
          <a:off x="818713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graphicFrame>
        <p:nvGraphicFramePr>
          <p:cNvPr id="9" name="Táblázat 6">
            <a:extLst>
              <a:ext uri="{FF2B5EF4-FFF2-40B4-BE49-F238E27FC236}">
                <a16:creationId xmlns:a16="http://schemas.microsoft.com/office/drawing/2014/main" id="{4E49F497-F392-4373-9B9D-99E7C74E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38954"/>
              </p:ext>
            </p:extLst>
          </p:nvPr>
        </p:nvGraphicFramePr>
        <p:xfrm>
          <a:off x="810000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graphicFrame>
        <p:nvGraphicFramePr>
          <p:cNvPr id="10" name="Táblázat 6">
            <a:extLst>
              <a:ext uri="{FF2B5EF4-FFF2-40B4-BE49-F238E27FC236}">
                <a16:creationId xmlns:a16="http://schemas.microsoft.com/office/drawing/2014/main" id="{5385C981-2F5A-4412-812E-3C55CDB87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56328"/>
              </p:ext>
            </p:extLst>
          </p:nvPr>
        </p:nvGraphicFramePr>
        <p:xfrm>
          <a:off x="810000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graphicFrame>
        <p:nvGraphicFramePr>
          <p:cNvPr id="13" name="Táblázat 6">
            <a:extLst>
              <a:ext uri="{FF2B5EF4-FFF2-40B4-BE49-F238E27FC236}">
                <a16:creationId xmlns:a16="http://schemas.microsoft.com/office/drawing/2014/main" id="{DCF8A497-D27C-4B8A-BA0B-E804D3B5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70203"/>
              </p:ext>
            </p:extLst>
          </p:nvPr>
        </p:nvGraphicFramePr>
        <p:xfrm>
          <a:off x="818713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graphicFrame>
        <p:nvGraphicFramePr>
          <p:cNvPr id="14" name="Táblázat 6">
            <a:extLst>
              <a:ext uri="{FF2B5EF4-FFF2-40B4-BE49-F238E27FC236}">
                <a16:creationId xmlns:a16="http://schemas.microsoft.com/office/drawing/2014/main" id="{3FD25815-EC41-4FBB-9408-07C12F1B5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3802"/>
              </p:ext>
            </p:extLst>
          </p:nvPr>
        </p:nvGraphicFramePr>
        <p:xfrm>
          <a:off x="817899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graphicFrame>
        <p:nvGraphicFramePr>
          <p:cNvPr id="15" name="Táblázat 6">
            <a:extLst>
              <a:ext uri="{FF2B5EF4-FFF2-40B4-BE49-F238E27FC236}">
                <a16:creationId xmlns:a16="http://schemas.microsoft.com/office/drawing/2014/main" id="{D5B8C1FD-58E0-4398-9645-CA0BCDC1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08253"/>
              </p:ext>
            </p:extLst>
          </p:nvPr>
        </p:nvGraphicFramePr>
        <p:xfrm>
          <a:off x="817899" y="3429000"/>
          <a:ext cx="4490402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41486">
                  <a:extLst>
                    <a:ext uri="{9D8B030D-6E8A-4147-A177-3AD203B41FA5}">
                      <a16:colId xmlns:a16="http://schemas.microsoft.com/office/drawing/2014/main" val="275143293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543314319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1358131458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208113867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9676654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200212001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408276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8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2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20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020793"/>
                  </a:ext>
                </a:extLst>
              </a:tr>
            </a:tbl>
          </a:graphicData>
        </a:graphic>
      </p:graphicFrame>
      <p:pic>
        <p:nvPicPr>
          <p:cNvPr id="17" name="Kép 16">
            <a:extLst>
              <a:ext uri="{FF2B5EF4-FFF2-40B4-BE49-F238E27FC236}">
                <a16:creationId xmlns:a16="http://schemas.microsoft.com/office/drawing/2014/main" id="{3A8FE755-4426-43B3-AA61-C5593D98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20" y="3033342"/>
            <a:ext cx="3019846" cy="282932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45D0159-3495-4E09-A8A0-3965F24D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771" y="2314490"/>
            <a:ext cx="4972744" cy="4096322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3D08CA90-1A35-4EB8-93A0-A9EF30443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71" y="2593224"/>
            <a:ext cx="4975954" cy="3709555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074DD00A-A8E7-4F3E-98F5-E6382C820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079" y="2067034"/>
            <a:ext cx="4992566" cy="4591233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2928E2F7-951E-47F9-8331-31F66CE96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641" y="1234052"/>
            <a:ext cx="5015004" cy="54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7701B9-62AE-423F-A065-4987A4BF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Előnyök</a:t>
            </a:r>
            <a:r>
              <a:rPr lang="en-US" dirty="0"/>
              <a:t>/</a:t>
            </a:r>
            <a:r>
              <a:rPr lang="en-US" dirty="0" err="1"/>
              <a:t>hátrányok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A10D71-D4C9-4F4B-A013-6E701151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Előny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Betűnkénti</a:t>
            </a:r>
            <a:r>
              <a:rPr lang="en-US" dirty="0"/>
              <a:t> </a:t>
            </a:r>
            <a:r>
              <a:rPr lang="en-US" dirty="0" err="1"/>
              <a:t>optimális</a:t>
            </a:r>
            <a:r>
              <a:rPr lang="en-US" dirty="0"/>
              <a:t> (a </a:t>
            </a:r>
            <a:r>
              <a:rPr lang="en-US" dirty="0" err="1"/>
              <a:t>betűnkénti</a:t>
            </a:r>
            <a:r>
              <a:rPr lang="en-US" dirty="0"/>
              <a:t> </a:t>
            </a:r>
            <a:r>
              <a:rPr lang="en-US" dirty="0" err="1"/>
              <a:t>kódolások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szinte</a:t>
            </a:r>
            <a:r>
              <a:rPr lang="en-US" dirty="0"/>
              <a:t> a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 dirty="0" err="1"/>
              <a:t>tömörítés</a:t>
            </a:r>
            <a:r>
              <a:rPr lang="en-US" dirty="0"/>
              <a:t> </a:t>
            </a:r>
            <a:r>
              <a:rPr lang="en-US" dirty="0" err="1"/>
              <a:t>érhető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Hátrány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2x </a:t>
            </a:r>
            <a:r>
              <a:rPr lang="en-US" dirty="0" err="1"/>
              <a:t>olvassuk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szöveget</a:t>
            </a:r>
            <a:endParaRPr lang="en-US" dirty="0"/>
          </a:p>
          <a:p>
            <a:pPr lvl="1"/>
            <a:r>
              <a:rPr lang="en-US" dirty="0" err="1"/>
              <a:t>Át</a:t>
            </a:r>
            <a:r>
              <a:rPr lang="en-US" dirty="0"/>
              <a:t> kell küldeni a </a:t>
            </a:r>
            <a:r>
              <a:rPr lang="en-US" dirty="0" err="1"/>
              <a:t>kódfát</a:t>
            </a:r>
            <a:r>
              <a:rPr lang="en-US" dirty="0"/>
              <a:t> is (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szöveg</a:t>
            </a:r>
            <a:r>
              <a:rPr lang="en-US" dirty="0"/>
              <a:t> esetén </a:t>
            </a:r>
            <a:r>
              <a:rPr lang="en-US" dirty="0" err="1"/>
              <a:t>kevésbé</a:t>
            </a:r>
            <a:r>
              <a:rPr lang="en-US" dirty="0"/>
              <a:t> </a:t>
            </a:r>
            <a:r>
              <a:rPr lang="en-US" dirty="0" err="1"/>
              <a:t>jelentős</a:t>
            </a:r>
            <a:r>
              <a:rPr lang="en-US" dirty="0"/>
              <a:t> a </a:t>
            </a:r>
            <a:r>
              <a:rPr lang="en-US" dirty="0" err="1"/>
              <a:t>mérettöblet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Alternatívan</a:t>
            </a:r>
            <a:r>
              <a:rPr lang="en-US" dirty="0"/>
              <a:t>: </a:t>
            </a:r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(pl. </a:t>
            </a:r>
            <a:r>
              <a:rPr lang="en-US" dirty="0" err="1"/>
              <a:t>gyakoriságok</a:t>
            </a:r>
            <a:r>
              <a:rPr lang="en-US" dirty="0"/>
              <a:t> </a:t>
            </a:r>
            <a:r>
              <a:rPr lang="en-US" dirty="0" err="1"/>
              <a:t>magyar</a:t>
            </a:r>
            <a:r>
              <a:rPr lang="en-US" dirty="0"/>
              <a:t> </a:t>
            </a:r>
            <a:r>
              <a:rPr lang="en-US" dirty="0" err="1"/>
              <a:t>nyelvben</a:t>
            </a:r>
            <a:r>
              <a:rPr lang="en-US" dirty="0"/>
              <a:t>), nem lesz </a:t>
            </a:r>
            <a:r>
              <a:rPr lang="en-US" dirty="0" err="1"/>
              <a:t>optimális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29273-A4C1-4368-B02C-179CD1C3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Követelmények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E7473-39AE-4287-A451-2997CD69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http://aszt.inf.elte.hu/~asvanyi/ad/ad2jegyzet</a:t>
            </a:r>
          </a:p>
          <a:p>
            <a:r>
              <a:rPr lang="en-US" dirty="0" err="1"/>
              <a:t>Jelenlét</a:t>
            </a:r>
            <a:r>
              <a:rPr lang="en-US" dirty="0"/>
              <a:t>: max 3 </a:t>
            </a:r>
            <a:r>
              <a:rPr lang="en-US" dirty="0" err="1"/>
              <a:t>hiányzás</a:t>
            </a:r>
            <a:r>
              <a:rPr lang="en-US" dirty="0"/>
              <a:t>, </a:t>
            </a:r>
            <a:r>
              <a:rPr lang="en-US" dirty="0" err="1"/>
              <a:t>kvízekkel</a:t>
            </a:r>
            <a:r>
              <a:rPr lang="en-US" dirty="0"/>
              <a:t> -&gt; </a:t>
            </a:r>
            <a:r>
              <a:rPr lang="en-US" dirty="0" err="1"/>
              <a:t>hetente</a:t>
            </a:r>
            <a:r>
              <a:rPr lang="en-US" dirty="0"/>
              <a:t> Canvasben lesz, 7 </a:t>
            </a:r>
            <a:r>
              <a:rPr lang="en-US" dirty="0" err="1"/>
              <a:t>ponttól</a:t>
            </a:r>
            <a:r>
              <a:rPr lang="en-US" dirty="0"/>
              <a:t> </a:t>
            </a:r>
            <a:r>
              <a:rPr lang="en-US" dirty="0" err="1"/>
              <a:t>fogadjuk</a:t>
            </a:r>
            <a:r>
              <a:rPr lang="en-US" dirty="0"/>
              <a:t> </a:t>
            </a:r>
            <a:r>
              <a:rPr lang="en-US" dirty="0" err="1"/>
              <a:t>el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db</a:t>
            </a:r>
            <a:r>
              <a:rPr lang="en-US" dirty="0"/>
              <a:t> ZH: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az</a:t>
            </a:r>
            <a:r>
              <a:rPr lang="en-US" dirty="0"/>
              <a:t> őszi </a:t>
            </a:r>
            <a:r>
              <a:rPr lang="en-US" dirty="0" err="1"/>
              <a:t>szünet</a:t>
            </a:r>
            <a:r>
              <a:rPr lang="en-US" dirty="0"/>
              <a:t> </a:t>
            </a:r>
            <a:r>
              <a:rPr lang="en-US" dirty="0" err="1"/>
              <a:t>előtti</a:t>
            </a:r>
            <a:r>
              <a:rPr lang="en-US" dirty="0"/>
              <a:t> </a:t>
            </a:r>
            <a:r>
              <a:rPr lang="en-US" dirty="0" err="1"/>
              <a:t>héten</a:t>
            </a:r>
            <a:r>
              <a:rPr lang="en-US" dirty="0"/>
              <a:t>, </a:t>
            </a:r>
            <a:r>
              <a:rPr lang="en-US" dirty="0" err="1"/>
              <a:t>csoportZH</a:t>
            </a:r>
            <a:endParaRPr lang="en-US" dirty="0"/>
          </a:p>
          <a:p>
            <a:pPr lvl="1"/>
            <a:r>
              <a:rPr lang="en-US" dirty="0"/>
              <a:t>2. a </a:t>
            </a:r>
            <a:r>
              <a:rPr lang="en-US" dirty="0" err="1"/>
              <a:t>vizsgaidőszak</a:t>
            </a:r>
            <a:r>
              <a:rPr lang="en-US" dirty="0"/>
              <a:t> első </a:t>
            </a:r>
            <a:r>
              <a:rPr lang="en-US" dirty="0" err="1"/>
              <a:t>hetében</a:t>
            </a:r>
            <a:r>
              <a:rPr lang="en-US" dirty="0"/>
              <a:t>, </a:t>
            </a:r>
            <a:r>
              <a:rPr lang="en-US" dirty="0" err="1"/>
              <a:t>évfolyamZH</a:t>
            </a:r>
            <a:endParaRPr lang="en-US" dirty="0"/>
          </a:p>
          <a:p>
            <a:pPr lvl="1"/>
            <a:r>
              <a:rPr lang="en-US" dirty="0" err="1"/>
              <a:t>Jelen</a:t>
            </a:r>
            <a:r>
              <a:rPr lang="en-US" dirty="0"/>
              <a:t> </a:t>
            </a:r>
            <a:r>
              <a:rPr lang="en-US" dirty="0" err="1"/>
              <a:t>állás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</a:t>
            </a:r>
            <a:r>
              <a:rPr lang="en-US" dirty="0" err="1"/>
              <a:t>papíros</a:t>
            </a:r>
            <a:endParaRPr lang="en-US" dirty="0"/>
          </a:p>
          <a:p>
            <a:r>
              <a:rPr lang="en-US" dirty="0" err="1"/>
              <a:t>Szorgalmi</a:t>
            </a:r>
            <a:r>
              <a:rPr lang="en-US" dirty="0"/>
              <a:t> feladatok:</a:t>
            </a:r>
          </a:p>
          <a:p>
            <a:pPr lvl="1"/>
            <a:r>
              <a:rPr lang="en-US" dirty="0" err="1"/>
              <a:t>Óraiakhoz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/ZH-ra </a:t>
            </a:r>
            <a:r>
              <a:rPr lang="en-US" dirty="0" err="1"/>
              <a:t>felkészülést</a:t>
            </a:r>
            <a:r>
              <a:rPr lang="en-US" dirty="0"/>
              <a:t> </a:t>
            </a:r>
            <a:r>
              <a:rPr lang="en-US" dirty="0" err="1"/>
              <a:t>segítő</a:t>
            </a:r>
            <a:r>
              <a:rPr lang="en-US" dirty="0"/>
              <a:t>, </a:t>
            </a:r>
            <a:r>
              <a:rPr lang="en-US" dirty="0" err="1"/>
              <a:t>esetenként</a:t>
            </a:r>
            <a:r>
              <a:rPr lang="en-US" dirty="0"/>
              <a:t> </a:t>
            </a:r>
            <a:r>
              <a:rPr lang="en-US" dirty="0" err="1"/>
              <a:t>programozós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biztos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héten</a:t>
            </a:r>
            <a:r>
              <a:rPr lang="en-US" dirty="0"/>
              <a:t> lesz, </a:t>
            </a:r>
            <a:r>
              <a:rPr lang="en-US" dirty="0" err="1"/>
              <a:t>pluszpontot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szerezni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3255C-5E7D-4B85-A71E-514CC020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is </a:t>
            </a:r>
            <a:r>
              <a:rPr lang="en-US" dirty="0" err="1"/>
              <a:t>foglalkozunk</a:t>
            </a:r>
            <a:r>
              <a:rPr lang="en-US" dirty="0"/>
              <a:t> ma?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57B715-2778-43F8-9BC5-025FBB3D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Kódoláselmélet</a:t>
            </a:r>
            <a:r>
              <a:rPr lang="en-US" dirty="0"/>
              <a:t>: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átalakítás</a:t>
            </a:r>
            <a:endParaRPr lang="en-US" dirty="0"/>
          </a:p>
          <a:p>
            <a:r>
              <a:rPr lang="en-US" dirty="0"/>
              <a:t>Kérdés: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információt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adattal</a:t>
            </a:r>
            <a:r>
              <a:rPr lang="en-US" dirty="0"/>
              <a:t> </a:t>
            </a:r>
            <a:r>
              <a:rPr lang="en-US" dirty="0" err="1"/>
              <a:t>tárolhatunk</a:t>
            </a:r>
            <a:endParaRPr lang="en-US" dirty="0"/>
          </a:p>
          <a:p>
            <a:r>
              <a:rPr lang="en-US" u="sng" dirty="0" err="1"/>
              <a:t>Tömörítés</a:t>
            </a:r>
            <a:r>
              <a:rPr lang="en-US" dirty="0"/>
              <a:t>: </a:t>
            </a:r>
            <a:r>
              <a:rPr lang="en-US" dirty="0" err="1"/>
              <a:t>cél</a:t>
            </a:r>
            <a:r>
              <a:rPr lang="en-US" dirty="0"/>
              <a:t> a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reprezentáció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Tömörítés</a:t>
            </a:r>
            <a:r>
              <a:rPr lang="en-US" dirty="0"/>
              <a:t> </a:t>
            </a:r>
            <a:r>
              <a:rPr lang="en-US" dirty="0" err="1"/>
              <a:t>fajtái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Veszteséges</a:t>
            </a:r>
            <a:r>
              <a:rPr lang="en-US" dirty="0"/>
              <a:t>, pl. JPEG, MP3, MPEG</a:t>
            </a:r>
          </a:p>
          <a:p>
            <a:pPr lvl="1"/>
            <a:r>
              <a:rPr lang="en-US" u="sng" dirty="0" err="1"/>
              <a:t>Veszteségmentes</a:t>
            </a:r>
            <a:r>
              <a:rPr lang="en-US" dirty="0"/>
              <a:t>, pl. Huffman-</a:t>
            </a:r>
            <a:r>
              <a:rPr lang="en-US" dirty="0" err="1"/>
              <a:t>kód</a:t>
            </a:r>
            <a:r>
              <a:rPr lang="en-US" dirty="0"/>
              <a:t>, LZW, ZIP</a:t>
            </a:r>
          </a:p>
        </p:txBody>
      </p:sp>
    </p:spTree>
    <p:extLst>
      <p:ext uri="{BB962C8B-B14F-4D97-AF65-F5344CB8AC3E}">
        <p14:creationId xmlns:p14="http://schemas.microsoft.com/office/powerpoint/2010/main" val="26467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867FAD-0AD8-4BF8-9E62-3BB2F06D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Egy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terminológia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D1FC7A-D074-4F3C-BB22-55D3F574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5247"/>
          </a:xfrm>
        </p:spPr>
        <p:txBody>
          <a:bodyPr>
            <a:normAutofit/>
          </a:bodyPr>
          <a:lstStyle/>
          <a:p>
            <a:r>
              <a:rPr lang="en-US" u="sng" dirty="0" err="1"/>
              <a:t>Ábécé</a:t>
            </a:r>
            <a:r>
              <a:rPr lang="en-US" dirty="0"/>
              <a:t>: (=</a:t>
            </a:r>
            <a:r>
              <a:rPr lang="en-US" dirty="0" err="1"/>
              <a:t>kódolandó</a:t>
            </a:r>
            <a:r>
              <a:rPr lang="en-US" dirty="0"/>
              <a:t> </a:t>
            </a:r>
            <a:r>
              <a:rPr lang="en-US" dirty="0" err="1"/>
              <a:t>ábécé</a:t>
            </a:r>
            <a:r>
              <a:rPr lang="en-US" dirty="0"/>
              <a:t>)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betűket</a:t>
            </a:r>
            <a:r>
              <a:rPr lang="en-US" dirty="0"/>
              <a:t>/</a:t>
            </a:r>
            <a:r>
              <a:rPr lang="en-US" dirty="0" err="1"/>
              <a:t>karaktereket</a:t>
            </a:r>
            <a:r>
              <a:rPr lang="en-US" dirty="0"/>
              <a:t> tartalmazza, </a:t>
            </a:r>
            <a:r>
              <a:rPr lang="en-US" dirty="0" err="1"/>
              <a:t>amivel</a:t>
            </a:r>
            <a:r>
              <a:rPr lang="en-US" dirty="0"/>
              <a:t> a </a:t>
            </a:r>
            <a:r>
              <a:rPr lang="en-US" dirty="0" err="1"/>
              <a:t>kódolandó</a:t>
            </a:r>
            <a:r>
              <a:rPr lang="en-US" dirty="0"/>
              <a:t> </a:t>
            </a:r>
            <a:r>
              <a:rPr lang="en-US" dirty="0" err="1"/>
              <a:t>információ</a:t>
            </a:r>
            <a:r>
              <a:rPr lang="en-US" dirty="0"/>
              <a:t> </a:t>
            </a:r>
            <a:r>
              <a:rPr lang="en-US" dirty="0" err="1"/>
              <a:t>ábrázolva</a:t>
            </a:r>
            <a:r>
              <a:rPr lang="en-US" dirty="0"/>
              <a:t> van</a:t>
            </a:r>
          </a:p>
          <a:p>
            <a:pPr lvl="1"/>
            <a:r>
              <a:rPr lang="en-US" dirty="0" err="1"/>
              <a:t>Elemszámát</a:t>
            </a:r>
            <a:r>
              <a:rPr lang="en-US" dirty="0"/>
              <a:t> d-vel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jelölni</a:t>
            </a:r>
            <a:endParaRPr lang="en-US" dirty="0"/>
          </a:p>
          <a:p>
            <a:r>
              <a:rPr lang="en-US" u="sng" dirty="0" err="1"/>
              <a:t>Szó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ábécé</a:t>
            </a:r>
            <a:r>
              <a:rPr lang="en-US" dirty="0"/>
              <a:t> </a:t>
            </a:r>
            <a:r>
              <a:rPr lang="en-US" dirty="0" err="1"/>
              <a:t>betűiből</a:t>
            </a:r>
            <a:r>
              <a:rPr lang="en-US" dirty="0"/>
              <a:t> </a:t>
            </a:r>
            <a:r>
              <a:rPr lang="en-US" dirty="0" err="1"/>
              <a:t>alkotott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sorozat</a:t>
            </a:r>
            <a:endParaRPr lang="en-US" dirty="0"/>
          </a:p>
          <a:p>
            <a:endParaRPr lang="en-US" dirty="0"/>
          </a:p>
          <a:p>
            <a:r>
              <a:rPr lang="en-US" u="sng" dirty="0" err="1"/>
              <a:t>Kódábécé</a:t>
            </a:r>
            <a:r>
              <a:rPr lang="en-US" dirty="0"/>
              <a:t>: azon </a:t>
            </a:r>
            <a:r>
              <a:rPr lang="en-US" dirty="0" err="1"/>
              <a:t>karaktereket</a:t>
            </a:r>
            <a:r>
              <a:rPr lang="en-US" dirty="0"/>
              <a:t> tartalmazza,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felhasználunk</a:t>
            </a:r>
            <a:r>
              <a:rPr lang="en-US" dirty="0"/>
              <a:t> a </a:t>
            </a:r>
            <a:r>
              <a:rPr lang="en-US" dirty="0" err="1"/>
              <a:t>kódoláskor</a:t>
            </a:r>
            <a:endParaRPr lang="en-US" dirty="0"/>
          </a:p>
          <a:p>
            <a:r>
              <a:rPr lang="en-US" u="sng" dirty="0" err="1"/>
              <a:t>Kódszó</a:t>
            </a:r>
            <a:r>
              <a:rPr lang="en-US" dirty="0"/>
              <a:t>: a </a:t>
            </a:r>
            <a:r>
              <a:rPr lang="en-US" dirty="0" err="1"/>
              <a:t>kódábécé</a:t>
            </a:r>
            <a:r>
              <a:rPr lang="en-US" dirty="0"/>
              <a:t> </a:t>
            </a:r>
            <a:r>
              <a:rPr lang="en-US" dirty="0" err="1"/>
              <a:t>betűiből</a:t>
            </a:r>
            <a:r>
              <a:rPr lang="en-US" dirty="0"/>
              <a:t> </a:t>
            </a:r>
            <a:r>
              <a:rPr lang="en-US" dirty="0" err="1"/>
              <a:t>alkotott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sorozat</a:t>
            </a:r>
            <a:endParaRPr lang="en-US" dirty="0"/>
          </a:p>
          <a:p>
            <a:endParaRPr lang="en-US" dirty="0"/>
          </a:p>
          <a:p>
            <a:r>
              <a:rPr lang="en-US" u="sng" dirty="0" err="1"/>
              <a:t>Információ</a:t>
            </a:r>
            <a:r>
              <a:rPr lang="en-US" u="sng" dirty="0"/>
              <a:t> </a:t>
            </a:r>
            <a:r>
              <a:rPr lang="en-US" u="sng" dirty="0" err="1"/>
              <a:t>alapegysége</a:t>
            </a:r>
            <a:r>
              <a:rPr lang="en-US" dirty="0"/>
              <a:t>: a </a:t>
            </a:r>
            <a:r>
              <a:rPr lang="en-US" dirty="0" err="1"/>
              <a:t>kódábécé</a:t>
            </a:r>
            <a:r>
              <a:rPr lang="en-US" dirty="0"/>
              <a:t> </a:t>
            </a:r>
            <a:r>
              <a:rPr lang="en-US" dirty="0" err="1"/>
              <a:t>elemszáma</a:t>
            </a:r>
            <a:r>
              <a:rPr lang="en-US" dirty="0"/>
              <a:t>, </a:t>
            </a:r>
            <a:r>
              <a:rPr lang="en-US" dirty="0" err="1"/>
              <a:t>jelölése</a:t>
            </a:r>
            <a:r>
              <a:rPr lang="en-US" dirty="0"/>
              <a:t>: r</a:t>
            </a:r>
          </a:p>
          <a:p>
            <a:pPr lvl="1"/>
            <a:r>
              <a:rPr lang="en-US" dirty="0"/>
              <a:t>Nálunk </a:t>
            </a:r>
            <a:r>
              <a:rPr lang="en-US" dirty="0" err="1"/>
              <a:t>ez</a:t>
            </a:r>
            <a:r>
              <a:rPr lang="en-US" dirty="0"/>
              <a:t> a bit, </a:t>
            </a:r>
            <a:r>
              <a:rPr lang="en-US" dirty="0" err="1"/>
              <a:t>így</a:t>
            </a:r>
            <a:r>
              <a:rPr lang="en-US" dirty="0"/>
              <a:t> r = 2, a </a:t>
            </a:r>
            <a:r>
              <a:rPr lang="en-US" dirty="0" err="1"/>
              <a:t>kódábécé</a:t>
            </a:r>
            <a:r>
              <a:rPr lang="en-US" dirty="0"/>
              <a:t>: </a:t>
            </a:r>
            <a:r>
              <a:rPr lang="el-GR" dirty="0">
                <a:sym typeface="Symbol" panose="05050102010706020507" pitchFamily="18" charset="2"/>
              </a:rPr>
              <a:t></a:t>
            </a:r>
            <a:r>
              <a:rPr lang="en-US" dirty="0">
                <a:sym typeface="Symbol" panose="05050102010706020507" pitchFamily="18" charset="2"/>
              </a:rPr>
              <a:t> = {‘0’, ‘1’}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038F4-9F2C-4BA1-B75E-B003432F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Még</a:t>
            </a:r>
            <a:r>
              <a:rPr lang="en-US" dirty="0"/>
              <a:t> egy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terminológia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64C6D-1E9C-473A-B2F6-E09D16E0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Kód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 </a:t>
            </a:r>
            <a:r>
              <a:rPr lang="en-US" dirty="0" err="1">
                <a:sym typeface="Symbol" panose="05050102010706020507" pitchFamily="18" charset="2"/>
              </a:rPr>
              <a:t>feletti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kódszavak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tetszőleges</a:t>
            </a:r>
            <a:r>
              <a:rPr lang="en-US" dirty="0">
                <a:sym typeface="Symbol" panose="05050102010706020507" pitchFamily="18" charset="2"/>
              </a:rPr>
              <a:t>, nem </a:t>
            </a:r>
            <a:r>
              <a:rPr lang="en-US" dirty="0" err="1">
                <a:sym typeface="Symbol" panose="05050102010706020507" pitchFamily="18" charset="2"/>
              </a:rPr>
              <a:t>üres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halmaza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u="sng" dirty="0" err="1">
                <a:sym typeface="Symbol" panose="05050102010706020507" pitchFamily="18" charset="2"/>
              </a:rPr>
              <a:t>Kódfa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Hasznos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szemléltetéshez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tulajdonságokra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következtethetünk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segítségével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dekódoláshoz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Élek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kódábécé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karakterei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csúcsok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szavak</a:t>
            </a:r>
            <a:r>
              <a:rPr lang="en-US" dirty="0">
                <a:sym typeface="Symbol" panose="05050102010706020507" pitchFamily="18" charset="2"/>
              </a:rPr>
              <a:t> (nem </a:t>
            </a:r>
            <a:r>
              <a:rPr lang="en-US" dirty="0" err="1">
                <a:sym typeface="Symbol" panose="05050102010706020507" pitchFamily="18" charset="2"/>
              </a:rPr>
              <a:t>feltétlenül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kódszavak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u="sng" dirty="0" err="1">
                <a:sym typeface="Symbol" panose="05050102010706020507" pitchFamily="18" charset="2"/>
              </a:rPr>
              <a:t>Egyenletes</a:t>
            </a:r>
            <a:r>
              <a:rPr lang="en-US" u="sng" dirty="0">
                <a:sym typeface="Symbol" panose="05050102010706020507" pitchFamily="18" charset="2"/>
              </a:rPr>
              <a:t> </a:t>
            </a:r>
            <a:r>
              <a:rPr lang="en-US" u="sng" dirty="0" err="1">
                <a:sym typeface="Symbol" panose="05050102010706020507" pitchFamily="18" charset="2"/>
              </a:rPr>
              <a:t>kód</a:t>
            </a:r>
            <a:r>
              <a:rPr lang="en-US" dirty="0">
                <a:sym typeface="Symbol" panose="05050102010706020507" pitchFamily="18" charset="2"/>
              </a:rPr>
              <a:t>: a </a:t>
            </a:r>
            <a:r>
              <a:rPr lang="en-US" dirty="0" err="1">
                <a:sym typeface="Symbol" panose="05050102010706020507" pitchFamily="18" charset="2"/>
              </a:rPr>
              <a:t>kódszavak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hossza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egyenlő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u="sng" dirty="0" err="1">
                <a:sym typeface="Symbol" panose="05050102010706020507" pitchFamily="18" charset="2"/>
              </a:rPr>
              <a:t>Betűnkénti</a:t>
            </a:r>
            <a:r>
              <a:rPr lang="en-US" u="sng" dirty="0">
                <a:sym typeface="Symbol" panose="05050102010706020507" pitchFamily="18" charset="2"/>
              </a:rPr>
              <a:t> </a:t>
            </a:r>
            <a:r>
              <a:rPr lang="en-US" u="sng" dirty="0" err="1">
                <a:sym typeface="Symbol" panose="05050102010706020507" pitchFamily="18" charset="2"/>
              </a:rPr>
              <a:t>kód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az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ábécé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betűit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képezi</a:t>
            </a:r>
            <a:r>
              <a:rPr lang="en-US" dirty="0">
                <a:sym typeface="Symbol" panose="05050102010706020507" pitchFamily="18" charset="2"/>
              </a:rPr>
              <a:t> le </a:t>
            </a:r>
            <a:r>
              <a:rPr lang="en-US" dirty="0" err="1">
                <a:sym typeface="Symbol" panose="05050102010706020507" pitchFamily="18" charset="2"/>
              </a:rPr>
              <a:t>kódszavakra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Fontos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tulajdonság</a:t>
            </a:r>
            <a:r>
              <a:rPr lang="en-US" dirty="0">
                <a:sym typeface="Symbol" panose="05050102010706020507" pitchFamily="18" charset="2"/>
              </a:rPr>
              <a:t>: 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DC541B-2517-42D6-9A20-F7CFFEFEA127}"/>
              </a:ext>
            </a:extLst>
          </p:cNvPr>
          <p:cNvSpPr txBox="1"/>
          <p:nvPr/>
        </p:nvSpPr>
        <p:spPr>
          <a:xfrm>
            <a:off x="3551068" y="5237826"/>
            <a:ext cx="406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ym typeface="Symbol" panose="05050102010706020507" pitchFamily="18" charset="2"/>
              </a:rPr>
              <a:t>bijektív</a:t>
            </a:r>
            <a:r>
              <a:rPr lang="en-US" sz="1600" dirty="0">
                <a:sym typeface="Symbol" panose="05050102010706020507" pitchFamily="18" charset="2"/>
              </a:rPr>
              <a:t> = </a:t>
            </a:r>
            <a:r>
              <a:rPr lang="en-US" sz="1600" dirty="0" err="1">
                <a:sym typeface="Symbol" panose="05050102010706020507" pitchFamily="18" charset="2"/>
              </a:rPr>
              <a:t>kölcsönösen</a:t>
            </a:r>
            <a:r>
              <a:rPr lang="en-US" sz="1600" dirty="0">
                <a:sym typeface="Symbol" panose="05050102010706020507" pitchFamily="18" charset="2"/>
              </a:rPr>
              <a:t> </a:t>
            </a:r>
            <a:r>
              <a:rPr lang="en-US" sz="1600" dirty="0" err="1">
                <a:sym typeface="Symbol" panose="05050102010706020507" pitchFamily="18" charset="2"/>
              </a:rPr>
              <a:t>egyértelmű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69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mérleg, tartozék, lánc, gyöngysor látható&#10;&#10;Automatikusan generált leírás">
            <a:extLst>
              <a:ext uri="{FF2B5EF4-FFF2-40B4-BE49-F238E27FC236}">
                <a16:creationId xmlns:a16="http://schemas.microsoft.com/office/drawing/2014/main" id="{C94CF359-7B3A-4F6E-878D-ED415E32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9" y="1590028"/>
            <a:ext cx="11698381" cy="367794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1993AF-841A-478C-A66E-22F659831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2" r="19494"/>
          <a:stretch/>
        </p:blipFill>
        <p:spPr>
          <a:xfrm>
            <a:off x="2914650" y="742202"/>
            <a:ext cx="6362699" cy="53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CBFF0-B861-4C22-BEFB-CC291CBE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</a:t>
            </a:r>
            <a:r>
              <a:rPr lang="en-US" dirty="0" err="1"/>
              <a:t>módszer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EB3120E-CAAE-40BF-A459-32C635B4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Egyenletes </a:t>
                </a:r>
                <a:r>
                  <a:rPr lang="en-US" dirty="0" err="1"/>
                  <a:t>kódot</a:t>
                </a:r>
                <a:r>
                  <a:rPr lang="en-US" dirty="0"/>
                  <a:t> </a:t>
                </a:r>
                <a:r>
                  <a:rPr lang="en-US" dirty="0" err="1"/>
                  <a:t>használ</a:t>
                </a:r>
                <a:r>
                  <a:rPr lang="en-US" dirty="0"/>
                  <a:t>, </a:t>
                </a:r>
                <a:r>
                  <a:rPr lang="en-US" dirty="0" err="1"/>
                  <a:t>betűnkénti</a:t>
                </a:r>
                <a:r>
                  <a:rPr lang="en-US" dirty="0"/>
                  <a:t> </a:t>
                </a:r>
                <a:r>
                  <a:rPr lang="en-US" dirty="0" err="1"/>
                  <a:t>kódolás</a:t>
                </a:r>
                <a:endParaRPr lang="en-US" dirty="0"/>
              </a:p>
              <a:p>
                <a:pPr lvl="1"/>
                <a:r>
                  <a:rPr lang="en-US" dirty="0"/>
                  <a:t>Azaz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:r>
                  <a:rPr lang="en-US" dirty="0" err="1"/>
                  <a:t>betűhöz</a:t>
                </a:r>
                <a:r>
                  <a:rPr lang="en-US" dirty="0"/>
                  <a:t> </a:t>
                </a:r>
                <a:r>
                  <a:rPr lang="en-US" dirty="0" err="1"/>
                  <a:t>rendel</a:t>
                </a:r>
                <a:r>
                  <a:rPr lang="en-US" dirty="0"/>
                  <a:t> egy </a:t>
                </a:r>
                <a:r>
                  <a:rPr lang="en-US" dirty="0" err="1"/>
                  <a:t>kódszót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hossza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egyenlő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Cél</a:t>
                </a:r>
                <a:r>
                  <a:rPr lang="en-US" dirty="0"/>
                  <a:t>: </a:t>
                </a:r>
                <a:r>
                  <a:rPr lang="en-US" dirty="0" err="1"/>
                  <a:t>lehető</a:t>
                </a:r>
                <a:r>
                  <a:rPr lang="en-US" dirty="0"/>
                  <a:t> </a:t>
                </a:r>
                <a:r>
                  <a:rPr lang="en-US" dirty="0" err="1"/>
                  <a:t>legkisebb</a:t>
                </a:r>
                <a:r>
                  <a:rPr lang="en-US" dirty="0"/>
                  <a:t> </a:t>
                </a:r>
                <a:r>
                  <a:rPr lang="en-US" dirty="0" err="1"/>
                  <a:t>bitet</a:t>
                </a:r>
                <a:r>
                  <a:rPr lang="en-US" dirty="0"/>
                  <a:t> </a:t>
                </a:r>
                <a:r>
                  <a:rPr lang="en-US" dirty="0" err="1"/>
                  <a:t>felhasználni</a:t>
                </a:r>
                <a:r>
                  <a:rPr lang="en-US" dirty="0"/>
                  <a:t> 1 </a:t>
                </a:r>
                <a:r>
                  <a:rPr lang="en-US" dirty="0" err="1"/>
                  <a:t>karakterhez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Pl. 7 </a:t>
                </a:r>
                <a:r>
                  <a:rPr lang="en-US" dirty="0" err="1"/>
                  <a:t>karakterünk</a:t>
                </a:r>
                <a:r>
                  <a:rPr lang="en-US" dirty="0"/>
                  <a:t> van.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tehát 3 bit kell 1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 err="1"/>
                  <a:t>ábrázolásához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nem </a:t>
                </a:r>
                <a:r>
                  <a:rPr lang="en-US" dirty="0" err="1"/>
                  <a:t>elég</a:t>
                </a:r>
                <a:r>
                  <a:rPr lang="en-US" dirty="0"/>
                  <a:t>, 3-nál több </a:t>
                </a:r>
                <a:r>
                  <a:rPr lang="en-US" dirty="0" err="1"/>
                  <a:t>felesleges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EB3120E-CAAE-40BF-A459-32C635B4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42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8E870-DF0A-49AD-B90D-015A8028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917940-6BA5-450A-BB25-119E80DA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2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 = AABCAADEAAB</a:t>
            </a:r>
          </a:p>
          <a:p>
            <a:r>
              <a:rPr lang="en-US" dirty="0"/>
              <a:t>1. </a:t>
            </a:r>
            <a:r>
              <a:rPr lang="en-US" dirty="0" err="1"/>
              <a:t>Naiv</a:t>
            </a:r>
            <a:r>
              <a:rPr lang="en-US" dirty="0"/>
              <a:t> </a:t>
            </a:r>
            <a:r>
              <a:rPr lang="en-US" dirty="0" err="1"/>
              <a:t>módszerrel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biten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ábrázolni</a:t>
            </a:r>
            <a:r>
              <a:rPr lang="en-US" dirty="0"/>
              <a:t> S-t?</a:t>
            </a:r>
          </a:p>
          <a:p>
            <a:pPr lvl="1"/>
            <a:r>
              <a:rPr lang="en-US" dirty="0"/>
              <a:t>3 bit/</a:t>
            </a:r>
            <a:r>
              <a:rPr lang="en-US" dirty="0" err="1"/>
              <a:t>karakter</a:t>
            </a:r>
            <a:r>
              <a:rPr lang="en-US" dirty="0"/>
              <a:t>, 11 </a:t>
            </a:r>
            <a:r>
              <a:rPr lang="en-US" dirty="0" err="1"/>
              <a:t>karakter</a:t>
            </a:r>
            <a:r>
              <a:rPr lang="en-US" dirty="0"/>
              <a:t> -&gt; 33 bit</a:t>
            </a:r>
          </a:p>
          <a:p>
            <a:r>
              <a:rPr lang="en-US" dirty="0"/>
              <a:t>2. S egy </a:t>
            </a:r>
            <a:r>
              <a:rPr lang="en-US" dirty="0" err="1"/>
              <a:t>kódolt</a:t>
            </a:r>
            <a:r>
              <a:rPr lang="en-US" dirty="0"/>
              <a:t> </a:t>
            </a:r>
            <a:r>
              <a:rPr lang="en-US" dirty="0" err="1"/>
              <a:t>alakja</a:t>
            </a:r>
            <a:r>
              <a:rPr lang="en-US" dirty="0"/>
              <a:t>:</a:t>
            </a:r>
          </a:p>
          <a:p>
            <a:pPr lvl="1">
              <a:tabLst>
                <a:tab pos="5541963" algn="l"/>
              </a:tabLst>
            </a:pPr>
            <a:r>
              <a:rPr lang="en-US" dirty="0"/>
              <a:t>A: 000, B: 001, C: 010, D: 011, E: 100                           -&gt; 000000001010000000011100000000001</a:t>
            </a:r>
          </a:p>
          <a:p>
            <a:r>
              <a:rPr lang="en-US" dirty="0"/>
              <a:t>3. </a:t>
            </a:r>
            <a:r>
              <a:rPr lang="en-US" dirty="0" err="1"/>
              <a:t>Betűnkénti</a:t>
            </a:r>
            <a:r>
              <a:rPr lang="en-US" dirty="0"/>
              <a:t> </a:t>
            </a:r>
            <a:r>
              <a:rPr lang="en-US" dirty="0" err="1"/>
              <a:t>kódolás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tömörebb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ad, mint a </a:t>
            </a:r>
            <a:r>
              <a:rPr lang="en-US" dirty="0" err="1"/>
              <a:t>naiv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Pl.: A: 1, B: 01, C: 001, D: 0001, E: 00001                     -&gt; 1101001110001000011101    (22 bit)</a:t>
            </a:r>
          </a:p>
          <a:p>
            <a:r>
              <a:rPr lang="en-US" dirty="0"/>
              <a:t>4. </a:t>
            </a:r>
            <a:r>
              <a:rPr lang="en-US" dirty="0" err="1"/>
              <a:t>Egyenletes</a:t>
            </a:r>
            <a:r>
              <a:rPr lang="en-US" dirty="0"/>
              <a:t> </a:t>
            </a:r>
            <a:r>
              <a:rPr lang="en-US" dirty="0" err="1"/>
              <a:t>kódolás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tömörebb</a:t>
            </a:r>
            <a:r>
              <a:rPr lang="en-US" dirty="0"/>
              <a:t> </a:t>
            </a:r>
            <a:r>
              <a:rPr lang="en-US" dirty="0" err="1"/>
              <a:t>eredményt</a:t>
            </a:r>
            <a:r>
              <a:rPr lang="en-US" dirty="0"/>
              <a:t> ad, mint a </a:t>
            </a:r>
            <a:r>
              <a:rPr lang="en-US" dirty="0" err="1"/>
              <a:t>naiv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Pl. 2-es feladat, </a:t>
            </a:r>
            <a:r>
              <a:rPr lang="en-US" dirty="0" err="1"/>
              <a:t>plusz</a:t>
            </a:r>
            <a:r>
              <a:rPr lang="en-US" dirty="0"/>
              <a:t> AAB: 101, CAA: 110, DE: 111  -&gt; 101110111101                        (12 bit)</a:t>
            </a:r>
          </a:p>
        </p:txBody>
      </p:sp>
    </p:spTree>
    <p:extLst>
      <p:ext uri="{BB962C8B-B14F-4D97-AF65-F5344CB8AC3E}">
        <p14:creationId xmlns:p14="http://schemas.microsoft.com/office/powerpoint/2010/main" val="15817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7CDC36-D0A0-45F7-ABE1-CF777835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Pro/</a:t>
            </a:r>
            <a:r>
              <a:rPr lang="en-US" dirty="0" err="1"/>
              <a:t>kontra</a:t>
            </a:r>
            <a:r>
              <a:rPr lang="en-US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8F9F03-60DF-4B38-ADF6-CBF16DE4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Előny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/</a:t>
            </a:r>
            <a:r>
              <a:rPr lang="en-US" dirty="0" err="1"/>
              <a:t>dekódolni</a:t>
            </a:r>
            <a:endParaRPr lang="en-US" dirty="0"/>
          </a:p>
          <a:p>
            <a:r>
              <a:rPr lang="en-US" dirty="0" err="1"/>
              <a:t>Hátrány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Helyigényes</a:t>
            </a:r>
            <a:r>
              <a:rPr lang="en-US" dirty="0"/>
              <a:t>, nem </a:t>
            </a:r>
            <a:r>
              <a:rPr lang="en-US" dirty="0" err="1"/>
              <a:t>igazán</a:t>
            </a:r>
            <a:r>
              <a:rPr lang="en-US" dirty="0"/>
              <a:t> </a:t>
            </a:r>
            <a:r>
              <a:rPr lang="en-US" dirty="0" err="1"/>
              <a:t>tömörít</a:t>
            </a:r>
            <a:r>
              <a:rPr lang="en-US" dirty="0"/>
              <a:t> </a:t>
            </a:r>
            <a:r>
              <a:rPr lang="en-US" dirty="0" err="1"/>
              <a:t>hatékonyan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1346</TotalTime>
  <Words>872</Words>
  <Application>Microsoft Office PowerPoint</Application>
  <PresentationFormat>Szélesvásznú</PresentationFormat>
  <Paragraphs>199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Cambria Math</vt:lpstr>
      <vt:lpstr>Century Gothic</vt:lpstr>
      <vt:lpstr>Wingdings 2</vt:lpstr>
      <vt:lpstr>Jegyezhető</vt:lpstr>
      <vt:lpstr>Algo. és adatszerk. II. 1. gyakorlat - Bevezetés, Huffman-kód</vt:lpstr>
      <vt:lpstr>Követelmények</vt:lpstr>
      <vt:lpstr>Mivel is foglalkozunk ma?</vt:lpstr>
      <vt:lpstr>Egy kis terminológia</vt:lpstr>
      <vt:lpstr>Még egy kis terminológia</vt:lpstr>
      <vt:lpstr>PowerPoint-bemutató</vt:lpstr>
      <vt:lpstr>Naiv módszer</vt:lpstr>
      <vt:lpstr>Feladatok</vt:lpstr>
      <vt:lpstr>Pro/kontra?</vt:lpstr>
      <vt:lpstr>Huffman-kód</vt:lpstr>
      <vt:lpstr>Huffman-kód: kódolás</vt:lpstr>
      <vt:lpstr>Huffman-kód: dekódolás</vt:lpstr>
      <vt:lpstr>Példa</vt:lpstr>
      <vt:lpstr>Előnyök/hátrányok?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12</cp:revision>
  <dcterms:created xsi:type="dcterms:W3CDTF">2021-09-09T15:02:57Z</dcterms:created>
  <dcterms:modified xsi:type="dcterms:W3CDTF">2021-09-12T14:41:49Z</dcterms:modified>
</cp:coreProperties>
</file>