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59" r:id="rId8"/>
    <p:sldId id="268" r:id="rId9"/>
    <p:sldId id="261" r:id="rId10"/>
    <p:sldId id="267" r:id="rId11"/>
    <p:sldId id="266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szt.inf.elte.hu/~asvanyi/ad/ad2jegyzet/ad2jegyzetFak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://aszt.inf.elte.hu/~asvanyi/ad/ad2jegyzet/ad2jegyzetFa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b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/>
              <a:t>2. </a:t>
            </a:r>
            <a:r>
              <a:rPr lang="en-US" dirty="0"/>
              <a:t>gyakorlat -</a:t>
            </a:r>
            <a:br>
              <a:rPr lang="en-US" dirty="0"/>
            </a:br>
            <a:r>
              <a:rPr lang="en-US" dirty="0"/>
              <a:t>LZW, AVL fa - </a:t>
            </a:r>
            <a:r>
              <a:rPr lang="en-US" dirty="0" err="1"/>
              <a:t>beszúrás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B45888C-AAB5-449B-8DEA-C4B26096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929F6-AD6B-49A8-A262-FA6E0361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err="1"/>
              <a:t>fák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1AFFC1F-495A-43EA-A34F-B0B6A922C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3924513"/>
              </a:xfrm>
            </p:spPr>
            <p:txBody>
              <a:bodyPr/>
              <a:lstStyle/>
              <a:p>
                <a:r>
                  <a:rPr lang="en-US" dirty="0" err="1"/>
                  <a:t>Feltalálóiról</a:t>
                </a:r>
                <a:r>
                  <a:rPr lang="en-US" dirty="0"/>
                  <a:t>: Adelson-</a:t>
                </a:r>
                <a:r>
                  <a:rPr lang="en-US" dirty="0" err="1"/>
                  <a:t>Velsky</a:t>
                </a:r>
                <a:r>
                  <a:rPr lang="en-US" dirty="0"/>
                  <a:t> és Landis</a:t>
                </a:r>
              </a:p>
              <a:p>
                <a:r>
                  <a:rPr lang="en-US" dirty="0"/>
                  <a:t>Az AVL </a:t>
                </a:r>
                <a:r>
                  <a:rPr lang="en-US" dirty="0" err="1"/>
                  <a:t>fák</a:t>
                </a:r>
                <a:r>
                  <a:rPr lang="en-US" dirty="0"/>
                  <a:t> </a:t>
                </a:r>
                <a:r>
                  <a:rPr lang="en-US" dirty="0" err="1"/>
                  <a:t>magasság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kiegyensúlyozott</a:t>
                </a:r>
                <a:r>
                  <a:rPr lang="en-US" dirty="0"/>
                  <a:t> </a:t>
                </a:r>
                <a:r>
                  <a:rPr lang="en-US" dirty="0" err="1"/>
                  <a:t>keresőfák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Műveletei</a:t>
                </a:r>
                <a:r>
                  <a:rPr lang="en-US" dirty="0"/>
                  <a:t> </a:t>
                </a:r>
                <a:r>
                  <a:rPr lang="en-US" dirty="0" err="1"/>
                  <a:t>ugyanazok</a:t>
                </a:r>
                <a:r>
                  <a:rPr lang="en-US" dirty="0"/>
                  <a:t>, mint a </a:t>
                </a:r>
                <a:r>
                  <a:rPr lang="en-US" dirty="0" err="1"/>
                  <a:t>keresőfáké</a:t>
                </a:r>
                <a:r>
                  <a:rPr lang="en-US" dirty="0"/>
                  <a:t>, de </a:t>
                </a:r>
                <a:r>
                  <a:rPr lang="en-US" dirty="0" err="1"/>
                  <a:t>előfordul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helyre</a:t>
                </a:r>
                <a:r>
                  <a:rPr lang="en-US" dirty="0"/>
                  <a:t> kell </a:t>
                </a:r>
                <a:r>
                  <a:rPr lang="en-US" dirty="0" err="1"/>
                  <a:t>állítanunk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AVL-</a:t>
                </a:r>
                <a:r>
                  <a:rPr lang="en-US" dirty="0" err="1"/>
                  <a:t>tulajdonságot</a:t>
                </a:r>
                <a:r>
                  <a:rPr lang="en-US" dirty="0"/>
                  <a:t> (</a:t>
                </a:r>
                <a:r>
                  <a:rPr lang="en-US" dirty="0" err="1"/>
                  <a:t>kiegyensúlyozni</a:t>
                </a:r>
                <a:r>
                  <a:rPr lang="en-US" dirty="0"/>
                  <a:t> a </a:t>
                </a:r>
                <a:r>
                  <a:rPr lang="en-US" dirty="0" err="1"/>
                  <a:t>fát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Láncolt</a:t>
                </a:r>
                <a:r>
                  <a:rPr lang="en-US" dirty="0"/>
                  <a:t> </a:t>
                </a:r>
                <a:r>
                  <a:rPr lang="en-US" dirty="0" err="1"/>
                  <a:t>ábrázolás</a:t>
                </a:r>
                <a:r>
                  <a:rPr lang="en-US" dirty="0"/>
                  <a:t>, b </a:t>
                </a:r>
                <a:r>
                  <a:rPr lang="en-US" dirty="0" err="1"/>
                  <a:t>adattag</a:t>
                </a:r>
                <a:r>
                  <a:rPr lang="en-US" dirty="0"/>
                  <a:t> </a:t>
                </a:r>
                <a:r>
                  <a:rPr lang="en-US" dirty="0" err="1"/>
                  <a:t>jelöli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egyensúlyt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Az </a:t>
                </a:r>
                <a:r>
                  <a:rPr lang="en-US" dirty="0" err="1"/>
                  <a:t>egyensúlyt</a:t>
                </a:r>
                <a:r>
                  <a:rPr lang="en-US" dirty="0"/>
                  <a:t> </a:t>
                </a:r>
                <a:r>
                  <a:rPr lang="en-US" dirty="0" err="1"/>
                  <a:t>legtöbbször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 </a:t>
                </a:r>
                <a:r>
                  <a:rPr lang="en-US" dirty="0" err="1"/>
                  <a:t>jelöljük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1600" dirty="0"/>
                  <a:t>+ : jobb </a:t>
                </a:r>
                <a:r>
                  <a:rPr lang="en-US" sz="1600" dirty="0" err="1"/>
                  <a:t>részfa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eggyel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magasabb</a:t>
                </a:r>
                <a:endParaRPr lang="en-US" sz="1600" dirty="0"/>
              </a:p>
              <a:p>
                <a:pPr lvl="2"/>
                <a:r>
                  <a:rPr lang="en-US" sz="1600" dirty="0"/>
                  <a:t>- : </a:t>
                </a:r>
                <a:r>
                  <a:rPr lang="en-US" sz="1600" dirty="0" err="1"/>
                  <a:t>bal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részfa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eggyel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magasabb</a:t>
                </a:r>
                <a:endParaRPr lang="en-US" sz="1600" dirty="0"/>
              </a:p>
              <a:p>
                <a:pPr lvl="2"/>
                <a:r>
                  <a:rPr lang="en-US" sz="1600" dirty="0"/>
                  <a:t>= : a </a:t>
                </a:r>
                <a:r>
                  <a:rPr lang="en-US" sz="1600" dirty="0" err="1"/>
                  <a:t>részfák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egyenlő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magasságúak</a:t>
                </a:r>
                <a:endParaRPr lang="en-US" dirty="0"/>
              </a:p>
              <a:p>
                <a:r>
                  <a:rPr lang="en-US" dirty="0" err="1"/>
                  <a:t>Tetszőleges</a:t>
                </a:r>
                <a:r>
                  <a:rPr lang="en-US" dirty="0"/>
                  <a:t> n </a:t>
                </a:r>
                <a:r>
                  <a:rPr lang="en-US" dirty="0" err="1"/>
                  <a:t>db</a:t>
                </a:r>
                <a:r>
                  <a:rPr lang="en-US" dirty="0"/>
                  <a:t> </a:t>
                </a:r>
                <a:r>
                  <a:rPr lang="en-US" dirty="0" err="1"/>
                  <a:t>csúcs</a:t>
                </a:r>
                <a:r>
                  <a:rPr lang="en-US" dirty="0"/>
                  <a:t> esetén: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≤1.45∗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1AFFC1F-495A-43EA-A34F-B0B6A922C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392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3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EE420-9AD6-4B40-A2DE-F39C182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Egyensúly</a:t>
            </a:r>
            <a:r>
              <a:rPr lang="en-US" dirty="0"/>
              <a:t> </a:t>
            </a:r>
            <a:r>
              <a:rPr lang="en-US" dirty="0" err="1"/>
              <a:t>helyreállítása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73AF04-623E-402E-B003-2750AF00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3868"/>
          </a:xfrm>
        </p:spPr>
        <p:txBody>
          <a:bodyPr>
            <a:normAutofit/>
          </a:bodyPr>
          <a:lstStyle/>
          <a:p>
            <a:r>
              <a:rPr lang="en-US" dirty="0"/>
              <a:t>Ha ++ </a:t>
            </a:r>
            <a:r>
              <a:rPr lang="en-US" dirty="0" err="1"/>
              <a:t>vagy</a:t>
            </a:r>
            <a:r>
              <a:rPr lang="en-US" dirty="0"/>
              <a:t> - - lesz egy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egyensúlya</a:t>
            </a:r>
            <a:r>
              <a:rPr lang="en-US" dirty="0"/>
              <a:t>, javítani kell! -&gt; </a:t>
            </a:r>
            <a:r>
              <a:rPr lang="en-US" dirty="0" err="1"/>
              <a:t>forgatással</a:t>
            </a:r>
            <a:r>
              <a:rPr lang="en-US" dirty="0"/>
              <a:t>.</a:t>
            </a:r>
          </a:p>
          <a:p>
            <a:r>
              <a:rPr lang="en-US" dirty="0"/>
              <a:t>Ehhez </a:t>
            </a:r>
            <a:r>
              <a:rPr lang="en-US" dirty="0" err="1"/>
              <a:t>sémáink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a “</a:t>
            </a:r>
            <a:r>
              <a:rPr lang="en-US" dirty="0" err="1"/>
              <a:t>problémás</a:t>
            </a:r>
            <a:r>
              <a:rPr lang="en-US" dirty="0"/>
              <a:t>” </a:t>
            </a:r>
            <a:r>
              <a:rPr lang="en-US" dirty="0" err="1"/>
              <a:t>csúcstól</a:t>
            </a:r>
            <a:r>
              <a:rPr lang="en-US" dirty="0"/>
              <a:t> és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gyerekétől</a:t>
            </a:r>
            <a:r>
              <a:rPr lang="en-US" dirty="0"/>
              <a:t> </a:t>
            </a:r>
            <a:r>
              <a:rPr lang="en-US" dirty="0" err="1"/>
              <a:t>függnek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Párokba</a:t>
            </a:r>
            <a:r>
              <a:rPr lang="en-US" dirty="0"/>
              <a:t> </a:t>
            </a:r>
            <a:r>
              <a:rPr lang="en-US" dirty="0" err="1"/>
              <a:t>szervezhetjük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, </a:t>
            </a:r>
            <a:r>
              <a:rPr lang="en-US" dirty="0" err="1"/>
              <a:t>szimmetria</a:t>
            </a:r>
            <a:r>
              <a:rPr lang="en-US" dirty="0"/>
              <a:t> miatt.</a:t>
            </a:r>
          </a:p>
          <a:p>
            <a:r>
              <a:rPr lang="en-US" dirty="0">
                <a:hlinkClick r:id="rId2"/>
              </a:rPr>
              <a:t>http://aszt.inf.elte.hu/~asvanyi/ad/ad2jegyzet/ad2jegyzetFak.pdf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5. </a:t>
            </a:r>
            <a:r>
              <a:rPr lang="en-US" dirty="0" err="1"/>
              <a:t>oldaltól</a:t>
            </a:r>
            <a:r>
              <a:rPr lang="en-US" dirty="0"/>
              <a:t> </a:t>
            </a:r>
            <a:r>
              <a:rPr lang="en-US" dirty="0" err="1"/>
              <a:t>kezdve</a:t>
            </a:r>
            <a:r>
              <a:rPr lang="en-US" dirty="0"/>
              <a:t> </a:t>
            </a:r>
            <a:r>
              <a:rPr lang="en-US" dirty="0" err="1"/>
              <a:t>megtalálható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lehetőség.</a:t>
            </a:r>
          </a:p>
        </p:txBody>
      </p:sp>
    </p:spTree>
    <p:extLst>
      <p:ext uri="{BB962C8B-B14F-4D97-AF65-F5344CB8AC3E}">
        <p14:creationId xmlns:p14="http://schemas.microsoft.com/office/powerpoint/2010/main" val="7805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E642EE-F4D9-4F12-90EF-AA49C876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Beszúrás</a:t>
            </a:r>
            <a:r>
              <a:rPr lang="en-US" dirty="0"/>
              <a:t> </a:t>
            </a:r>
            <a:r>
              <a:rPr lang="en-US" dirty="0" err="1"/>
              <a:t>algoritmusa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587413-7B2B-476A-B2A6-9701442F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11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Csúcs</a:t>
            </a:r>
            <a:r>
              <a:rPr lang="en-US" dirty="0"/>
              <a:t> </a:t>
            </a:r>
            <a:r>
              <a:rPr lang="en-US" dirty="0" err="1"/>
              <a:t>helyének</a:t>
            </a:r>
            <a:r>
              <a:rPr lang="en-US" dirty="0"/>
              <a:t> </a:t>
            </a:r>
            <a:r>
              <a:rPr lang="en-US" dirty="0" err="1"/>
              <a:t>megkeresése</a:t>
            </a:r>
            <a:r>
              <a:rPr lang="en-US" dirty="0"/>
              <a:t> (ha már van,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en-US" dirty="0" err="1"/>
              <a:t>Beszúrás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részfába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Felfelé</a:t>
            </a:r>
            <a:r>
              <a:rPr lang="en-US" dirty="0"/>
              <a:t> </a:t>
            </a:r>
            <a:r>
              <a:rPr lang="en-US" dirty="0" err="1"/>
              <a:t>haladunk</a:t>
            </a:r>
            <a:r>
              <a:rPr lang="en-US" dirty="0"/>
              <a:t> a </a:t>
            </a:r>
            <a:r>
              <a:rPr lang="en-US" dirty="0" err="1"/>
              <a:t>fában</a:t>
            </a:r>
            <a:r>
              <a:rPr lang="en-US" dirty="0"/>
              <a:t>, és </a:t>
            </a:r>
            <a:r>
              <a:rPr lang="en-US" dirty="0" err="1"/>
              <a:t>átállítjuk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egyensúlyokat</a:t>
            </a:r>
            <a:endParaRPr lang="en-US" dirty="0"/>
          </a:p>
          <a:p>
            <a:pPr lvl="1"/>
            <a:r>
              <a:rPr lang="en-US" dirty="0"/>
              <a:t>Ha 0 </a:t>
            </a:r>
            <a:r>
              <a:rPr lang="en-US" dirty="0" err="1"/>
              <a:t>lett</a:t>
            </a:r>
            <a:r>
              <a:rPr lang="en-US" dirty="0"/>
              <a:t>, “</a:t>
            </a:r>
            <a:r>
              <a:rPr lang="en-US" dirty="0" err="1"/>
              <a:t>hozzánőtt</a:t>
            </a:r>
            <a:r>
              <a:rPr lang="en-US" dirty="0"/>
              <a:t>”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részfa</a:t>
            </a:r>
            <a:r>
              <a:rPr lang="en-US" dirty="0"/>
              <a:t> </a:t>
            </a:r>
            <a:r>
              <a:rPr lang="en-US" dirty="0" err="1"/>
              <a:t>magasságához</a:t>
            </a:r>
            <a:r>
              <a:rPr lang="en-US" dirty="0"/>
              <a:t>, nem kell további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magasság</a:t>
            </a:r>
            <a:r>
              <a:rPr lang="en-US" dirty="0"/>
              <a:t> nem </a:t>
            </a:r>
            <a:r>
              <a:rPr lang="en-US" dirty="0" err="1"/>
              <a:t>változott</a:t>
            </a:r>
            <a:endParaRPr lang="en-US" dirty="0"/>
          </a:p>
          <a:p>
            <a:pPr lvl="1"/>
            <a:r>
              <a:rPr lang="en-US" dirty="0"/>
              <a:t>Ha +/-1 </a:t>
            </a:r>
            <a:r>
              <a:rPr lang="en-US" dirty="0" err="1"/>
              <a:t>lett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előtte</a:t>
            </a:r>
            <a:r>
              <a:rPr lang="en-US" dirty="0"/>
              <a:t> </a:t>
            </a:r>
            <a:r>
              <a:rPr lang="en-US" dirty="0" err="1"/>
              <a:t>kiegyensúlyozott</a:t>
            </a:r>
            <a:r>
              <a:rPr lang="en-US" dirty="0"/>
              <a:t> volt, </a:t>
            </a:r>
            <a:r>
              <a:rPr lang="en-US" dirty="0" err="1"/>
              <a:t>továbblépünk</a:t>
            </a:r>
            <a:r>
              <a:rPr lang="en-US" dirty="0"/>
              <a:t> </a:t>
            </a:r>
            <a:r>
              <a:rPr lang="en-US" dirty="0" err="1"/>
              <a:t>felfelé</a:t>
            </a:r>
            <a:endParaRPr lang="en-US" dirty="0"/>
          </a:p>
          <a:p>
            <a:pPr lvl="1"/>
            <a:r>
              <a:rPr lang="en-US" dirty="0"/>
              <a:t>Ha +/-2 </a:t>
            </a:r>
            <a:r>
              <a:rPr lang="en-US" dirty="0" err="1"/>
              <a:t>lett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AVL </a:t>
            </a:r>
            <a:r>
              <a:rPr lang="en-US" dirty="0" err="1"/>
              <a:t>tulajdonság</a:t>
            </a:r>
            <a:r>
              <a:rPr lang="en-US" dirty="0"/>
              <a:t> </a:t>
            </a:r>
            <a:r>
              <a:rPr lang="en-US" dirty="0" err="1"/>
              <a:t>sérül</a:t>
            </a:r>
            <a:r>
              <a:rPr lang="en-US" dirty="0"/>
              <a:t>, </a:t>
            </a:r>
            <a:r>
              <a:rPr lang="en-US" dirty="0" err="1"/>
              <a:t>helyreállítjuk</a:t>
            </a:r>
            <a:r>
              <a:rPr lang="en-US" dirty="0"/>
              <a:t>.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lesz </a:t>
            </a:r>
            <a:r>
              <a:rPr lang="en-US" dirty="0" err="1"/>
              <a:t>így</a:t>
            </a:r>
            <a:r>
              <a:rPr lang="en-US" dirty="0"/>
              <a:t>, ezért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.</a:t>
            </a:r>
          </a:p>
          <a:p>
            <a:r>
              <a:rPr lang="en-US" dirty="0"/>
              <a:t>AVL_fa.pdf </a:t>
            </a:r>
            <a:r>
              <a:rPr lang="en-US" dirty="0" err="1"/>
              <a:t>tartalmaz</a:t>
            </a:r>
            <a:r>
              <a:rPr lang="en-US" dirty="0"/>
              <a:t> </a:t>
            </a:r>
            <a:r>
              <a:rPr lang="en-US" dirty="0" err="1"/>
              <a:t>példákat</a:t>
            </a:r>
            <a:r>
              <a:rPr lang="en-US" dirty="0"/>
              <a:t> </a:t>
            </a:r>
            <a:r>
              <a:rPr lang="en-US" dirty="0" err="1"/>
              <a:t>beszúrás</a:t>
            </a:r>
            <a:r>
              <a:rPr lang="en-US" dirty="0"/>
              <a:t> </a:t>
            </a:r>
            <a:r>
              <a:rPr lang="en-US" dirty="0" err="1"/>
              <a:t>utáni</a:t>
            </a:r>
            <a:r>
              <a:rPr lang="en-US" dirty="0"/>
              <a:t> </a:t>
            </a:r>
            <a:r>
              <a:rPr lang="en-US" dirty="0" err="1"/>
              <a:t>helyreállításra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http://aszt.inf.elte.hu/~asvanyi/ad/ad2jegyzet/ad2jegyzetFak.pdf</a:t>
            </a:r>
            <a:r>
              <a:rPr lang="en-US" dirty="0"/>
              <a:t> 11. </a:t>
            </a:r>
            <a:r>
              <a:rPr lang="en-US" dirty="0" err="1"/>
              <a:t>oldaltól</a:t>
            </a:r>
            <a:r>
              <a:rPr lang="en-US" dirty="0"/>
              <a:t> </a:t>
            </a:r>
            <a:r>
              <a:rPr lang="en-US" dirty="0" err="1"/>
              <a:t>stukik</a:t>
            </a:r>
            <a:endParaRPr lang="en-US" dirty="0"/>
          </a:p>
          <a:p>
            <a:endParaRPr lang="en-US" dirty="0"/>
          </a:p>
          <a:p>
            <a:r>
              <a:rPr lang="en-US" dirty="0"/>
              <a:t>Nem </a:t>
            </a:r>
            <a:r>
              <a:rPr lang="en-US" dirty="0" err="1"/>
              <a:t>egészen</a:t>
            </a:r>
            <a:r>
              <a:rPr lang="en-US" dirty="0"/>
              <a:t> a mi </a:t>
            </a:r>
            <a:r>
              <a:rPr lang="en-US" dirty="0" err="1"/>
              <a:t>jelöléseinkkel</a:t>
            </a:r>
            <a:r>
              <a:rPr lang="en-US" dirty="0"/>
              <a:t>, de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látványos</a:t>
            </a:r>
            <a:r>
              <a:rPr lang="en-US" dirty="0"/>
              <a:t> </a:t>
            </a:r>
            <a:r>
              <a:rPr lang="en-US" dirty="0" err="1"/>
              <a:t>bemutató</a:t>
            </a:r>
            <a:r>
              <a:rPr lang="en-US" dirty="0"/>
              <a:t> </a:t>
            </a:r>
            <a:r>
              <a:rPr lang="en-US" dirty="0" err="1"/>
              <a:t>anyag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https://www.cs.usfca.edu/~galles/visualization/AVLtree.html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https://visualgo.net/en/bst</a:t>
            </a:r>
            <a:r>
              <a:rPr lang="en-US" dirty="0"/>
              <a:t> (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kell </a:t>
            </a:r>
            <a:r>
              <a:rPr lang="en-US" dirty="0" err="1"/>
              <a:t>állítani</a:t>
            </a:r>
            <a:r>
              <a:rPr lang="en-US" dirty="0"/>
              <a:t> AVL-re)</a:t>
            </a:r>
          </a:p>
        </p:txBody>
      </p:sp>
    </p:spTree>
    <p:extLst>
      <p:ext uri="{BB962C8B-B14F-4D97-AF65-F5344CB8AC3E}">
        <p14:creationId xmlns:p14="http://schemas.microsoft.com/office/powerpoint/2010/main" val="298297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1507E-D8CE-48F0-A6E6-5B4F589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78AFA-024B-452F-9CCE-C42BB028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Lempel – Ziv – Welch</a:t>
            </a:r>
          </a:p>
          <a:p>
            <a:r>
              <a:rPr lang="en-US" u="sng" dirty="0" err="1"/>
              <a:t>Szótárkód</a:t>
            </a:r>
            <a:r>
              <a:rPr lang="en-US" dirty="0"/>
              <a:t>: egy </a:t>
            </a:r>
            <a:r>
              <a:rPr lang="en-US" dirty="0" err="1"/>
              <a:t>kódszó</a:t>
            </a:r>
            <a:r>
              <a:rPr lang="en-US" dirty="0"/>
              <a:t> </a:t>
            </a:r>
            <a:r>
              <a:rPr lang="en-US" dirty="0" err="1"/>
              <a:t>nemcsak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képe</a:t>
            </a:r>
            <a:r>
              <a:rPr lang="en-US" dirty="0"/>
              <a:t> is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 err="1"/>
              <a:t>Karaktersorozatok</a:t>
            </a:r>
            <a:r>
              <a:rPr lang="en-US" dirty="0"/>
              <a:t> </a:t>
            </a:r>
            <a:r>
              <a:rPr lang="en-US" dirty="0" err="1"/>
              <a:t>ismétlődését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ki (</a:t>
            </a:r>
            <a:r>
              <a:rPr lang="en-US" dirty="0" err="1"/>
              <a:t>összevethető</a:t>
            </a:r>
            <a:r>
              <a:rPr lang="en-US" dirty="0"/>
              <a:t>: Huffman – </a:t>
            </a:r>
            <a:r>
              <a:rPr lang="en-US" dirty="0" err="1"/>
              <a:t>gyakoriság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Evvel</a:t>
            </a:r>
            <a:r>
              <a:rPr lang="en-US" dirty="0"/>
              <a:t> jobb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érhetünk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mint </a:t>
            </a:r>
            <a:r>
              <a:rPr lang="en-US" dirty="0" err="1"/>
              <a:t>betűnkénti</a:t>
            </a:r>
            <a:r>
              <a:rPr lang="en-US" dirty="0"/>
              <a:t> </a:t>
            </a:r>
            <a:r>
              <a:rPr lang="en-US" dirty="0" err="1"/>
              <a:t>kóddal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nem </a:t>
            </a:r>
            <a:r>
              <a:rPr lang="en-US" dirty="0" err="1"/>
              <a:t>garantált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Kódtáblában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</a:t>
            </a:r>
            <a:r>
              <a:rPr lang="en-US" dirty="0" err="1"/>
              <a:t>karaktereket</a:t>
            </a:r>
            <a:r>
              <a:rPr lang="en-US" dirty="0"/>
              <a:t>, ezt </a:t>
            </a:r>
            <a:r>
              <a:rPr lang="en-US" dirty="0" err="1"/>
              <a:t>bővíti</a:t>
            </a:r>
            <a:r>
              <a:rPr lang="en-US" dirty="0"/>
              <a:t> </a:t>
            </a:r>
            <a:r>
              <a:rPr lang="en-US" dirty="0" err="1"/>
              <a:t>újabb</a:t>
            </a:r>
            <a:r>
              <a:rPr lang="en-US" dirty="0"/>
              <a:t> </a:t>
            </a:r>
            <a:r>
              <a:rPr lang="en-US" dirty="0" err="1"/>
              <a:t>kódszavakkal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gyakorlatban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korlátot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szabni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AD9702-F2FD-4D46-BE3D-7B186B6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LZW: </a:t>
            </a:r>
            <a:r>
              <a:rPr lang="en-US" dirty="0" err="1"/>
              <a:t>kódolás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849EBC-D7D9-4305-AA73-A83FFA14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</a:t>
            </a:r>
            <a:r>
              <a:rPr lang="en-US" dirty="0" err="1"/>
              <a:t>kódtáblában</a:t>
            </a:r>
            <a:r>
              <a:rPr lang="en-US" dirty="0"/>
              <a:t> </a:t>
            </a:r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szerepelnek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ábécé</a:t>
            </a:r>
            <a:r>
              <a:rPr lang="en-US" dirty="0"/>
              <a:t> </a:t>
            </a:r>
            <a:r>
              <a:rPr lang="en-US" dirty="0" err="1"/>
              <a:t>karakterei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Amíg van </a:t>
            </a:r>
            <a:r>
              <a:rPr lang="en-US" dirty="0" err="1"/>
              <a:t>beolvasandó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Amíg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sztring</a:t>
            </a:r>
            <a:r>
              <a:rPr lang="en-US" dirty="0"/>
              <a:t> </a:t>
            </a:r>
            <a:r>
              <a:rPr lang="en-US" dirty="0" err="1"/>
              <a:t>megtalálható</a:t>
            </a:r>
            <a:r>
              <a:rPr lang="en-US" dirty="0"/>
              <a:t> a </a:t>
            </a:r>
            <a:r>
              <a:rPr lang="en-US" dirty="0" err="1"/>
              <a:t>táblában</a:t>
            </a:r>
            <a:r>
              <a:rPr lang="en-US" dirty="0"/>
              <a:t>:</a:t>
            </a:r>
          </a:p>
          <a:p>
            <a:pPr lvl="2"/>
            <a:r>
              <a:rPr lang="en-US" sz="1600" dirty="0" err="1"/>
              <a:t>Újabb</a:t>
            </a:r>
            <a:r>
              <a:rPr lang="en-US" sz="1600" dirty="0"/>
              <a:t> </a:t>
            </a:r>
            <a:r>
              <a:rPr lang="en-US" sz="1600" dirty="0" err="1"/>
              <a:t>karaktert</a:t>
            </a:r>
            <a:r>
              <a:rPr lang="en-US" sz="1600" dirty="0"/>
              <a:t> </a:t>
            </a:r>
            <a:r>
              <a:rPr lang="en-US" sz="1600" dirty="0" err="1"/>
              <a:t>olvasunk</a:t>
            </a:r>
            <a:r>
              <a:rPr lang="en-US" sz="1600" dirty="0"/>
              <a:t> be, “</a:t>
            </a:r>
            <a:r>
              <a:rPr lang="en-US" sz="1600" dirty="0" err="1"/>
              <a:t>hozzáragasztjuk</a:t>
            </a:r>
            <a:r>
              <a:rPr lang="en-US" sz="1600" dirty="0"/>
              <a:t>”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eddigiekhez</a:t>
            </a:r>
            <a:r>
              <a:rPr lang="en-US" sz="1600" dirty="0"/>
              <a:t>.</a:t>
            </a:r>
            <a:endParaRPr lang="en-US" dirty="0"/>
          </a:p>
          <a:p>
            <a:pPr lvl="1"/>
            <a:r>
              <a:rPr lang="en-US" dirty="0" err="1"/>
              <a:t>Kiírjuk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utolsó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 kódját.</a:t>
            </a:r>
          </a:p>
          <a:p>
            <a:pPr lvl="1"/>
            <a:r>
              <a:rPr lang="en-US" dirty="0" err="1"/>
              <a:t>Hozzáadjuk</a:t>
            </a:r>
            <a:r>
              <a:rPr lang="en-US" dirty="0"/>
              <a:t> a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szót</a:t>
            </a:r>
            <a:r>
              <a:rPr lang="en-US" dirty="0"/>
              <a:t> a </a:t>
            </a:r>
            <a:r>
              <a:rPr lang="en-US" dirty="0" err="1"/>
              <a:t>kódtáblához</a:t>
            </a:r>
            <a:r>
              <a:rPr lang="en-US" dirty="0"/>
              <a:t> (</a:t>
            </a:r>
            <a:r>
              <a:rPr lang="en-US" dirty="0" err="1"/>
              <a:t>soron</a:t>
            </a:r>
            <a:r>
              <a:rPr lang="en-US" dirty="0"/>
              <a:t> következő </a:t>
            </a:r>
            <a:r>
              <a:rPr lang="en-US" dirty="0" err="1"/>
              <a:t>kódszót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Újrakezdjük</a:t>
            </a:r>
            <a:r>
              <a:rPr lang="en-US" dirty="0"/>
              <a:t> ezt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utoljára</a:t>
            </a:r>
            <a:r>
              <a:rPr lang="en-US" dirty="0"/>
              <a:t>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karakterrel</a:t>
            </a:r>
            <a:r>
              <a:rPr lang="en-US" dirty="0"/>
              <a:t>.</a:t>
            </a:r>
          </a:p>
          <a:p>
            <a:r>
              <a:rPr lang="en-US" dirty="0"/>
              <a:t>Ha a </a:t>
            </a:r>
            <a:r>
              <a:rPr lang="en-US" dirty="0" err="1"/>
              <a:t>kódolandó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elfogyott</a:t>
            </a:r>
            <a:r>
              <a:rPr lang="en-US" dirty="0"/>
              <a:t>,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8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2ADFC4-F065-4C29-A750-D17AF5E5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28327" cy="97045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 a </a:t>
            </a:r>
            <a:r>
              <a:rPr lang="en-US" dirty="0" err="1"/>
              <a:t>kódolásra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44A775-3A69-4E74-A197-2E431803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4630366" cy="539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A B A B A C A B A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EBAB1A2-B6BA-40F2-8ABF-3A9FAB96789A}"/>
              </a:ext>
            </a:extLst>
          </p:cNvPr>
          <p:cNvSpPr txBox="1">
            <a:spLocks/>
          </p:cNvSpPr>
          <p:nvPr/>
        </p:nvSpPr>
        <p:spPr>
          <a:xfrm>
            <a:off x="6850743" y="2222288"/>
            <a:ext cx="1069704" cy="5395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Out: 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A8D0C31B-8115-4A06-A2C9-93D539D9E953}"/>
              </a:ext>
            </a:extLst>
          </p:cNvPr>
          <p:cNvSpPr txBox="1">
            <a:spLocks/>
          </p:cNvSpPr>
          <p:nvPr/>
        </p:nvSpPr>
        <p:spPr>
          <a:xfrm>
            <a:off x="7920446" y="2222288"/>
            <a:ext cx="2920274" cy="5395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1	2	4	1	3	6</a:t>
            </a:r>
          </a:p>
        </p:txBody>
      </p:sp>
      <p:graphicFrame>
        <p:nvGraphicFramePr>
          <p:cNvPr id="29" name="Táblázat 29">
            <a:extLst>
              <a:ext uri="{FF2B5EF4-FFF2-40B4-BE49-F238E27FC236}">
                <a16:creationId xmlns:a16="http://schemas.microsoft.com/office/drawing/2014/main" id="{7629753D-15BE-426D-A6C6-D4F345B6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6262"/>
              </p:ext>
            </p:extLst>
          </p:nvPr>
        </p:nvGraphicFramePr>
        <p:xfrm>
          <a:off x="2159726" y="2834992"/>
          <a:ext cx="2717074" cy="176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37">
                  <a:extLst>
                    <a:ext uri="{9D8B030D-6E8A-4147-A177-3AD203B41FA5}">
                      <a16:colId xmlns:a16="http://schemas.microsoft.com/office/drawing/2014/main" val="175568899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4271392734"/>
                    </a:ext>
                  </a:extLst>
                </a:gridCol>
              </a:tblGrid>
              <a:tr h="440831">
                <a:tc>
                  <a:txBody>
                    <a:bodyPr/>
                    <a:lstStyle/>
                    <a:p>
                      <a:r>
                        <a:rPr lang="en-US" dirty="0" err="1"/>
                        <a:t>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51332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54048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97312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5928"/>
                  </a:ext>
                </a:extLst>
              </a:tr>
            </a:tbl>
          </a:graphicData>
        </a:graphic>
      </p:graphicFrame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3ECD14AA-CEDD-4241-94B4-FCF22D94C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8319"/>
              </p:ext>
            </p:extLst>
          </p:nvPr>
        </p:nvGraphicFramePr>
        <p:xfrm>
          <a:off x="818712" y="2829259"/>
          <a:ext cx="53993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</a:tbl>
          </a:graphicData>
        </a:graphic>
      </p:graphicFrame>
      <p:sp>
        <p:nvSpPr>
          <p:cNvPr id="30" name="Téglalap 29">
            <a:extLst>
              <a:ext uri="{FF2B5EF4-FFF2-40B4-BE49-F238E27FC236}">
                <a16:creationId xmlns:a16="http://schemas.microsoft.com/office/drawing/2014/main" id="{139E3947-1243-4D90-BE9F-C0A45BB299C3}"/>
              </a:ext>
            </a:extLst>
          </p:cNvPr>
          <p:cNvSpPr/>
          <p:nvPr/>
        </p:nvSpPr>
        <p:spPr>
          <a:xfrm>
            <a:off x="7833360" y="2222288"/>
            <a:ext cx="4673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8E346679-E3B4-4F2A-BB34-106B7C0289A4}"/>
              </a:ext>
            </a:extLst>
          </p:cNvPr>
          <p:cNvSpPr/>
          <p:nvPr/>
        </p:nvSpPr>
        <p:spPr>
          <a:xfrm>
            <a:off x="8418286" y="2222288"/>
            <a:ext cx="3149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C1315079-A224-4683-8642-7AE1C5C49455}"/>
              </a:ext>
            </a:extLst>
          </p:cNvPr>
          <p:cNvSpPr/>
          <p:nvPr/>
        </p:nvSpPr>
        <p:spPr>
          <a:xfrm>
            <a:off x="8882017" y="2222288"/>
            <a:ext cx="3149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04F1B12E-0C0A-4330-A286-D9B9B48D3882}"/>
              </a:ext>
            </a:extLst>
          </p:cNvPr>
          <p:cNvSpPr/>
          <p:nvPr/>
        </p:nvSpPr>
        <p:spPr>
          <a:xfrm>
            <a:off x="9240157" y="2141008"/>
            <a:ext cx="3149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4861DE4B-C1BF-479D-BB79-0482FD42D878}"/>
              </a:ext>
            </a:extLst>
          </p:cNvPr>
          <p:cNvSpPr/>
          <p:nvPr/>
        </p:nvSpPr>
        <p:spPr>
          <a:xfrm>
            <a:off x="9821454" y="2133254"/>
            <a:ext cx="3149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3E5C31D9-2D2D-4FD3-A91D-0976418D9CCB}"/>
              </a:ext>
            </a:extLst>
          </p:cNvPr>
          <p:cNvSpPr/>
          <p:nvPr/>
        </p:nvSpPr>
        <p:spPr>
          <a:xfrm>
            <a:off x="10179594" y="2196994"/>
            <a:ext cx="314960" cy="53957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áblázat 5">
            <a:extLst>
              <a:ext uri="{FF2B5EF4-FFF2-40B4-BE49-F238E27FC236}">
                <a16:creationId xmlns:a16="http://schemas.microsoft.com/office/drawing/2014/main" id="{C0389205-849E-4624-B0AE-C6BC94A59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37315"/>
              </p:ext>
            </p:extLst>
          </p:nvPr>
        </p:nvGraphicFramePr>
        <p:xfrm>
          <a:off x="818712" y="3566512"/>
          <a:ext cx="539931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30847"/>
                  </a:ext>
                </a:extLst>
              </a:tr>
            </a:tbl>
          </a:graphicData>
        </a:graphic>
      </p:graphicFrame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66AB02BE-A912-4348-9812-71CE5D9199CC}"/>
              </a:ext>
            </a:extLst>
          </p:cNvPr>
          <p:cNvCxnSpPr>
            <a:cxnSpLocks/>
          </p:cNvCxnSpPr>
          <p:nvPr/>
        </p:nvCxnSpPr>
        <p:spPr>
          <a:xfrm>
            <a:off x="1412240" y="2680582"/>
            <a:ext cx="20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A82C0281-6DD9-42D9-836C-D3DA05C0D6BA}"/>
              </a:ext>
            </a:extLst>
          </p:cNvPr>
          <p:cNvCxnSpPr>
            <a:cxnSpLocks/>
          </p:cNvCxnSpPr>
          <p:nvPr/>
        </p:nvCxnSpPr>
        <p:spPr>
          <a:xfrm>
            <a:off x="1701800" y="2680582"/>
            <a:ext cx="20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2FAD861A-8FF2-4C65-B541-6373E97F5FF8}"/>
              </a:ext>
            </a:extLst>
          </p:cNvPr>
          <p:cNvCxnSpPr>
            <a:cxnSpLocks/>
          </p:cNvCxnSpPr>
          <p:nvPr/>
        </p:nvCxnSpPr>
        <p:spPr>
          <a:xfrm>
            <a:off x="2006056" y="2680582"/>
            <a:ext cx="4190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1E7D492-84CA-4668-8971-1A097A1AF6E5}"/>
              </a:ext>
            </a:extLst>
          </p:cNvPr>
          <p:cNvCxnSpPr>
            <a:cxnSpLocks/>
          </p:cNvCxnSpPr>
          <p:nvPr/>
        </p:nvCxnSpPr>
        <p:spPr>
          <a:xfrm>
            <a:off x="2555240" y="2680582"/>
            <a:ext cx="20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28B2AD8B-AC85-4F40-B060-192983D89CBE}"/>
              </a:ext>
            </a:extLst>
          </p:cNvPr>
          <p:cNvCxnSpPr>
            <a:cxnSpLocks/>
          </p:cNvCxnSpPr>
          <p:nvPr/>
        </p:nvCxnSpPr>
        <p:spPr>
          <a:xfrm>
            <a:off x="2878328" y="2680582"/>
            <a:ext cx="20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BFFA4E59-8FBE-4EBA-A86B-58DDC759EE36}"/>
              </a:ext>
            </a:extLst>
          </p:cNvPr>
          <p:cNvCxnSpPr>
            <a:cxnSpLocks/>
          </p:cNvCxnSpPr>
          <p:nvPr/>
        </p:nvCxnSpPr>
        <p:spPr>
          <a:xfrm>
            <a:off x="3183128" y="2672828"/>
            <a:ext cx="8036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áblázat 5">
            <a:extLst>
              <a:ext uri="{FF2B5EF4-FFF2-40B4-BE49-F238E27FC236}">
                <a16:creationId xmlns:a16="http://schemas.microsoft.com/office/drawing/2014/main" id="{C015CD45-2A24-4F75-90AA-CF87EAD1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55786"/>
              </p:ext>
            </p:extLst>
          </p:nvPr>
        </p:nvGraphicFramePr>
        <p:xfrm>
          <a:off x="818712" y="3932272"/>
          <a:ext cx="539931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30847"/>
                  </a:ext>
                </a:extLst>
              </a:tr>
            </a:tbl>
          </a:graphicData>
        </a:graphic>
      </p:graphicFrame>
      <p:graphicFrame>
        <p:nvGraphicFramePr>
          <p:cNvPr id="69" name="Táblázat 5">
            <a:extLst>
              <a:ext uri="{FF2B5EF4-FFF2-40B4-BE49-F238E27FC236}">
                <a16:creationId xmlns:a16="http://schemas.microsoft.com/office/drawing/2014/main" id="{1ADFF0F0-C2AA-4AD6-931F-4A9C0212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7199"/>
              </p:ext>
            </p:extLst>
          </p:nvPr>
        </p:nvGraphicFramePr>
        <p:xfrm>
          <a:off x="818712" y="4292299"/>
          <a:ext cx="539931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30847"/>
                  </a:ext>
                </a:extLst>
              </a:tr>
            </a:tbl>
          </a:graphicData>
        </a:graphic>
      </p:graphicFrame>
      <p:graphicFrame>
        <p:nvGraphicFramePr>
          <p:cNvPr id="70" name="Táblázat 5">
            <a:extLst>
              <a:ext uri="{FF2B5EF4-FFF2-40B4-BE49-F238E27FC236}">
                <a16:creationId xmlns:a16="http://schemas.microsoft.com/office/drawing/2014/main" id="{294C5B93-BE1C-4914-A1EB-E2B7D0AA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09644"/>
              </p:ext>
            </p:extLst>
          </p:nvPr>
        </p:nvGraphicFramePr>
        <p:xfrm>
          <a:off x="818712" y="4646593"/>
          <a:ext cx="539931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30847"/>
                  </a:ext>
                </a:extLst>
              </a:tr>
            </a:tbl>
          </a:graphicData>
        </a:graphic>
      </p:graphicFrame>
      <p:graphicFrame>
        <p:nvGraphicFramePr>
          <p:cNvPr id="71" name="Táblázat 5">
            <a:extLst>
              <a:ext uri="{FF2B5EF4-FFF2-40B4-BE49-F238E27FC236}">
                <a16:creationId xmlns:a16="http://schemas.microsoft.com/office/drawing/2014/main" id="{0C73D6C2-2120-4060-A13A-EBDC1CA20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93911"/>
              </p:ext>
            </p:extLst>
          </p:nvPr>
        </p:nvGraphicFramePr>
        <p:xfrm>
          <a:off x="818712" y="5018086"/>
          <a:ext cx="539931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3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2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AD9702-F2FD-4D46-BE3D-7B186B6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LZW: </a:t>
            </a:r>
            <a:r>
              <a:rPr lang="en-US" dirty="0" err="1"/>
              <a:t>dekódolás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849EBC-D7D9-4305-AA73-A83FFA14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0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(A </a:t>
            </a:r>
            <a:r>
              <a:rPr lang="en-US" dirty="0" err="1"/>
              <a:t>kódtáblában</a:t>
            </a:r>
            <a:r>
              <a:rPr lang="en-US" dirty="0"/>
              <a:t> </a:t>
            </a:r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szerepelnek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ábécé</a:t>
            </a:r>
            <a:r>
              <a:rPr lang="en-US" dirty="0"/>
              <a:t> </a:t>
            </a:r>
            <a:r>
              <a:rPr lang="en-US" dirty="0" err="1"/>
              <a:t>karakterei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Az első </a:t>
            </a:r>
            <a:r>
              <a:rPr lang="en-US" dirty="0" err="1"/>
              <a:t>kódszónak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szót</a:t>
            </a:r>
            <a:r>
              <a:rPr lang="en-US" dirty="0"/>
              <a:t> </a:t>
            </a:r>
            <a:r>
              <a:rPr lang="en-US" dirty="0" err="1"/>
              <a:t>kiírjuk</a:t>
            </a:r>
            <a:r>
              <a:rPr lang="en-US" dirty="0"/>
              <a:t>, </a:t>
            </a:r>
            <a:r>
              <a:rPr lang="en-US" dirty="0" err="1"/>
              <a:t>továbblépünk</a:t>
            </a:r>
            <a:r>
              <a:rPr lang="en-US" dirty="0"/>
              <a:t> a </a:t>
            </a:r>
            <a:r>
              <a:rPr lang="en-US" dirty="0" err="1"/>
              <a:t>következőre</a:t>
            </a:r>
            <a:r>
              <a:rPr lang="en-US" dirty="0"/>
              <a:t>.</a:t>
            </a:r>
          </a:p>
          <a:p>
            <a:r>
              <a:rPr lang="en-US" dirty="0"/>
              <a:t>Amíg van </a:t>
            </a:r>
            <a:r>
              <a:rPr lang="en-US" dirty="0" err="1"/>
              <a:t>beolvasandó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 a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kódszó</a:t>
            </a:r>
            <a:r>
              <a:rPr lang="en-US" dirty="0"/>
              <a:t> szerepel a </a:t>
            </a:r>
            <a:r>
              <a:rPr lang="en-US" dirty="0" err="1"/>
              <a:t>kódtáblában</a:t>
            </a:r>
            <a:r>
              <a:rPr lang="en-US" dirty="0"/>
              <a:t>:</a:t>
            </a:r>
          </a:p>
          <a:p>
            <a:pPr lvl="2"/>
            <a:r>
              <a:rPr lang="en-US" sz="1600" dirty="0" err="1"/>
              <a:t>Kiírjuk</a:t>
            </a:r>
            <a:r>
              <a:rPr lang="en-US" sz="1600" dirty="0"/>
              <a:t> a </a:t>
            </a:r>
            <a:r>
              <a:rPr lang="en-US" sz="1600" dirty="0" err="1"/>
              <a:t>megfelelő</a:t>
            </a:r>
            <a:r>
              <a:rPr lang="en-US" sz="1600" dirty="0"/>
              <a:t> </a:t>
            </a:r>
            <a:r>
              <a:rPr lang="en-US" sz="1600" dirty="0" err="1"/>
              <a:t>szót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Az előző </a:t>
            </a:r>
            <a:r>
              <a:rPr lang="en-US" sz="1600" dirty="0" err="1"/>
              <a:t>kiírt</a:t>
            </a:r>
            <a:r>
              <a:rPr lang="en-US" sz="1600" dirty="0"/>
              <a:t> </a:t>
            </a:r>
            <a:r>
              <a:rPr lang="en-US" sz="1600" dirty="0" err="1"/>
              <a:t>szóhoz</a:t>
            </a:r>
            <a:r>
              <a:rPr lang="en-US" sz="1600" dirty="0"/>
              <a:t> </a:t>
            </a:r>
            <a:r>
              <a:rPr lang="en-US" sz="1600" dirty="0" err="1"/>
              <a:t>hozzávesszük</a:t>
            </a:r>
            <a:r>
              <a:rPr lang="en-US" sz="1600" dirty="0"/>
              <a:t> a jelenlegi első </a:t>
            </a:r>
            <a:r>
              <a:rPr lang="en-US" sz="1600" dirty="0" err="1"/>
              <a:t>betűjét</a:t>
            </a:r>
            <a:r>
              <a:rPr lang="en-US" sz="1600" dirty="0"/>
              <a:t>, és ezt </a:t>
            </a:r>
            <a:r>
              <a:rPr lang="en-US" sz="1600" dirty="0" err="1"/>
              <a:t>hozzáadjuk</a:t>
            </a:r>
            <a:r>
              <a:rPr lang="en-US" sz="1600" dirty="0"/>
              <a:t> a </a:t>
            </a:r>
            <a:r>
              <a:rPr lang="en-US" sz="1600" dirty="0" err="1"/>
              <a:t>kódtáblához</a:t>
            </a:r>
            <a:r>
              <a:rPr lang="en-US" sz="1600" dirty="0"/>
              <a:t>.</a:t>
            </a:r>
          </a:p>
          <a:p>
            <a:pPr lvl="1"/>
            <a:r>
              <a:rPr lang="en-US" dirty="0" err="1"/>
              <a:t>Különben</a:t>
            </a:r>
            <a:r>
              <a:rPr lang="en-US" dirty="0"/>
              <a:t>:</a:t>
            </a:r>
          </a:p>
          <a:p>
            <a:pPr lvl="2"/>
            <a:r>
              <a:rPr lang="en-US" sz="1600" dirty="0"/>
              <a:t>A </a:t>
            </a:r>
            <a:r>
              <a:rPr lang="en-US" sz="1600" dirty="0" err="1"/>
              <a:t>soron</a:t>
            </a:r>
            <a:r>
              <a:rPr lang="en-US" sz="1600" dirty="0"/>
              <a:t> következő </a:t>
            </a:r>
            <a:r>
              <a:rPr lang="en-US" sz="1600" dirty="0" err="1"/>
              <a:t>kódszóhoz</a:t>
            </a:r>
            <a:r>
              <a:rPr lang="en-US" sz="1600" dirty="0"/>
              <a:t> a korábban </a:t>
            </a:r>
            <a:r>
              <a:rPr lang="en-US" sz="1600" dirty="0" err="1"/>
              <a:t>kiírt</a:t>
            </a:r>
            <a:r>
              <a:rPr lang="en-US" sz="1600" dirty="0"/>
              <a:t> </a:t>
            </a:r>
            <a:r>
              <a:rPr lang="en-US" sz="1600" dirty="0" err="1"/>
              <a:t>szó</a:t>
            </a:r>
            <a:r>
              <a:rPr lang="en-US" sz="1600" dirty="0"/>
              <a:t> + </a:t>
            </a:r>
            <a:r>
              <a:rPr lang="en-US" sz="1600" dirty="0" err="1"/>
              <a:t>annak</a:t>
            </a:r>
            <a:r>
              <a:rPr lang="en-US" sz="1600" dirty="0"/>
              <a:t> első </a:t>
            </a:r>
            <a:r>
              <a:rPr lang="en-US" sz="1600" dirty="0" err="1"/>
              <a:t>betűje</a:t>
            </a:r>
            <a:r>
              <a:rPr lang="en-US" sz="1600" dirty="0"/>
              <a:t> </a:t>
            </a:r>
            <a:r>
              <a:rPr lang="en-US" sz="1600" dirty="0" err="1"/>
              <a:t>kerül</a:t>
            </a:r>
            <a:r>
              <a:rPr lang="en-US" sz="1600" dirty="0"/>
              <a:t> a </a:t>
            </a:r>
            <a:r>
              <a:rPr lang="en-US" sz="1600" dirty="0" err="1"/>
              <a:t>táblába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err="1"/>
              <a:t>Kiírjuk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új </a:t>
            </a:r>
            <a:r>
              <a:rPr lang="en-US" sz="1600" dirty="0" err="1"/>
              <a:t>kódszót</a:t>
            </a:r>
            <a:r>
              <a:rPr lang="en-US" sz="1600" dirty="0"/>
              <a:t>.</a:t>
            </a:r>
          </a:p>
          <a:p>
            <a:pPr lvl="1"/>
            <a:r>
              <a:rPr lang="en-US" sz="1800" dirty="0" err="1"/>
              <a:t>Beolvassuk</a:t>
            </a:r>
            <a:r>
              <a:rPr lang="en-US" sz="1800" dirty="0"/>
              <a:t> a következő </a:t>
            </a:r>
            <a:r>
              <a:rPr lang="en-US" sz="1800" dirty="0" err="1"/>
              <a:t>karaktert</a:t>
            </a:r>
            <a:r>
              <a:rPr lang="en-US" sz="1800" dirty="0"/>
              <a:t>.</a:t>
            </a:r>
          </a:p>
          <a:p>
            <a:r>
              <a:rPr lang="en-US" dirty="0"/>
              <a:t>Ha a </a:t>
            </a:r>
            <a:r>
              <a:rPr lang="en-US" dirty="0" err="1"/>
              <a:t>kódolt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elfogyott</a:t>
            </a:r>
            <a:r>
              <a:rPr lang="en-US" dirty="0"/>
              <a:t>,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7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1E8D7-2BEA-46BA-B3C8-CA2040F3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 a </a:t>
            </a:r>
            <a:r>
              <a:rPr lang="en-US" dirty="0" err="1"/>
              <a:t>dekódolásra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A11F0-8247-4369-AAF1-6A590D68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152" y="2029248"/>
            <a:ext cx="3712648" cy="97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 = 2 1 4 6 3 8</a:t>
            </a:r>
          </a:p>
        </p:txBody>
      </p:sp>
      <p:graphicFrame>
        <p:nvGraphicFramePr>
          <p:cNvPr id="6" name="Táblázat 29">
            <a:extLst>
              <a:ext uri="{FF2B5EF4-FFF2-40B4-BE49-F238E27FC236}">
                <a16:creationId xmlns:a16="http://schemas.microsoft.com/office/drawing/2014/main" id="{80518F07-5B80-48C7-801C-7F6BA184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27901"/>
              </p:ext>
            </p:extLst>
          </p:nvPr>
        </p:nvGraphicFramePr>
        <p:xfrm>
          <a:off x="2159726" y="2968576"/>
          <a:ext cx="2717074" cy="176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37">
                  <a:extLst>
                    <a:ext uri="{9D8B030D-6E8A-4147-A177-3AD203B41FA5}">
                      <a16:colId xmlns:a16="http://schemas.microsoft.com/office/drawing/2014/main" val="175568899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4271392734"/>
                    </a:ext>
                  </a:extLst>
                </a:gridCol>
              </a:tblGrid>
              <a:tr h="440831">
                <a:tc>
                  <a:txBody>
                    <a:bodyPr/>
                    <a:lstStyle/>
                    <a:p>
                      <a:r>
                        <a:rPr lang="en-US" dirty="0" err="1"/>
                        <a:t>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51332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54048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97312"/>
                  </a:ext>
                </a:extLst>
              </a:tr>
              <a:tr h="4408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5928"/>
                  </a:ext>
                </a:extLst>
              </a:tr>
            </a:tbl>
          </a:graphicData>
        </a:graphic>
      </p:graphicFrame>
      <p:sp>
        <p:nvSpPr>
          <p:cNvPr id="7" name="Tartalom helye 2">
            <a:extLst>
              <a:ext uri="{FF2B5EF4-FFF2-40B4-BE49-F238E27FC236}">
                <a16:creationId xmlns:a16="http://schemas.microsoft.com/office/drawing/2014/main" id="{A9BCE0B0-F590-40E8-8F26-7385A82D0E54}"/>
              </a:ext>
            </a:extLst>
          </p:cNvPr>
          <p:cNvSpPr txBox="1">
            <a:spLocks/>
          </p:cNvSpPr>
          <p:nvPr/>
        </p:nvSpPr>
        <p:spPr>
          <a:xfrm>
            <a:off x="6766560" y="2029248"/>
            <a:ext cx="485648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Out  = </a:t>
            </a:r>
          </a:p>
        </p:txBody>
      </p:sp>
      <p:graphicFrame>
        <p:nvGraphicFramePr>
          <p:cNvPr id="9" name="Táblázat 5">
            <a:extLst>
              <a:ext uri="{FF2B5EF4-FFF2-40B4-BE49-F238E27FC236}">
                <a16:creationId xmlns:a16="http://schemas.microsoft.com/office/drawing/2014/main" id="{9D9582A8-E702-44E0-8CBF-EBC101EBF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60607"/>
              </p:ext>
            </p:extLst>
          </p:nvPr>
        </p:nvGraphicFramePr>
        <p:xfrm>
          <a:off x="810000" y="2879788"/>
          <a:ext cx="53993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</a:tbl>
          </a:graphicData>
        </a:graphic>
      </p:graphicFrame>
      <p:graphicFrame>
        <p:nvGraphicFramePr>
          <p:cNvPr id="10" name="Táblázat 5">
            <a:extLst>
              <a:ext uri="{FF2B5EF4-FFF2-40B4-BE49-F238E27FC236}">
                <a16:creationId xmlns:a16="http://schemas.microsoft.com/office/drawing/2014/main" id="{4EF482A3-4BB6-4764-9351-878269E9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6167"/>
              </p:ext>
            </p:extLst>
          </p:nvPr>
        </p:nvGraphicFramePr>
        <p:xfrm>
          <a:off x="818607" y="2879788"/>
          <a:ext cx="5399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</a:tbl>
          </a:graphicData>
        </a:graphic>
      </p:graphicFrame>
      <p:graphicFrame>
        <p:nvGraphicFramePr>
          <p:cNvPr id="11" name="Táblázat 5">
            <a:extLst>
              <a:ext uri="{FF2B5EF4-FFF2-40B4-BE49-F238E27FC236}">
                <a16:creationId xmlns:a16="http://schemas.microsoft.com/office/drawing/2014/main" id="{CBA8A699-727F-4A05-935C-385FE4E57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08009"/>
              </p:ext>
            </p:extLst>
          </p:nvPr>
        </p:nvGraphicFramePr>
        <p:xfrm>
          <a:off x="810000" y="2879788"/>
          <a:ext cx="53993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8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6367"/>
                  </a:ext>
                </a:extLst>
              </a:tr>
            </a:tbl>
          </a:graphicData>
        </a:graphic>
      </p:graphicFrame>
      <p:graphicFrame>
        <p:nvGraphicFramePr>
          <p:cNvPr id="12" name="Táblázat 5">
            <a:extLst>
              <a:ext uri="{FF2B5EF4-FFF2-40B4-BE49-F238E27FC236}">
                <a16:creationId xmlns:a16="http://schemas.microsoft.com/office/drawing/2014/main" id="{A38AA66B-3956-46AF-B200-682392956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31429"/>
              </p:ext>
            </p:extLst>
          </p:nvPr>
        </p:nvGraphicFramePr>
        <p:xfrm>
          <a:off x="810000" y="2879788"/>
          <a:ext cx="5407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80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6367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89803"/>
                  </a:ext>
                </a:extLst>
              </a:tr>
            </a:tbl>
          </a:graphicData>
        </a:graphic>
      </p:graphicFrame>
      <p:sp>
        <p:nvSpPr>
          <p:cNvPr id="13" name="Szövegdoboz 12">
            <a:extLst>
              <a:ext uri="{FF2B5EF4-FFF2-40B4-BE49-F238E27FC236}">
                <a16:creationId xmlns:a16="http://schemas.microsoft.com/office/drawing/2014/main" id="{A0B4119C-69B7-49A3-8C87-DE8DD41BF648}"/>
              </a:ext>
            </a:extLst>
          </p:cNvPr>
          <p:cNvSpPr txBox="1"/>
          <p:nvPr/>
        </p:nvSpPr>
        <p:spPr>
          <a:xfrm>
            <a:off x="535679" y="5140966"/>
            <a:ext cx="5965168" cy="1328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Probléma</a:t>
            </a:r>
            <a:r>
              <a:rPr lang="en-US" dirty="0"/>
              <a:t>: 6-os kell,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a </a:t>
            </a:r>
            <a:r>
              <a:rPr lang="en-US" dirty="0" err="1"/>
              <a:t>szótárban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tudjuk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B-vel </a:t>
            </a:r>
            <a:r>
              <a:rPr lang="en-US" dirty="0" err="1"/>
              <a:t>kezdődik</a:t>
            </a:r>
            <a:r>
              <a:rPr lang="en-US" dirty="0"/>
              <a:t>! </a:t>
            </a:r>
            <a:r>
              <a:rPr lang="en-US" dirty="0" err="1"/>
              <a:t>Így</a:t>
            </a:r>
            <a:r>
              <a:rPr lang="en-US" dirty="0"/>
              <a:t> már “be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fejezni</a:t>
            </a:r>
            <a:r>
              <a:rPr lang="en-US" dirty="0"/>
              <a:t>”. Tehát </a:t>
            </a:r>
            <a:r>
              <a:rPr lang="en-US" u="sng" dirty="0" err="1"/>
              <a:t>ilyenkor</a:t>
            </a:r>
            <a:r>
              <a:rPr lang="en-US" u="sng" dirty="0"/>
              <a:t> a </a:t>
            </a:r>
            <a:r>
              <a:rPr lang="en-US" u="sng" dirty="0" err="1"/>
              <a:t>keresett</a:t>
            </a:r>
            <a:r>
              <a:rPr lang="en-US" u="sng" dirty="0"/>
              <a:t> utolsó </a:t>
            </a:r>
            <a:r>
              <a:rPr lang="en-US" u="sng" dirty="0" err="1"/>
              <a:t>karakter</a:t>
            </a:r>
            <a:r>
              <a:rPr lang="en-US" u="sng" dirty="0"/>
              <a:t> meg fog </a:t>
            </a:r>
            <a:r>
              <a:rPr lang="en-US" u="sng" dirty="0" err="1"/>
              <a:t>egyezni</a:t>
            </a:r>
            <a:r>
              <a:rPr lang="en-US" u="sng" dirty="0"/>
              <a:t> </a:t>
            </a:r>
            <a:r>
              <a:rPr lang="en-US" u="sng" dirty="0" err="1"/>
              <a:t>az</a:t>
            </a:r>
            <a:r>
              <a:rPr lang="en-US" u="sng" dirty="0"/>
              <a:t> </a:t>
            </a:r>
            <a:r>
              <a:rPr lang="en-US" u="sng" dirty="0" err="1"/>
              <a:t>elsővel</a:t>
            </a:r>
            <a:r>
              <a:rPr lang="en-US" dirty="0"/>
              <a:t>.</a:t>
            </a:r>
          </a:p>
        </p:txBody>
      </p:sp>
      <p:graphicFrame>
        <p:nvGraphicFramePr>
          <p:cNvPr id="15" name="Táblázat 5">
            <a:extLst>
              <a:ext uri="{FF2B5EF4-FFF2-40B4-BE49-F238E27FC236}">
                <a16:creationId xmlns:a16="http://schemas.microsoft.com/office/drawing/2014/main" id="{20959B02-B72B-4927-B9AF-0B610E8DB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28923"/>
              </p:ext>
            </p:extLst>
          </p:nvPr>
        </p:nvGraphicFramePr>
        <p:xfrm>
          <a:off x="805696" y="2879788"/>
          <a:ext cx="5407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80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6367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89803"/>
                  </a:ext>
                </a:extLst>
              </a:tr>
            </a:tbl>
          </a:graphicData>
        </a:graphic>
      </p:graphicFrame>
      <p:graphicFrame>
        <p:nvGraphicFramePr>
          <p:cNvPr id="16" name="Táblázat 5">
            <a:extLst>
              <a:ext uri="{FF2B5EF4-FFF2-40B4-BE49-F238E27FC236}">
                <a16:creationId xmlns:a16="http://schemas.microsoft.com/office/drawing/2014/main" id="{FBE3E157-0CEE-4493-A096-61D5B52D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43060"/>
              </p:ext>
            </p:extLst>
          </p:nvPr>
        </p:nvGraphicFramePr>
        <p:xfrm>
          <a:off x="801392" y="2879788"/>
          <a:ext cx="54079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80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6367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89803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19246"/>
                  </a:ext>
                </a:extLst>
              </a:tr>
            </a:tbl>
          </a:graphicData>
        </a:graphic>
      </p:graphicFrame>
      <p:graphicFrame>
        <p:nvGraphicFramePr>
          <p:cNvPr id="17" name="Táblázat 5">
            <a:extLst>
              <a:ext uri="{FF2B5EF4-FFF2-40B4-BE49-F238E27FC236}">
                <a16:creationId xmlns:a16="http://schemas.microsoft.com/office/drawing/2014/main" id="{22CF5FE9-1EA3-44DC-8E47-84D4CF62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83325"/>
              </p:ext>
            </p:extLst>
          </p:nvPr>
        </p:nvGraphicFramePr>
        <p:xfrm>
          <a:off x="809999" y="2879788"/>
          <a:ext cx="54079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80">
                  <a:extLst>
                    <a:ext uri="{9D8B030D-6E8A-4147-A177-3AD203B41FA5}">
                      <a16:colId xmlns:a16="http://schemas.microsoft.com/office/drawing/2014/main" val="345946206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46995550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3859603874"/>
                    </a:ext>
                  </a:extLst>
                </a:gridCol>
                <a:gridCol w="1351980">
                  <a:extLst>
                    <a:ext uri="{9D8B030D-6E8A-4147-A177-3AD203B41FA5}">
                      <a16:colId xmlns:a16="http://schemas.microsoft.com/office/drawing/2014/main" val="4269550168"/>
                    </a:ext>
                  </a:extLst>
                </a:gridCol>
              </a:tblGrid>
              <a:tr h="333569">
                <a:tc>
                  <a:txBody>
                    <a:bodyPr/>
                    <a:lstStyle/>
                    <a:p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Aktuális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Következő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Új </a:t>
                      </a:r>
                      <a:r>
                        <a:rPr lang="en-US" dirty="0" err="1"/>
                        <a:t>kódszó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74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04470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481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6367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89803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19246"/>
                  </a:ext>
                </a:extLst>
              </a:tr>
              <a:tr h="33356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21175"/>
                  </a:ext>
                </a:extLst>
              </a:tr>
            </a:tbl>
          </a:graphicData>
        </a:graphic>
      </p:graphicFrame>
      <p:sp>
        <p:nvSpPr>
          <p:cNvPr id="18" name="Tartalom helye 2">
            <a:extLst>
              <a:ext uri="{FF2B5EF4-FFF2-40B4-BE49-F238E27FC236}">
                <a16:creationId xmlns:a16="http://schemas.microsoft.com/office/drawing/2014/main" id="{47B5098D-4B0E-4BEA-BFBF-66D4F3736D46}"/>
              </a:ext>
            </a:extLst>
          </p:cNvPr>
          <p:cNvSpPr txBox="1">
            <a:spLocks/>
          </p:cNvSpPr>
          <p:nvPr/>
        </p:nvSpPr>
        <p:spPr>
          <a:xfrm>
            <a:off x="7839992" y="2029248"/>
            <a:ext cx="51816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B</a:t>
            </a:r>
          </a:p>
        </p:txBody>
      </p:sp>
      <p:sp>
        <p:nvSpPr>
          <p:cNvPr id="20" name="Tartalom helye 2">
            <a:extLst>
              <a:ext uri="{FF2B5EF4-FFF2-40B4-BE49-F238E27FC236}">
                <a16:creationId xmlns:a16="http://schemas.microsoft.com/office/drawing/2014/main" id="{B6278618-5A5A-4D92-BF2E-67D6627C1278}"/>
              </a:ext>
            </a:extLst>
          </p:cNvPr>
          <p:cNvSpPr txBox="1">
            <a:spLocks/>
          </p:cNvSpPr>
          <p:nvPr/>
        </p:nvSpPr>
        <p:spPr>
          <a:xfrm>
            <a:off x="8303824" y="2029248"/>
            <a:ext cx="51816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A</a:t>
            </a:r>
          </a:p>
        </p:txBody>
      </p:sp>
      <p:sp>
        <p:nvSpPr>
          <p:cNvPr id="21" name="Tartalom helye 2">
            <a:extLst>
              <a:ext uri="{FF2B5EF4-FFF2-40B4-BE49-F238E27FC236}">
                <a16:creationId xmlns:a16="http://schemas.microsoft.com/office/drawing/2014/main" id="{DE36E416-400E-473F-A562-B95971DCC21C}"/>
              </a:ext>
            </a:extLst>
          </p:cNvPr>
          <p:cNvSpPr txBox="1">
            <a:spLocks/>
          </p:cNvSpPr>
          <p:nvPr/>
        </p:nvSpPr>
        <p:spPr>
          <a:xfrm>
            <a:off x="8852464" y="2029248"/>
            <a:ext cx="748736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BA</a:t>
            </a:r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0D18F4C5-A34C-4655-BDC8-B4E5F51863AF}"/>
              </a:ext>
            </a:extLst>
          </p:cNvPr>
          <p:cNvSpPr txBox="1">
            <a:spLocks/>
          </p:cNvSpPr>
          <p:nvPr/>
        </p:nvSpPr>
        <p:spPr>
          <a:xfrm>
            <a:off x="9631680" y="2036656"/>
            <a:ext cx="9652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BAB</a:t>
            </a: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97A17A6A-2111-4F63-B4A9-1B3B53577CC1}"/>
              </a:ext>
            </a:extLst>
          </p:cNvPr>
          <p:cNvSpPr txBox="1">
            <a:spLocks/>
          </p:cNvSpPr>
          <p:nvPr/>
        </p:nvSpPr>
        <p:spPr>
          <a:xfrm>
            <a:off x="10506160" y="2044064"/>
            <a:ext cx="51816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C</a:t>
            </a:r>
          </a:p>
        </p:txBody>
      </p:sp>
      <p:sp>
        <p:nvSpPr>
          <p:cNvPr id="24" name="Tartalom helye 2">
            <a:extLst>
              <a:ext uri="{FF2B5EF4-FFF2-40B4-BE49-F238E27FC236}">
                <a16:creationId xmlns:a16="http://schemas.microsoft.com/office/drawing/2014/main" id="{8F6FA8CD-0AA4-4929-9327-DEC7758FB23D}"/>
              </a:ext>
            </a:extLst>
          </p:cNvPr>
          <p:cNvSpPr txBox="1">
            <a:spLocks/>
          </p:cNvSpPr>
          <p:nvPr/>
        </p:nvSpPr>
        <p:spPr>
          <a:xfrm>
            <a:off x="11064600" y="2044064"/>
            <a:ext cx="70731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7611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CDFE9-9D92-4C48-ABD6-D450D9B3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Előny</a:t>
            </a:r>
            <a:r>
              <a:rPr lang="en-US" dirty="0"/>
              <a:t>/</a:t>
            </a:r>
            <a:r>
              <a:rPr lang="en-US" dirty="0" err="1"/>
              <a:t>hátrány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652A19-0F0F-415F-B992-CD112C3A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Előny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Egyszerűbb</a:t>
            </a:r>
            <a:r>
              <a:rPr lang="en-US" dirty="0"/>
              <a:t> és </a:t>
            </a:r>
            <a:r>
              <a:rPr lang="en-US" dirty="0" err="1"/>
              <a:t>gyorsabb</a:t>
            </a:r>
            <a:r>
              <a:rPr lang="en-US" dirty="0"/>
              <a:t>, mint a Huffman-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Hatékonyan</a:t>
            </a:r>
            <a:r>
              <a:rPr lang="en-US" dirty="0"/>
              <a:t> </a:t>
            </a:r>
            <a:r>
              <a:rPr lang="en-US" dirty="0" err="1"/>
              <a:t>tömörít</a:t>
            </a:r>
            <a:r>
              <a:rPr lang="en-US" dirty="0"/>
              <a:t> sok </a:t>
            </a:r>
            <a:r>
              <a:rPr lang="en-US" dirty="0" err="1"/>
              <a:t>ismétlődés</a:t>
            </a:r>
            <a:r>
              <a:rPr lang="en-US" dirty="0"/>
              <a:t> esetén</a:t>
            </a:r>
          </a:p>
          <a:p>
            <a:r>
              <a:rPr lang="en-US" dirty="0" err="1"/>
              <a:t>Hátrány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szótár</a:t>
            </a:r>
            <a:r>
              <a:rPr lang="en-US" dirty="0"/>
              <a:t> </a:t>
            </a:r>
            <a:r>
              <a:rPr lang="en-US" dirty="0" err="1"/>
              <a:t>kezelhetetlen</a:t>
            </a:r>
            <a:r>
              <a:rPr lang="en-US" dirty="0"/>
              <a:t> </a:t>
            </a:r>
            <a:r>
              <a:rPr lang="en-US" dirty="0" err="1"/>
              <a:t>méretűvé</a:t>
            </a:r>
            <a:r>
              <a:rPr lang="en-US" dirty="0"/>
              <a:t> </a:t>
            </a:r>
            <a:r>
              <a:rPr lang="en-US" dirty="0" err="1"/>
              <a:t>válhat</a:t>
            </a:r>
            <a:r>
              <a:rPr lang="en-US" dirty="0"/>
              <a:t>, erre </a:t>
            </a:r>
            <a:r>
              <a:rPr lang="en-US" dirty="0" err="1"/>
              <a:t>megoldást</a:t>
            </a:r>
            <a:r>
              <a:rPr lang="en-US" dirty="0"/>
              <a:t> kell </a:t>
            </a:r>
            <a:r>
              <a:rPr lang="en-US" dirty="0" err="1"/>
              <a:t>találni</a:t>
            </a:r>
            <a:endParaRPr lang="en-US" dirty="0"/>
          </a:p>
          <a:p>
            <a:pPr lvl="2"/>
            <a:r>
              <a:rPr lang="en-US" dirty="0"/>
              <a:t>Pl.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korlátozása</a:t>
            </a:r>
            <a:r>
              <a:rPr lang="en-US" dirty="0"/>
              <a:t>, </a:t>
            </a:r>
            <a:r>
              <a:rPr lang="en-US" dirty="0" err="1"/>
              <a:t>szavak</a:t>
            </a:r>
            <a:r>
              <a:rPr lang="en-US" dirty="0"/>
              <a:t> </a:t>
            </a:r>
            <a:r>
              <a:rPr lang="en-US" dirty="0" err="1"/>
              <a:t>hosszának</a:t>
            </a:r>
            <a:r>
              <a:rPr lang="en-US" dirty="0"/>
              <a:t> </a:t>
            </a:r>
            <a:r>
              <a:rPr lang="en-US" dirty="0" err="1"/>
              <a:t>korlátozása</a:t>
            </a:r>
            <a:r>
              <a:rPr lang="en-US" dirty="0"/>
              <a:t>, a </a:t>
            </a:r>
            <a:r>
              <a:rPr lang="en-US" dirty="0" err="1"/>
              <a:t>kódtábla</a:t>
            </a:r>
            <a:r>
              <a:rPr lang="en-US" dirty="0"/>
              <a:t> </a:t>
            </a:r>
            <a:r>
              <a:rPr lang="en-US" dirty="0" err="1"/>
              <a:t>bővítésének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befejezése</a:t>
            </a:r>
            <a:endParaRPr lang="en-US" dirty="0"/>
          </a:p>
          <a:p>
            <a:pPr lvl="1"/>
            <a:r>
              <a:rPr lang="en-US" dirty="0" err="1"/>
              <a:t>Előfordulhat</a:t>
            </a:r>
            <a:r>
              <a:rPr lang="en-US" dirty="0"/>
              <a:t> olyan </a:t>
            </a:r>
            <a:r>
              <a:rPr lang="en-US" dirty="0" err="1"/>
              <a:t>eset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Huffman-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tömörebb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ad.</a:t>
            </a:r>
          </a:p>
        </p:txBody>
      </p:sp>
    </p:spTree>
    <p:extLst>
      <p:ext uri="{BB962C8B-B14F-4D97-AF65-F5344CB8AC3E}">
        <p14:creationId xmlns:p14="http://schemas.microsoft.com/office/powerpoint/2010/main" val="34728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14BC15-5E47-4CFA-AA6D-B93D9011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E9C3D-1E0F-419E-9C88-6DB16476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Kódoljuk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ABCABCABCAAABBCCAABABA </a:t>
            </a:r>
            <a:r>
              <a:rPr lang="en-US" dirty="0" err="1"/>
              <a:t>szöveget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Dekódoljuk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1,3,4,5,6 </a:t>
            </a:r>
            <a:r>
              <a:rPr lang="en-US" dirty="0" err="1"/>
              <a:t>üzenetet</a:t>
            </a:r>
            <a:r>
              <a:rPr lang="en-US" dirty="0"/>
              <a:t>, ha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tábla</a:t>
            </a:r>
            <a:r>
              <a:rPr lang="en-US" dirty="0"/>
              <a:t> A → 1 és B → 2. </a:t>
            </a:r>
          </a:p>
          <a:p>
            <a:r>
              <a:rPr lang="en-US" dirty="0"/>
              <a:t>3. </a:t>
            </a:r>
            <a:r>
              <a:rPr lang="en-US" dirty="0" err="1"/>
              <a:t>Adjunk</a:t>
            </a:r>
            <a:r>
              <a:rPr lang="en-US" dirty="0"/>
              <a:t> meg olyan 20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karaktert</a:t>
            </a:r>
            <a:r>
              <a:rPr lang="en-US" dirty="0"/>
              <a:t> </a:t>
            </a:r>
            <a:r>
              <a:rPr lang="en-US" dirty="0" err="1"/>
              <a:t>tartalmazó</a:t>
            </a:r>
            <a:r>
              <a:rPr lang="en-US" dirty="0"/>
              <a:t> (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 </a:t>
            </a:r>
            <a:r>
              <a:rPr lang="en-US" dirty="0" err="1"/>
              <a:t>mindegyiket</a:t>
            </a:r>
            <a:r>
              <a:rPr lang="en-US" dirty="0"/>
              <a:t>) </a:t>
            </a:r>
            <a:r>
              <a:rPr lang="en-US" dirty="0" err="1"/>
              <a:t>szöveget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esetén a </a:t>
            </a:r>
            <a:r>
              <a:rPr lang="en-US" dirty="0" err="1"/>
              <a:t>kódolt</a:t>
            </a:r>
            <a:r>
              <a:rPr lang="en-US" dirty="0"/>
              <a:t> (LZW)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13 </a:t>
            </a:r>
            <a:r>
              <a:rPr lang="en-US" dirty="0" err="1"/>
              <a:t>hosszú</a:t>
            </a:r>
            <a:r>
              <a:rPr lang="en-US" dirty="0"/>
              <a:t>. </a:t>
            </a:r>
          </a:p>
          <a:p>
            <a:r>
              <a:rPr lang="en-US" dirty="0"/>
              <a:t>4. </a:t>
            </a:r>
            <a:r>
              <a:rPr lang="en-US" dirty="0" err="1"/>
              <a:t>Keressünk</a:t>
            </a:r>
            <a:r>
              <a:rPr lang="en-US" dirty="0"/>
              <a:t> olyan </a:t>
            </a:r>
            <a:r>
              <a:rPr lang="en-US" dirty="0" err="1"/>
              <a:t>szöveget</a:t>
            </a:r>
            <a:r>
              <a:rPr lang="en-US" dirty="0"/>
              <a:t>, </a:t>
            </a:r>
            <a:r>
              <a:rPr lang="en-US" dirty="0" err="1"/>
              <a:t>aminek</a:t>
            </a:r>
            <a:r>
              <a:rPr lang="en-US" dirty="0"/>
              <a:t> LZW </a:t>
            </a:r>
            <a:r>
              <a:rPr lang="en-US" dirty="0" err="1"/>
              <a:t>kódolása</a:t>
            </a:r>
            <a:r>
              <a:rPr lang="en-US" dirty="0"/>
              <a:t> </a:t>
            </a:r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ad a Huffman-</a:t>
            </a:r>
            <a:r>
              <a:rPr lang="en-US" dirty="0" err="1"/>
              <a:t>kódolással</a:t>
            </a:r>
            <a:r>
              <a:rPr lang="en-US" dirty="0"/>
              <a:t> </a:t>
            </a:r>
            <a:r>
              <a:rPr lang="en-US" dirty="0" err="1"/>
              <a:t>összehasonlítva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1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01C34-6BF3-431F-AA7D-BEB93EC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Kiegyensúlyozott</a:t>
            </a:r>
            <a:r>
              <a:rPr lang="en-US" dirty="0"/>
              <a:t> </a:t>
            </a:r>
            <a:r>
              <a:rPr lang="en-US" dirty="0" err="1"/>
              <a:t>keresőfák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C8796A8-71CB-4650-913D-BD39A7637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Keresőfa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Olyan </a:t>
                </a:r>
                <a:r>
                  <a:rPr lang="en-US" dirty="0" err="1"/>
                  <a:t>bináris</a:t>
                </a:r>
                <a:r>
                  <a:rPr lang="en-US" dirty="0"/>
                  <a:t> fa, </a:t>
                </a:r>
                <a:r>
                  <a:rPr lang="en-US" dirty="0" err="1"/>
                  <a:t>amelyben</a:t>
                </a:r>
                <a:r>
                  <a:rPr lang="en-US" dirty="0"/>
                  <a:t> a </a:t>
                </a:r>
                <a:r>
                  <a:rPr lang="en-US" dirty="0" err="1"/>
                  <a:t>bal</a:t>
                </a:r>
                <a:r>
                  <a:rPr lang="en-US" dirty="0"/>
                  <a:t> </a:t>
                </a:r>
                <a:r>
                  <a:rPr lang="en-US" dirty="0" err="1"/>
                  <a:t>részfában</a:t>
                </a:r>
                <a:r>
                  <a:rPr lang="en-US" dirty="0"/>
                  <a:t> </a:t>
                </a:r>
                <a:r>
                  <a:rPr lang="en-US" dirty="0" err="1"/>
                  <a:t>szigorúan</a:t>
                </a:r>
                <a:r>
                  <a:rPr lang="en-US" dirty="0"/>
                  <a:t> </a:t>
                </a:r>
                <a:r>
                  <a:rPr lang="en-US" dirty="0" err="1"/>
                  <a:t>kisebb</a:t>
                </a:r>
                <a:r>
                  <a:rPr lang="en-US" dirty="0"/>
                  <a:t>, a jobb </a:t>
                </a:r>
                <a:r>
                  <a:rPr lang="en-US" dirty="0" err="1"/>
                  <a:t>részfában</a:t>
                </a:r>
                <a:r>
                  <a:rPr lang="en-US" dirty="0"/>
                  <a:t> </a:t>
                </a:r>
                <a:r>
                  <a:rPr lang="en-US" dirty="0" err="1"/>
                  <a:t>szigorúan</a:t>
                </a:r>
                <a:r>
                  <a:rPr lang="en-US" dirty="0"/>
                  <a:t> </a:t>
                </a:r>
                <a:r>
                  <a:rPr lang="en-US" dirty="0" err="1"/>
                  <a:t>nagyobb</a:t>
                </a:r>
                <a:r>
                  <a:rPr lang="en-US" dirty="0"/>
                  <a:t> </a:t>
                </a:r>
                <a:r>
                  <a:rPr lang="en-US" dirty="0" err="1"/>
                  <a:t>kulcsú</a:t>
                </a:r>
                <a:r>
                  <a:rPr lang="en-US" dirty="0"/>
                  <a:t> </a:t>
                </a:r>
                <a:r>
                  <a:rPr lang="en-US" dirty="0" err="1"/>
                  <a:t>csúcsok</a:t>
                </a:r>
                <a:r>
                  <a:rPr lang="en-US" dirty="0"/>
                  <a:t> </a:t>
                </a:r>
                <a:r>
                  <a:rPr lang="en-US" dirty="0" err="1"/>
                  <a:t>vannak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Ismétlődés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! -&gt; </a:t>
                </a:r>
                <a:r>
                  <a:rPr lang="en-US" dirty="0" err="1"/>
                  <a:t>az</a:t>
                </a:r>
                <a:r>
                  <a:rPr lang="en-US" dirty="0"/>
                  <a:t> a </a:t>
                </a:r>
                <a:r>
                  <a:rPr lang="en-US" dirty="0" err="1"/>
                  <a:t>rendezőfa</a:t>
                </a:r>
                <a:endParaRPr lang="en-US" dirty="0"/>
              </a:p>
              <a:p>
                <a:r>
                  <a:rPr lang="en-US" u="sng" dirty="0" err="1"/>
                  <a:t>Kiegyensúlyozott</a:t>
                </a:r>
                <a:r>
                  <a:rPr lang="en-US" u="sng" dirty="0"/>
                  <a:t> </a:t>
                </a:r>
                <a:r>
                  <a:rPr lang="en-US" u="sng" dirty="0" err="1"/>
                  <a:t>keresőfa</a:t>
                </a:r>
                <a:r>
                  <a:rPr lang="en-US" dirty="0"/>
                  <a:t>: nálunk </a:t>
                </a:r>
                <a:r>
                  <a:rPr lang="en-US" dirty="0" err="1"/>
                  <a:t>magasság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kiegy</a:t>
                </a:r>
                <a:r>
                  <a:rPr lang="en-US" dirty="0"/>
                  <a:t>. </a:t>
                </a:r>
                <a:r>
                  <a:rPr lang="en-US" dirty="0" err="1"/>
                  <a:t>keresőfa</a:t>
                </a:r>
                <a:endParaRPr lang="en-US" dirty="0"/>
              </a:p>
              <a:p>
                <a:pPr lvl="1"/>
                <a:r>
                  <a:rPr lang="en-US" dirty="0"/>
                  <a:t>Ha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:r>
                  <a:rPr lang="en-US" dirty="0" err="1"/>
                  <a:t>csúcsa</a:t>
                </a:r>
                <a:r>
                  <a:rPr lang="en-US" dirty="0"/>
                  <a:t> </a:t>
                </a:r>
                <a:r>
                  <a:rPr lang="en-US" dirty="0" err="1"/>
                  <a:t>kiegyensúlyozott</a:t>
                </a:r>
                <a:endParaRPr lang="en-US" dirty="0"/>
              </a:p>
              <a:p>
                <a:pPr lvl="1"/>
                <a:r>
                  <a:rPr lang="en-US" dirty="0" err="1"/>
                  <a:t>Kiegyensúlyozott</a:t>
                </a:r>
                <a:r>
                  <a:rPr lang="en-US" dirty="0"/>
                  <a:t> </a:t>
                </a:r>
                <a:r>
                  <a:rPr lang="en-US" dirty="0" err="1"/>
                  <a:t>csúcs</a:t>
                </a:r>
                <a:r>
                  <a:rPr lang="en-US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r>
                  <a:rPr lang="en-US" sz="1800" dirty="0"/>
                  <a:t>   -&gt; b: balance </a:t>
                </a:r>
                <a:r>
                  <a:rPr lang="en-US" sz="1800" dirty="0" err="1"/>
                  <a:t>szóból</a:t>
                </a:r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C8796A8-71CB-4650-913D-BD39A7637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1920</TotalTime>
  <Words>1031</Words>
  <Application>Microsoft Office PowerPoint</Application>
  <PresentationFormat>Szélesvásznú</PresentationFormat>
  <Paragraphs>272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2</vt:lpstr>
      <vt:lpstr>Jegyezhető</vt:lpstr>
      <vt:lpstr>Algo. és adatszerk. II. 2. gyakorlat - LZW, AVL fa - beszúrás</vt:lpstr>
      <vt:lpstr>LZW</vt:lpstr>
      <vt:lpstr>LZW: kódolás</vt:lpstr>
      <vt:lpstr>Példa a kódolásra</vt:lpstr>
      <vt:lpstr>LZW: dekódolás</vt:lpstr>
      <vt:lpstr>Példa a dekódolásra</vt:lpstr>
      <vt:lpstr>Előny/hátrány</vt:lpstr>
      <vt:lpstr>Feladatok</vt:lpstr>
      <vt:lpstr>Kiegyensúlyozott keresőfák</vt:lpstr>
      <vt:lpstr>PowerPoint-bemutató</vt:lpstr>
      <vt:lpstr>AVL fák</vt:lpstr>
      <vt:lpstr>Egyensúly helyreállítása</vt:lpstr>
      <vt:lpstr>Beszúrás algoritmusa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19</cp:revision>
  <dcterms:created xsi:type="dcterms:W3CDTF">2021-09-09T15:02:57Z</dcterms:created>
  <dcterms:modified xsi:type="dcterms:W3CDTF">2021-09-26T20:20:26Z</dcterms:modified>
</cp:coreProperties>
</file>