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12121"/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 dirty="0"/>
              <a:t>8. gyakorlat –</a:t>
            </a:r>
            <a:br>
              <a:rPr lang="en-US" dirty="0"/>
            </a:br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feszítőfák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526282-BA1B-4B3C-B3F1-D868C5A8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a </a:t>
            </a:r>
            <a:r>
              <a:rPr lang="en-US" dirty="0" err="1"/>
              <a:t>célunk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4DA99D-663D-48E0-B71A-1B9998CB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2353"/>
          </a:xfrm>
        </p:spPr>
        <p:txBody>
          <a:bodyPr/>
          <a:lstStyle/>
          <a:p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feszítőfa</a:t>
            </a:r>
            <a:r>
              <a:rPr lang="en-US" dirty="0"/>
              <a:t> (Minimal Spanning Tree - MST):</a:t>
            </a:r>
          </a:p>
          <a:p>
            <a:pPr lvl="1"/>
            <a:r>
              <a:rPr lang="en-US" dirty="0"/>
              <a:t>Fa -&gt; </a:t>
            </a:r>
            <a:r>
              <a:rPr lang="en-US" dirty="0" err="1"/>
              <a:t>nincs</a:t>
            </a:r>
            <a:r>
              <a:rPr lang="en-US" dirty="0"/>
              <a:t> benne </a:t>
            </a:r>
            <a:r>
              <a:rPr lang="en-US" dirty="0" err="1"/>
              <a:t>kör</a:t>
            </a:r>
            <a:endParaRPr lang="en-US" dirty="0"/>
          </a:p>
          <a:p>
            <a:pPr lvl="1"/>
            <a:r>
              <a:rPr lang="en-US" dirty="0" err="1"/>
              <a:t>Feszítőfa</a:t>
            </a:r>
            <a:r>
              <a:rPr lang="en-US" dirty="0"/>
              <a:t> -&gt; </a:t>
            </a:r>
            <a:r>
              <a:rPr lang="en-US" dirty="0" err="1"/>
              <a:t>csúcsai</a:t>
            </a:r>
            <a:r>
              <a:rPr lang="en-US" dirty="0"/>
              <a:t> </a:t>
            </a:r>
            <a:r>
              <a:rPr lang="en-US" dirty="0" err="1"/>
              <a:t>ugyanazok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eredetinek</a:t>
            </a:r>
            <a:r>
              <a:rPr lang="en-US" dirty="0"/>
              <a:t> + </a:t>
            </a:r>
            <a:r>
              <a:rPr lang="en-US" dirty="0" err="1"/>
              <a:t>részgráf</a:t>
            </a:r>
            <a:r>
              <a:rPr lang="en-US" dirty="0"/>
              <a:t> (</a:t>
            </a:r>
            <a:r>
              <a:rPr lang="en-US" dirty="0" err="1"/>
              <a:t>élei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részhalmaza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Minimális</a:t>
            </a:r>
            <a:r>
              <a:rPr lang="en-US" dirty="0"/>
              <a:t> -&gt;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költségének</a:t>
            </a:r>
            <a:r>
              <a:rPr lang="en-US" dirty="0"/>
              <a:t> </a:t>
            </a:r>
            <a:r>
              <a:rPr lang="en-US" dirty="0" err="1"/>
              <a:t>összege</a:t>
            </a:r>
            <a:r>
              <a:rPr lang="en-US" dirty="0"/>
              <a:t> min.</a:t>
            </a:r>
          </a:p>
          <a:p>
            <a:r>
              <a:rPr lang="en-US" dirty="0" err="1"/>
              <a:t>Gráf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Élsúlyozott</a:t>
            </a:r>
            <a:r>
              <a:rPr lang="en-US" dirty="0"/>
              <a:t> (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is)</a:t>
            </a:r>
          </a:p>
          <a:p>
            <a:pPr lvl="1"/>
            <a:r>
              <a:rPr lang="en-US" dirty="0" err="1"/>
              <a:t>Irányítatlan</a:t>
            </a:r>
            <a:endParaRPr lang="en-US" dirty="0"/>
          </a:p>
          <a:p>
            <a:pPr lvl="1"/>
            <a:r>
              <a:rPr lang="en-US" dirty="0" err="1"/>
              <a:t>Összefüggő</a:t>
            </a:r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települést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utakkal</a:t>
            </a:r>
            <a:r>
              <a:rPr lang="en-US" dirty="0"/>
              <a:t> </a:t>
            </a:r>
            <a:r>
              <a:rPr lang="en-US" dirty="0" err="1"/>
              <a:t>összekötni</a:t>
            </a:r>
            <a:r>
              <a:rPr lang="en-US" dirty="0"/>
              <a:t> úgy,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bármelyikből</a:t>
            </a:r>
            <a:r>
              <a:rPr lang="en-US" dirty="0"/>
              <a:t> </a:t>
            </a:r>
            <a:r>
              <a:rPr lang="en-US" dirty="0" err="1"/>
              <a:t>eljussunk</a:t>
            </a:r>
            <a:r>
              <a:rPr lang="en-US" dirty="0"/>
              <a:t> </a:t>
            </a:r>
            <a:r>
              <a:rPr lang="en-US" dirty="0" err="1"/>
              <a:t>akármelyik</a:t>
            </a:r>
            <a:r>
              <a:rPr lang="en-US" dirty="0"/>
              <a:t> </a:t>
            </a:r>
            <a:r>
              <a:rPr lang="en-US" dirty="0" err="1"/>
              <a:t>másikba</a:t>
            </a:r>
            <a:r>
              <a:rPr lang="en-US" dirty="0"/>
              <a:t>;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útszakaszokról</a:t>
            </a:r>
            <a:r>
              <a:rPr lang="en-US" dirty="0"/>
              <a:t> </a:t>
            </a:r>
            <a:r>
              <a:rPr lang="en-US" dirty="0" err="1"/>
              <a:t>ismerjük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költséggel</a:t>
            </a:r>
            <a:r>
              <a:rPr lang="en-US" dirty="0"/>
              <a:t> </a:t>
            </a:r>
            <a:r>
              <a:rPr lang="en-US" dirty="0" err="1"/>
              <a:t>építhetők</a:t>
            </a:r>
            <a:r>
              <a:rPr lang="en-US" dirty="0"/>
              <a:t> meg, ezt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minimalizálni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20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029B1-62A1-4BEC-9263-2C3CA2E8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Általános</a:t>
            </a:r>
            <a:r>
              <a:rPr lang="en-US" dirty="0"/>
              <a:t> (</a:t>
            </a:r>
            <a:r>
              <a:rPr lang="en-US" dirty="0" err="1"/>
              <a:t>absztrakt</a:t>
            </a:r>
            <a:r>
              <a:rPr lang="en-US" dirty="0"/>
              <a:t>)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B59D84-5D05-4E8B-B227-D8C4F326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6890"/>
          </a:xfrm>
        </p:spPr>
        <p:txBody>
          <a:bodyPr/>
          <a:lstStyle/>
          <a:p>
            <a:r>
              <a:rPr lang="en-US" dirty="0" err="1"/>
              <a:t>Lásd</a:t>
            </a:r>
            <a:r>
              <a:rPr lang="en-US" dirty="0"/>
              <a:t>: EA,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röviden</a:t>
            </a:r>
            <a:endParaRPr lang="en-US" dirty="0"/>
          </a:p>
          <a:p>
            <a:r>
              <a:rPr lang="en-US" dirty="0" err="1"/>
              <a:t>Veszünk</a:t>
            </a:r>
            <a:r>
              <a:rPr lang="en-US" dirty="0"/>
              <a:t> egy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élhalmazt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A.</a:t>
            </a:r>
          </a:p>
          <a:p>
            <a:r>
              <a:rPr lang="en-US" dirty="0"/>
              <a:t>n-1 </a:t>
            </a:r>
            <a:r>
              <a:rPr lang="en-US" dirty="0" err="1"/>
              <a:t>menet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n </a:t>
            </a:r>
            <a:r>
              <a:rPr lang="en-US" dirty="0" err="1"/>
              <a:t>csúcsú</a:t>
            </a:r>
            <a:r>
              <a:rPr lang="en-US" dirty="0"/>
              <a:t> </a:t>
            </a:r>
            <a:r>
              <a:rPr lang="en-US" dirty="0" err="1"/>
              <a:t>fának</a:t>
            </a:r>
            <a:r>
              <a:rPr lang="en-US" dirty="0"/>
              <a:t> n-1 </a:t>
            </a:r>
            <a:r>
              <a:rPr lang="en-US" dirty="0" err="1"/>
              <a:t>éle</a:t>
            </a:r>
            <a:r>
              <a:rPr lang="en-US" dirty="0"/>
              <a:t> van)</a:t>
            </a:r>
          </a:p>
          <a:p>
            <a:pPr lvl="1"/>
            <a:r>
              <a:rPr lang="en-US" dirty="0" err="1"/>
              <a:t>Veszünk</a:t>
            </a:r>
            <a:r>
              <a:rPr lang="en-US" dirty="0"/>
              <a:t> egy olyan </a:t>
            </a:r>
            <a:r>
              <a:rPr lang="en-US" dirty="0" err="1"/>
              <a:t>vágást</a:t>
            </a:r>
            <a:r>
              <a:rPr lang="en-US" dirty="0"/>
              <a:t> (</a:t>
            </a:r>
            <a:r>
              <a:rPr lang="en-US" dirty="0" err="1"/>
              <a:t>csúcsok</a:t>
            </a:r>
            <a:r>
              <a:rPr lang="en-US" dirty="0"/>
              <a:t> 2 </a:t>
            </a:r>
            <a:r>
              <a:rPr lang="en-US" dirty="0" err="1"/>
              <a:t>nemüres</a:t>
            </a:r>
            <a:r>
              <a:rPr lang="en-US" dirty="0"/>
              <a:t> </a:t>
            </a:r>
            <a:r>
              <a:rPr lang="en-US" dirty="0" err="1"/>
              <a:t>halmazra</a:t>
            </a:r>
            <a:r>
              <a:rPr lang="en-US" dirty="0"/>
              <a:t> </a:t>
            </a:r>
            <a:r>
              <a:rPr lang="en-US" dirty="0" err="1"/>
              <a:t>bontását</a:t>
            </a:r>
            <a:r>
              <a:rPr lang="en-US" dirty="0"/>
              <a:t>),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A-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egyike</a:t>
            </a:r>
            <a:r>
              <a:rPr lang="en-US" dirty="0"/>
              <a:t> se </a:t>
            </a:r>
            <a:r>
              <a:rPr lang="en-US" dirty="0" err="1"/>
              <a:t>köti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a 2 </a:t>
            </a:r>
            <a:r>
              <a:rPr lang="en-US" dirty="0" err="1"/>
              <a:t>halmazt</a:t>
            </a:r>
            <a:r>
              <a:rPr lang="en-US" dirty="0"/>
              <a:t> (</a:t>
            </a:r>
            <a:r>
              <a:rPr lang="en-US" dirty="0" err="1"/>
              <a:t>azaz</a:t>
            </a:r>
            <a:r>
              <a:rPr lang="en-US" dirty="0"/>
              <a:t> a </a:t>
            </a:r>
            <a:r>
              <a:rPr lang="en-US" dirty="0" err="1"/>
              <a:t>vágás</a:t>
            </a:r>
            <a:r>
              <a:rPr lang="en-US" dirty="0"/>
              <a:t> </a:t>
            </a:r>
            <a:r>
              <a:rPr lang="en-US" dirty="0" err="1"/>
              <a:t>elkerüli</a:t>
            </a:r>
            <a:r>
              <a:rPr lang="en-US" dirty="0"/>
              <a:t> A-t).</a:t>
            </a:r>
          </a:p>
          <a:p>
            <a:pPr lvl="1"/>
            <a:r>
              <a:rPr lang="en-US" dirty="0"/>
              <a:t>A 2 </a:t>
            </a:r>
            <a:r>
              <a:rPr lang="en-US" dirty="0" err="1"/>
              <a:t>részhalmazt</a:t>
            </a:r>
            <a:r>
              <a:rPr lang="en-US" dirty="0"/>
              <a:t> </a:t>
            </a:r>
            <a:r>
              <a:rPr lang="en-US" dirty="0" err="1"/>
              <a:t>összekötő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kiválasztjuk</a:t>
            </a:r>
            <a:r>
              <a:rPr lang="en-US" dirty="0"/>
              <a:t> a </a:t>
            </a:r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élt</a:t>
            </a:r>
            <a:r>
              <a:rPr lang="en-US" dirty="0"/>
              <a:t> (a </a:t>
            </a:r>
            <a:r>
              <a:rPr lang="en-US" dirty="0" err="1"/>
              <a:t>legkisebb</a:t>
            </a:r>
            <a:r>
              <a:rPr lang="en-US" dirty="0"/>
              <a:t> </a:t>
            </a:r>
            <a:r>
              <a:rPr lang="en-US" dirty="0" err="1"/>
              <a:t>élsúlyút</a:t>
            </a:r>
            <a:r>
              <a:rPr lang="en-US" dirty="0"/>
              <a:t>), ezt </a:t>
            </a:r>
            <a:r>
              <a:rPr lang="en-US" dirty="0" err="1"/>
              <a:t>hozzáadjuk</a:t>
            </a:r>
            <a:r>
              <a:rPr lang="en-US" dirty="0"/>
              <a:t> A-</a:t>
            </a:r>
            <a:r>
              <a:rPr lang="en-US" dirty="0" err="1"/>
              <a:t>hoz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Vágások</a:t>
            </a:r>
            <a:r>
              <a:rPr lang="en-US" dirty="0"/>
              <a:t> </a:t>
            </a:r>
            <a:r>
              <a:rPr lang="en-US" dirty="0" err="1"/>
              <a:t>megválasztására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szabály</a:t>
            </a:r>
            <a:r>
              <a:rPr lang="en-US" dirty="0"/>
              <a:t>.</a:t>
            </a:r>
          </a:p>
          <a:p>
            <a:r>
              <a:rPr lang="en-US" dirty="0" err="1"/>
              <a:t>Érdekességképp</a:t>
            </a:r>
            <a:r>
              <a:rPr lang="en-US" dirty="0"/>
              <a:t>: </a:t>
            </a:r>
            <a:r>
              <a:rPr lang="en-US" dirty="0" err="1"/>
              <a:t>piros-kék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, </a:t>
            </a:r>
            <a:r>
              <a:rPr lang="en-US" dirty="0" err="1"/>
              <a:t>lásd</a:t>
            </a:r>
            <a:r>
              <a:rPr lang="en-US" dirty="0"/>
              <a:t> PDF</a:t>
            </a:r>
          </a:p>
        </p:txBody>
      </p:sp>
    </p:spTree>
    <p:extLst>
      <p:ext uri="{BB962C8B-B14F-4D97-AF65-F5344CB8AC3E}">
        <p14:creationId xmlns:p14="http://schemas.microsoft.com/office/powerpoint/2010/main" val="42745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C8073-4540-4F57-8641-179FB8F1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és Kruskal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C04A62-45F3-479E-8E06-25562A63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Mindkettő</a:t>
            </a:r>
            <a:r>
              <a:rPr lang="en-US" dirty="0"/>
              <a:t> </a:t>
            </a:r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feszítőfa</a:t>
            </a:r>
            <a:r>
              <a:rPr lang="en-US" dirty="0"/>
              <a:t> </a:t>
            </a:r>
            <a:r>
              <a:rPr lang="en-US" dirty="0" err="1"/>
              <a:t>meghatározására</a:t>
            </a:r>
            <a:r>
              <a:rPr lang="en-US" dirty="0"/>
              <a:t> </a:t>
            </a:r>
            <a:r>
              <a:rPr lang="en-US" dirty="0" err="1"/>
              <a:t>szolgál</a:t>
            </a:r>
            <a:endParaRPr lang="en-US" dirty="0"/>
          </a:p>
          <a:p>
            <a:r>
              <a:rPr lang="en-US" dirty="0"/>
              <a:t>O(m*log(n)) (ad2jegyzetGrafok2.pdf 14., 18. o., PDF)</a:t>
            </a:r>
          </a:p>
          <a:p>
            <a:r>
              <a:rPr lang="en-US" dirty="0"/>
              <a:t>Prim-</a:t>
            </a:r>
            <a:r>
              <a:rPr lang="en-US" dirty="0" err="1"/>
              <a:t>algoritmus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, </a:t>
            </a:r>
            <a:r>
              <a:rPr lang="en-US" dirty="0" err="1"/>
              <a:t>szomszédok</a:t>
            </a:r>
            <a:r>
              <a:rPr lang="en-US" dirty="0"/>
              <a:t> </a:t>
            </a:r>
            <a:r>
              <a:rPr lang="en-US" dirty="0" err="1"/>
              <a:t>fele</a:t>
            </a:r>
            <a:r>
              <a:rPr lang="en-US" dirty="0"/>
              <a:t> </a:t>
            </a:r>
            <a:r>
              <a:rPr lang="en-US" dirty="0" err="1"/>
              <a:t>terjeszkedve</a:t>
            </a:r>
            <a:r>
              <a:rPr lang="en-US" dirty="0"/>
              <a:t> </a:t>
            </a:r>
            <a:r>
              <a:rPr lang="en-US" dirty="0" err="1"/>
              <a:t>halad</a:t>
            </a:r>
            <a:endParaRPr lang="en-US" dirty="0"/>
          </a:p>
          <a:p>
            <a:r>
              <a:rPr lang="en-US" dirty="0"/>
              <a:t>Kruskal-</a:t>
            </a:r>
            <a:r>
              <a:rPr lang="en-US" dirty="0" err="1"/>
              <a:t>algoritmus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, </a:t>
            </a:r>
            <a:r>
              <a:rPr lang="en-US" dirty="0" err="1"/>
              <a:t>szigetszerűen</a:t>
            </a:r>
            <a:r>
              <a:rPr lang="en-US" dirty="0"/>
              <a:t> </a:t>
            </a:r>
            <a:r>
              <a:rPr lang="en-US" dirty="0" err="1"/>
              <a:t>halad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8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B89574-9F61-43BD-A7DE-BA595D71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Prim-algoritmus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28A829-31B9-4580-8D42-315A8455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i="1" dirty="0"/>
              <a:t>(restore </a:t>
            </a:r>
            <a:r>
              <a:rPr lang="en-US" i="1" dirty="0" err="1"/>
              <a:t>másik</a:t>
            </a:r>
            <a:r>
              <a:rPr lang="en-US" i="1" dirty="0"/>
              <a:t> </a:t>
            </a:r>
            <a:r>
              <a:rPr lang="en-US" i="1" dirty="0" err="1"/>
              <a:t>jelöléssel</a:t>
            </a:r>
            <a:r>
              <a:rPr lang="en-US" i="1" dirty="0"/>
              <a:t>: </a:t>
            </a:r>
            <a:r>
              <a:rPr lang="en-US" i="1" dirty="0" err="1"/>
              <a:t>minQ.adjust</a:t>
            </a:r>
            <a:r>
              <a:rPr lang="en-US" i="1" dirty="0"/>
              <a:t>(v))</a:t>
            </a:r>
          </a:p>
          <a:p>
            <a:r>
              <a:rPr lang="en-US" i="1" dirty="0"/>
              <a:t>(initialize </a:t>
            </a:r>
            <a:r>
              <a:rPr lang="en-US" i="1" dirty="0" err="1"/>
              <a:t>helyett</a:t>
            </a:r>
            <a:r>
              <a:rPr lang="en-US" i="1" dirty="0"/>
              <a:t>: </a:t>
            </a:r>
            <a:r>
              <a:rPr lang="en-US" i="1" dirty="0" err="1"/>
              <a:t>konstruktorban</a:t>
            </a:r>
            <a:r>
              <a:rPr lang="en-US" i="1" dirty="0"/>
              <a:t> </a:t>
            </a:r>
            <a:r>
              <a:rPr lang="en-US" i="1" dirty="0" err="1"/>
              <a:t>g.V</a:t>
            </a:r>
            <a:r>
              <a:rPr lang="en-US" i="1" dirty="0"/>
              <a:t> \ {u}, d </a:t>
            </a:r>
            <a:r>
              <a:rPr lang="en-US" i="1" dirty="0" err="1"/>
              <a:t>szerint</a:t>
            </a:r>
            <a:r>
              <a:rPr lang="en-US" i="1" dirty="0"/>
              <a:t>)</a:t>
            </a:r>
          </a:p>
          <a:p>
            <a:r>
              <a:rPr lang="en-US" dirty="0" err="1"/>
              <a:t>Adattagok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d: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hozzávételének</a:t>
            </a:r>
            <a:r>
              <a:rPr lang="en-US" dirty="0"/>
              <a:t> </a:t>
            </a:r>
            <a:r>
              <a:rPr lang="en-US" dirty="0" err="1"/>
              <a:t>költsége</a:t>
            </a:r>
            <a:endParaRPr lang="en-US" dirty="0"/>
          </a:p>
          <a:p>
            <a:pPr lvl="1"/>
            <a:r>
              <a:rPr lang="en-US" dirty="0"/>
              <a:t>π: </a:t>
            </a:r>
            <a:r>
              <a:rPr lang="en-US" dirty="0" err="1"/>
              <a:t>szülőcsúcs</a:t>
            </a:r>
            <a:endParaRPr lang="en-US" dirty="0"/>
          </a:p>
          <a:p>
            <a:r>
              <a:rPr lang="en-US" dirty="0" err="1"/>
              <a:t>Kék</a:t>
            </a:r>
            <a:r>
              <a:rPr lang="en-US" dirty="0"/>
              <a:t>: </a:t>
            </a:r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inicializációja</a:t>
            </a:r>
            <a:endParaRPr lang="en-US" dirty="0"/>
          </a:p>
          <a:p>
            <a:r>
              <a:rPr lang="en-US" dirty="0" err="1"/>
              <a:t>Zöld</a:t>
            </a:r>
            <a:r>
              <a:rPr lang="en-US" dirty="0"/>
              <a:t>: </a:t>
            </a:r>
            <a:r>
              <a:rPr lang="en-US" dirty="0" err="1"/>
              <a:t>kezdőcsúcs</a:t>
            </a:r>
            <a:r>
              <a:rPr lang="en-US" dirty="0"/>
              <a:t>, </a:t>
            </a:r>
            <a:r>
              <a:rPr lang="en-US" dirty="0" err="1"/>
              <a:t>min.pr.sor</a:t>
            </a:r>
            <a:r>
              <a:rPr lang="en-US" dirty="0"/>
              <a:t> </a:t>
            </a:r>
            <a:r>
              <a:rPr lang="en-US" dirty="0" err="1"/>
              <a:t>inicializációja</a:t>
            </a:r>
            <a:endParaRPr lang="en-US" dirty="0"/>
          </a:p>
          <a:p>
            <a:r>
              <a:rPr lang="en-US" dirty="0" err="1"/>
              <a:t>Piros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legolcsóbban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”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véglegesítése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befejezetlen</a:t>
            </a:r>
            <a:r>
              <a:rPr lang="en-US" dirty="0"/>
              <a:t>” </a:t>
            </a:r>
            <a:r>
              <a:rPr lang="en-US" dirty="0" err="1"/>
              <a:t>szomszédok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r>
              <a:rPr lang="en-US" dirty="0"/>
              <a:t>, sor </a:t>
            </a:r>
            <a:r>
              <a:rPr lang="en-US" dirty="0" err="1"/>
              <a:t>javítása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D10909-B185-4880-8F06-C3CCCB81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05" y="2220275"/>
            <a:ext cx="4590853" cy="41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7DE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9D3CDFE-A544-427B-B127-0508B36E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16" y="786900"/>
            <a:ext cx="9311367" cy="5284201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923C9C9-B3E9-45FE-97D7-78EF06956DFF}"/>
              </a:ext>
            </a:extLst>
          </p:cNvPr>
          <p:cNvSpPr/>
          <p:nvPr/>
        </p:nvSpPr>
        <p:spPr>
          <a:xfrm>
            <a:off x="1501140" y="4290060"/>
            <a:ext cx="9174480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D5272E3-66E2-40AF-8CE6-40D50813655F}"/>
              </a:ext>
            </a:extLst>
          </p:cNvPr>
          <p:cNvGrpSpPr/>
          <p:nvPr/>
        </p:nvGrpSpPr>
        <p:grpSpPr>
          <a:xfrm>
            <a:off x="1501140" y="2602433"/>
            <a:ext cx="9174480" cy="2179117"/>
            <a:chOff x="1501140" y="2602433"/>
            <a:chExt cx="9174480" cy="2179117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10E73FB9-997D-44B3-A43E-3CD6F64494A2}"/>
                </a:ext>
              </a:extLst>
            </p:cNvPr>
            <p:cNvSpPr/>
            <p:nvPr/>
          </p:nvSpPr>
          <p:spPr>
            <a:xfrm>
              <a:off x="4389867" y="2602433"/>
              <a:ext cx="435429" cy="4354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B786174-2967-47B0-99AB-F460F0D54E08}"/>
                </a:ext>
              </a:extLst>
            </p:cNvPr>
            <p:cNvSpPr/>
            <p:nvPr/>
          </p:nvSpPr>
          <p:spPr>
            <a:xfrm>
              <a:off x="1501140" y="4530090"/>
              <a:ext cx="917448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CC6731C4-697D-430A-8BE4-DF272B8252F8}"/>
              </a:ext>
            </a:extLst>
          </p:cNvPr>
          <p:cNvGrpSpPr/>
          <p:nvPr/>
        </p:nvGrpSpPr>
        <p:grpSpPr>
          <a:xfrm>
            <a:off x="1508759" y="1901393"/>
            <a:ext cx="9174480" cy="3132636"/>
            <a:chOff x="1508759" y="1901393"/>
            <a:chExt cx="9174480" cy="3132636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1297B301-BF60-4362-BE18-07370410023A}"/>
                </a:ext>
              </a:extLst>
            </p:cNvPr>
            <p:cNvSpPr/>
            <p:nvPr/>
          </p:nvSpPr>
          <p:spPr>
            <a:xfrm>
              <a:off x="5266167" y="1901393"/>
              <a:ext cx="435429" cy="4354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E7CF895D-CF5A-4930-B013-57125F1118A5}"/>
                </a:ext>
              </a:extLst>
            </p:cNvPr>
            <p:cNvSpPr/>
            <p:nvPr/>
          </p:nvSpPr>
          <p:spPr>
            <a:xfrm>
              <a:off x="1508759" y="4782569"/>
              <a:ext cx="917448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C7EAE34-E11A-4805-83E1-0352D7F1B12E}"/>
              </a:ext>
            </a:extLst>
          </p:cNvPr>
          <p:cNvGrpSpPr/>
          <p:nvPr/>
        </p:nvGrpSpPr>
        <p:grpSpPr>
          <a:xfrm>
            <a:off x="1501140" y="3211285"/>
            <a:ext cx="9174480" cy="2061755"/>
            <a:chOff x="1501140" y="3211285"/>
            <a:chExt cx="9174480" cy="2061755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15CE3CCA-3556-449C-A01D-422715A50075}"/>
                </a:ext>
              </a:extLst>
            </p:cNvPr>
            <p:cNvSpPr/>
            <p:nvPr/>
          </p:nvSpPr>
          <p:spPr>
            <a:xfrm>
              <a:off x="1501140" y="5021580"/>
              <a:ext cx="917448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F3E8F5E0-6FF4-4922-AE2C-ABA0B0F8C5D3}"/>
                </a:ext>
              </a:extLst>
            </p:cNvPr>
            <p:cNvSpPr/>
            <p:nvPr/>
          </p:nvSpPr>
          <p:spPr>
            <a:xfrm>
              <a:off x="5266166" y="3211285"/>
              <a:ext cx="435429" cy="4354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91B71AE1-980B-4242-A7AD-0841D2475538}"/>
              </a:ext>
            </a:extLst>
          </p:cNvPr>
          <p:cNvGrpSpPr/>
          <p:nvPr/>
        </p:nvGrpSpPr>
        <p:grpSpPr>
          <a:xfrm>
            <a:off x="1501140" y="1901393"/>
            <a:ext cx="9174480" cy="3874567"/>
            <a:chOff x="1501140" y="1901393"/>
            <a:chExt cx="9174480" cy="3874567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18D839C5-3CFA-4017-AF33-3AE6F71EA98D}"/>
                </a:ext>
              </a:extLst>
            </p:cNvPr>
            <p:cNvSpPr/>
            <p:nvPr/>
          </p:nvSpPr>
          <p:spPr>
            <a:xfrm>
              <a:off x="1501140" y="5524500"/>
              <a:ext cx="917448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zis 19">
              <a:extLst>
                <a:ext uri="{FF2B5EF4-FFF2-40B4-BE49-F238E27FC236}">
                  <a16:creationId xmlns:a16="http://schemas.microsoft.com/office/drawing/2014/main" id="{351EA439-8359-4388-8BCF-793D2ED2E399}"/>
                </a:ext>
              </a:extLst>
            </p:cNvPr>
            <p:cNvSpPr/>
            <p:nvPr/>
          </p:nvSpPr>
          <p:spPr>
            <a:xfrm>
              <a:off x="6490406" y="1901393"/>
              <a:ext cx="435429" cy="4354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E04355A-7FB6-41FF-B7BC-6204F1253E5E}"/>
              </a:ext>
            </a:extLst>
          </p:cNvPr>
          <p:cNvGrpSpPr/>
          <p:nvPr/>
        </p:nvGrpSpPr>
        <p:grpSpPr>
          <a:xfrm>
            <a:off x="1508759" y="3211285"/>
            <a:ext cx="9174480" cy="2313215"/>
            <a:chOff x="1508759" y="3211285"/>
            <a:chExt cx="9174480" cy="2313215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DBEB8775-4481-42E3-8DB0-1B4089A3C4F5}"/>
                </a:ext>
              </a:extLst>
            </p:cNvPr>
            <p:cNvSpPr/>
            <p:nvPr/>
          </p:nvSpPr>
          <p:spPr>
            <a:xfrm>
              <a:off x="1508759" y="5273040"/>
              <a:ext cx="917448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A4FFD4F8-634B-4062-A761-01E2B1FAAB17}"/>
                </a:ext>
              </a:extLst>
            </p:cNvPr>
            <p:cNvSpPr/>
            <p:nvPr/>
          </p:nvSpPr>
          <p:spPr>
            <a:xfrm>
              <a:off x="6490406" y="3211285"/>
              <a:ext cx="435429" cy="4354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C08A3F28-6C1F-4C5C-8D5A-5C4B9A3E9DE6}"/>
              </a:ext>
            </a:extLst>
          </p:cNvPr>
          <p:cNvGrpSpPr/>
          <p:nvPr/>
        </p:nvGrpSpPr>
        <p:grpSpPr>
          <a:xfrm>
            <a:off x="1501140" y="2602432"/>
            <a:ext cx="9174480" cy="3413558"/>
            <a:chOff x="1501140" y="2602432"/>
            <a:chExt cx="9174480" cy="3413558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C21E701F-D8C0-4D04-B0B2-BEE106C0CB1B}"/>
                </a:ext>
              </a:extLst>
            </p:cNvPr>
            <p:cNvSpPr/>
            <p:nvPr/>
          </p:nvSpPr>
          <p:spPr>
            <a:xfrm>
              <a:off x="1501140" y="5764530"/>
              <a:ext cx="917448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zis 21">
              <a:extLst>
                <a:ext uri="{FF2B5EF4-FFF2-40B4-BE49-F238E27FC236}">
                  <a16:creationId xmlns:a16="http://schemas.microsoft.com/office/drawing/2014/main" id="{46010DE3-0EB6-4D1C-A7FE-64917B62175A}"/>
                </a:ext>
              </a:extLst>
            </p:cNvPr>
            <p:cNvSpPr/>
            <p:nvPr/>
          </p:nvSpPr>
          <p:spPr>
            <a:xfrm>
              <a:off x="7353060" y="2602432"/>
              <a:ext cx="435429" cy="4354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A6C5E1C3-E97D-49DF-A415-FF3E2262A541}"/>
              </a:ext>
            </a:extLst>
          </p:cNvPr>
          <p:cNvGrpSpPr/>
          <p:nvPr/>
        </p:nvGrpSpPr>
        <p:grpSpPr>
          <a:xfrm>
            <a:off x="4267200" y="1424940"/>
            <a:ext cx="3611879" cy="2258976"/>
            <a:chOff x="4291414" y="1440180"/>
            <a:chExt cx="3587665" cy="2243736"/>
          </a:xfrm>
        </p:grpSpPr>
        <p:pic>
          <p:nvPicPr>
            <p:cNvPr id="29" name="Kép 28">
              <a:extLst>
                <a:ext uri="{FF2B5EF4-FFF2-40B4-BE49-F238E27FC236}">
                  <a16:creationId xmlns:a16="http://schemas.microsoft.com/office/drawing/2014/main" id="{D8C0CBFB-F474-4751-8733-61B44D88B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414" y="1720297"/>
              <a:ext cx="3587665" cy="1963619"/>
            </a:xfrm>
            <a:prstGeom prst="rect">
              <a:avLst/>
            </a:prstGeom>
          </p:spPr>
        </p:pic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F6A3B96-5E60-46AB-80D9-66EDB25EC308}"/>
                </a:ext>
              </a:extLst>
            </p:cNvPr>
            <p:cNvSpPr/>
            <p:nvPr/>
          </p:nvSpPr>
          <p:spPr>
            <a:xfrm>
              <a:off x="4389867" y="1440180"/>
              <a:ext cx="2460513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6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B89574-9F61-43BD-A7DE-BA595D71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Kruskal-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28A829-31B9-4580-8D42-315A8455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2353"/>
          </a:xfrm>
        </p:spPr>
        <p:txBody>
          <a:bodyPr/>
          <a:lstStyle/>
          <a:p>
            <a:r>
              <a:rPr lang="en-US" dirty="0"/>
              <a:t>PDF-ben a </a:t>
            </a:r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verzió</a:t>
            </a:r>
            <a:r>
              <a:rPr lang="en-US" dirty="0"/>
              <a:t> a végleges, </a:t>
            </a:r>
            <a:r>
              <a:rPr lang="en-US" dirty="0" err="1"/>
              <a:t>ez</a:t>
            </a:r>
            <a:br>
              <a:rPr lang="en-US" dirty="0"/>
            </a:br>
            <a:r>
              <a:rPr lang="en-US" dirty="0"/>
              <a:t>látható </a:t>
            </a:r>
            <a:r>
              <a:rPr lang="en-US" dirty="0" err="1"/>
              <a:t>itt</a:t>
            </a:r>
            <a:r>
              <a:rPr lang="en-US" dirty="0"/>
              <a:t>.</a:t>
            </a:r>
          </a:p>
          <a:p>
            <a:r>
              <a:rPr lang="en-US" dirty="0" err="1"/>
              <a:t>Piros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endParaRPr lang="en-US" dirty="0"/>
          </a:p>
          <a:p>
            <a:pPr lvl="1"/>
            <a:r>
              <a:rPr lang="en-US" dirty="0"/>
              <a:t>MST </a:t>
            </a:r>
            <a:r>
              <a:rPr lang="en-US" dirty="0" err="1"/>
              <a:t>kezdetben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halmaz</a:t>
            </a:r>
            <a:endParaRPr lang="en-US" dirty="0"/>
          </a:p>
          <a:p>
            <a:pPr lvl="1"/>
            <a:r>
              <a:rPr lang="en-US" dirty="0" err="1"/>
              <a:t>createSets</a:t>
            </a:r>
            <a:r>
              <a:rPr lang="en-US" dirty="0"/>
              <a:t> 1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komponenseket</a:t>
            </a:r>
            <a:br>
              <a:rPr lang="en-US" dirty="0"/>
            </a:br>
            <a:r>
              <a:rPr lang="en-US" dirty="0" err="1"/>
              <a:t>készít</a:t>
            </a:r>
            <a:endParaRPr lang="en-US" dirty="0"/>
          </a:p>
          <a:p>
            <a:pPr lvl="1"/>
            <a:r>
              <a:rPr lang="en-US" dirty="0" err="1"/>
              <a:t>minQ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éleket</a:t>
            </a:r>
            <a:r>
              <a:rPr lang="en-US" dirty="0"/>
              <a:t> </a:t>
            </a:r>
            <a:r>
              <a:rPr lang="en-US" dirty="0" err="1"/>
              <a:t>tárolja</a:t>
            </a:r>
            <a:endParaRPr lang="en-US" dirty="0"/>
          </a:p>
          <a:p>
            <a:r>
              <a:rPr lang="en-US" dirty="0" err="1"/>
              <a:t>Kék</a:t>
            </a:r>
            <a:r>
              <a:rPr lang="en-US" dirty="0"/>
              <a:t>: </a:t>
            </a:r>
            <a:r>
              <a:rPr lang="en-US" dirty="0" err="1"/>
              <a:t>legolcsóbb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feldolgozása</a:t>
            </a:r>
            <a:endParaRPr lang="en-US" dirty="0"/>
          </a:p>
          <a:p>
            <a:pPr lvl="1"/>
            <a:r>
              <a:rPr lang="en-US" dirty="0" err="1"/>
              <a:t>findSet</a:t>
            </a:r>
            <a:r>
              <a:rPr lang="en-US" dirty="0"/>
              <a:t>: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komponenshez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 a </a:t>
            </a:r>
            <a:r>
              <a:rPr lang="en-US" dirty="0" err="1"/>
              <a:t>csúcs</a:t>
            </a:r>
            <a:endParaRPr lang="en-US" dirty="0"/>
          </a:p>
          <a:p>
            <a:r>
              <a:rPr lang="en-US" dirty="0" err="1"/>
              <a:t>Sárga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 külön </a:t>
            </a:r>
            <a:r>
              <a:rPr lang="en-US" dirty="0" err="1"/>
              <a:t>komponenseket</a:t>
            </a:r>
            <a:r>
              <a:rPr lang="en-US" dirty="0"/>
              <a:t> </a:t>
            </a:r>
            <a:r>
              <a:rPr lang="en-US" dirty="0" err="1"/>
              <a:t>köt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felvesszük</a:t>
            </a:r>
            <a:r>
              <a:rPr lang="en-US" dirty="0"/>
              <a:t>, a </a:t>
            </a:r>
            <a:r>
              <a:rPr lang="en-US" dirty="0" err="1"/>
              <a:t>komponenseket</a:t>
            </a:r>
            <a:r>
              <a:rPr lang="en-US" dirty="0"/>
              <a:t> </a:t>
            </a:r>
            <a:r>
              <a:rPr lang="en-US" dirty="0" err="1"/>
              <a:t>összevonjuk</a:t>
            </a:r>
            <a:r>
              <a:rPr lang="en-US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4C39449-9C2D-463C-9E0C-772D29D9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93" y="2284754"/>
            <a:ext cx="5766778" cy="406358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C95BA3D-5AB6-4D3F-B4A4-FC2C7145EC74}"/>
              </a:ext>
            </a:extLst>
          </p:cNvPr>
          <p:cNvSpPr txBox="1"/>
          <p:nvPr/>
        </p:nvSpPr>
        <p:spPr>
          <a:xfrm>
            <a:off x="7585788" y="1940767"/>
            <a:ext cx="37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mstEdges</a:t>
            </a:r>
            <a:r>
              <a:rPr lang="en-US" dirty="0"/>
              <a:t>: E{} </a:t>
            </a:r>
            <a:r>
              <a:rPr lang="en-US" dirty="0" err="1"/>
              <a:t>paraméterként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0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A09F0-4575-4A18-B1DE-1B1D3708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műveletek</a:t>
            </a:r>
            <a:r>
              <a:rPr lang="en-US" dirty="0"/>
              <a:t> </a:t>
            </a:r>
            <a:r>
              <a:rPr lang="en-US" dirty="0" err="1"/>
              <a:t>mögött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36173D-9768-4606-9878-4AE703C6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findSet</a:t>
            </a:r>
            <a:r>
              <a:rPr lang="en-US" dirty="0"/>
              <a:t>, union </a:t>
            </a:r>
            <a:r>
              <a:rPr lang="en-US" dirty="0" err="1"/>
              <a:t>műveletektől</a:t>
            </a:r>
            <a:r>
              <a:rPr lang="en-US" dirty="0"/>
              <a:t> </a:t>
            </a:r>
            <a:r>
              <a:rPr lang="en-US" dirty="0" err="1"/>
              <a:t>elvárjuk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hatékonyak</a:t>
            </a:r>
            <a:r>
              <a:rPr lang="en-US" dirty="0"/>
              <a:t> legyenek (</a:t>
            </a:r>
            <a:r>
              <a:rPr lang="en-US" dirty="0" err="1"/>
              <a:t>előbbi</a:t>
            </a:r>
            <a:r>
              <a:rPr lang="en-US" dirty="0"/>
              <a:t> O(log(n)),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).</a:t>
            </a:r>
          </a:p>
          <a:p>
            <a:r>
              <a:rPr lang="en-US" dirty="0"/>
              <a:t>Ehhez </a:t>
            </a:r>
            <a:r>
              <a:rPr lang="en-US" dirty="0" err="1"/>
              <a:t>unió-holvan</a:t>
            </a:r>
            <a:r>
              <a:rPr lang="en-US" dirty="0"/>
              <a:t> </a:t>
            </a:r>
            <a:r>
              <a:rPr lang="en-US" dirty="0" err="1"/>
              <a:t>adatszerkezet</a:t>
            </a:r>
            <a:r>
              <a:rPr lang="en-US" dirty="0"/>
              <a:t> (disjoint-set)</a:t>
            </a:r>
          </a:p>
          <a:p>
            <a:pPr lvl="1"/>
            <a:r>
              <a:rPr lang="en-US" dirty="0"/>
              <a:t>Minden </a:t>
            </a:r>
            <a:r>
              <a:rPr lang="en-US" dirty="0" err="1"/>
              <a:t>csúcshoz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 a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induló</a:t>
            </a:r>
            <a:r>
              <a:rPr lang="en-US" dirty="0"/>
              <a:t> </a:t>
            </a:r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darabszámát</a:t>
            </a:r>
            <a:r>
              <a:rPr lang="en-US" dirty="0"/>
              <a:t> (s, </a:t>
            </a:r>
            <a:r>
              <a:rPr lang="en-US" dirty="0" err="1"/>
              <a:t>kezdetben</a:t>
            </a:r>
            <a:r>
              <a:rPr lang="en-US" dirty="0"/>
              <a:t> 1), és a </a:t>
            </a:r>
            <a:r>
              <a:rPr lang="en-US" dirty="0" err="1"/>
              <a:t>gyökeret</a:t>
            </a:r>
            <a:r>
              <a:rPr lang="en-US" dirty="0"/>
              <a:t> (π, </a:t>
            </a:r>
            <a:r>
              <a:rPr lang="en-US" dirty="0" err="1"/>
              <a:t>kezdetben</a:t>
            </a:r>
            <a:r>
              <a:rPr lang="en-US" dirty="0"/>
              <a:t> </a:t>
            </a:r>
            <a:r>
              <a:rPr lang="en-US" dirty="0" err="1"/>
              <a:t>önmaga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union():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elemszámút</a:t>
            </a:r>
            <a:r>
              <a:rPr lang="en-US" dirty="0"/>
              <a:t> (s) a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szúrja</a:t>
            </a:r>
            <a:r>
              <a:rPr lang="en-US" dirty="0"/>
              <a:t> be; a </a:t>
            </a:r>
            <a:r>
              <a:rPr lang="en-US" dirty="0" err="1"/>
              <a:t>gyökér</a:t>
            </a:r>
            <a:r>
              <a:rPr lang="en-US" dirty="0"/>
              <a:t> π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állítja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elemszám</a:t>
            </a:r>
            <a:r>
              <a:rPr lang="en-US" dirty="0"/>
              <a:t> </a:t>
            </a:r>
            <a:r>
              <a:rPr lang="en-US" dirty="0" err="1"/>
              <a:t>összege</a:t>
            </a:r>
            <a:r>
              <a:rPr lang="en-US" dirty="0"/>
              <a:t> </a:t>
            </a:r>
            <a:r>
              <a:rPr lang="en-US" dirty="0" err="1"/>
              <a:t>felülírja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elemszámot</a:t>
            </a:r>
            <a:endParaRPr lang="en-US" dirty="0"/>
          </a:p>
          <a:p>
            <a:pPr lvl="1"/>
            <a:r>
              <a:rPr lang="en-US" dirty="0" err="1"/>
              <a:t>findSet</a:t>
            </a:r>
            <a:r>
              <a:rPr lang="en-US" dirty="0"/>
              <a:t>(): </a:t>
            </a:r>
            <a:r>
              <a:rPr lang="en-US" dirty="0" err="1"/>
              <a:t>rekurzívan</a:t>
            </a:r>
            <a:r>
              <a:rPr lang="en-US" dirty="0"/>
              <a:t> a π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gyökeret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vissza -&gt;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úton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a π-</a:t>
            </a:r>
            <a:r>
              <a:rPr lang="en-US" dirty="0" err="1"/>
              <a:t>ket</a:t>
            </a:r>
            <a:r>
              <a:rPr lang="en-US" dirty="0"/>
              <a:t> a </a:t>
            </a:r>
            <a:r>
              <a:rPr lang="en-US" dirty="0" err="1"/>
              <a:t>gyökérre</a:t>
            </a:r>
            <a:r>
              <a:rPr lang="en-US" dirty="0"/>
              <a:t>, “</a:t>
            </a:r>
            <a:r>
              <a:rPr lang="en-US" dirty="0" err="1"/>
              <a:t>kilapítjuk</a:t>
            </a:r>
            <a:r>
              <a:rPr lang="en-US" dirty="0"/>
              <a:t>” a </a:t>
            </a:r>
            <a:r>
              <a:rPr lang="en-US" dirty="0" err="1"/>
              <a:t>fát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25346-4E93-4DED-856B-BD746B30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Példa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2B06B5-72C0-4F78-9D8D-0E449B16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2" y="2222285"/>
            <a:ext cx="10554574" cy="3636511"/>
          </a:xfrm>
        </p:spPr>
        <p:txBody>
          <a:bodyPr/>
          <a:lstStyle/>
          <a:p>
            <a:r>
              <a:rPr lang="en-US" dirty="0"/>
              <a:t>Init: </a:t>
            </a:r>
            <a:r>
              <a:rPr lang="en-US" dirty="0" err="1"/>
              <a:t>komponensek</a:t>
            </a:r>
            <a:r>
              <a:rPr lang="en-US" dirty="0"/>
              <a:t> {A}, {B}, {C}, {D}, {E}; MST = </a:t>
            </a:r>
            <a:r>
              <a:rPr lang="en-US" dirty="0">
                <a:sym typeface="Symbol" panose="05050102010706020507" pitchFamily="18" charset="2"/>
              </a:rPr>
              <a:t></a:t>
            </a:r>
          </a:p>
          <a:p>
            <a:pPr>
              <a:buFont typeface="+mj-lt"/>
              <a:buAutoNum type="arabicPeriod"/>
            </a:pPr>
            <a:r>
              <a:rPr lang="en-US" dirty="0"/>
              <a:t>(A,B) a </a:t>
            </a:r>
            <a:r>
              <a:rPr lang="en-US" dirty="0" err="1"/>
              <a:t>legolcsóbb</a:t>
            </a:r>
            <a:r>
              <a:rPr lang="en-US" dirty="0"/>
              <a:t>; {A, B}, {C}, {D}, {E}; MST = {(A,B)}</a:t>
            </a:r>
          </a:p>
          <a:p>
            <a:pPr>
              <a:buFont typeface="+mj-lt"/>
              <a:buAutoNum type="arabicPeriod"/>
            </a:pPr>
            <a:r>
              <a:rPr lang="en-US" dirty="0"/>
              <a:t>(D,E) a </a:t>
            </a:r>
            <a:r>
              <a:rPr lang="en-US" dirty="0" err="1"/>
              <a:t>legolcsóbb</a:t>
            </a:r>
            <a:r>
              <a:rPr lang="en-US" dirty="0"/>
              <a:t>; {A, B}, {C}, {D, E}; MST = {(A,B), (D,E)}</a:t>
            </a:r>
          </a:p>
          <a:p>
            <a:pPr>
              <a:buFont typeface="+mj-lt"/>
              <a:buAutoNum type="arabicPeriod"/>
            </a:pPr>
            <a:r>
              <a:rPr lang="en-US" dirty="0"/>
              <a:t>(B,C) a </a:t>
            </a:r>
            <a:r>
              <a:rPr lang="en-US" dirty="0" err="1"/>
              <a:t>legolcsóbb</a:t>
            </a:r>
            <a:r>
              <a:rPr lang="en-US" dirty="0"/>
              <a:t>; {A, B, C}, {D, E}; MST = {(A,B), (D,E), (B,C)}</a:t>
            </a:r>
          </a:p>
          <a:p>
            <a:pPr>
              <a:buFont typeface="+mj-lt"/>
              <a:buAutoNum type="arabicPeriod"/>
            </a:pPr>
            <a:r>
              <a:rPr lang="en-US" dirty="0"/>
              <a:t>(A,C) a </a:t>
            </a:r>
            <a:r>
              <a:rPr lang="en-US" dirty="0" err="1"/>
              <a:t>legolcsóbb</a:t>
            </a:r>
            <a:r>
              <a:rPr lang="en-US" dirty="0"/>
              <a:t>; </a:t>
            </a:r>
            <a:r>
              <a:rPr lang="en-US" dirty="0" err="1"/>
              <a:t>kör</a:t>
            </a:r>
            <a:r>
              <a:rPr lang="en-US"/>
              <a:t> lenne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(A,D) a </a:t>
            </a:r>
            <a:r>
              <a:rPr lang="en-US" dirty="0" err="1"/>
              <a:t>legolcsóbb</a:t>
            </a:r>
            <a:r>
              <a:rPr lang="en-US" dirty="0"/>
              <a:t>; {A, B, C, D, E}; MST = {(A,B), (D,E), (B,C), (A,D)}</a:t>
            </a:r>
          </a:p>
          <a:p>
            <a:endParaRPr lang="en-US" dirty="0"/>
          </a:p>
          <a:p>
            <a:r>
              <a:rPr lang="en-US" dirty="0" err="1"/>
              <a:t>Evvel</a:t>
            </a:r>
            <a:r>
              <a:rPr lang="en-US" dirty="0"/>
              <a:t> </a:t>
            </a:r>
            <a:r>
              <a:rPr lang="en-US" dirty="0" err="1"/>
              <a:t>végeztünk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1-re </a:t>
            </a:r>
            <a:r>
              <a:rPr lang="en-US" dirty="0" err="1"/>
              <a:t>csökkent</a:t>
            </a:r>
            <a:r>
              <a:rPr lang="en-US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A9E5483-2DD9-49AA-A4A0-A13B9710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91" y="2621280"/>
            <a:ext cx="3271828" cy="28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7424</TotalTime>
  <Words>672</Words>
  <Application>Microsoft Office PowerPoint</Application>
  <PresentationFormat>Szélesvásznú</PresentationFormat>
  <Paragraphs>66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Jegyezhető</vt:lpstr>
      <vt:lpstr>Algo. és adatszerk. II. 8. gyakorlat – minimális feszítőfák</vt:lpstr>
      <vt:lpstr>Mi a célunk?</vt:lpstr>
      <vt:lpstr>Általános (absztrakt) algoritmus</vt:lpstr>
      <vt:lpstr>Prim és Kruskal algoritmus</vt:lpstr>
      <vt:lpstr>Prim-algoritmus</vt:lpstr>
      <vt:lpstr>PowerPoint-bemutató</vt:lpstr>
      <vt:lpstr>Kruskal-algoritmus</vt:lpstr>
      <vt:lpstr>A műveletek mögött</vt:lpstr>
      <vt:lpstr>Példa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47</cp:revision>
  <dcterms:created xsi:type="dcterms:W3CDTF">2021-09-09T15:02:57Z</dcterms:created>
  <dcterms:modified xsi:type="dcterms:W3CDTF">2021-11-19T15:42:21Z</dcterms:modified>
</cp:coreProperties>
</file>