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12121"/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 dirty="0"/>
              <a:t>9. gyakorlat –</a:t>
            </a:r>
            <a:br>
              <a:rPr lang="en-US" dirty="0"/>
            </a:br>
            <a:r>
              <a:rPr lang="en-US" dirty="0" err="1"/>
              <a:t>legrövidebb</a:t>
            </a:r>
            <a:r>
              <a:rPr lang="en-US" dirty="0"/>
              <a:t> </a:t>
            </a:r>
            <a:r>
              <a:rPr lang="en-US" dirty="0" err="1"/>
              <a:t>utak</a:t>
            </a:r>
            <a:r>
              <a:rPr lang="en-US" dirty="0"/>
              <a:t> 1 </a:t>
            </a:r>
            <a:r>
              <a:rPr lang="en-US" dirty="0" err="1"/>
              <a:t>forrásból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478295-894A-4E73-BA8B-72E9323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a </a:t>
            </a:r>
            <a:r>
              <a:rPr lang="en-US" dirty="0" err="1"/>
              <a:t>célunk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2E92DC-F397-4E10-A29F-18024843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863"/>
          </a:xfrm>
        </p:spPr>
        <p:txBody>
          <a:bodyPr/>
          <a:lstStyle/>
          <a:p>
            <a:r>
              <a:rPr lang="en-US" dirty="0"/>
              <a:t>A feladat:</a:t>
            </a:r>
          </a:p>
          <a:p>
            <a:pPr lvl="1"/>
            <a:r>
              <a:rPr lang="en-US" dirty="0"/>
              <a:t>Adott </a:t>
            </a:r>
            <a:r>
              <a:rPr lang="en-US" dirty="0" err="1"/>
              <a:t>startcsúcsból</a:t>
            </a:r>
            <a:endParaRPr lang="en-US" dirty="0"/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többi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csúcsba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legolcsóbb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r>
              <a:rPr lang="en-US" dirty="0"/>
              <a:t>.</a:t>
            </a:r>
          </a:p>
          <a:p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gráf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Összefüggőség</a:t>
            </a:r>
            <a:r>
              <a:rPr lang="en-US" dirty="0"/>
              <a:t> mindegy</a:t>
            </a:r>
          </a:p>
          <a:p>
            <a:pPr lvl="1"/>
            <a:r>
              <a:rPr lang="en-US" dirty="0" err="1"/>
              <a:t>Irányított</a:t>
            </a:r>
            <a:r>
              <a:rPr lang="en-US" dirty="0"/>
              <a:t> (</a:t>
            </a:r>
            <a:r>
              <a:rPr lang="en-US" dirty="0" err="1"/>
              <a:t>irányítatlan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is </a:t>
            </a:r>
            <a:r>
              <a:rPr lang="en-US" dirty="0" err="1"/>
              <a:t>értelmezhető</a:t>
            </a:r>
            <a:r>
              <a:rPr lang="en-US" dirty="0"/>
              <a:t>, de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Élsúlyozott</a:t>
            </a:r>
            <a:r>
              <a:rPr lang="en-US" dirty="0"/>
              <a:t> -&gt;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kérdése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C8463-0888-4C7F-ADBD-C2EE1884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élek</a:t>
            </a:r>
            <a:endParaRPr lang="en-US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5A321A-2B98-45A8-A2EF-116EEC78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302212"/>
          </a:xfrm>
        </p:spPr>
        <p:txBody>
          <a:bodyPr/>
          <a:lstStyle/>
          <a:p>
            <a:r>
              <a:rPr lang="en-US" dirty="0" err="1"/>
              <a:t>Irányítatlan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nem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.</a:t>
            </a:r>
          </a:p>
          <a:p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Dijkstra nem, többi tudja </a:t>
            </a:r>
            <a:r>
              <a:rPr lang="en-US" dirty="0" err="1"/>
              <a:t>kezelni</a:t>
            </a:r>
            <a:r>
              <a:rPr lang="en-US" dirty="0"/>
              <a:t> (</a:t>
            </a:r>
            <a:r>
              <a:rPr lang="en-US" dirty="0" err="1"/>
              <a:t>Dijsktra</a:t>
            </a:r>
            <a:r>
              <a:rPr lang="en-US" dirty="0"/>
              <a:t>: lezárt </a:t>
            </a:r>
            <a:r>
              <a:rPr lang="en-US" dirty="0" err="1"/>
              <a:t>csúcsba</a:t>
            </a:r>
            <a:r>
              <a:rPr lang="en-US" dirty="0"/>
              <a:t> </a:t>
            </a:r>
            <a:r>
              <a:rPr lang="en-US" dirty="0" err="1"/>
              <a:t>találhatunk</a:t>
            </a:r>
            <a:r>
              <a:rPr lang="en-US" dirty="0"/>
              <a:t> </a:t>
            </a:r>
            <a:r>
              <a:rPr lang="en-US" dirty="0" err="1"/>
              <a:t>rövidebb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)</a:t>
            </a:r>
          </a:p>
          <a:p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összsúlyú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 (Bellman-Ford </a:t>
            </a:r>
            <a:r>
              <a:rPr lang="en-US" dirty="0" err="1"/>
              <a:t>felismeri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BA073025-2F97-4B65-A8C3-3A0B242A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64497"/>
              </p:ext>
            </p:extLst>
          </p:nvPr>
        </p:nvGraphicFramePr>
        <p:xfrm>
          <a:off x="818712" y="5158317"/>
          <a:ext cx="10554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689">
                  <a:extLst>
                    <a:ext uri="{9D8B030D-6E8A-4147-A177-3AD203B41FA5}">
                      <a16:colId xmlns:a16="http://schemas.microsoft.com/office/drawing/2014/main" val="1807840223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318718890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3988186710"/>
                    </a:ext>
                  </a:extLst>
                </a:gridCol>
                <a:gridCol w="2810308">
                  <a:extLst>
                    <a:ext uri="{9D8B030D-6E8A-4147-A177-3AD203B41FA5}">
                      <a16:colId xmlns:a16="http://schemas.microsoft.com/office/drawing/2014/main" val="1882050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Dijkstra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Bellman-Ford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Negatív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Negatív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összsúlyú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kör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nem (</a:t>
                      </a:r>
                      <a:r>
                        <a:rPr lang="en-US" dirty="0" err="1"/>
                        <a:t>felismeri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4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57D18-D0A3-4E26-A091-22D403A8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Dijkstra-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A5EB6-702F-4A53-950C-3F4B0134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 err="1"/>
              <a:t>Kék</a:t>
            </a:r>
            <a:r>
              <a:rPr lang="en-US" dirty="0"/>
              <a:t>: </a:t>
            </a:r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inicializációja</a:t>
            </a:r>
            <a:endParaRPr lang="en-US" dirty="0"/>
          </a:p>
          <a:p>
            <a:r>
              <a:rPr lang="en-US" dirty="0" err="1"/>
              <a:t>Piros</a:t>
            </a:r>
            <a:r>
              <a:rPr lang="en-US" dirty="0"/>
              <a:t>: </a:t>
            </a:r>
            <a:r>
              <a:rPr lang="en-US" dirty="0" err="1"/>
              <a:t>sor+startcsúcs</a:t>
            </a:r>
            <a:r>
              <a:rPr lang="en-US" dirty="0"/>
              <a:t> </a:t>
            </a:r>
            <a:r>
              <a:rPr lang="en-US" dirty="0" err="1"/>
              <a:t>inicializációja</a:t>
            </a:r>
            <a:endParaRPr lang="en-US" dirty="0"/>
          </a:p>
          <a:p>
            <a:r>
              <a:rPr lang="en-US" dirty="0" err="1"/>
              <a:t>Zöld</a:t>
            </a:r>
            <a:r>
              <a:rPr lang="en-US" dirty="0"/>
              <a:t>: sor </a:t>
            </a:r>
            <a:r>
              <a:rPr lang="en-US" dirty="0" err="1"/>
              <a:t>bejárása</a:t>
            </a:r>
            <a:endParaRPr lang="en-US" dirty="0"/>
          </a:p>
          <a:p>
            <a:pPr lvl="1"/>
            <a:r>
              <a:rPr lang="en-US" dirty="0"/>
              <a:t>d(u) &lt; ∞: ha </a:t>
            </a:r>
            <a:r>
              <a:rPr lang="en-US" dirty="0" err="1"/>
              <a:t>végtelen</a:t>
            </a:r>
            <a:r>
              <a:rPr lang="en-US" dirty="0"/>
              <a:t>,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út</a:t>
            </a:r>
            <a:endParaRPr lang="en-US" dirty="0"/>
          </a:p>
          <a:p>
            <a:pPr lvl="1"/>
            <a:r>
              <a:rPr lang="en-US" dirty="0" err="1"/>
              <a:t>Szomszédok</a:t>
            </a:r>
            <a:r>
              <a:rPr lang="en-US" dirty="0"/>
              <a:t> </a:t>
            </a:r>
            <a:r>
              <a:rPr lang="en-US" dirty="0" err="1"/>
              <a:t>bejárása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frissítünk</a:t>
            </a:r>
            <a:r>
              <a:rPr lang="en-US" dirty="0"/>
              <a:t>, ha </a:t>
            </a:r>
            <a:r>
              <a:rPr lang="en-US" dirty="0" err="1"/>
              <a:t>rövidebb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</a:t>
            </a:r>
            <a:endParaRPr lang="en-US" dirty="0"/>
          </a:p>
          <a:p>
            <a:r>
              <a:rPr lang="en-US" dirty="0"/>
              <a:t>(Utolsó </a:t>
            </a:r>
            <a:r>
              <a:rPr lang="en-US" dirty="0" err="1"/>
              <a:t>csúcsnál</a:t>
            </a:r>
            <a:r>
              <a:rPr lang="en-US" dirty="0"/>
              <a:t> már nem </a:t>
            </a:r>
            <a:r>
              <a:rPr lang="en-US" dirty="0" err="1"/>
              <a:t>lépünk</a:t>
            </a:r>
            <a:r>
              <a:rPr lang="en-US" dirty="0"/>
              <a:t> be a </a:t>
            </a:r>
            <a:br>
              <a:rPr lang="en-US" dirty="0"/>
            </a:br>
            <a:r>
              <a:rPr lang="en-US" dirty="0" err="1"/>
              <a:t>ciklusba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pt-BR" dirty="0"/>
              <a:t>MT(n, m) ∈ O((n + m) ∗ log n)</a:t>
            </a:r>
          </a:p>
          <a:p>
            <a:r>
              <a:rPr lang="pt-BR" dirty="0"/>
              <a:t>mT(n, m) ∈ Θ(n)</a:t>
            </a:r>
            <a:endParaRPr lang="en-US" dirty="0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3825F27B-4D57-4FD5-AE7F-28F5D99C412F}"/>
              </a:ext>
            </a:extLst>
          </p:cNvPr>
          <p:cNvGrpSpPr/>
          <p:nvPr/>
        </p:nvGrpSpPr>
        <p:grpSpPr>
          <a:xfrm>
            <a:off x="5816181" y="2365587"/>
            <a:ext cx="6258139" cy="3739511"/>
            <a:chOff x="5825706" y="2251980"/>
            <a:chExt cx="6258139" cy="3739511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AD2A1048-EFBC-483C-A90C-BA653C151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1592" y="2251980"/>
              <a:ext cx="6072253" cy="3739511"/>
            </a:xfrm>
            <a:prstGeom prst="rect">
              <a:avLst/>
            </a:prstGeom>
          </p:spPr>
        </p:pic>
        <p:sp>
          <p:nvSpPr>
            <p:cNvPr id="8" name="Bal oldali kapcsos zárójel 7">
              <a:extLst>
                <a:ext uri="{FF2B5EF4-FFF2-40B4-BE49-F238E27FC236}">
                  <a16:creationId xmlns:a16="http://schemas.microsoft.com/office/drawing/2014/main" id="{08B0D359-22E3-457C-928E-3AAE06EC6CD1}"/>
                </a:ext>
              </a:extLst>
            </p:cNvPr>
            <p:cNvSpPr/>
            <p:nvPr/>
          </p:nvSpPr>
          <p:spPr>
            <a:xfrm>
              <a:off x="5826761" y="2779776"/>
              <a:ext cx="141224" cy="707136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al oldali kapcsos zárójel 8">
              <a:extLst>
                <a:ext uri="{FF2B5EF4-FFF2-40B4-BE49-F238E27FC236}">
                  <a16:creationId xmlns:a16="http://schemas.microsoft.com/office/drawing/2014/main" id="{F57B199B-892F-4737-B36E-87D846806C39}"/>
                </a:ext>
              </a:extLst>
            </p:cNvPr>
            <p:cNvSpPr/>
            <p:nvPr/>
          </p:nvSpPr>
          <p:spPr>
            <a:xfrm>
              <a:off x="5826761" y="3486912"/>
              <a:ext cx="141224" cy="1072896"/>
            </a:xfrm>
            <a:prstGeom prst="leftBrac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al oldali kapcsos zárójel 9">
              <a:extLst>
                <a:ext uri="{FF2B5EF4-FFF2-40B4-BE49-F238E27FC236}">
                  <a16:creationId xmlns:a16="http://schemas.microsoft.com/office/drawing/2014/main" id="{7C8BB82E-520E-43E1-8BCC-17B43F0DC48B}"/>
                </a:ext>
              </a:extLst>
            </p:cNvPr>
            <p:cNvSpPr/>
            <p:nvPr/>
          </p:nvSpPr>
          <p:spPr>
            <a:xfrm>
              <a:off x="5825706" y="4559807"/>
              <a:ext cx="141224" cy="1431683"/>
            </a:xfrm>
            <a:prstGeom prst="leftBrac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43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D22DF-4FB7-45CE-A906-859DC56B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829925" cy="970450"/>
          </a:xfrm>
        </p:spPr>
        <p:txBody>
          <a:bodyPr/>
          <a:lstStyle/>
          <a:p>
            <a:r>
              <a:rPr lang="en-US" dirty="0" err="1"/>
              <a:t>Legrövidebb</a:t>
            </a:r>
            <a:r>
              <a:rPr lang="en-US" dirty="0"/>
              <a:t> </a:t>
            </a:r>
            <a:r>
              <a:rPr lang="en-US" dirty="0" err="1"/>
              <a:t>utak</a:t>
            </a:r>
            <a:r>
              <a:rPr lang="en-US" dirty="0"/>
              <a:t> </a:t>
            </a:r>
            <a:r>
              <a:rPr lang="en-US" dirty="0" err="1"/>
              <a:t>algoritmusa</a:t>
            </a:r>
            <a:r>
              <a:rPr lang="en-US" dirty="0"/>
              <a:t> DAG esetén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6E789F-9B82-427B-AF67-7241E568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6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DFS-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topologikus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 a </a:t>
            </a:r>
            <a:r>
              <a:rPr lang="en-US" dirty="0" err="1"/>
              <a:t>startcsúcsból</a:t>
            </a:r>
            <a:r>
              <a:rPr lang="en-US" dirty="0"/>
              <a:t>, </a:t>
            </a:r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befejezéskor</a:t>
            </a:r>
            <a:r>
              <a:rPr lang="en-US" dirty="0"/>
              <a:t> </a:t>
            </a:r>
            <a:r>
              <a:rPr lang="en-US" dirty="0" err="1"/>
              <a:t>verembe</a:t>
            </a:r>
            <a:r>
              <a:rPr lang="en-US" dirty="0"/>
              <a:t> </a:t>
            </a:r>
            <a:r>
              <a:rPr lang="en-US" dirty="0" err="1"/>
              <a:t>kerülnek</a:t>
            </a:r>
            <a:endParaRPr lang="en-US" dirty="0"/>
          </a:p>
          <a:p>
            <a:pPr lvl="1"/>
            <a:r>
              <a:rPr lang="en-US" dirty="0"/>
              <a:t>Ha van </a:t>
            </a:r>
            <a:r>
              <a:rPr lang="en-US" dirty="0" err="1"/>
              <a:t>kör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megtaláljuk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visszatérünk</a:t>
            </a:r>
            <a:r>
              <a:rPr lang="en-US" dirty="0"/>
              <a:t> a </a:t>
            </a:r>
            <a:r>
              <a:rPr lang="en-US" dirty="0" err="1"/>
              <a:t>csúccsal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kört</a:t>
            </a:r>
            <a:r>
              <a:rPr lang="en-US" dirty="0"/>
              <a:t> </a:t>
            </a:r>
            <a:r>
              <a:rPr lang="en-US" dirty="0" err="1"/>
              <a:t>találtunk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legrövidebb</a:t>
            </a:r>
            <a:r>
              <a:rPr lang="en-US" dirty="0"/>
              <a:t> </a:t>
            </a:r>
            <a:r>
              <a:rPr lang="en-US" dirty="0" err="1"/>
              <a:t>utak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endParaRPr lang="en-US" dirty="0"/>
          </a:p>
          <a:p>
            <a:pPr lvl="1"/>
            <a:r>
              <a:rPr lang="en-US" dirty="0" err="1"/>
              <a:t>Inicializáció</a:t>
            </a:r>
            <a:endParaRPr lang="en-US" dirty="0"/>
          </a:p>
          <a:p>
            <a:pPr lvl="1"/>
            <a:r>
              <a:rPr lang="en-US" dirty="0" err="1"/>
              <a:t>Startcsúcs</a:t>
            </a:r>
            <a:r>
              <a:rPr lang="en-US" dirty="0"/>
              <a:t> </a:t>
            </a:r>
            <a:r>
              <a:rPr lang="en-US" dirty="0" err="1"/>
              <a:t>kivétele</a:t>
            </a:r>
            <a:r>
              <a:rPr lang="en-US" dirty="0"/>
              <a:t> a </a:t>
            </a:r>
            <a:r>
              <a:rPr lang="en-US" dirty="0" err="1"/>
              <a:t>veremből</a:t>
            </a:r>
            <a:endParaRPr lang="en-US" dirty="0"/>
          </a:p>
          <a:p>
            <a:pPr lvl="1"/>
            <a:r>
              <a:rPr lang="en-US" dirty="0" err="1"/>
              <a:t>Ciklus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nem </a:t>
            </a:r>
            <a:r>
              <a:rPr lang="en-US" dirty="0" err="1"/>
              <a:t>üres</a:t>
            </a:r>
            <a:r>
              <a:rPr lang="en-US" dirty="0"/>
              <a:t> a </a:t>
            </a:r>
            <a:r>
              <a:rPr lang="en-US" dirty="0" err="1"/>
              <a:t>verem</a:t>
            </a:r>
            <a:r>
              <a:rPr lang="en-US" dirty="0"/>
              <a:t>:</a:t>
            </a:r>
          </a:p>
          <a:p>
            <a:pPr lvl="2"/>
            <a:r>
              <a:rPr lang="en-US" sz="1600" dirty="0" err="1"/>
              <a:t>Szomszédok</a:t>
            </a:r>
            <a:r>
              <a:rPr lang="en-US" sz="1600" dirty="0"/>
              <a:t> </a:t>
            </a:r>
            <a:r>
              <a:rPr lang="en-US" sz="1600" dirty="0" err="1"/>
              <a:t>bejárása</a:t>
            </a:r>
            <a:r>
              <a:rPr lang="en-US" sz="1600" dirty="0"/>
              <a:t>, d, π </a:t>
            </a:r>
            <a:r>
              <a:rPr lang="en-US" sz="1600" dirty="0" err="1"/>
              <a:t>beállítása</a:t>
            </a:r>
            <a:endParaRPr lang="en-US" sz="1600" dirty="0"/>
          </a:p>
          <a:p>
            <a:pPr lvl="2"/>
            <a:r>
              <a:rPr lang="en-US" sz="1600" dirty="0"/>
              <a:t>Következő </a:t>
            </a:r>
            <a:r>
              <a:rPr lang="en-US" sz="1600" dirty="0" err="1"/>
              <a:t>csúcs</a:t>
            </a:r>
            <a:r>
              <a:rPr lang="en-US" sz="1600" dirty="0"/>
              <a:t> </a:t>
            </a:r>
            <a:r>
              <a:rPr lang="en-US" sz="1600" dirty="0" err="1"/>
              <a:t>kivétele</a:t>
            </a:r>
            <a:r>
              <a:rPr lang="en-US" sz="1600" dirty="0"/>
              <a:t> a </a:t>
            </a:r>
            <a:r>
              <a:rPr lang="en-US" sz="1600" dirty="0" err="1"/>
              <a:t>veremből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pt-BR" sz="2000" dirty="0">
                <a:effectLst/>
              </a:rPr>
              <a:t>MT(n,m) ∈ Θ(n + m)</a:t>
            </a:r>
            <a:endParaRPr lang="en-US" sz="2000" dirty="0">
              <a:effectLst/>
            </a:endParaRPr>
          </a:p>
          <a:p>
            <a:r>
              <a:rPr lang="pt-BR" sz="2000" dirty="0">
                <a:effectLst/>
              </a:rPr>
              <a:t>mT(n,m) ∈ Θ(n)</a:t>
            </a:r>
            <a:endParaRPr lang="en-US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C397D1-4330-4839-A577-AD547A84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22" y="3448124"/>
            <a:ext cx="502037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A562CAD-76C5-475E-BEAA-0346DEB7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4" y="809505"/>
            <a:ext cx="5506065" cy="175447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14F346D-90C3-4C66-A62A-87B791E9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7" y="3668963"/>
            <a:ext cx="6398821" cy="277282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418BA82-E614-4351-B1F1-1E1EA7A43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81" y="1686743"/>
            <a:ext cx="4830555" cy="34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4899D-6111-495C-8B9C-C120C8DA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 </a:t>
            </a:r>
            <a:r>
              <a:rPr lang="en-US" dirty="0" err="1"/>
              <a:t>alapú</a:t>
            </a:r>
            <a:r>
              <a:rPr lang="en-US" dirty="0"/>
              <a:t> Bellman-Ford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1156F-058A-4033-B8FD-D6AC1A13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52139"/>
          </a:xfrm>
        </p:spPr>
        <p:txBody>
          <a:bodyPr/>
          <a:lstStyle/>
          <a:p>
            <a:r>
              <a:rPr lang="en-US" dirty="0"/>
              <a:t>Queue-based Bellman-Ford -&gt; QBF</a:t>
            </a:r>
          </a:p>
          <a:p>
            <a:r>
              <a:rPr lang="en-US" dirty="0"/>
              <a:t>e(u) -&gt;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u-</a:t>
            </a:r>
            <a:r>
              <a:rPr lang="en-US" dirty="0" err="1"/>
              <a:t>ig</a:t>
            </a:r>
            <a:r>
              <a:rPr lang="en-US" dirty="0"/>
              <a:t> a </a:t>
            </a:r>
            <a:r>
              <a:rPr lang="en-US" dirty="0" err="1"/>
              <a:t>startból</a:t>
            </a:r>
            <a:endParaRPr lang="en-US" dirty="0"/>
          </a:p>
          <a:p>
            <a:r>
              <a:rPr lang="en-US" dirty="0" err="1"/>
              <a:t>Kék</a:t>
            </a:r>
            <a:r>
              <a:rPr lang="en-US" dirty="0"/>
              <a:t>: </a:t>
            </a:r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Piros</a:t>
            </a:r>
            <a:r>
              <a:rPr lang="en-US" dirty="0"/>
              <a:t>: sor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Zöld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 </a:t>
            </a:r>
            <a:r>
              <a:rPr lang="en-US" dirty="0" err="1"/>
              <a:t>bejárása</a:t>
            </a:r>
            <a:endParaRPr lang="en-US" dirty="0"/>
          </a:p>
          <a:p>
            <a:pPr lvl="1"/>
            <a:r>
              <a:rPr lang="en-US" dirty="0" err="1"/>
              <a:t>Szomszédok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r>
              <a:rPr lang="en-US" dirty="0"/>
              <a:t>, ha </a:t>
            </a:r>
            <a:r>
              <a:rPr lang="en-US" dirty="0" err="1"/>
              <a:t>rövidebb</a:t>
            </a:r>
            <a:r>
              <a:rPr lang="en-US" dirty="0"/>
              <a:t> </a:t>
            </a:r>
            <a:r>
              <a:rPr lang="en-US" dirty="0" err="1"/>
              <a:t>utat</a:t>
            </a:r>
            <a:br>
              <a:rPr lang="en-US" dirty="0"/>
            </a:br>
            <a:r>
              <a:rPr lang="en-US" dirty="0" err="1"/>
              <a:t>találtunk</a:t>
            </a:r>
            <a:r>
              <a:rPr lang="en-US" dirty="0"/>
              <a:t>;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is!</a:t>
            </a:r>
          </a:p>
          <a:p>
            <a:r>
              <a:rPr lang="en-US" dirty="0" err="1"/>
              <a:t>Sárga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= n,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van</a:t>
            </a:r>
            <a:br>
              <a:rPr lang="en-US" dirty="0"/>
            </a:b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összsúlyú</a:t>
            </a:r>
            <a:r>
              <a:rPr lang="en-US" dirty="0"/>
              <a:t> </a:t>
            </a:r>
            <a:r>
              <a:rPr lang="en-US" dirty="0" err="1"/>
              <a:t>kör</a:t>
            </a:r>
            <a:endParaRPr lang="en-US" dirty="0"/>
          </a:p>
          <a:p>
            <a:pPr lvl="1"/>
            <a:r>
              <a:rPr lang="en-US" dirty="0" err="1"/>
              <a:t>Különben</a:t>
            </a:r>
            <a:r>
              <a:rPr lang="en-US" dirty="0"/>
              <a:t>: ha </a:t>
            </a:r>
            <a:r>
              <a:rPr lang="en-US" dirty="0" err="1"/>
              <a:t>nincs</a:t>
            </a:r>
            <a:r>
              <a:rPr lang="en-US" dirty="0"/>
              <a:t> a </a:t>
            </a:r>
            <a:r>
              <a:rPr lang="en-US" dirty="0" err="1"/>
              <a:t>sorban</a:t>
            </a:r>
            <a:r>
              <a:rPr lang="en-US" dirty="0"/>
              <a:t>, </a:t>
            </a:r>
            <a:r>
              <a:rPr lang="en-US" dirty="0" err="1"/>
              <a:t>beletesszük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FB1405D-0209-40A6-8CD1-B9B1D6F5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13" y="1907458"/>
            <a:ext cx="6111684" cy="4950542"/>
          </a:xfrm>
          <a:prstGeom prst="rect">
            <a:avLst/>
          </a:prstGeom>
        </p:spPr>
      </p:pic>
      <p:sp>
        <p:nvSpPr>
          <p:cNvPr id="8" name="Bal oldali kapcsos zárójel 7">
            <a:extLst>
              <a:ext uri="{FF2B5EF4-FFF2-40B4-BE49-F238E27FC236}">
                <a16:creationId xmlns:a16="http://schemas.microsoft.com/office/drawing/2014/main" id="{584EF5D3-37DF-4963-BC61-60F87308F1B0}"/>
              </a:ext>
            </a:extLst>
          </p:cNvPr>
          <p:cNvSpPr/>
          <p:nvPr/>
        </p:nvSpPr>
        <p:spPr>
          <a:xfrm>
            <a:off x="5829300" y="2371725"/>
            <a:ext cx="241613" cy="619125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al oldali kapcsos zárójel 8">
            <a:extLst>
              <a:ext uri="{FF2B5EF4-FFF2-40B4-BE49-F238E27FC236}">
                <a16:creationId xmlns:a16="http://schemas.microsoft.com/office/drawing/2014/main" id="{A64B63CA-0B13-4F7E-9DE7-2E04C94475C3}"/>
              </a:ext>
            </a:extLst>
          </p:cNvPr>
          <p:cNvSpPr/>
          <p:nvPr/>
        </p:nvSpPr>
        <p:spPr>
          <a:xfrm>
            <a:off x="5829299" y="2983126"/>
            <a:ext cx="241614" cy="657330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l oldali kapcsos zárójel 9">
            <a:extLst>
              <a:ext uri="{FF2B5EF4-FFF2-40B4-BE49-F238E27FC236}">
                <a16:creationId xmlns:a16="http://schemas.microsoft.com/office/drawing/2014/main" id="{DC65DD75-5113-4ABF-B66E-DEEEBA8875FE}"/>
              </a:ext>
            </a:extLst>
          </p:cNvPr>
          <p:cNvSpPr/>
          <p:nvPr/>
        </p:nvSpPr>
        <p:spPr>
          <a:xfrm>
            <a:off x="5829299" y="3640456"/>
            <a:ext cx="233993" cy="1577340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Bal oldali kapcsos zárójel 10">
            <a:extLst>
              <a:ext uri="{FF2B5EF4-FFF2-40B4-BE49-F238E27FC236}">
                <a16:creationId xmlns:a16="http://schemas.microsoft.com/office/drawing/2014/main" id="{034F09F9-F543-445C-8F50-A77CEE1B79B5}"/>
              </a:ext>
            </a:extLst>
          </p:cNvPr>
          <p:cNvSpPr/>
          <p:nvPr/>
        </p:nvSpPr>
        <p:spPr>
          <a:xfrm>
            <a:off x="5821679" y="5217796"/>
            <a:ext cx="241613" cy="1289684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42E85-B03B-4F36-88C6-058E855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összsúlyú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</a:t>
            </a:r>
            <a:r>
              <a:rPr lang="en-US" dirty="0" err="1"/>
              <a:t>megtalálása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AE211B-2A23-4361-B0E1-08DF89330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4378538"/>
          </a:xfrm>
        </p:spPr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csúcs</a:t>
            </a:r>
            <a:r>
              <a:rPr lang="en-US" dirty="0"/>
              <a:t> esetén egy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legfeljebb</a:t>
            </a:r>
            <a:r>
              <a:rPr lang="en-US" dirty="0"/>
              <a:t> n-1 </a:t>
            </a:r>
            <a:r>
              <a:rPr lang="en-US" dirty="0" err="1"/>
              <a:t>élt</a:t>
            </a:r>
            <a:br>
              <a:rPr lang="en-US" dirty="0"/>
            </a:br>
            <a:r>
              <a:rPr lang="en-US" dirty="0" err="1"/>
              <a:t>tartalmazhat</a:t>
            </a:r>
            <a:r>
              <a:rPr lang="en-US" dirty="0"/>
              <a:t> -&gt; ha n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v-be, </a:t>
            </a:r>
            <a:r>
              <a:rPr lang="en-US" dirty="0" err="1"/>
              <a:t>az</a:t>
            </a:r>
            <a:r>
              <a:rPr lang="en-US" dirty="0"/>
              <a:t> csak</a:t>
            </a:r>
            <a:br>
              <a:rPr lang="en-US" dirty="0"/>
            </a:b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összsúlyú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miatt </a:t>
            </a:r>
            <a:r>
              <a:rPr lang="en-US" dirty="0" err="1"/>
              <a:t>lehet</a:t>
            </a:r>
            <a:r>
              <a:rPr lang="en-US" dirty="0"/>
              <a:t>.</a:t>
            </a:r>
          </a:p>
          <a:p>
            <a:r>
              <a:rPr lang="en-US" dirty="0"/>
              <a:t>Init: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csúcs</a:t>
            </a:r>
            <a:r>
              <a:rPr lang="en-US" dirty="0"/>
              <a:t> B </a:t>
            </a: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 err="1"/>
              <a:t>hamis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lesz B </a:t>
            </a:r>
            <a:r>
              <a:rPr lang="en-US" dirty="0" err="1"/>
              <a:t>igaz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része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körnek</a:t>
            </a:r>
            <a:r>
              <a:rPr lang="en-US" dirty="0"/>
              <a:t>.</a:t>
            </a:r>
          </a:p>
          <a:p>
            <a:r>
              <a:rPr lang="en-US" dirty="0" err="1"/>
              <a:t>Visszatérünk</a:t>
            </a:r>
            <a:r>
              <a:rPr lang="en-US" dirty="0"/>
              <a:t> a </a:t>
            </a:r>
            <a:r>
              <a:rPr lang="en-US" dirty="0" err="1"/>
              <a:t>kör</a:t>
            </a:r>
            <a:r>
              <a:rPr lang="en-US" dirty="0"/>
              <a:t> “</a:t>
            </a:r>
            <a:r>
              <a:rPr lang="en-US" dirty="0" err="1"/>
              <a:t>kezdőcsúcsával</a:t>
            </a:r>
            <a:r>
              <a:rPr lang="en-US" dirty="0"/>
              <a:t>” (ha nem</a:t>
            </a:r>
            <a:br>
              <a:rPr lang="en-US" dirty="0"/>
            </a:br>
            <a:r>
              <a:rPr lang="en-US" dirty="0"/>
              <a:t>volt, QBF </a:t>
            </a:r>
            <a:r>
              <a:rPr lang="en-US" dirty="0" err="1"/>
              <a:t>visszatérési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</a:t>
            </a:r>
            <a:r>
              <a:rPr lang="en-US" dirty="0"/>
              <a:t> -&gt; előző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tudjuk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összsúlyú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, </a:t>
            </a:r>
            <a:r>
              <a:rPr lang="en-US" dirty="0" err="1"/>
              <a:t>az</a:t>
            </a:r>
            <a:br>
              <a:rPr lang="en-US" dirty="0"/>
            </a:br>
            <a:r>
              <a:rPr lang="en-US" dirty="0" err="1"/>
              <a:t>élszámlálás</a:t>
            </a:r>
            <a:r>
              <a:rPr lang="en-US" dirty="0"/>
              <a:t> és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eszerinti</a:t>
            </a:r>
            <a:r>
              <a:rPr lang="en-US" dirty="0"/>
              <a:t> </a:t>
            </a:r>
            <a:r>
              <a:rPr lang="en-US" dirty="0" err="1"/>
              <a:t>elágazás</a:t>
            </a:r>
            <a:r>
              <a:rPr lang="en-US" dirty="0"/>
              <a:t> </a:t>
            </a:r>
            <a:r>
              <a:rPr lang="en-US" dirty="0" err="1"/>
              <a:t>elhagyható</a:t>
            </a:r>
            <a:r>
              <a:rPr lang="en-US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B4CD12-8EE6-4843-A5E6-64C9DDC2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15" y="2550899"/>
            <a:ext cx="5062782" cy="37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8378</TotalTime>
  <Words>449</Words>
  <Application>Microsoft Office PowerPoint</Application>
  <PresentationFormat>Szélesvásznú</PresentationFormat>
  <Paragraphs>69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Jegyezhető</vt:lpstr>
      <vt:lpstr>Algo. és adatszerk. II. 9. gyakorlat – legrövidebb utak 1 forrásból</vt:lpstr>
      <vt:lpstr>Mi a célunk?</vt:lpstr>
      <vt:lpstr>Negatív élek</vt:lpstr>
      <vt:lpstr>Dijkstra-algoritmus</vt:lpstr>
      <vt:lpstr>Legrövidebb utak algoritmusa DAG esetén</vt:lpstr>
      <vt:lpstr>PowerPoint-bemutató</vt:lpstr>
      <vt:lpstr>Sor alapú Bellman-Ford algoritmus</vt:lpstr>
      <vt:lpstr>Negatív összsúlyú kör megtalálása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47</cp:revision>
  <dcterms:created xsi:type="dcterms:W3CDTF">2021-09-09T15:02:57Z</dcterms:created>
  <dcterms:modified xsi:type="dcterms:W3CDTF">2021-11-23T07:08:48Z</dcterms:modified>
</cp:coreProperties>
</file>