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7"/>
  </p:notesMasterIdLst>
  <p:handoutMasterIdLst>
    <p:handoutMasterId r:id="rId68"/>
  </p:handoutMasterIdLst>
  <p:sldIdLst>
    <p:sldId id="388" r:id="rId2"/>
    <p:sldId id="398" r:id="rId3"/>
    <p:sldId id="490" r:id="rId4"/>
    <p:sldId id="460" r:id="rId5"/>
    <p:sldId id="462" r:id="rId6"/>
    <p:sldId id="463" r:id="rId7"/>
    <p:sldId id="480" r:id="rId8"/>
    <p:sldId id="464" r:id="rId9"/>
    <p:sldId id="465" r:id="rId10"/>
    <p:sldId id="466" r:id="rId11"/>
    <p:sldId id="467" r:id="rId12"/>
    <p:sldId id="481" r:id="rId13"/>
    <p:sldId id="482" r:id="rId14"/>
    <p:sldId id="483" r:id="rId15"/>
    <p:sldId id="485" r:id="rId16"/>
    <p:sldId id="468" r:id="rId17"/>
    <p:sldId id="469" r:id="rId18"/>
    <p:sldId id="470" r:id="rId19"/>
    <p:sldId id="471" r:id="rId20"/>
    <p:sldId id="473" r:id="rId21"/>
    <p:sldId id="474" r:id="rId22"/>
    <p:sldId id="475" r:id="rId23"/>
    <p:sldId id="476" r:id="rId24"/>
    <p:sldId id="477" r:id="rId25"/>
    <p:sldId id="513" r:id="rId26"/>
    <p:sldId id="514" r:id="rId27"/>
    <p:sldId id="478" r:id="rId28"/>
    <p:sldId id="479" r:id="rId29"/>
    <p:sldId id="489" r:id="rId30"/>
    <p:sldId id="486" r:id="rId31"/>
    <p:sldId id="487" r:id="rId32"/>
    <p:sldId id="488" r:id="rId33"/>
    <p:sldId id="491" r:id="rId34"/>
    <p:sldId id="492" r:id="rId35"/>
    <p:sldId id="493" r:id="rId36"/>
    <p:sldId id="494" r:id="rId37"/>
    <p:sldId id="496" r:id="rId38"/>
    <p:sldId id="499" r:id="rId39"/>
    <p:sldId id="497" r:id="rId40"/>
    <p:sldId id="498" r:id="rId41"/>
    <p:sldId id="500" r:id="rId42"/>
    <p:sldId id="512" r:id="rId43"/>
    <p:sldId id="503" r:id="rId44"/>
    <p:sldId id="504" r:id="rId45"/>
    <p:sldId id="505" r:id="rId46"/>
    <p:sldId id="502" r:id="rId47"/>
    <p:sldId id="506" r:id="rId48"/>
    <p:sldId id="507" r:id="rId49"/>
    <p:sldId id="515" r:id="rId50"/>
    <p:sldId id="508" r:id="rId51"/>
    <p:sldId id="509" r:id="rId52"/>
    <p:sldId id="510" r:id="rId53"/>
    <p:sldId id="516" r:id="rId54"/>
    <p:sldId id="527" r:id="rId55"/>
    <p:sldId id="517" r:id="rId56"/>
    <p:sldId id="518" r:id="rId57"/>
    <p:sldId id="519" r:id="rId58"/>
    <p:sldId id="520" r:id="rId59"/>
    <p:sldId id="521" r:id="rId60"/>
    <p:sldId id="522" r:id="rId61"/>
    <p:sldId id="523" r:id="rId62"/>
    <p:sldId id="524" r:id="rId63"/>
    <p:sldId id="525" r:id="rId64"/>
    <p:sldId id="526" r:id="rId65"/>
    <p:sldId id="459" r:id="rId6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8"/>
            <p14:sldId id="490"/>
            <p14:sldId id="460"/>
            <p14:sldId id="462"/>
            <p14:sldId id="463"/>
            <p14:sldId id="480"/>
            <p14:sldId id="464"/>
            <p14:sldId id="465"/>
            <p14:sldId id="466"/>
            <p14:sldId id="467"/>
            <p14:sldId id="481"/>
            <p14:sldId id="482"/>
            <p14:sldId id="483"/>
            <p14:sldId id="485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513"/>
            <p14:sldId id="514"/>
            <p14:sldId id="478"/>
            <p14:sldId id="479"/>
            <p14:sldId id="489"/>
            <p14:sldId id="486"/>
            <p14:sldId id="487"/>
            <p14:sldId id="488"/>
            <p14:sldId id="491"/>
            <p14:sldId id="492"/>
            <p14:sldId id="493"/>
            <p14:sldId id="494"/>
            <p14:sldId id="496"/>
            <p14:sldId id="499"/>
            <p14:sldId id="497"/>
            <p14:sldId id="498"/>
            <p14:sldId id="500"/>
            <p14:sldId id="512"/>
            <p14:sldId id="503"/>
            <p14:sldId id="504"/>
            <p14:sldId id="505"/>
            <p14:sldId id="502"/>
            <p14:sldId id="506"/>
            <p14:sldId id="507"/>
            <p14:sldId id="515"/>
            <p14:sldId id="508"/>
            <p14:sldId id="509"/>
            <p14:sldId id="510"/>
            <p14:sldId id="516"/>
            <p14:sldId id="527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8" d="100"/>
          <a:sy n="58" d="100"/>
        </p:scale>
        <p:origin x="125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HATALMAS</a:t>
            </a:r>
            <a:r>
              <a:rPr lang="hu-HU" baseline="0" dirty="0"/>
              <a:t> MIKROHULLÁMÚ ISMÉTLŐ AZ ŰRBEN</a:t>
            </a:r>
            <a:endParaRPr lang="hu-HU" dirty="0"/>
          </a:p>
          <a:p>
            <a:endParaRPr lang="hu-HU" dirty="0"/>
          </a:p>
          <a:p>
            <a:r>
              <a:rPr lang="hu-HU" dirty="0"/>
              <a:t>18000 GPS</a:t>
            </a:r>
          </a:p>
          <a:p>
            <a:endParaRPr lang="hu-HU" dirty="0"/>
          </a:p>
          <a:p>
            <a:r>
              <a:rPr lang="hu-HU" dirty="0"/>
              <a:t>LEO</a:t>
            </a:r>
            <a:r>
              <a:rPr lang="hu-HU" baseline="0" dirty="0"/>
              <a:t> (</a:t>
            </a:r>
            <a:r>
              <a:rPr lang="hu-HU" baseline="0" dirty="0" err="1"/>
              <a:t>Irridium</a:t>
            </a:r>
            <a:r>
              <a:rPr lang="hu-HU" baseline="0" dirty="0"/>
              <a:t>, </a:t>
            </a:r>
            <a:r>
              <a:rPr lang="hu-HU" baseline="0" dirty="0" err="1"/>
              <a:t>GlobalStar</a:t>
            </a:r>
            <a:r>
              <a:rPr lang="hu-HU" baseline="0" dirty="0"/>
              <a:t>, </a:t>
            </a:r>
            <a:r>
              <a:rPr lang="hu-HU" baseline="0" dirty="0" err="1"/>
              <a:t>Teledesic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HATALMAS</a:t>
            </a:r>
            <a:r>
              <a:rPr lang="hu-HU" baseline="0" dirty="0"/>
              <a:t> MIKROHULLÁMÚ ISMÉTLŐ AZ ŰRBEN</a:t>
            </a:r>
            <a:endParaRPr lang="hu-HU" dirty="0"/>
          </a:p>
          <a:p>
            <a:endParaRPr lang="hu-HU" dirty="0"/>
          </a:p>
          <a:p>
            <a:r>
              <a:rPr lang="hu-HU" dirty="0"/>
              <a:t>18000 km GPS</a:t>
            </a:r>
          </a:p>
          <a:p>
            <a:r>
              <a:rPr lang="hu-HU" dirty="0"/>
              <a:t>LEO</a:t>
            </a:r>
            <a:r>
              <a:rPr lang="hu-HU" baseline="0" dirty="0"/>
              <a:t> (</a:t>
            </a:r>
            <a:r>
              <a:rPr lang="hu-HU" baseline="0" dirty="0" err="1"/>
              <a:t>Irridium</a:t>
            </a:r>
            <a:r>
              <a:rPr lang="hu-HU" baseline="0" dirty="0"/>
              <a:t>, </a:t>
            </a:r>
            <a:r>
              <a:rPr lang="hu-HU" baseline="0" dirty="0" err="1"/>
              <a:t>GlobalStar</a:t>
            </a:r>
            <a:r>
              <a:rPr lang="hu-HU" baseline="0" dirty="0"/>
              <a:t>, </a:t>
            </a:r>
            <a:r>
              <a:rPr lang="hu-HU" baseline="0" dirty="0" err="1"/>
              <a:t>Teledesic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1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0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csatorna kapacitás</a:t>
            </a:r>
            <a:r>
              <a:rPr lang="hu-HU" baseline="0" dirty="0"/>
              <a:t> </a:t>
            </a:r>
            <a:r>
              <a:rPr lang="hu-HU" dirty="0"/>
              <a:t>80%-a érhető el, mivel 5 bitbe kódolunk 4 bitnyi információt!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csatorna kapacitás</a:t>
            </a:r>
            <a:r>
              <a:rPr lang="hu-HU" baseline="0" dirty="0"/>
              <a:t> </a:t>
            </a:r>
            <a:r>
              <a:rPr lang="hu-HU" dirty="0"/>
              <a:t>80%-a érhető el, mivel 5 bitbe kódolunk 4 bitnyi információt!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FHSS gyors/lassú váltás</a:t>
            </a:r>
            <a:r>
              <a:rPr lang="hu-HU" baseline="0" dirty="0"/>
              <a:t> </a:t>
            </a:r>
            <a:r>
              <a:rPr lang="hu-HU" baseline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Digitális</a:t>
            </a:r>
            <a:r>
              <a:rPr lang="hu-HU" baseline="0" dirty="0"/>
              <a:t> jel és </a:t>
            </a:r>
            <a:r>
              <a:rPr lang="hu-HU" baseline="0" dirty="0" err="1"/>
              <a:t>fourier</a:t>
            </a:r>
            <a:r>
              <a:rPr lang="hu-HU" baseline="0" dirty="0"/>
              <a:t> együtthatók </a:t>
            </a:r>
            <a:r>
              <a:rPr lang="hu-HU" baseline="0" dirty="0" err="1"/>
              <a:t>középéértéke</a:t>
            </a:r>
            <a:r>
              <a:rPr lang="hu-HU" baseline="0" dirty="0"/>
              <a:t> (bal felső)</a:t>
            </a:r>
          </a:p>
          <a:p>
            <a:endParaRPr lang="hu-HU" baseline="0" dirty="0"/>
          </a:p>
          <a:p>
            <a:r>
              <a:rPr lang="hu-HU" baseline="0" dirty="0"/>
              <a:t>Eredeti jelsorozatok közelítése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Véges</a:t>
            </a:r>
            <a:r>
              <a:rPr lang="hu-HU" baseline="0" dirty="0"/>
              <a:t> átvitel még tökéletes csatornán is!</a:t>
            </a:r>
            <a:endParaRPr lang="hu-HU" dirty="0"/>
          </a:p>
          <a:p>
            <a:r>
              <a:rPr lang="hu-HU" dirty="0"/>
              <a:t>H a</a:t>
            </a:r>
            <a:r>
              <a:rPr lang="hu-HU" baseline="0" dirty="0"/>
              <a:t> sávszélesség</a:t>
            </a:r>
            <a:endParaRPr lang="hu-HU" dirty="0"/>
          </a:p>
          <a:p>
            <a:r>
              <a:rPr lang="hu-HU" dirty="0"/>
              <a:t>V a jel szintek száma (diszkrét)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Sodort (</a:t>
            </a:r>
            <a:r>
              <a:rPr lang="hu-HU" dirty="0" err="1"/>
              <a:t>dns</a:t>
            </a:r>
            <a:r>
              <a:rPr lang="hu-HU" dirty="0"/>
              <a:t> szerűen, 2 rézhuzal), hosszabb</a:t>
            </a:r>
            <a:r>
              <a:rPr lang="hu-HU" baseline="0" dirty="0"/>
              <a:t> távnál jelerősítőkre van 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VEZETÉKES</a:t>
            </a:r>
            <a:r>
              <a:rPr lang="hu-HU" baseline="0" dirty="0"/>
              <a:t> NEHÉZKES LEHET BIZONYOS TEREPEK ESETÉN </a:t>
            </a:r>
          </a:p>
          <a:p>
            <a:r>
              <a:rPr lang="hu-HU" baseline="0" dirty="0" err="1"/>
              <a:t>Hawai-szigetekről</a:t>
            </a:r>
            <a:r>
              <a:rPr lang="hu-HU" baseline="0" dirty="0"/>
              <a:t> indult a történet, mivel a telefonrendszer a szigetek között nem volt lehetséges</a:t>
            </a:r>
          </a:p>
          <a:p>
            <a:r>
              <a:rPr lang="hu-HU" baseline="0" dirty="0"/>
              <a:t>ELEKTONOK MOZGÁSA HULLÁMOKAT KELT (1865 Maxwell, 1887 Hertz)</a:t>
            </a:r>
          </a:p>
          <a:p>
            <a:r>
              <a:rPr lang="hu-HU" baseline="0" dirty="0"/>
              <a:t>MEGFELELŐ MÉRETŰ ANTENNA ÁRAMKÖRHÖZ CSATOLÁSÁVAL A HULLÁMOK SZÉTSZÓRHATÓAK.</a:t>
            </a:r>
          </a:p>
          <a:p>
            <a:r>
              <a:rPr lang="hu-HU" dirty="0"/>
              <a:t>VÁKUMBAN A FREKVENCIÁTÓL</a:t>
            </a:r>
            <a:r>
              <a:rPr lang="hu-HU" baseline="0" dirty="0"/>
              <a:t> FÜGGETLENÜL MINDEN EH azonos SEBESSÉGGEL TERJED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LÁTHATÓIG</a:t>
            </a:r>
            <a:r>
              <a:rPr lang="hu-HU" baseline="0" dirty="0"/>
              <a:t> (AMPITUDÓ,FÁZIS,FREKVENCIA MODULÁCIÓ RÉVÉN ADAT TOVÁBBÍTHATÓ)</a:t>
            </a:r>
          </a:p>
          <a:p>
            <a:r>
              <a:rPr lang="hu-HU" baseline="0" dirty="0"/>
              <a:t>TOVÁBBIAK NEM TERJEDNEK JÓL ÉPÜLETEKBEN, NEHÉZ ELŐÁLLÍTANI, MODULÁLNI, VESZÉLYESEK AZ ÉLŐVILÁGRA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http://kids.britannica.com/eb/art-62280</a:t>
            </a:r>
            <a:endParaRPr lang="hu-HU" dirty="0"/>
          </a:p>
          <a:p>
            <a:endParaRPr lang="hu-HU" dirty="0"/>
          </a:p>
          <a:p>
            <a:r>
              <a:rPr lang="hu-HU" dirty="0"/>
              <a:t>+EXTRA</a:t>
            </a:r>
            <a:r>
              <a:rPr lang="hu-HU" baseline="0" dirty="0"/>
              <a:t> HIGH, UV, </a:t>
            </a:r>
            <a:r>
              <a:rPr lang="hu-HU" baseline="0" dirty="0" err="1"/>
              <a:t>X-ray</a:t>
            </a:r>
            <a:endParaRPr lang="hu-HU" baseline="0" dirty="0"/>
          </a:p>
          <a:p>
            <a:r>
              <a:rPr lang="hu-HU" baseline="0" dirty="0" err="1"/>
              <a:t>MF-ig</a:t>
            </a:r>
            <a:r>
              <a:rPr lang="hu-HU" baseline="0" dirty="0"/>
              <a:t> követik a föld görbületét, áthatolnak az épületeken</a:t>
            </a:r>
          </a:p>
          <a:p>
            <a:r>
              <a:rPr lang="hu-HU" baseline="0" dirty="0"/>
              <a:t>VHF és HF talajban elnyelődik (ionoszféra)</a:t>
            </a:r>
          </a:p>
          <a:p>
            <a:r>
              <a:rPr lang="hu-HU" baseline="0" dirty="0"/>
              <a:t>8GHZ felett az eső elnyeli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továbbítható</a:t>
            </a:r>
            <a:r>
              <a:rPr lang="hu-HU" baseline="0" dirty="0"/>
              <a:t> információ mennyisége a sávszélességtől függ. </a:t>
            </a:r>
          </a:p>
          <a:p>
            <a:pPr marL="173336" indent="-173336">
              <a:buFont typeface="Arial" panose="020B0604020202020204" pitchFamily="34" charset="0"/>
              <a:buChar char="•"/>
            </a:pPr>
            <a:r>
              <a:rPr lang="hu-HU" baseline="0" dirty="0"/>
              <a:t>ALACSONY FR. néhány bit/sec</a:t>
            </a:r>
          </a:p>
          <a:p>
            <a:pPr marL="173336" indent="-173336" defTabSz="924458">
              <a:buFont typeface="Arial" panose="020B0604020202020204" pitchFamily="34" charset="0"/>
              <a:buChar char="•"/>
              <a:defRPr/>
            </a:pPr>
            <a:r>
              <a:rPr lang="hu-HU" baseline="0" dirty="0"/>
              <a:t>MAGAS FREKVENCIA FR. több mint 40 bit/sec</a:t>
            </a:r>
          </a:p>
          <a:p>
            <a:r>
              <a:rPr lang="hu-HU" dirty="0"/>
              <a:t>FREKVENCIA UGRÁSOS</a:t>
            </a:r>
            <a:r>
              <a:rPr lang="hu-HU" baseline="0" dirty="0"/>
              <a:t> SZÓRT SPEKTRUMÚ átvitel (BLUETOOTH)</a:t>
            </a:r>
          </a:p>
          <a:p>
            <a:pPr defTabSz="924458">
              <a:defRPr/>
            </a:pPr>
            <a:r>
              <a:rPr lang="hu-HU" baseline="0" dirty="0"/>
              <a:t>KÖZVETLEN SOROZATÚ SZÓRT SPEKTRUMÚ átvitel (LAN-ok egy része)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[CADILLAC] Teljesítmény</a:t>
            </a:r>
            <a:r>
              <a:rPr lang="hu-HU" baseline="0" dirty="0"/>
              <a:t> csökkenés </a:t>
            </a:r>
            <a:r>
              <a:rPr lang="hu-HU" dirty="0"/>
              <a:t>1/r^3 rádió hullám esetén</a:t>
            </a:r>
          </a:p>
          <a:p>
            <a:r>
              <a:rPr lang="hu-HU" b="1" dirty="0"/>
              <a:t>(A)</a:t>
            </a:r>
            <a:r>
              <a:rPr lang="hu-HU" dirty="0"/>
              <a:t> VLF, LF, MF       </a:t>
            </a:r>
            <a:r>
              <a:rPr lang="hu-HU" b="1" dirty="0"/>
              <a:t>(B) </a:t>
            </a:r>
            <a:r>
              <a:rPr lang="hu-HU" b="0" dirty="0"/>
              <a:t>HF</a:t>
            </a:r>
          </a:p>
          <a:p>
            <a:r>
              <a:rPr lang="hu-HU" b="0" dirty="0"/>
              <a:t>--------------------------</a:t>
            </a:r>
          </a:p>
          <a:p>
            <a:r>
              <a:rPr lang="hu-HU" b="0" dirty="0"/>
              <a:t>ISMÉTLŐK</a:t>
            </a:r>
            <a:r>
              <a:rPr lang="hu-HU" b="0" baseline="0" dirty="0"/>
              <a:t> KELLENEK AZ EGYENES VONALÚ TERJEDÉS MIATT</a:t>
            </a:r>
          </a:p>
          <a:p>
            <a:r>
              <a:rPr lang="hu-HU" b="0" baseline="0" dirty="0"/>
              <a:t>ÉPÜLET FALAK GONDOT OKOZNAK </a:t>
            </a:r>
          </a:p>
          <a:p>
            <a:r>
              <a:rPr lang="hu-HU" b="1" dirty="0"/>
              <a:t>Több utas gyengülés (</a:t>
            </a:r>
            <a:r>
              <a:rPr lang="hu-HU" b="0" dirty="0"/>
              <a:t>időjárás, frekvencia</a:t>
            </a:r>
            <a:r>
              <a:rPr lang="hu-HU" b="1" dirty="0"/>
              <a:t>) </a:t>
            </a:r>
            <a:r>
              <a:rPr lang="hu-HU" b="0" i="1" dirty="0"/>
              <a:t>ált. 10% backup</a:t>
            </a:r>
          </a:p>
          <a:p>
            <a:r>
              <a:rPr lang="hu-HU" b="0" dirty="0"/>
              <a:t>4GHZ-&gt;víz</a:t>
            </a:r>
            <a:r>
              <a:rPr lang="hu-HU" b="0" baseline="0" dirty="0"/>
              <a:t> elnyel</a:t>
            </a:r>
            <a:endParaRPr lang="hu-HU" b="0" dirty="0"/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-------------------------</a:t>
            </a:r>
          </a:p>
          <a:p>
            <a:r>
              <a:rPr lang="hu-HU" dirty="0"/>
              <a:t>KONFERENCIA</a:t>
            </a:r>
            <a:r>
              <a:rPr lang="hu-HU" baseline="0" dirty="0"/>
              <a:t> PÉLDA (eső baj, napsütés se mindig jó)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3</a:t>
            </a:r>
            <a:r>
              <a:rPr lang="hu-HU" sz="3600" b="1">
                <a:solidFill>
                  <a:schemeClr val="tx1"/>
                </a:solidFill>
              </a:rPr>
              <a:t>. </a:t>
            </a:r>
            <a:r>
              <a:rPr lang="hu-HU" sz="3600" b="1" dirty="0">
                <a:solidFill>
                  <a:schemeClr val="tx1"/>
                </a:solidFill>
              </a:rPr>
              <a:t>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Fizikai réteg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b="1" dirty="0"/>
                  <a:t>Példa</a:t>
                </a:r>
              </a:p>
              <a:p>
                <a:pPr lvl="1"/>
                <a:r>
                  <a:rPr lang="hu-HU" sz="2200" dirty="0"/>
                  <a:t>Tegyük fel, hogy az ASCII „b” karaktert küldjük, amely 8 biten ábrázolható, azaz a bitminta </a:t>
                </a:r>
                <a:r>
                  <a:rPr lang="hu-HU" sz="2200" i="1" dirty="0"/>
                  <a:t>01100010</a:t>
                </a:r>
                <a:r>
                  <a:rPr lang="hu-HU" sz="2200" dirty="0"/>
                  <a:t>.</a:t>
                </a:r>
              </a:p>
              <a:p>
                <a:pPr lvl="1"/>
                <a:r>
                  <a:rPr lang="hu-HU" sz="2200" dirty="0"/>
                  <a:t>A jel Fourier-sora az alábbi együtthatókat tartalmazza:</a:t>
                </a: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⁡(7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>
                  <a:ea typeface="Cambria Math" panose="02040503050406030204" pitchFamily="18" charset="0"/>
                </a:endParaRPr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hu-H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hu-HU" sz="22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⁡(6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u-HU" sz="2200" dirty="0"/>
              </a:p>
              <a:p>
                <a:pPr marL="10339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A harmonikus amplitúdók négyzetösszege arányos a frekvencián továbbított energiával</a:t>
                </a:r>
              </a:p>
              <a:p>
                <a:pPr lvl="1"/>
                <a:r>
                  <a:rPr lang="hu-HU" sz="2200" dirty="0"/>
                  <a:t>(energiaveszteség lehetséges)</a:t>
                </a:r>
              </a:p>
              <a:p>
                <a:pPr marL="103392" lvl="1" indent="0">
                  <a:spcBef>
                    <a:spcPts val="1200"/>
                  </a:spcBef>
                  <a:spcAft>
                    <a:spcPts val="200"/>
                  </a:spcAft>
                  <a:buSzPct val="100000"/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" y="1915509"/>
            <a:ext cx="4039485" cy="4230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40" y="1915508"/>
            <a:ext cx="3963269" cy="2997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4887" y="1915509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C00000"/>
                </a:solidFill>
              </a:rPr>
              <a:t>(</a:t>
            </a:r>
            <a:r>
              <a:rPr lang="hu-HU" sz="1400" dirty="0" err="1">
                <a:solidFill>
                  <a:srgbClr val="C00000"/>
                </a:solidFill>
              </a:rPr>
              <a:t>Tanenbaum</a:t>
            </a:r>
            <a:r>
              <a:rPr lang="hu-HU" sz="14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852" y="583575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C00000"/>
                </a:solidFill>
              </a:rPr>
              <a:t>(</a:t>
            </a:r>
            <a:r>
              <a:rPr lang="hu-HU" sz="1400" dirty="0" err="1">
                <a:solidFill>
                  <a:srgbClr val="C00000"/>
                </a:solidFill>
              </a:rPr>
              <a:t>Tanenbaum</a:t>
            </a:r>
            <a:r>
              <a:rPr lang="hu-HU" sz="1400" dirty="0">
                <a:solidFill>
                  <a:srgbClr val="C00000"/>
                </a:solidFill>
              </a:rPr>
              <a:t>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Fourier sor felhasználása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5569131" cy="5105400"/>
          </a:xfrm>
        </p:spPr>
        <p:txBody>
          <a:bodyPr/>
          <a:lstStyle/>
          <a:p>
            <a:r>
              <a:rPr lang="hu-HU" dirty="0"/>
              <a:t>A digitális szignál nem periodikus</a:t>
            </a:r>
          </a:p>
          <a:p>
            <a:pPr lvl="1"/>
            <a:r>
              <a:rPr lang="hu-HU" dirty="0"/>
              <a:t>Pl. „b” ASCII kódja 8 bit hosszú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…de elképzelhetjük, hogy végtelen sokszor ismétlődik, ami egy periodikus függvényt ad</a:t>
            </a:r>
          </a:p>
          <a:p>
            <a:pPr lvl="1"/>
            <a:r>
              <a:rPr lang="hu-HU" dirty="0"/>
              <a:t>Pl. „b” esetén a periódus 8 bit hosszú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1" y="1541690"/>
            <a:ext cx="3422469" cy="51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9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Elnyelődés (</a:t>
                </a:r>
                <a:r>
                  <a:rPr lang="hu-HU" dirty="0" err="1"/>
                  <a:t>attenuation</a:t>
                </a:r>
                <a:r>
                  <a:rPr lang="hu-HU" dirty="0"/>
                  <a:t>): </a:t>
                </a:r>
                <a:r>
                  <a:rPr lang="hu-HU" dirty="0">
                    <a:sym typeface="Symbol"/>
                  </a:rPr>
                  <a:t></a:t>
                </a:r>
              </a:p>
              <a:p>
                <a:pPr lvl="1"/>
                <a:r>
                  <a:rPr lang="hu-HU" dirty="0"/>
                  <a:t>Lényegében a küldési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) és vételi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 energiák hányadosa</a:t>
                </a:r>
              </a:p>
              <a:p>
                <a:pPr lvl="1"/>
                <a:r>
                  <a:rPr lang="hu-HU" dirty="0"/>
                  <a:t>Nagy elnyelődés esetén kevés energia éri el a fogadót</a:t>
                </a:r>
              </a:p>
              <a:p>
                <a:pPr lvl="2"/>
                <a:r>
                  <a:rPr lang="hu-HU" dirty="0"/>
                  <a:t>A jel helyreállítása lehetetlen</a:t>
                </a:r>
              </a:p>
              <a:p>
                <a:pPr lvl="1"/>
                <a:r>
                  <a:rPr lang="hu-HU" dirty="0"/>
                  <a:t>Mértékegysége </a:t>
                </a:r>
                <a:r>
                  <a:rPr lang="hu-HU" dirty="0" err="1"/>
                  <a:t>deciBel</a:t>
                </a:r>
                <a:endParaRPr lang="hu-H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=10×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box>
                          <m:box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func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i="1" dirty="0"/>
                  <a:t>(deciBel [dB])</a:t>
                </a:r>
              </a:p>
              <a:p>
                <a:endParaRPr lang="hu-HU" dirty="0"/>
              </a:p>
              <a:p>
                <a:r>
                  <a:rPr lang="hu-HU" dirty="0"/>
                  <a:t>Az elnyelődést befolyásoló </a:t>
                </a:r>
                <a:br>
                  <a:rPr lang="hu-HU" dirty="0"/>
                </a:br>
                <a:r>
                  <a:rPr lang="hu-HU" dirty="0"/>
                  <a:t>tényezők</a:t>
                </a:r>
              </a:p>
              <a:p>
                <a:pPr lvl="1"/>
                <a:r>
                  <a:rPr lang="hu-HU" dirty="0"/>
                  <a:t>Átviteli közeg</a:t>
                </a:r>
              </a:p>
              <a:p>
                <a:pPr lvl="1"/>
                <a:r>
                  <a:rPr lang="hu-HU" dirty="0"/>
                  <a:t>Adó és vevő távolsága</a:t>
                </a:r>
              </a:p>
              <a:p>
                <a:pPr lvl="1"/>
                <a:r>
                  <a:rPr lang="hu-HU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76" t="-2031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Csoportba foglalás 4"/>
          <p:cNvGrpSpPr/>
          <p:nvPr/>
        </p:nvGrpSpPr>
        <p:grpSpPr>
          <a:xfrm>
            <a:off x="5094514" y="4206239"/>
            <a:ext cx="3871709" cy="2612571"/>
            <a:chOff x="4591028" y="3858007"/>
            <a:chExt cx="4375195" cy="29608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159" y="3918857"/>
              <a:ext cx="4066064" cy="265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Szövegdoboz 5"/>
            <p:cNvSpPr txBox="1"/>
            <p:nvPr/>
          </p:nvSpPr>
          <p:spPr>
            <a:xfrm rot="16200000">
              <a:off x="3407542" y="504149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Feszültség</a:t>
              </a:r>
              <a:endParaRPr lang="en-US" b="1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908508" y="6449479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 dirty="0"/>
                <a:t>Idő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81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- Elnyelődés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Valódi közegben</a:t>
            </a:r>
          </a:p>
          <a:p>
            <a:pPr lvl="1"/>
            <a:r>
              <a:rPr lang="hu-HU" dirty="0"/>
              <a:t>Frekvenciafüggő elnyelődés</a:t>
            </a:r>
          </a:p>
          <a:p>
            <a:pPr lvl="1"/>
            <a:r>
              <a:rPr lang="hu-HU" dirty="0"/>
              <a:t>Fáziseltolódás</a:t>
            </a:r>
          </a:p>
          <a:p>
            <a:pPr lvl="2"/>
            <a:r>
              <a:rPr lang="hu-HU" dirty="0"/>
              <a:t>Különböző frekvenciáknak különböző a terjedési sebessége</a:t>
            </a:r>
          </a:p>
          <a:p>
            <a:pPr lvl="2"/>
            <a:r>
              <a:rPr lang="hu-HU" dirty="0"/>
              <a:t>Frekvenciafüggő torzítás</a:t>
            </a:r>
          </a:p>
          <a:p>
            <a:pPr lvl="1"/>
            <a:r>
              <a:rPr lang="hu-HU" dirty="0"/>
              <a:t>Zaj</a:t>
            </a:r>
          </a:p>
          <a:p>
            <a:pPr lvl="2"/>
            <a:r>
              <a:rPr lang="hu-HU" dirty="0"/>
              <a:t>Hő, más rendszerek zavarása…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54926"/>
            <a:ext cx="5085348" cy="195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" y="4854925"/>
            <a:ext cx="3376621" cy="1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21895" y="5128868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Optikai kábel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8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8" y="1276600"/>
            <a:ext cx="4700786" cy="343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Szimbólumok és bitek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600200"/>
            <a:ext cx="4320480" cy="4525963"/>
          </a:xfrm>
        </p:spPr>
        <p:txBody>
          <a:bodyPr>
            <a:normAutofit/>
          </a:bodyPr>
          <a:lstStyle/>
          <a:p>
            <a:r>
              <a:rPr lang="hu-HU" sz="2800" dirty="0"/>
              <a:t>Bitek helyett szimbólumok használata az átvitelhez</a:t>
            </a:r>
          </a:p>
          <a:p>
            <a:r>
              <a:rPr lang="hu-HU" sz="2800" dirty="0"/>
              <a:t>Példa:</a:t>
            </a:r>
          </a:p>
          <a:p>
            <a:pPr lvl="1"/>
            <a:r>
              <a:rPr lang="hu-HU" sz="2400" dirty="0"/>
              <a:t>Vezessünk be 4 szimbólumot: A(00),B(01),C(10),D(11)</a:t>
            </a:r>
          </a:p>
          <a:p>
            <a:pPr lvl="1"/>
            <a:r>
              <a:rPr lang="hu-HU" sz="2400" dirty="0"/>
              <a:t>Szimbólum ráta: (BAUD)</a:t>
            </a:r>
          </a:p>
          <a:p>
            <a:pPr lvl="2"/>
            <a:r>
              <a:rPr lang="hu-HU" sz="2000" dirty="0"/>
              <a:t>Elküldött szimbólumok száma másodpercenként</a:t>
            </a:r>
          </a:p>
          <a:p>
            <a:pPr lvl="1"/>
            <a:r>
              <a:rPr lang="hu-HU" sz="2400" dirty="0"/>
              <a:t>Adat ráta (</a:t>
            </a:r>
            <a:r>
              <a:rPr lang="hu-HU" sz="2400" dirty="0" err="1"/>
              <a:t>bps</a:t>
            </a:r>
            <a:r>
              <a:rPr lang="hu-HU" sz="2400" dirty="0"/>
              <a:t>):</a:t>
            </a:r>
          </a:p>
          <a:p>
            <a:pPr lvl="2"/>
            <a:r>
              <a:rPr lang="hu-HU" sz="2000" dirty="0"/>
              <a:t>Elküldött bitek száma másodpercenként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932040" y="4799128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Példa: </a:t>
            </a:r>
          </a:p>
          <a:p>
            <a:r>
              <a:rPr lang="hu-HU" sz="2000" dirty="0"/>
              <a:t>Egy 600 </a:t>
            </a:r>
            <a:r>
              <a:rPr lang="hu-HU" sz="2000" dirty="0" err="1"/>
              <a:t>Baudos</a:t>
            </a:r>
            <a:r>
              <a:rPr lang="hu-HU" sz="2000" dirty="0"/>
              <a:t> modemmel, ami 16 szimbólumot különböztet meg 2400 </a:t>
            </a:r>
            <a:r>
              <a:rPr lang="hu-HU" sz="2000" dirty="0" err="1"/>
              <a:t>bps</a:t>
            </a:r>
            <a:r>
              <a:rPr lang="hu-HU" sz="2000" dirty="0"/>
              <a:t> adatráta érhető 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07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16" y="1636295"/>
            <a:ext cx="4412225" cy="248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/>
                  <a:t>A </a:t>
                </a:r>
                <a:r>
                  <a:rPr lang="hu-HU" sz="2000" b="1" dirty="0"/>
                  <a:t>sávszélesség</a:t>
                </a:r>
                <a:r>
                  <a:rPr lang="hu-HU" sz="2000" dirty="0"/>
                  <a:t> (angolul „</a:t>
                </a:r>
                <a:r>
                  <a:rPr lang="hu-HU" sz="2000" i="1" dirty="0" err="1"/>
                  <a:t>bandwidth</a:t>
                </a:r>
                <a:r>
                  <a:rPr lang="hu-HU" sz="2000" i="1" dirty="0"/>
                  <a:t>”, jelölés: H</a:t>
                </a:r>
                <a:r>
                  <a:rPr lang="hu-HU" sz="2000" dirty="0"/>
                  <a:t>) az a frekvencia tartományt, amelyen belül a csillapítás mértéke nem túl nagy.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u-HU" sz="2000" dirty="0"/>
                  <a:t> vágási frekvencia]</a:t>
                </a:r>
              </a:p>
              <a:p>
                <a:r>
                  <a:rPr lang="hu-HU" sz="2000" b="1" dirty="0"/>
                  <a:t>Szimbólumok száma:</a:t>
                </a:r>
                <a:r>
                  <a:rPr lang="hu-HU" sz="2000" dirty="0"/>
                  <a:t> V, bináris esetben V=2 (0-s bit vagy 1-es bit)</a:t>
                </a:r>
              </a:p>
              <a:p>
                <a:r>
                  <a:rPr lang="hu-HU" sz="2000" b="1" dirty="0"/>
                  <a:t>Zaj mentes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i="1" dirty="0" err="1"/>
                  <a:t>Nyquist-tétel</a:t>
                </a:r>
                <a:r>
                  <a:rPr lang="hu-HU" sz="2000" i="1" dirty="0"/>
                  <a:t>, 1924</a:t>
                </a:r>
                <a:r>
                  <a:rPr lang="hu-HU" sz="2000" dirty="0"/>
                  <a:t>)</a:t>
                </a:r>
              </a:p>
              <a:p>
                <a:r>
                  <a:rPr lang="hu-HU" sz="2000" b="1" dirty="0"/>
                  <a:t>Jel-zaj arány:</a:t>
                </a:r>
                <a:r>
                  <a:rPr lang="hu-HU" sz="2000" dirty="0"/>
                  <a:t> S/N, a jel és a zaj teljesítményének hányadosa</a:t>
                </a:r>
              </a:p>
              <a:p>
                <a:r>
                  <a:rPr lang="hu-HU" sz="2000" b="1" dirty="0"/>
                  <a:t>Zajos csatorna:</a:t>
                </a:r>
                <a:r>
                  <a:rPr lang="hu-HU" sz="2000" dirty="0"/>
                  <a:t> Maximális adatsebesség =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hu-HU" sz="2000" dirty="0"/>
                  <a:t> (</a:t>
                </a:r>
                <a:r>
                  <a:rPr lang="hu-HU" sz="2000" dirty="0" err="1"/>
                  <a:t>S</a:t>
                </a:r>
                <a:r>
                  <a:rPr lang="hu-HU" sz="2000" i="1" dirty="0" err="1"/>
                  <a:t>hannon-tétel</a:t>
                </a:r>
                <a:r>
                  <a:rPr lang="hu-HU" sz="20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4379760"/>
                <a:ext cx="8775032" cy="2246769"/>
              </a:xfrm>
              <a:prstGeom prst="rect">
                <a:avLst/>
              </a:prstGeom>
              <a:blipFill rotWithShape="1">
                <a:blip r:embed="rId4"/>
                <a:stretch>
                  <a:fillRect l="-694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Példa: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Telefon vonal: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hu-HU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hu-HU" b="1" i="1" smtClean="0">
                        <a:latin typeface="Cambria Math"/>
                      </a:rPr>
                      <m:t>=</m:t>
                    </m:r>
                    <m:r>
                      <a:rPr lang="hu-HU" b="1" i="1" smtClean="0">
                        <a:latin typeface="Cambria Math"/>
                      </a:rPr>
                      <m:t>𝟑𝟎𝟎𝟎</m:t>
                    </m:r>
                    <m:r>
                      <a:rPr lang="hu-HU" b="1" i="1" smtClean="0">
                        <a:latin typeface="Cambria Math"/>
                      </a:rPr>
                      <m:t> </m:t>
                    </m:r>
                    <m:r>
                      <a:rPr lang="hu-HU" b="1" i="1" smtClean="0">
                        <a:latin typeface="Cambria Math"/>
                      </a:rPr>
                      <m:t>𝑯𝒛</m:t>
                    </m:r>
                  </m:oMath>
                </a14:m>
                <a:r>
                  <a:rPr lang="hu-HU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B </a:t>
                </a:r>
                <a:r>
                  <a:rPr lang="hu-HU" b="1" dirty="0" err="1"/>
                  <a:t>bps</a:t>
                </a:r>
                <a:r>
                  <a:rPr lang="hu-HU" b="1" dirty="0"/>
                  <a:t> adatsebesség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8 bit átvitele</a:t>
                </a:r>
              </a:p>
              <a:p>
                <a:r>
                  <a:rPr lang="hu-HU" dirty="0"/>
                  <a:t>Ekkor: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8 bit átviteléhez 8/B mp szükséges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Első harmonikus frekvenciája: </a:t>
                </a:r>
                <a:br>
                  <a:rPr lang="hu-HU" dirty="0"/>
                </a:br>
                <a:r>
                  <a:rPr lang="hu-HU" dirty="0"/>
                  <a:t>B/8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Legmagasabb átvitt harmonikus száma: 3000/(B/8)= 24000/B</a:t>
                </a: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79" y="1491917"/>
                <a:ext cx="3818021" cy="2862322"/>
              </a:xfrm>
              <a:prstGeom prst="rect">
                <a:avLst/>
              </a:prstGeom>
              <a:blipFill rotWithShape="1">
                <a:blip r:embed="rId5"/>
                <a:stretch>
                  <a:fillRect l="-1438" t="-1066" b="-25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mágneses adathordozók </a:t>
            </a:r>
            <a:r>
              <a:rPr lang="hu-HU" sz="2000" dirty="0"/>
              <a:t>– sávszélesség jó, késleltetés nagy (nem on-line kapcsolat)</a:t>
            </a:r>
          </a:p>
          <a:p>
            <a:r>
              <a:rPr lang="hu-HU" sz="2000" b="1" dirty="0"/>
              <a:t>Sodort érpár</a:t>
            </a:r>
            <a:r>
              <a:rPr lang="hu-HU" sz="2000" dirty="0"/>
              <a:t> (angolul „</a:t>
            </a:r>
            <a:r>
              <a:rPr lang="hu-HU" sz="2000" i="1" dirty="0"/>
              <a:t>twisted </a:t>
            </a:r>
            <a:r>
              <a:rPr lang="hu-HU" sz="2000" i="1" dirty="0" err="1"/>
              <a:t>pair</a:t>
            </a:r>
            <a:r>
              <a:rPr lang="hu-HU" sz="2000" i="1" dirty="0"/>
              <a:t>”</a:t>
            </a:r>
            <a:r>
              <a:rPr lang="hu-HU" sz="2000" dirty="0"/>
              <a:t>) – főként távbeszélőrendszerekben használatos; dupla rézhuzal; analóg és digitális jelátvitel; UTP és STP</a:t>
            </a:r>
          </a:p>
          <a:p>
            <a:r>
              <a:rPr lang="hu-HU" sz="2000" b="1" dirty="0" err="1"/>
              <a:t>Koaxális</a:t>
            </a:r>
            <a:r>
              <a:rPr lang="hu-HU" sz="2000" b="1" dirty="0"/>
              <a:t> kábel</a:t>
            </a:r>
            <a:r>
              <a:rPr lang="hu-HU" sz="2000" dirty="0"/>
              <a:t> – nagyobb sebesség és távolság érhető el, mint a sodorttal; analóg (</a:t>
            </a:r>
            <a:r>
              <a:rPr lang="hu-HU" sz="2000" i="1" dirty="0"/>
              <a:t>75 </a:t>
            </a:r>
            <a:r>
              <a:rPr lang="el-GR" sz="2000" i="1" dirty="0"/>
              <a:t>Ω</a:t>
            </a:r>
            <a:r>
              <a:rPr lang="hu-HU" sz="2000" dirty="0"/>
              <a:t>) és digitális (</a:t>
            </a:r>
            <a:r>
              <a:rPr lang="hu-HU" sz="2000" i="1" dirty="0"/>
              <a:t>50 </a:t>
            </a:r>
            <a:r>
              <a:rPr lang="el-GR" sz="2000" i="1" dirty="0"/>
              <a:t>Ω</a:t>
            </a:r>
            <a:r>
              <a:rPr lang="hu-HU" sz="2000" dirty="0"/>
              <a:t>) jelátvitel</a:t>
            </a:r>
          </a:p>
          <a:p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51" y="3857414"/>
            <a:ext cx="5210336" cy="191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1636" y="5454398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(</a:t>
            </a:r>
            <a:r>
              <a:rPr lang="hu-HU" sz="1400" dirty="0" err="1">
                <a:solidFill>
                  <a:schemeClr val="bg1"/>
                </a:solidFill>
              </a:rPr>
              <a:t>Tanenbaum</a:t>
            </a:r>
            <a:r>
              <a:rPr lang="hu-HU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Fényvezető szálak </a:t>
            </a:r>
            <a:r>
              <a:rPr lang="hu-HU" sz="2000" dirty="0"/>
              <a:t>– részei: fényforrás, átviteli közeg és detektor; fényimpulzus 1-es bit, nincs fényimpulzus 0-s bit; sugaraknak más-más </a:t>
            </a:r>
            <a:r>
              <a:rPr lang="hu-HU" sz="2000" dirty="0" err="1"/>
              <a:t>módusa</a:t>
            </a:r>
            <a:r>
              <a:rPr lang="hu-HU" sz="2000" dirty="0"/>
              <a:t> van (határszög ≤ beeső sugár szöge)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b="1" dirty="0"/>
              <a:t>Fénykábelek</a:t>
            </a:r>
            <a:r>
              <a:rPr lang="hu-HU" sz="2000" dirty="0"/>
              <a:t> felépítése:</a:t>
            </a:r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02" y="2448514"/>
            <a:ext cx="4275651" cy="16743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1788" y="3888490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0000"/>
                </a:solidFill>
              </a:rPr>
              <a:t>(</a:t>
            </a:r>
            <a:r>
              <a:rPr lang="hu-HU" sz="1400" dirty="0" err="1">
                <a:solidFill>
                  <a:srgbClr val="FF0000"/>
                </a:solidFill>
              </a:rPr>
              <a:t>Tanenbaum</a:t>
            </a:r>
            <a:r>
              <a:rPr lang="hu-HU" sz="1400" dirty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9" y="4767206"/>
            <a:ext cx="3640776" cy="1670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vezetékes 3/</a:t>
            </a:r>
            <a:r>
              <a:rPr lang="hu-HU" dirty="0" err="1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Fénykábelek</a:t>
            </a:r>
            <a:r>
              <a:rPr lang="hu-HU" sz="2000" dirty="0"/>
              <a:t> összevetése fényimpulzus típusa alapján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6" y="2297498"/>
            <a:ext cx="4661657" cy="19539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Fizikai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Információt visz át két fizikailag összekötött eszköz között</a:t>
            </a:r>
          </a:p>
          <a:p>
            <a:pPr lvl="1"/>
            <a:r>
              <a:rPr lang="en-US" dirty="0" err="1"/>
              <a:t>definiálja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átviteli</a:t>
            </a:r>
            <a:r>
              <a:rPr lang="en-US" dirty="0"/>
              <a:t> </a:t>
            </a:r>
            <a:r>
              <a:rPr lang="en-US" dirty="0" err="1"/>
              <a:t>közeg</a:t>
            </a:r>
            <a:r>
              <a:rPr lang="en-US" dirty="0"/>
              <a:t> </a:t>
            </a:r>
            <a:r>
              <a:rPr lang="en-US" dirty="0" err="1"/>
              <a:t>kapcsolatát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Specifikálja egy bit átvitelét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Egy bit kódolásának sémája</a:t>
            </a:r>
            <a:endParaRPr lang="en-US" dirty="0"/>
          </a:p>
          <a:p>
            <a:pPr lvl="1"/>
            <a:r>
              <a:rPr lang="hu-HU" dirty="0"/>
              <a:t>Feszültség szintek</a:t>
            </a:r>
            <a:endParaRPr lang="en-US" dirty="0"/>
          </a:p>
          <a:p>
            <a:pPr lvl="1"/>
            <a:r>
              <a:rPr lang="hu-HU" dirty="0"/>
              <a:t>Jelek időzítése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</a:t>
            </a:r>
            <a:r>
              <a:rPr lang="hu-HU" dirty="0"/>
              <a:t>koaxiális kábel</a:t>
            </a:r>
            <a:r>
              <a:rPr lang="en-US" dirty="0"/>
              <a:t>, </a:t>
            </a:r>
            <a:r>
              <a:rPr lang="hu-HU" dirty="0"/>
              <a:t>optikai kábel</a:t>
            </a:r>
            <a:r>
              <a:rPr lang="en-US" dirty="0"/>
              <a:t>, </a:t>
            </a:r>
            <a:r>
              <a:rPr lang="hu-HU" dirty="0"/>
              <a:t>rádió frekvenciás adó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4400" dirty="0"/>
              <a:t>vezeték nélküli</a:t>
            </a:r>
            <a:r>
              <a:rPr lang="hu-HU" dirty="0"/>
              <a:t> </a:t>
            </a:r>
            <a:r>
              <a:rPr lang="hu-HU" sz="4400" dirty="0"/>
              <a:t>adatátvitel</a:t>
            </a:r>
            <a:r>
              <a:rPr lang="hu-H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b="1" dirty="0"/>
                  <a:t>Frekvencia</a:t>
                </a:r>
                <a:r>
                  <a:rPr lang="hu-HU" sz="2000" dirty="0"/>
                  <a:t>: elektromágneses hullám másodpercenkénti rezgésszáma.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Mértékegység: Hertz (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hu-HU" sz="2000" dirty="0"/>
                  <a:t>)</a:t>
                </a:r>
              </a:p>
              <a:p>
                <a:pPr lvl="1"/>
                <a:endParaRPr lang="hu-HU" sz="2000" dirty="0"/>
              </a:p>
              <a:p>
                <a:r>
                  <a:rPr lang="hu-HU" sz="2000" b="1" dirty="0"/>
                  <a:t>Hullámhossz</a:t>
                </a:r>
                <a:r>
                  <a:rPr lang="hu-HU" sz="2000" dirty="0"/>
                  <a:t>: két egymást követő hullámcsúcs (vagy hullámvölgy) közötti távolság</a:t>
                </a:r>
              </a:p>
              <a:p>
                <a:pPr lvl="1"/>
                <a:r>
                  <a:rPr lang="hu-HU" sz="2000" dirty="0"/>
                  <a:t>Jelölés: </a:t>
                </a:r>
                <a:r>
                  <a:rPr lang="el-GR" sz="2000" dirty="0"/>
                  <a:t>λ</a:t>
                </a:r>
                <a:endParaRPr lang="hu-HU" sz="2000" dirty="0"/>
              </a:p>
              <a:p>
                <a:pPr lvl="1"/>
                <a:endParaRPr lang="hu-HU" sz="2000" dirty="0"/>
              </a:p>
              <a:p>
                <a:r>
                  <a:rPr lang="hu-HU" sz="2000" b="1" dirty="0"/>
                  <a:t>Fénysebesség</a:t>
                </a:r>
                <a:r>
                  <a:rPr lang="hu-HU" sz="2000" dirty="0"/>
                  <a:t>: az elektromágneses hullámok terjedési sebessége vákuumban </a:t>
                </a:r>
              </a:p>
              <a:p>
                <a:pPr lvl="1"/>
                <a:r>
                  <a:rPr lang="hu-HU" sz="2000" dirty="0"/>
                  <a:t>Jelölés: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Értéke: kb. </a:t>
                </a:r>
                <a14:m>
                  <m:oMath xmlns:m="http://schemas.openxmlformats.org/officeDocument/2006/math">
                    <m:r>
                      <a:rPr lang="hu-HU" sz="2000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hu-HU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hu-HU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Rézben és üvegszálban ez a sebesség nagyjából a 2/3-adára csökken</a:t>
                </a:r>
              </a:p>
              <a:p>
                <a:r>
                  <a:rPr lang="hu-HU" sz="2000" dirty="0"/>
                  <a:t>Összefüggés a fenti mennyiségek között: </a:t>
                </a:r>
                <a:r>
                  <a:rPr lang="el-GR" sz="2000" i="0" dirty="0">
                    <a:latin typeface="+mj-lt"/>
                  </a:rPr>
                  <a:t>λ</a:t>
                </a:r>
                <a:r>
                  <a:rPr lang="hu-HU" sz="2000" i="1" dirty="0"/>
                  <a:t>f</a:t>
                </a:r>
                <a:r>
                  <a:rPr lang="hu-HU" sz="2000" dirty="0"/>
                  <a:t> = </a:t>
                </a:r>
                <a:r>
                  <a:rPr lang="hu-HU" sz="2000" i="1" dirty="0"/>
                  <a:t>c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97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22714"/>
              </p:ext>
            </p:extLst>
          </p:nvPr>
        </p:nvGraphicFramePr>
        <p:xfrm>
          <a:off x="2300522" y="1589418"/>
          <a:ext cx="4727685" cy="5029200"/>
        </p:xfrm>
        <a:graphic>
          <a:graphicData uri="http://schemas.openxmlformats.org/drawingml/2006/table">
            <a:tbl>
              <a:tblPr/>
              <a:tblGrid>
                <a:gridCol w="123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Tartomány  neve</a:t>
                      </a:r>
                      <a:endParaRPr lang="en-US" b="1" dirty="0"/>
                    </a:p>
                  </a:txBody>
                  <a:tcPr marL="42863" marR="42863" marT="57150" marB="571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Hullámhossz</a:t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hu-HU" b="0" i="1" noProof="0" dirty="0"/>
                        <a:t>centiméter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Frekvencia</a:t>
                      </a:r>
                      <a:br>
                        <a:rPr lang="en-US" b="1" dirty="0"/>
                      </a:br>
                      <a:r>
                        <a:rPr lang="en-US" b="1" dirty="0"/>
                        <a:t>(</a:t>
                      </a:r>
                      <a:r>
                        <a:rPr lang="en-US" b="0" i="1" dirty="0"/>
                        <a:t>H</a:t>
                      </a:r>
                      <a:r>
                        <a:rPr lang="hu-HU" b="0" i="1" dirty="0" err="1"/>
                        <a:t>ert</a:t>
                      </a:r>
                      <a:r>
                        <a:rPr lang="en-US" b="0" i="1" dirty="0"/>
                        <a:t>z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marL="42863" marR="42863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Rádió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&gt;</a:t>
                      </a:r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Mikrohullám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10 - 0.01</a:t>
                      </a:r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9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Infravörös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0.01 - 7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 10</a:t>
                      </a:r>
                      <a:r>
                        <a:rPr lang="en-US" baseline="30000" dirty="0"/>
                        <a:t>12</a:t>
                      </a:r>
                      <a:r>
                        <a:rPr lang="en-US" dirty="0"/>
                        <a:t> - 4.3 x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Látható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- 4 x 10</a:t>
                      </a:r>
                      <a:r>
                        <a:rPr lang="en-US" baseline="30000" dirty="0"/>
                        <a:t>-5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- 7.5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Ultraibolya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10</a:t>
                      </a:r>
                      <a:r>
                        <a:rPr lang="en-US" baseline="30000" dirty="0"/>
                        <a:t>-5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Röntgen 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-7</a:t>
                      </a:r>
                      <a:r>
                        <a:rPr lang="en-US" dirty="0"/>
                        <a:t> - 10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17</a:t>
                      </a:r>
                      <a:r>
                        <a:rPr lang="en-US" dirty="0"/>
                        <a:t> - 3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 </a:t>
                      </a:r>
                      <a:r>
                        <a:rPr lang="hu-HU" dirty="0"/>
                        <a:t>sugarak</a:t>
                      </a:r>
                      <a:endParaRPr lang="en-US" dirty="0"/>
                    </a:p>
                  </a:txBody>
                  <a:tcPr marL="42863" marR="42863" marT="57150" marB="571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3 </a:t>
                      </a:r>
                      <a:r>
                        <a:rPr lang="hu-HU" dirty="0"/>
                        <a:t>*</a:t>
                      </a:r>
                      <a:r>
                        <a:rPr lang="en-US" dirty="0"/>
                        <a:t> 10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</a:txBody>
                  <a:tcPr marL="42863" marR="42863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82567" y="4840013"/>
            <a:ext cx="685312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08385" y="4611415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44785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2938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3823" y="4595649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7566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5720" y="4579883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19546" y="4601888"/>
            <a:ext cx="0" cy="4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8203" y="5175109"/>
            <a:ext cx="54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 </a:t>
            </a:r>
          </a:p>
          <a:p>
            <a:pPr algn="ctr"/>
            <a:r>
              <a:rPr lang="hu-HU" sz="1600" b="1" dirty="0"/>
              <a:t>KHz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43831" y="514407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300 </a:t>
            </a:r>
          </a:p>
          <a:p>
            <a:pPr algn="ctr"/>
            <a:r>
              <a:rPr lang="hu-HU" sz="1600" b="1" dirty="0"/>
              <a:t>KHz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72722" y="5150100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17642" y="5135586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98697" y="5126702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300</a:t>
            </a:r>
          </a:p>
          <a:p>
            <a:pPr algn="ctr"/>
            <a:r>
              <a:rPr lang="hu-HU" sz="1600" b="1" dirty="0"/>
              <a:t>MHz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1718" y="5100146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</a:p>
          <a:p>
            <a:pPr algn="ctr"/>
            <a:r>
              <a:rPr lang="hu-HU" sz="1600" b="1" dirty="0" err="1"/>
              <a:t>GHz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216288" y="5129094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30</a:t>
            </a:r>
          </a:p>
          <a:p>
            <a:pPr algn="ctr"/>
            <a:r>
              <a:rPr lang="hu-HU" sz="1600" b="1" dirty="0" err="1"/>
              <a:t>GHz</a:t>
            </a:r>
            <a:endParaRPr lang="en-US" sz="1600" b="1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793539" y="38987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1833464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5400000">
            <a:off x="2858979" y="389406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rot="5400000">
            <a:off x="3896178" y="3543104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4903607" y="3904737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5400000">
            <a:off x="5905322" y="3540369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176" y="38810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VLF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6982" y="3529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05719" y="39303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54929" y="35053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24311" y="3930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VHF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1336" y="3505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UHF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6916761" y="3888470"/>
            <a:ext cx="208689" cy="100374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37465" y="391406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SHF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5490" y="1836365"/>
            <a:ext cx="993452" cy="68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órajelek</a:t>
            </a:r>
            <a:endParaRPr lang="en-US" sz="1750" i="1" dirty="0"/>
          </a:p>
        </p:txBody>
      </p:sp>
      <p:sp>
        <p:nvSpPr>
          <p:cNvPr id="49" name="Rectangle 48"/>
          <p:cNvSpPr/>
          <p:nvPr/>
        </p:nvSpPr>
        <p:spPr>
          <a:xfrm>
            <a:off x="1408385" y="1832956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tengerészeti mobil, rádió adatszórás</a:t>
            </a:r>
            <a:endParaRPr lang="en-US" sz="1750" i="1" dirty="0"/>
          </a:p>
        </p:txBody>
      </p:sp>
      <p:sp>
        <p:nvSpPr>
          <p:cNvPr id="50" name="Rectangle 49"/>
          <p:cNvSpPr/>
          <p:nvPr/>
        </p:nvSpPr>
        <p:spPr>
          <a:xfrm>
            <a:off x="3457155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i="1" dirty="0"/>
              <a:t>légforgalmi</a:t>
            </a:r>
            <a:r>
              <a:rPr lang="hu-HU" sz="1750" i="1" dirty="0"/>
              <a:t> mobil, rádió adatszórás (amatőr)</a:t>
            </a:r>
            <a:endParaRPr lang="en-US" sz="1750" i="1" dirty="0"/>
          </a:p>
        </p:txBody>
      </p:sp>
      <p:sp>
        <p:nvSpPr>
          <p:cNvPr id="51" name="Rectangle 50"/>
          <p:cNvSpPr/>
          <p:nvPr/>
        </p:nvSpPr>
        <p:spPr>
          <a:xfrm>
            <a:off x="4508570" y="1830276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i="1" dirty="0"/>
              <a:t>televízió</a:t>
            </a:r>
            <a:r>
              <a:rPr lang="hu-HU" sz="1750" i="1" dirty="0"/>
              <a:t>, rádió navigáció</a:t>
            </a:r>
            <a:endParaRPr lang="en-US" sz="1750" i="1" dirty="0"/>
          </a:p>
        </p:txBody>
      </p:sp>
      <p:sp>
        <p:nvSpPr>
          <p:cNvPr id="52" name="Rectangle 51"/>
          <p:cNvSpPr/>
          <p:nvPr/>
        </p:nvSpPr>
        <p:spPr>
          <a:xfrm>
            <a:off x="5559986" y="1822957"/>
            <a:ext cx="1003743" cy="146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televíziós adatszórás,  navigáció</a:t>
            </a:r>
            <a:endParaRPr lang="en-US" sz="1750" i="1" dirty="0"/>
          </a:p>
        </p:txBody>
      </p:sp>
      <p:sp>
        <p:nvSpPr>
          <p:cNvPr id="53" name="Rectangle 52"/>
          <p:cNvSpPr/>
          <p:nvPr/>
        </p:nvSpPr>
        <p:spPr>
          <a:xfrm>
            <a:off x="2438030" y="1828384"/>
            <a:ext cx="981972" cy="144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szárazföldi mobil, rádió adatszórás</a:t>
            </a:r>
            <a:endParaRPr lang="en-US" sz="1750" i="1" dirty="0"/>
          </a:p>
        </p:txBody>
      </p:sp>
      <p:sp>
        <p:nvSpPr>
          <p:cNvPr id="54" name="Rectangle 53"/>
          <p:cNvSpPr/>
          <p:nvPr/>
        </p:nvSpPr>
        <p:spPr>
          <a:xfrm>
            <a:off x="6611401" y="1826765"/>
            <a:ext cx="981972" cy="14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Például: </a:t>
            </a:r>
            <a:r>
              <a:rPr lang="hu-HU" sz="1750" i="1" dirty="0"/>
              <a:t>szatellit kommunikáció</a:t>
            </a:r>
            <a:endParaRPr lang="en-US" sz="175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Elméleti alapok – </a:t>
            </a:r>
            <a:r>
              <a:rPr lang="hu-HU" sz="3600" dirty="0"/>
              <a:t>elektromágneses spektrum</a:t>
            </a:r>
            <a:endParaRPr lang="en-US" sz="5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9634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879943"/>
            <a:ext cx="5724333" cy="4053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7513" y="593803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 – vezeték nélküli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Rádiófrekvenciás átvitel</a:t>
            </a:r>
            <a:r>
              <a:rPr lang="hu-HU" sz="2000" dirty="0"/>
              <a:t> – egyszerűen előállíthatóak; nagy távolság; kültéri és beltéri alkalmazhatóság; frekvenciafüggő terjedési jellemzők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b="1" dirty="0"/>
              <a:t>Mikrohullámú átvitel</a:t>
            </a:r>
            <a:r>
              <a:rPr lang="hu-HU" sz="2000" dirty="0"/>
              <a:t> – egyenes vonal mentén terjed; elhalkulás problémája; nem drága</a:t>
            </a:r>
          </a:p>
          <a:p>
            <a:r>
              <a:rPr lang="hu-HU" sz="2000" b="1" dirty="0"/>
              <a:t>Infravörös és milliméteres hullámú átvitel </a:t>
            </a:r>
            <a:r>
              <a:rPr lang="hu-HU" sz="2000" dirty="0"/>
              <a:t>– kistávolságú átvitel esetén; szilárd tárgyakon nem hatol át</a:t>
            </a:r>
          </a:p>
          <a:p>
            <a:r>
              <a:rPr lang="hu-HU" sz="2000" b="1" dirty="0"/>
              <a:t>Látható fényhullámú átvitel</a:t>
            </a:r>
            <a:r>
              <a:rPr lang="hu-HU" sz="2000" dirty="0"/>
              <a:t> – lézerforrás + fényérzékelő; nagy sávszélesség, olcsó, nem engedélyköteles; időjárás erősen befolyásolhatja;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96" y="2591630"/>
            <a:ext cx="3772727" cy="14100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a kábel TV hálózaton</a:t>
            </a:r>
            <a:endParaRPr lang="en-US" dirty="0"/>
          </a:p>
        </p:txBody>
      </p:sp>
      <p:pic>
        <p:nvPicPr>
          <p:cNvPr id="4" name="Picture 4" descr="2-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2"/>
          <a:stretch>
            <a:fillRect/>
          </a:stretch>
        </p:blipFill>
        <p:spPr bwMode="auto">
          <a:xfrm>
            <a:off x="835025" y="1556792"/>
            <a:ext cx="747395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22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Internet a kábel TV hálózaton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5715000"/>
            <a:ext cx="6626225" cy="838200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hu-HU" dirty="0"/>
              <a:t>Frekvencia kiosztás egy tipikus kábel TV alapú Internet elérés esetén</a:t>
            </a:r>
            <a:endParaRPr lang="en-US" dirty="0"/>
          </a:p>
        </p:txBody>
      </p:sp>
      <p:pic>
        <p:nvPicPr>
          <p:cNvPr id="61444" name="Picture 4" descr="2-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54238"/>
            <a:ext cx="82200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2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383281" cy="4023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b="1" cap="small" dirty="0"/>
              <a:t>Jellemzők</a:t>
            </a:r>
            <a:r>
              <a:rPr lang="hu-HU" sz="2000" b="1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i="1" dirty="0" err="1"/>
              <a:t>Transzpondereket</a:t>
            </a:r>
            <a:r>
              <a:rPr lang="hu-HU" sz="2000" dirty="0"/>
              <a:t> tartalmaz a spektrum részek figyelésére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Jeleket felerősíti és továbbítja egy másik frekvencián</a:t>
            </a:r>
          </a:p>
          <a:p>
            <a:pPr lvl="1">
              <a:spcBef>
                <a:spcPts val="0"/>
              </a:spcBef>
            </a:pPr>
            <a:r>
              <a:rPr lang="hu-HU" sz="2000" dirty="0"/>
              <a:t>széles területen vagy</a:t>
            </a:r>
          </a:p>
          <a:p>
            <a:pPr lvl="1">
              <a:spcBef>
                <a:spcPts val="0"/>
              </a:spcBef>
            </a:pPr>
            <a:r>
              <a:rPr lang="hu-HU" sz="2000" dirty="0"/>
              <a:t>keskeny területen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Magassággal nő a keringési idő 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61" y="2954642"/>
            <a:ext cx="5206840" cy="3344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4473" y="6299200"/>
            <a:ext cx="21925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[Forrás: 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anenbaum</a:t>
            </a:r>
            <a:r>
              <a:rPr lang="hu-HU" b="1" dirty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Átviteli közegek – </a:t>
            </a:r>
            <a:r>
              <a:rPr lang="hu-HU" sz="4400" dirty="0"/>
              <a:t>kommunikáció műholdak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69239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cap="small" dirty="0"/>
              <a:t>Fajtái</a:t>
            </a:r>
            <a:r>
              <a:rPr lang="hu-HU" sz="2000" b="1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b="1" dirty="0" err="1"/>
              <a:t>Geoszinkron</a:t>
            </a:r>
            <a:r>
              <a:rPr lang="hu-HU" sz="2000" b="1" dirty="0"/>
              <a:t> műholdak</a:t>
            </a:r>
            <a:r>
              <a:rPr lang="hu-HU" sz="2000" dirty="0"/>
              <a:t> – 270 milliszekundum késleltetés, 3 műhold szükséges a föld lefedésére, 35800 kilométeres magasságban keringenek</a:t>
            </a:r>
          </a:p>
          <a:p>
            <a:r>
              <a:rPr lang="hu-HU" sz="2000" b="1" dirty="0"/>
              <a:t>Közepes röppályás műholdak – </a:t>
            </a:r>
            <a:r>
              <a:rPr lang="hu-HU" sz="2000" dirty="0"/>
              <a:t>35-85 milliszekundum késleltetés, 10 műhold szükséges a föld lefedésére, a két Van Allen-öv közötti magasságban keringenek</a:t>
            </a:r>
            <a:endParaRPr lang="hu-HU" sz="2000" b="1" dirty="0"/>
          </a:p>
          <a:p>
            <a:r>
              <a:rPr lang="hu-HU" sz="2000" b="1" dirty="0"/>
              <a:t>Alacsony röppályás műholdak – </a:t>
            </a:r>
            <a:r>
              <a:rPr lang="hu-HU" sz="2000" dirty="0"/>
              <a:t>1-7 milliszekundum késleltetés, 50 műhold szükséges a föld lefedésére, az alsó Van Allen-öv alatti tartományban keringenek</a:t>
            </a:r>
            <a:endParaRPr lang="hu-HU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Adatátvitel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Alapfogalmak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Kiinduló feltételek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52074"/>
            <a:ext cx="8991600" cy="5105400"/>
          </a:xfrm>
        </p:spPr>
        <p:txBody>
          <a:bodyPr>
            <a:normAutofit/>
          </a:bodyPr>
          <a:lstStyle/>
          <a:p>
            <a:r>
              <a:rPr lang="hu-HU" sz="2400" dirty="0"/>
              <a:t>Két diszkrét jelünk van, ahol magas érték kódolja az 1-et és alacsony a 0-át.</a:t>
            </a:r>
          </a:p>
          <a:p>
            <a:r>
              <a:rPr lang="hu-HU" sz="2400" dirty="0"/>
              <a:t>Szinkron átvitel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hu-HU" sz="2400" dirty="0"/>
              <a:t>pl. adott egy óra, ami a jel mintavételezését vezérli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hu-HU" sz="2400" dirty="0"/>
              <a:t>A jel amplitúdója és az időbeli kiterjedése a fontos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14399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968991" y="3141419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33068" y="4626723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Idő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66122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14399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39225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4051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38530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3703" y="3163356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88877" y="3201992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39946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23206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1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91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6591144" y="2745400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6587"/>
                <a:gd name="adj2" fmla="val 8535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Minta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(NRZ)</a:t>
            </a:r>
            <a:r>
              <a:rPr lang="hu-HU" dirty="0"/>
              <a:t> kódolás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magas jel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alacsony jel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5722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644486" y="2920614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3378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33786" y="3498365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19760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97602" y="2920614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62335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4160" y="3498365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750718" y="2920614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30383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03834" y="3498365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61157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0-ákból vagy 1-esekből álló hosszú sorozatok a </a:t>
            </a:r>
            <a:r>
              <a:rPr lang="hu-HU" dirty="0" err="1"/>
              <a:t>szinkronizáció</a:t>
            </a:r>
            <a:r>
              <a:rPr lang="hu-HU" dirty="0"/>
              <a:t> megszűnéséhez vezetnek</a:t>
            </a:r>
            <a:endParaRPr lang="en-US" dirty="0"/>
          </a:p>
          <a:p>
            <a:pPr lvl="1"/>
            <a:r>
              <a:rPr lang="hu-HU" dirty="0"/>
              <a:t>Hogyan különböztessünk meg sok nullát attól az állapottól, amikor nincs jel?</a:t>
            </a:r>
            <a:endParaRPr lang="en-US" dirty="0"/>
          </a:p>
          <a:p>
            <a:pPr lvl="1"/>
            <a:r>
              <a:rPr lang="hu-HU" dirty="0"/>
              <a:t>Hogyan hozzuk szinkronba az órákat egy hosszú egyeseket tartalmazó sorozat után?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723256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0547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723547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98079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494383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379801" y="3220440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Szinkronizáció</a:t>
            </a:r>
            <a:r>
              <a:rPr lang="hu-HU" dirty="0"/>
              <a:t> megszűnése 								(„</a:t>
            </a:r>
            <a:r>
              <a:rPr lang="hu-HU" dirty="0" err="1"/>
              <a:t>deszinkronizáció</a:t>
            </a:r>
            <a:r>
              <a:rPr lang="hu-HU" dirty="0"/>
              <a:t>”)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Probléma: mikén állítsuk vissza az órát hosszú egyes vagy nullás sorozat után: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792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56946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2727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0383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080392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91370" y="3133351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44486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1044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97602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74160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50718" y="3133352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5997" y="349391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91370" y="3955577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887041" y="337782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4299" y="3377826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92209" y="336694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92209" y="3944691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10314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9933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46220" y="2671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77860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0267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76172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08326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15987" y="26716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05973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96502" y="267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99" name="Group 98"/>
          <p:cNvGrpSpPr/>
          <p:nvPr/>
        </p:nvGrpSpPr>
        <p:grpSpPr>
          <a:xfrm flipH="1">
            <a:off x="117145" y="5365793"/>
            <a:ext cx="2222287" cy="1384995"/>
            <a:chOff x="1219200" y="4876799"/>
            <a:chExt cx="5181605" cy="1414784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Az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á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tmenetek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jelzik az óra ütemét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10314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99332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73353" y="45438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785247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70571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07703" y="45502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184528" y="45502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1842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21609" y="4543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8" name="Group 137"/>
          <p:cNvGrpSpPr/>
          <p:nvPr/>
        </p:nvGrpSpPr>
        <p:grpSpPr>
          <a:xfrm flipH="1">
            <a:off x="3970570" y="5351209"/>
            <a:ext cx="4574273" cy="2677656"/>
            <a:chOff x="1219200" y="4876799"/>
            <a:chExt cx="5181605" cy="2735249"/>
          </a:xfrm>
        </p:grpSpPr>
        <p:sp>
          <p:nvSpPr>
            <p:cNvPr id="139" name="Rectangular Callout 13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380"/>
                <a:gd name="adj2" fmla="val -782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19202" y="4876799"/>
              <a:ext cx="5181603" cy="273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fogadó kihagy egy egyes bitet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az órák elcsúszása miatt!!!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5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/>
      <p:bldP spid="1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Szinkronizációs</a:t>
            </a:r>
            <a:r>
              <a:rPr lang="hu-HU" dirty="0"/>
              <a:t>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Felügyelet szükséges a szinkron működéshez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Explicit órajel</a:t>
            </a:r>
          </a:p>
          <a:p>
            <a:pPr marL="932688" lvl="2" indent="-457200"/>
            <a:r>
              <a:rPr lang="hu-HU" dirty="0"/>
              <a:t>párhuzamos átviteli csatornák használata,</a:t>
            </a:r>
          </a:p>
          <a:p>
            <a:pPr marL="932688" lvl="2" indent="-457200"/>
            <a:r>
              <a:rPr lang="hu-HU" dirty="0"/>
              <a:t>szinkronizált adatok,</a:t>
            </a:r>
          </a:p>
          <a:p>
            <a:pPr marL="932688" lvl="2" indent="-457200"/>
            <a:r>
              <a:rPr lang="hu-HU" dirty="0"/>
              <a:t>rövid átvitel esetén alkalmas.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Kritikus időpontok</a:t>
            </a:r>
          </a:p>
          <a:p>
            <a:pPr marL="932688" lvl="2" indent="-457200"/>
            <a:r>
              <a:rPr lang="hu-HU" dirty="0"/>
              <a:t>szinkronizáljunk például egy szimbólum vagy blokk kezdetén,</a:t>
            </a:r>
          </a:p>
          <a:p>
            <a:pPr marL="932688" lvl="2" indent="-457200"/>
            <a:r>
              <a:rPr lang="hu-HU" dirty="0"/>
              <a:t>a kritikus időpontokon kívül szabadon futnak az órák,</a:t>
            </a:r>
          </a:p>
          <a:p>
            <a:pPr marL="932688" lvl="2" indent="-457200"/>
            <a:r>
              <a:rPr lang="hu-HU" dirty="0"/>
              <a:t>feltesszük, hogy az órák rövid ideig szinkronban futnak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000" dirty="0"/>
              <a:t>Szimbólum kódok</a:t>
            </a:r>
          </a:p>
          <a:p>
            <a:pPr marL="932688" lvl="2" indent="-457200"/>
            <a:r>
              <a:rPr lang="hu-HU" i="1" dirty="0"/>
              <a:t>önütemező jel</a:t>
            </a:r>
            <a:r>
              <a:rPr lang="hu-HU" dirty="0"/>
              <a:t> – külön órajel </a:t>
            </a:r>
            <a:r>
              <a:rPr lang="hu-HU" dirty="0" err="1"/>
              <a:t>szinkronizáció</a:t>
            </a:r>
            <a:r>
              <a:rPr lang="hu-HU" dirty="0"/>
              <a:t> nélkül dekódolható jel,</a:t>
            </a:r>
          </a:p>
          <a:p>
            <a:pPr marL="932688" lvl="2" indent="-457200"/>
            <a:r>
              <a:rPr lang="hu-HU" dirty="0"/>
              <a:t>a</a:t>
            </a:r>
            <a:r>
              <a:rPr lang="pt-BR" dirty="0"/>
              <a:t> szignál tartalmazza a szinkronizáláshoz szükséges információt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digitális kódok 3 lényeges momentumban térnek el: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elején?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közepén?</a:t>
            </a:r>
          </a:p>
          <a:p>
            <a:pPr marL="601218" lvl="1" indent="-400050">
              <a:buFont typeface="+mj-lt"/>
              <a:buAutoNum type="romanLcPeriod"/>
            </a:pPr>
            <a:r>
              <a:rPr lang="hu-HU" sz="2000" dirty="0"/>
              <a:t>Mi történik egy szignál intervallum végén?</a:t>
            </a:r>
          </a:p>
          <a:p>
            <a:pPr marL="0" indent="0">
              <a:buNone/>
            </a:pPr>
            <a:r>
              <a:rPr lang="hu-HU" sz="2000" b="1" dirty="0"/>
              <a:t>Néhány konkrét digitális kód</a:t>
            </a:r>
          </a:p>
          <a:p>
            <a:r>
              <a:rPr lang="hu-HU" sz="2000" i="1" dirty="0" err="1"/>
              <a:t>Biphase-Mark</a:t>
            </a:r>
            <a:r>
              <a:rPr lang="hu-HU" sz="2000" dirty="0"/>
              <a:t> (váltás, 1-es bit esetén váltás,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 err="1"/>
              <a:t>Biphase-Space</a:t>
            </a:r>
            <a:r>
              <a:rPr lang="hu-HU" sz="2000" dirty="0"/>
              <a:t> (váltás, 0-ás bit esetén váltás,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464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140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0320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8419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18073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5194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8728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7434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1409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46473" y="434811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01405" y="4348116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01405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50321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2882316" y="434811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0320" y="43481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87732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9049" y="4727112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45985" y="434210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8073" y="43421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51400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7607" y="3918581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30325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71237" y="42237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06187" y="4215772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94900" y="472711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8937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37434" y="434210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4230505" y="4342100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77381" y="43334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73436" y="434570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36447" y="4342099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85280" y="432980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30325" y="4342100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73173" y="435005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464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0140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50320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8419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8073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5194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88728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37434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81409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01405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50320" y="58316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87732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18073" y="58255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51400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37607" y="5402073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1      0       1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30325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71237" y="5707215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06187" y="569926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88937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37434" y="582559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85280" y="581329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30325" y="582559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73173" y="583354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52489" y="5825591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2205407" y="5829059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46427" y="6209030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887732" y="5833544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3210878" y="58225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flipV="1">
            <a:off x="3553884" y="581076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3889696" y="5829058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3816" y="620683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77382" y="5810761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71237" y="6225128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919910" y="5836627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NRZ-L</a:t>
            </a:r>
            <a:r>
              <a:rPr lang="hu-HU" sz="2000" dirty="0"/>
              <a:t> (1-es bit magas jelszint/ 0-s bit alacsony jelszint, semmi,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NRZ-M</a:t>
            </a:r>
            <a:r>
              <a:rPr lang="hu-HU" sz="2000" dirty="0"/>
              <a:t> (1-es bit jelszint váltás/ 0-ás bit esetén nincs váltás, semmi,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RZ</a:t>
            </a:r>
            <a:r>
              <a:rPr lang="hu-HU" sz="2000" dirty="0"/>
              <a:t> (1-es bit magas jelszint/ 0-s bit alacsony jelszint, 1-es bit esetén váltás, semmi)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49369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7213" y="251648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92257" y="24933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6416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1      0       1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36930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6135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8800" y="250515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49720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71341" y="395785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06851" y="3981940"/>
            <a:ext cx="1901" cy="36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54408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83345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82550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961361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99157" y="394906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94193" y="395978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72915" y="4332675"/>
            <a:ext cx="3489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581920" y="3972415"/>
            <a:ext cx="338180" cy="3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06357" y="4342162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249588" y="395202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598382" y="4337200"/>
            <a:ext cx="352943" cy="15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90829" y="3968751"/>
            <a:ext cx="3284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63858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64051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90204" y="56418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209047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514189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5062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63343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64015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644598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639158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622484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61370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864017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215764" y="2878327"/>
            <a:ext cx="346292" cy="7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566443" y="25073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556218" y="25164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892963" y="251809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3236652" y="2886297"/>
            <a:ext cx="326322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564668" y="2886297"/>
            <a:ext cx="343198" cy="27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898951" y="2889068"/>
            <a:ext cx="356993" cy="45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257301" y="250731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85689" y="250731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934685" y="2878326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78657" y="2499748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221821" y="433267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229722" y="4340770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562974" y="434104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3900677" y="433988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941829" y="4344263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236123" y="6023374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249918" y="6023285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3586406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929573" y="6022961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278572" y="56498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07140" y="5632568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4959162" y="6013489"/>
            <a:ext cx="349000" cy="18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kódok 3/</a:t>
            </a:r>
            <a:r>
              <a:rPr lang="hu-HU" dirty="0" err="1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 err="1"/>
              <a:t>Differential</a:t>
            </a:r>
            <a:r>
              <a:rPr lang="hu-HU" sz="2000" i="1" dirty="0"/>
              <a:t> Manchester</a:t>
            </a:r>
            <a:r>
              <a:rPr lang="hu-HU" sz="2000" dirty="0"/>
              <a:t> (0-s bit esetén váltás, </a:t>
            </a:r>
            <a:r>
              <a:rPr lang="hu-HU" sz="2000" dirty="0" err="1"/>
              <a:t>váltás</a:t>
            </a:r>
            <a:r>
              <a:rPr lang="hu-HU" sz="2000" dirty="0"/>
              <a:t>, semmi)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 err="1"/>
              <a:t>Delay-Modulation</a:t>
            </a:r>
            <a:r>
              <a:rPr lang="hu-HU" sz="2000" dirty="0"/>
              <a:t> (semmi, 1-es bit esetén váltás, 0-s bit következik váltás)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r>
              <a:rPr lang="hu-HU" sz="2000" i="1" dirty="0"/>
              <a:t>Manchester</a:t>
            </a:r>
            <a:r>
              <a:rPr lang="hu-HU" sz="2000" dirty="0"/>
              <a:t> (semmi, 1-es bit magasról alacsonyra/ 0-s alacsonyról magasra, semmi)</a:t>
            </a:r>
          </a:p>
          <a:p>
            <a:pPr marL="0">
              <a:buNone/>
            </a:pPr>
            <a:endParaRPr lang="hu-HU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86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1355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62474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635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30227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410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0882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4958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93563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58627" y="252523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3558" y="252523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2562474" y="2525232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227" y="2519217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63554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9760" y="209569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942478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391" y="2400838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18341" y="2392887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01091" y="25192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4589535" y="2510562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5285590" y="2510787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42478" y="2519215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674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2242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71341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0521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39093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2968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0974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8454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02429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47568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627" y="3447832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51345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92257" y="375297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27207" y="374502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18981" y="3895416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8454" y="388338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958300" y="3885919"/>
            <a:ext cx="2069" cy="3704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949276" y="4262794"/>
            <a:ext cx="364338" cy="55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4606158" y="3882386"/>
            <a:ext cx="356204" cy="378540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206996" y="2531247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2901399" y="2531247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3230112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>
            <a:off x="3558767" y="2525129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3901662" y="2525129"/>
            <a:ext cx="353885" cy="36679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4256091" y="2513203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4938882" y="252052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23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3730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86223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92010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53976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58785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2463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27333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17311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>
            <a:off x="1882375" y="559128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930836" y="5593223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flipV="1">
            <a:off x="2235938" y="5591185"/>
            <a:ext cx="351941" cy="385115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87303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73509" y="5145986"/>
            <a:ext cx="409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  1      0      1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</a:t>
            </a:r>
            <a:r>
              <a:rPr lang="hu-HU" sz="1400" dirty="0" err="1">
                <a:latin typeface="Calibri" panose="020F0502020204030204" pitchFamily="34" charset="0"/>
              </a:rPr>
              <a:t>0</a:t>
            </a:r>
            <a:r>
              <a:rPr lang="hu-HU" sz="1400" dirty="0">
                <a:latin typeface="Calibri" panose="020F0502020204030204" pitchFamily="34" charset="0"/>
              </a:rPr>
              <a:t>      1       </a:t>
            </a:r>
            <a:r>
              <a:rPr lang="hu-HU" sz="1400" dirty="0" err="1">
                <a:latin typeface="Calibri" panose="020F0502020204030204" pitchFamily="34" charset="0"/>
              </a:rPr>
              <a:t>1</a:t>
            </a:r>
            <a:r>
              <a:rPr lang="hu-HU" sz="1400" dirty="0">
                <a:latin typeface="Calibri" panose="020F0502020204030204" pitchFamily="34" charset="0"/>
              </a:rPr>
              <a:t>      0       1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966227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07140" y="5466894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42090" y="5458943"/>
            <a:ext cx="0" cy="637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24839" y="5585272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>
            <a:off x="4613284" y="5586143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V="1">
            <a:off x="4972051" y="5574586"/>
            <a:ext cx="341564" cy="39035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2586499" y="5592858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>
            <a:off x="2925148" y="5597303"/>
            <a:ext cx="331356" cy="38093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4270185" y="5591863"/>
            <a:ext cx="341083" cy="373569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5297911" y="5575189"/>
            <a:ext cx="343941" cy="382602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3251775" y="5591185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flipV="1">
            <a:off x="3578721" y="5591184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3930613" y="5591184"/>
            <a:ext cx="341276" cy="373087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17311" y="5566414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221024" y="3894419"/>
            <a:ext cx="349928" cy="80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>
            <a:off x="2570922" y="3894419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42555" y="4270705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578721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2913693" y="3889030"/>
            <a:ext cx="333877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581966" y="3902487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903381" y="4261091"/>
            <a:ext cx="341465" cy="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46887" y="3877784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flipV="1">
            <a:off x="5297911" y="3869670"/>
            <a:ext cx="337774" cy="389003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1866091" y="3895415"/>
            <a:ext cx="354932" cy="385011"/>
          </a:xfrm>
          <a:prstGeom prst="bent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21023" y="3894419"/>
            <a:ext cx="0" cy="3850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5" grpId="0"/>
      <p:bldP spid="1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4400" dirty="0"/>
              <a:t>Ethernet példa: </a:t>
            </a:r>
          </a:p>
          <a:p>
            <a:r>
              <a:rPr lang="hu-HU" sz="4400" dirty="0"/>
              <a:t>	10BASE-TX</a:t>
            </a:r>
          </a:p>
          <a:p>
            <a:r>
              <a:rPr lang="hu-HU" sz="4400" dirty="0"/>
              <a:t>	100BASE-TX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Manchester</a:t>
            </a:r>
            <a:r>
              <a:rPr lang="hu-HU" dirty="0"/>
              <a:t> (10 </a:t>
            </a:r>
            <a:r>
              <a:rPr lang="hu-HU" dirty="0" err="1"/>
              <a:t>Mbps</a:t>
            </a:r>
            <a:r>
              <a:rPr lang="hu-HU" dirty="0"/>
              <a:t> Ethernet</a:t>
            </a:r>
            <a:br>
              <a:rPr lang="hu-HU" dirty="0"/>
            </a:br>
            <a:r>
              <a:rPr lang="hu-HU" dirty="0"/>
              <a:t>						10BASE-TX)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átmenet magasról alacsonyra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alacsonyról magasra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183" y="3036700"/>
            <a:ext cx="113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Manch</a:t>
            </a:r>
            <a:r>
              <a:rPr lang="hu-HU" sz="2400" dirty="0"/>
              <a:t>.</a:t>
            </a:r>
            <a:endParaRPr lang="en-US" sz="2400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91370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38111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838111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57228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234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912968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912839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758916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6489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240577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933484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3804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62960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34544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Megoldás az órák elcsúszásának problémájára</a:t>
            </a:r>
            <a:r>
              <a:rPr lang="en-US" dirty="0"/>
              <a:t> (</a:t>
            </a:r>
            <a:r>
              <a:rPr lang="hu-HU" dirty="0"/>
              <a:t>minden bit átmenettel kódolt</a:t>
            </a:r>
            <a:r>
              <a:rPr lang="en-US" dirty="0"/>
              <a:t>)</a:t>
            </a:r>
          </a:p>
          <a:p>
            <a:r>
              <a:rPr lang="hu-HU" dirty="0"/>
              <a:t>Negatívum, hogy az átvitel felét használja ki </a:t>
            </a:r>
            <a:r>
              <a:rPr lang="en-US" dirty="0"/>
              <a:t>(</a:t>
            </a:r>
            <a:r>
              <a:rPr lang="hu-HU" dirty="0"/>
              <a:t>két óraidő ciklus</a:t>
            </a:r>
            <a:r>
              <a:rPr lang="en-US" dirty="0"/>
              <a:t> per bit)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8932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5673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15673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0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449013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48884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20324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8067065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7065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Non-Return to Zero Inverted (NRZI)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14273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átmenet</a:t>
            </a:r>
            <a:r>
              <a:rPr lang="en-US" dirty="0">
                <a:sym typeface="Wingdings" pitchFamily="2" charset="2"/>
              </a:rPr>
              <a:t>, 0  </a:t>
            </a:r>
            <a:r>
              <a:rPr lang="hu-HU" dirty="0">
                <a:sym typeface="Wingdings" pitchFamily="2" charset="2"/>
              </a:rPr>
              <a:t>ugyanaz marad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679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85694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272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30383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03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9137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64448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4210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9760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41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5071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91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48760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87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6792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67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2641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64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444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57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534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3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337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17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81410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4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4427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85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8201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2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6233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74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7039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70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5071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58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15515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155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3547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27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92351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23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303834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98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9462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94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7494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80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47662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76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5694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9182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997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91370" y="349836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3937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26630" y="292061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79968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82013" y="349836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155152" y="292061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155152" y="292061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923512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923512" y="349836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10314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8687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36813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93104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17328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99332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6220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7860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40267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7617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0" y="5246427"/>
            <a:ext cx="9143999" cy="12024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csupa egyes sorozat problémáját megoldja ugyan, </a:t>
            </a:r>
            <a:br>
              <a:rPr lang="hu-HU" dirty="0"/>
            </a:br>
            <a:r>
              <a:rPr lang="hu-HU" dirty="0"/>
              <a:t>de a csupa nulla sorozatot ez sem kezeli…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hu-HU" sz="3200" dirty="0"/>
              <a:t>Digitális számítógépek</a:t>
            </a:r>
            <a:endParaRPr lang="en-US" sz="3200" dirty="0"/>
          </a:p>
          <a:p>
            <a:pPr lvl="1"/>
            <a:r>
              <a:rPr lang="hu-HU" dirty="0"/>
              <a:t>Nullák és egyesek</a:t>
            </a:r>
            <a:endParaRPr lang="en-US" dirty="0"/>
          </a:p>
          <a:p>
            <a:r>
              <a:rPr lang="hu-HU" dirty="0"/>
              <a:t>Analóg világ</a:t>
            </a:r>
            <a:endParaRPr lang="en-US" dirty="0"/>
          </a:p>
          <a:p>
            <a:pPr lvl="1"/>
            <a:r>
              <a:rPr lang="hu-HU" dirty="0"/>
              <a:t>Amplitúdók és frekvenciák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6" y="4807856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4176486"/>
            <a:ext cx="2984500" cy="271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276" y="3677558"/>
            <a:ext cx="2874439" cy="1801585"/>
          </a:xfrm>
          <a:prstGeom prst="rect">
            <a:avLst/>
          </a:prstGeom>
        </p:spPr>
      </p:pic>
      <p:pic>
        <p:nvPicPr>
          <p:cNvPr id="10" name="Picture 2" descr="http://markun.cs.shinshu-u.ac.jp/learn/osi/e_zub-3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609880"/>
            <a:ext cx="2804988" cy="19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5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4-bit/5-bit</a:t>
            </a:r>
            <a:r>
              <a:rPr lang="hu-HU" dirty="0"/>
              <a:t> kódolás</a:t>
            </a:r>
            <a:r>
              <a:rPr lang="en-US" dirty="0"/>
              <a:t> </a:t>
            </a:r>
            <a:r>
              <a:rPr lang="hu-HU" dirty="0"/>
              <a:t>NRZI előtt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(100 Mbps Ethernet</a:t>
            </a:r>
            <a:r>
              <a:rPr lang="hu-HU" dirty="0"/>
              <a:t> -</a:t>
            </a:r>
            <a:r>
              <a:rPr lang="en-US" dirty="0"/>
              <a:t>100BASE-TX)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/>
              <a:t>Megfigyelés</a:t>
            </a:r>
            <a:r>
              <a:rPr lang="en-US" sz="2600" dirty="0"/>
              <a:t>: </a:t>
            </a:r>
            <a:endParaRPr lang="hu-HU" sz="2600" dirty="0"/>
          </a:p>
          <a:p>
            <a:pPr lvl="1"/>
            <a:r>
              <a:rPr lang="en-US" sz="2300" dirty="0"/>
              <a:t>NRZI </a:t>
            </a:r>
            <a:r>
              <a:rPr lang="hu-HU" sz="2300" dirty="0"/>
              <a:t>jól működik, amíg nincs csupa 0-ákból álló sorozat</a:t>
            </a:r>
            <a:endParaRPr lang="en-US" sz="2300" dirty="0"/>
          </a:p>
          <a:p>
            <a:r>
              <a:rPr lang="hu-HU" sz="2600" dirty="0"/>
              <a:t>Ötlet -</a:t>
            </a:r>
            <a:r>
              <a:rPr lang="en-US" sz="2600" dirty="0"/>
              <a:t> </a:t>
            </a:r>
            <a:r>
              <a:rPr lang="hu-HU" sz="2300" dirty="0"/>
              <a:t>Kódoljunk minden 4 hosszú bitsorozatot 5-bitbe:</a:t>
            </a:r>
          </a:p>
          <a:p>
            <a:pPr lvl="1"/>
            <a:r>
              <a:rPr lang="hu-HU" sz="2000" dirty="0"/>
              <a:t> Nem lehet egynél több nulla a sorozat elején, és nem lehet kettőnél több a végén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hu-HU" dirty="0"/>
              <a:t>Hátrányok</a:t>
            </a:r>
            <a:r>
              <a:rPr lang="en-US" dirty="0"/>
              <a:t>: </a:t>
            </a:r>
            <a:r>
              <a:rPr lang="hu-HU" dirty="0"/>
              <a:t>2</a:t>
            </a:r>
            <a:r>
              <a:rPr lang="en-US" dirty="0"/>
              <a:t>0%</a:t>
            </a:r>
            <a:r>
              <a:rPr lang="hu-HU" dirty="0" err="1"/>
              <a:t>-ot</a:t>
            </a:r>
            <a:r>
              <a:rPr lang="hu-HU" dirty="0"/>
              <a:t> veszítünk a hatékonyságból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1523986" y="1735524"/>
            <a:ext cx="762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8-bit/10-bit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kódolás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használata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Gigabit</a:t>
            </a:r>
            <a:r>
              <a:rPr lang="hu-HU" sz="2800" kern="0" dirty="0">
                <a:solidFill>
                  <a:sysClr val="window" lastClr="FFFFFF"/>
                </a:solidFill>
              </a:rPr>
              <a:t>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Ethernet</a:t>
            </a:r>
            <a:r>
              <a:rPr kumimoji="0" lang="hu-HU" sz="2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esetén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2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4-bit/5-bit</a:t>
            </a:r>
            <a:r>
              <a:rPr lang="hu-HU" dirty="0"/>
              <a:t> kódolás</a:t>
            </a:r>
            <a:r>
              <a:rPr lang="en-US" dirty="0"/>
              <a:t> </a:t>
            </a:r>
            <a:r>
              <a:rPr lang="hu-HU" dirty="0"/>
              <a:t>NRZI előtt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(100 Mbps Ethernet</a:t>
            </a:r>
            <a:r>
              <a:rPr lang="hu-HU" dirty="0"/>
              <a:t> -</a:t>
            </a:r>
            <a:r>
              <a:rPr lang="en-US" dirty="0"/>
              <a:t>100BASE-TX)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600" dirty="0"/>
              <a:t>Megfigyelés</a:t>
            </a:r>
            <a:r>
              <a:rPr lang="en-US" sz="2600" dirty="0"/>
              <a:t>: </a:t>
            </a:r>
            <a:endParaRPr lang="hu-HU" sz="2600" dirty="0"/>
          </a:p>
          <a:p>
            <a:pPr lvl="1"/>
            <a:r>
              <a:rPr lang="en-US" sz="2300" dirty="0"/>
              <a:t>NRZI </a:t>
            </a:r>
            <a:r>
              <a:rPr lang="hu-HU" sz="2300" dirty="0"/>
              <a:t>jól működik, amíg nincs csupa 0-ákból álló sorozat</a:t>
            </a:r>
            <a:endParaRPr lang="en-US" sz="2300" dirty="0"/>
          </a:p>
          <a:p>
            <a:r>
              <a:rPr lang="hu-HU" sz="2600" dirty="0"/>
              <a:t>Ötlet -</a:t>
            </a:r>
            <a:r>
              <a:rPr lang="en-US" sz="2600" dirty="0"/>
              <a:t> </a:t>
            </a:r>
            <a:r>
              <a:rPr lang="hu-HU" sz="2300" dirty="0"/>
              <a:t>Kódoljunk minden 4 hosszú bitsorozatot 5-bitbe:</a:t>
            </a:r>
          </a:p>
          <a:p>
            <a:pPr lvl="1"/>
            <a:r>
              <a:rPr lang="hu-HU" sz="2000" dirty="0"/>
              <a:t> Nem lehet egynél több nulla a sorozat elején, és nem lehet kettőnél több a végén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4800" dirty="0"/>
          </a:p>
          <a:p>
            <a:r>
              <a:rPr lang="hu-HU" dirty="0"/>
              <a:t>Hátrányok</a:t>
            </a:r>
            <a:r>
              <a:rPr lang="en-US" dirty="0"/>
              <a:t>: </a:t>
            </a:r>
            <a:r>
              <a:rPr lang="hu-HU" dirty="0"/>
              <a:t>2</a:t>
            </a:r>
            <a:r>
              <a:rPr lang="en-US" dirty="0"/>
              <a:t>0%</a:t>
            </a:r>
            <a:r>
              <a:rPr lang="hu-HU" dirty="0" err="1"/>
              <a:t>-ot</a:t>
            </a:r>
            <a:r>
              <a:rPr lang="hu-HU" dirty="0"/>
              <a:t> veszítünk a hatékonyságból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1176" y="3687858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7899" y="3687858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1176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7899" y="3287748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37183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902" y="3687858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07587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4601" y="3299331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1523986" y="1960112"/>
            <a:ext cx="7620020" cy="954107"/>
            <a:chOff x="1219200" y="4876799"/>
            <a:chExt cx="5181605" cy="2525579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21141"/>
                <a:gd name="adj2" fmla="val -1866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52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8-bit/10-bit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kódolás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használata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Gigabit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Ethernet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esetén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Jelátvitel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9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Alapsáv és széles-sáv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Alapsáv avagy angolul </a:t>
            </a:r>
            <a:r>
              <a:rPr lang="hu-HU" sz="2000" i="1" dirty="0" err="1"/>
              <a:t>baseband</a:t>
            </a:r>
            <a:endParaRPr lang="hu-HU" sz="2000" i="1" dirty="0"/>
          </a:p>
          <a:p>
            <a:pPr lvl="1"/>
            <a:r>
              <a:rPr lang="hu-HU" sz="2000" dirty="0"/>
              <a:t>a digitális jel direkt árammá vagy feszültséggé alakul;</a:t>
            </a:r>
          </a:p>
          <a:p>
            <a:pPr lvl="1"/>
            <a:r>
              <a:rPr lang="hu-HU" sz="2000" dirty="0"/>
              <a:t>a jel minden frekvencián átvitelre kerül;</a:t>
            </a:r>
          </a:p>
          <a:p>
            <a:pPr lvl="1"/>
            <a:r>
              <a:rPr lang="hu-HU" sz="2000" dirty="0"/>
              <a:t>átviteli korlátok.</a:t>
            </a:r>
          </a:p>
          <a:p>
            <a:pPr lvl="1"/>
            <a:endParaRPr lang="hu-HU" sz="2000" dirty="0"/>
          </a:p>
          <a:p>
            <a:r>
              <a:rPr lang="hu-HU" sz="2000" dirty="0" err="1"/>
              <a:t>Szélessáv</a:t>
            </a:r>
            <a:r>
              <a:rPr lang="hu-HU" sz="2000" dirty="0"/>
              <a:t> avagy angolul </a:t>
            </a:r>
            <a:r>
              <a:rPr lang="hu-HU" sz="2000" i="1" dirty="0" err="1"/>
              <a:t>broadband</a:t>
            </a:r>
            <a:endParaRPr lang="hu-HU" sz="2000" i="1" dirty="0"/>
          </a:p>
          <a:p>
            <a:pPr lvl="1"/>
            <a:r>
              <a:rPr lang="hu-HU" sz="2000" dirty="0"/>
              <a:t>Egy széles frekvencia tartományban történik az átvitel;</a:t>
            </a:r>
          </a:p>
          <a:p>
            <a:pPr lvl="1"/>
            <a:r>
              <a:rPr lang="hu-HU" sz="2000" dirty="0"/>
              <a:t>a jel modulálására az alábbi lehetőségeket használhatjuk:</a:t>
            </a:r>
          </a:p>
          <a:p>
            <a:pPr lvl="2"/>
            <a:r>
              <a:rPr lang="hu-HU" sz="1800" dirty="0"/>
              <a:t>adatok vivőhullámra „ültetése” (</a:t>
            </a:r>
            <a:r>
              <a:rPr lang="hu-HU" sz="1800" i="1" dirty="0"/>
              <a:t>amplitúdó moduláció</a:t>
            </a:r>
            <a:r>
              <a:rPr lang="hu-HU" sz="1800" dirty="0"/>
              <a:t>);</a:t>
            </a:r>
          </a:p>
          <a:p>
            <a:pPr lvl="2"/>
            <a:r>
              <a:rPr lang="hu-HU" sz="1800" dirty="0"/>
              <a:t>vivőhullám megváltoztatása (</a:t>
            </a:r>
            <a:r>
              <a:rPr lang="hu-HU" sz="1800" i="1" dirty="0"/>
              <a:t>frekvencia vagy fázis moduláció</a:t>
            </a:r>
            <a:r>
              <a:rPr lang="hu-HU" sz="1800" dirty="0"/>
              <a:t>);</a:t>
            </a:r>
          </a:p>
          <a:p>
            <a:pPr lvl="2"/>
            <a:r>
              <a:rPr lang="hu-HU" sz="1800" dirty="0"/>
              <a:t>különböző vivőhullámok felhasználása egyidejűleg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alapsávú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35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607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65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111532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719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719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4514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4514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1835" y="2909943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51835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8682" y="3862137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6888080" y="3248927"/>
            <a:ext cx="1007465" cy="614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7895545" y="3248927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87900" y="4883270"/>
            <a:ext cx="100764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7895545" y="4231469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833437" y="3255078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5" idx="1"/>
          </p:cNvCxnSpPr>
          <p:nvPr/>
        </p:nvCxnSpPr>
        <p:spPr>
          <a:xfrm flipV="1">
            <a:off x="4860758" y="3255076"/>
            <a:ext cx="791076" cy="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4" idx="3"/>
          </p:cNvCxnSpPr>
          <p:nvPr/>
        </p:nvCxnSpPr>
        <p:spPr>
          <a:xfrm flipH="1">
            <a:off x="4860758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833437" y="4874841"/>
            <a:ext cx="791076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111893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1411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49053" y="3779602"/>
            <a:ext cx="15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3029544" y="3248926"/>
            <a:ext cx="199432" cy="83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3029544" y="4087378"/>
            <a:ext cx="198106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990774" y="3267787"/>
            <a:ext cx="332621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990774" y="4071990"/>
            <a:ext cx="332621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3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Digitális szélessávú átvitel struktúrája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021" y="3134627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630" y="4760495"/>
            <a:ext cx="295977" cy="228600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76" y="3363227"/>
            <a:ext cx="11723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adatforrás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328" y="4989094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adatcél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0" idx="1"/>
          </p:cNvCxnSpPr>
          <p:nvPr/>
        </p:nvCxnSpPr>
        <p:spPr>
          <a:xfrm>
            <a:off x="609998" y="3248928"/>
            <a:ext cx="481864" cy="6151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62" y="2909946"/>
            <a:ext cx="1236245" cy="69026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Forrás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862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Forrás dekódolás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637" y="2909946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637" y="4559969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Csatorna dekódolás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431" y="2910621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átvitel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2430" y="4569076"/>
            <a:ext cx="1236245" cy="62974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Fizikai vétel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498" y="3862815"/>
            <a:ext cx="1011815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/>
              <a:t>MÉDIUM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7838676" y="3248927"/>
            <a:ext cx="711685" cy="682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8550361" y="3249605"/>
            <a:ext cx="109045" cy="61321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3"/>
          </p:cNvCxnSpPr>
          <p:nvPr/>
        </p:nvCxnSpPr>
        <p:spPr>
          <a:xfrm>
            <a:off x="7838675" y="4883948"/>
            <a:ext cx="711686" cy="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 flipV="1">
            <a:off x="8550361" y="4232147"/>
            <a:ext cx="109045" cy="651803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2328107" y="3255078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2" idx="3"/>
          </p:cNvCxnSpPr>
          <p:nvPr/>
        </p:nvCxnSpPr>
        <p:spPr>
          <a:xfrm flipH="1">
            <a:off x="2328107" y="4874841"/>
            <a:ext cx="583530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5" idx="6"/>
          </p:cNvCxnSpPr>
          <p:nvPr/>
        </p:nvCxnSpPr>
        <p:spPr>
          <a:xfrm flipH="1" flipV="1">
            <a:off x="613607" y="4874795"/>
            <a:ext cx="478255" cy="46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8780" y="3918101"/>
            <a:ext cx="1115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Forrás bitek</a:t>
            </a:r>
            <a:endParaRPr lang="en-US" sz="16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91326" y="3779602"/>
            <a:ext cx="1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Csatorna szimbólumok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52" idx="3"/>
          </p:cNvCxnSpPr>
          <p:nvPr/>
        </p:nvCxnSpPr>
        <p:spPr>
          <a:xfrm flipV="1">
            <a:off x="2524214" y="3262580"/>
            <a:ext cx="73278" cy="82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</p:cNvCxnSpPr>
          <p:nvPr/>
        </p:nvCxnSpPr>
        <p:spPr>
          <a:xfrm>
            <a:off x="2524214" y="4087378"/>
            <a:ext cx="73278" cy="7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</p:cNvCxnSpPr>
          <p:nvPr/>
        </p:nvCxnSpPr>
        <p:spPr>
          <a:xfrm flipV="1">
            <a:off x="4061327" y="3267787"/>
            <a:ext cx="332620" cy="8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</p:cNvCxnSpPr>
          <p:nvPr/>
        </p:nvCxnSpPr>
        <p:spPr>
          <a:xfrm>
            <a:off x="4061327" y="4071990"/>
            <a:ext cx="332620" cy="80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715" y="2910620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3" idx="3"/>
            <a:endCxn id="32" idx="1"/>
          </p:cNvCxnSpPr>
          <p:nvPr/>
        </p:nvCxnSpPr>
        <p:spPr>
          <a:xfrm>
            <a:off x="4147882" y="3255078"/>
            <a:ext cx="606833" cy="67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2" idx="3"/>
            <a:endCxn id="15" idx="1"/>
          </p:cNvCxnSpPr>
          <p:nvPr/>
        </p:nvCxnSpPr>
        <p:spPr>
          <a:xfrm>
            <a:off x="5990959" y="3255753"/>
            <a:ext cx="611471" cy="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54714" y="4529928"/>
            <a:ext cx="1236245" cy="690265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Demoduláció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6" idx="1"/>
            <a:endCxn id="45" idx="3"/>
          </p:cNvCxnSpPr>
          <p:nvPr/>
        </p:nvCxnSpPr>
        <p:spPr>
          <a:xfrm flipH="1" flipV="1">
            <a:off x="5990959" y="4875060"/>
            <a:ext cx="611471" cy="88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  <a:endCxn id="14" idx="3"/>
          </p:cNvCxnSpPr>
          <p:nvPr/>
        </p:nvCxnSpPr>
        <p:spPr>
          <a:xfrm flipH="1" flipV="1">
            <a:off x="4147882" y="4874842"/>
            <a:ext cx="606832" cy="21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1299" y="3771088"/>
            <a:ext cx="16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/>
              <a:t>Hullám formák</a:t>
            </a:r>
          </a:p>
          <a:p>
            <a:pPr algn="ctr"/>
            <a:r>
              <a:rPr lang="hu-HU" sz="1600" i="1" dirty="0"/>
              <a:t>véges halmaza</a:t>
            </a:r>
            <a:endParaRPr lang="en-US" sz="1600" i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6092799" y="3259275"/>
            <a:ext cx="166310" cy="8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</p:cNvCxnSpPr>
          <p:nvPr/>
        </p:nvCxnSpPr>
        <p:spPr>
          <a:xfrm>
            <a:off x="6092799" y="4063476"/>
            <a:ext cx="166310" cy="8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ábrázolás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000" dirty="0"/>
                  <a:t>Egy szinusz rezgés amplitúdó ábrázolása </a:t>
                </a:r>
                <a:r>
                  <a:rPr lang="hu-HU" sz="2000" i="1" dirty="0"/>
                  <a:t>T</a:t>
                </a:r>
                <a:r>
                  <a:rPr lang="hu-HU" sz="2000" dirty="0"/>
                  <a:t> periódus idejű függvényre 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hu-HU" sz="2000" dirty="0"/>
                  <a:t>, ahol </a:t>
                </a:r>
                <a:r>
                  <a:rPr lang="hu-HU" sz="2000" i="1" dirty="0"/>
                  <a:t>A</a:t>
                </a:r>
                <a:r>
                  <a:rPr lang="hu-HU" sz="2000" dirty="0"/>
                  <a:t> az amplitúdó, </a:t>
                </a:r>
                <a:r>
                  <a:rPr lang="hu-HU" sz="2000" i="1" dirty="0"/>
                  <a:t>f</a:t>
                </a:r>
                <a:r>
                  <a:rPr lang="hu-HU" sz="2000" dirty="0"/>
                  <a:t> a frekvencia és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hu-HU" sz="2000" dirty="0"/>
                  <a:t> a fáziseltolás.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94" y="2801930"/>
            <a:ext cx="5713375" cy="28620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Amplitúdó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449199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amplitúdójaként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b="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amplitúdó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amplitúdó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(szignál erőssége egy diszkrét halmaz értékeinek megfelelően változik)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989320" cy="4023360"/>
              </a:xfrm>
              <a:blipFill rotWithShape="0">
                <a:blip r:embed="rId2"/>
                <a:stretch>
                  <a:fillRect l="-91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8" y="2086366"/>
            <a:ext cx="3383693" cy="3126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70" y="4409878"/>
            <a:ext cx="3809757" cy="2142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59125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frekvenciájában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frekvencia moduláció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frekvencia-eltolás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(például egy diszkrét halmaz szimbólumaihoz különböző frekvenciák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121667" cy="4023360"/>
              </a:xfrm>
              <a:blipFill rotWithShape="0">
                <a:blip r:embed="rId2"/>
                <a:stretch>
                  <a:fillRect l="-896" t="-1667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77" y="1845735"/>
            <a:ext cx="3050381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83" y="4195178"/>
            <a:ext cx="4230027" cy="22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8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Illusztráció - AM &amp; FM analóg jel esetén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adatátvitel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1-es bit: feszültség vagy áramerősség</a:t>
            </a:r>
          </a:p>
          <a:p>
            <a:r>
              <a:rPr lang="hu-HU" dirty="0"/>
              <a:t>0-ás bit: nincs feszültség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5" y="3068960"/>
            <a:ext cx="8241556" cy="303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48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fázisában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fázis moduláció (nem igazán használják)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fázis-eltolás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 például egy diszkrét halmaz szimbólumaihoz különböző fázisok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50267" cy="4023360"/>
              </a:xfrm>
              <a:blipFill rotWithShape="0">
                <a:blip r:embed="rId2"/>
                <a:stretch>
                  <a:fillRect l="-8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szimbólum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különböző szimbólumokkal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A fázis eltolások könnyen felismerhetőek a fogadó által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4 szimbólum esetén: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Ezzel kétszeres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P</a:t>
                </a:r>
                <a:r>
                  <a:rPr lang="hu-HU" sz="2000" dirty="0" err="1"/>
                  <a:t>hase</a:t>
                </a:r>
                <a:r>
                  <a:rPr lang="hu-HU" sz="2000" dirty="0"/>
                  <a:t> </a:t>
                </a:r>
                <a:r>
                  <a:rPr lang="hu-HU" sz="2000" b="1" dirty="0"/>
                  <a:t>S</a:t>
                </a:r>
                <a:r>
                  <a:rPr lang="hu-HU" sz="2000" dirty="0"/>
                  <a:t>hift </a:t>
                </a:r>
                <a:r>
                  <a:rPr lang="hu-HU" sz="2000" b="1" dirty="0" err="1"/>
                  <a:t>K</a:t>
                </a:r>
                <a:r>
                  <a:rPr lang="hu-HU" sz="2000" dirty="0" err="1"/>
                  <a:t>eying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2000" b="1" dirty="0"/>
                  <a:t>Amplitúdó- és fázis-moduláció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Kombinálhatóak a módszerek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16 különböző szimbólum (amplitúdó és fázis kombináció) használata</a:t>
                </a:r>
              </a:p>
              <a:p>
                <a:pPr lvl="1"/>
                <a:r>
                  <a:rPr lang="hu-HU" sz="2000" dirty="0"/>
                  <a:t>Ezzel négyszeres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A</a:t>
                </a:r>
                <a:r>
                  <a:rPr lang="hu-HU" sz="2000" dirty="0" err="1"/>
                  <a:t>mplitude</a:t>
                </a:r>
                <a:r>
                  <a:rPr lang="hu-HU" sz="2000" dirty="0"/>
                  <a:t> </a:t>
                </a:r>
                <a:r>
                  <a:rPr lang="hu-HU" sz="2000" b="1" dirty="0"/>
                  <a:t>M</a:t>
                </a:r>
                <a:r>
                  <a:rPr lang="hu-HU" sz="2000" dirty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8340"/>
              </a:xfrm>
              <a:blipFill rotWithShape="0">
                <a:blip r:embed="rId2"/>
                <a:stretch>
                  <a:fillRect l="-606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és analóg jelek összehasonlítása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663440" cy="4023360"/>
          </a:xfrm>
        </p:spPr>
        <p:txBody>
          <a:bodyPr>
            <a:normAutofit fontScale="92500"/>
          </a:bodyPr>
          <a:lstStyle/>
          <a:p>
            <a:r>
              <a:rPr lang="hu-HU" sz="2000" i="1" dirty="0"/>
              <a:t>Digitális átvitel – </a:t>
            </a:r>
            <a:r>
              <a:rPr lang="hu-HU" sz="2000" dirty="0"/>
              <a:t>Diszkrét szignálok véges halmazát használja (például feszültség vagy áramerősség értékek).</a:t>
            </a:r>
          </a:p>
          <a:p>
            <a:r>
              <a:rPr lang="hu-HU" sz="2000" i="1" dirty="0"/>
              <a:t>Analóg átvitel</a:t>
            </a:r>
            <a:r>
              <a:rPr lang="hu-HU" sz="2000" dirty="0"/>
              <a:t> – Szignálok folytonos halmazát használja (például feszültség vagy áramerősség a vezetékben)</a:t>
            </a:r>
          </a:p>
          <a:p>
            <a:r>
              <a:rPr lang="hu-HU" sz="2000" i="1" dirty="0"/>
              <a:t>Digitális előnyei</a:t>
            </a:r>
          </a:p>
          <a:p>
            <a:pPr lvl="1"/>
            <a:r>
              <a:rPr lang="hu-HU" sz="2000" dirty="0"/>
              <a:t>Lehetőség van a vételpontosság helyreállítására illetve az eredeti jel helyreállítására</a:t>
            </a:r>
          </a:p>
          <a:p>
            <a:r>
              <a:rPr lang="hu-HU" sz="2000" i="1" dirty="0"/>
              <a:t>Analóg hátránya</a:t>
            </a:r>
          </a:p>
          <a:p>
            <a:pPr lvl="1"/>
            <a:r>
              <a:rPr lang="hu-HU" sz="2000" dirty="0"/>
              <a:t>A fellépő hibák önmagukat erősíthetik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/>
              <a:t>Csatorna hozzáférés módszerei</a:t>
            </a:r>
          </a:p>
          <a:p>
            <a:r>
              <a:rPr lang="hu-HU" sz="4400" dirty="0"/>
              <a:t>(statikus)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Lehetővé teszi, hogy több jel </a:t>
            </a:r>
            <a:r>
              <a:rPr lang="hu-HU" dirty="0" err="1"/>
              <a:t>egyidőben</a:t>
            </a:r>
            <a:r>
              <a:rPr lang="hu-HU" dirty="0"/>
              <a:t> utazzon egy fizikai közegen</a:t>
            </a:r>
          </a:p>
          <a:p>
            <a:endParaRPr lang="hu-HU" dirty="0"/>
          </a:p>
          <a:p>
            <a:r>
              <a:rPr lang="hu-HU" dirty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legegyszerűbb </a:t>
            </a:r>
            <a:r>
              <a:rPr lang="hu-HU" dirty="0" err="1"/>
              <a:t>multiplexálási</a:t>
            </a:r>
            <a:r>
              <a:rPr lang="hu-HU" dirty="0"/>
              <a:t> módszer.</a:t>
            </a:r>
          </a:p>
          <a:p>
            <a:r>
              <a:rPr lang="hu-HU" dirty="0"/>
              <a:t>Angolul </a:t>
            </a:r>
            <a:r>
              <a:rPr lang="hu-HU" b="1" dirty="0" err="1"/>
              <a:t>S</a:t>
            </a:r>
            <a:r>
              <a:rPr lang="hu-HU" i="1" dirty="0" err="1"/>
              <a:t>pace-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  <a:p>
            <a:r>
              <a:rPr lang="hu-HU" dirty="0"/>
              <a:t>Vezetékes kommunikáció esetén minden egyes csatornához külön pont-pont vezeték tartozik.</a:t>
            </a:r>
          </a:p>
          <a:p>
            <a:r>
              <a:rPr lang="hu-HU" dirty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9526"/>
              </p:ext>
            </p:extLst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7236619" imgH="4214813" progId="Imaging.Document">
                  <p:embed/>
                </p:oleObj>
              </mc:Choice>
              <mc:Fallback>
                <p:oleObj name="Image Document" r:id="rId2" imgW="7236619" imgH="4214813" progId="Imaging.Document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Olyan módszertan, amelyben egy kommunikációs csatornán több szignál kombinációja adja az átvitelt. </a:t>
            </a:r>
          </a:p>
          <a:p>
            <a:r>
              <a:rPr lang="hu-HU" sz="2800" dirty="0"/>
              <a:t>Minden szignálhoz más frekvencia tartozik.</a:t>
            </a:r>
          </a:p>
          <a:p>
            <a:r>
              <a:rPr lang="hu-HU" sz="2800" dirty="0"/>
              <a:t>Angolul </a:t>
            </a:r>
            <a:r>
              <a:rPr lang="hu-HU" sz="2800" b="1" dirty="0" err="1"/>
              <a:t>F</a:t>
            </a:r>
            <a:r>
              <a:rPr lang="hu-HU" sz="2800" i="1" dirty="0" err="1"/>
              <a:t>requency-</a:t>
            </a:r>
            <a:r>
              <a:rPr lang="hu-HU" sz="2800" b="1" dirty="0" err="1"/>
              <a:t>D</a:t>
            </a:r>
            <a:r>
              <a:rPr lang="hu-HU" sz="2800" i="1" dirty="0" err="1"/>
              <a:t>ivision</a:t>
            </a:r>
            <a:r>
              <a:rPr lang="hu-HU" sz="2800" dirty="0"/>
              <a:t> </a:t>
            </a:r>
            <a:r>
              <a:rPr lang="hu-HU" sz="2800" b="1" dirty="0" err="1"/>
              <a:t>M</a:t>
            </a:r>
            <a:r>
              <a:rPr lang="hu-HU" sz="2800" i="1" dirty="0" err="1"/>
              <a:t>ultiplexing</a:t>
            </a:r>
            <a:endParaRPr lang="hu-HU" sz="2800" i="1" dirty="0"/>
          </a:p>
          <a:p>
            <a:r>
              <a:rPr lang="hu-HU" sz="2800" dirty="0"/>
              <a:t>Tipikusan analóg vonalon használják.</a:t>
            </a:r>
          </a:p>
          <a:p>
            <a:r>
              <a:rPr lang="hu-HU" sz="2800" dirty="0"/>
              <a:t>Többféle megvalósítása van:</a:t>
            </a:r>
          </a:p>
          <a:p>
            <a:pPr lvl="1"/>
            <a:r>
              <a:rPr lang="hu-HU" sz="2400" dirty="0"/>
              <a:t>XOR a szignálokon véletlen 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Hullámhossz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alkalmazzák.</a:t>
            </a:r>
          </a:p>
          <a:p>
            <a:r>
              <a:rPr lang="hu-HU" dirty="0"/>
              <a:t>Angolul </a:t>
            </a:r>
            <a:r>
              <a:rPr lang="hu-HU" b="1" dirty="0" err="1"/>
              <a:t>W</a:t>
            </a:r>
            <a:r>
              <a:rPr lang="hu-HU" dirty="0" err="1"/>
              <a:t>avelength</a:t>
            </a:r>
            <a:r>
              <a:rPr lang="hu-HU" i="1" dirty="0" err="1"/>
              <a:t>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57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Több párhuzamos adatfolyam átvitelét a jelsorozat rövid időintervallumokra szegmentálásával oldja meg. </a:t>
            </a:r>
          </a:p>
          <a:p>
            <a:r>
              <a:rPr lang="hu-HU" dirty="0"/>
              <a:t>Diszkrét időszeletek használata. Minden állomás saját időszeletet kap.</a:t>
            </a:r>
          </a:p>
          <a:p>
            <a:r>
              <a:rPr lang="hu-HU" dirty="0"/>
              <a:t>Angolul </a:t>
            </a:r>
            <a:r>
              <a:rPr lang="hu-HU" b="1" dirty="0" err="1"/>
              <a:t>T</a:t>
            </a:r>
            <a:r>
              <a:rPr lang="hu-HU" i="1" dirty="0" err="1"/>
              <a:t>ime-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25757"/>
              </p:ext>
            </p:extLst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8906608" imgH="5187462" progId="Imaging.Document">
                  <p:embed/>
                </p:oleObj>
              </mc:Choice>
              <mc:Fallback>
                <p:oleObj name="Image Document" r:id="rId2" imgW="8906608" imgH="5187462" progId="Imaging.Document">
                  <p:embed/>
                  <p:pic>
                    <p:nvPicPr>
                      <p:cNvPr id="0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 harmadik generációs mobiltelefon hálózatok alapját képezi (</a:t>
            </a:r>
            <a:r>
              <a:rPr lang="hu-HU" sz="2000" i="1" dirty="0"/>
              <a:t>IS-95 szabvány</a:t>
            </a:r>
            <a:r>
              <a:rPr lang="hu-HU" sz="2000" dirty="0"/>
              <a:t>)</a:t>
            </a:r>
          </a:p>
          <a:p>
            <a:r>
              <a:rPr lang="hu-HU" sz="2000" dirty="0"/>
              <a:t>minden állomás egyfolytában sugározhat a rendelkezésre álló teljes frekvenciasávon</a:t>
            </a:r>
          </a:p>
          <a:p>
            <a:r>
              <a:rPr lang="hu-HU" sz="2000" dirty="0"/>
              <a:t>Feltételezi, hogy a többszörös jelek lineárisan összeadódnak.</a:t>
            </a:r>
          </a:p>
          <a:p>
            <a:r>
              <a:rPr lang="hu-HU" sz="2000" b="1" dirty="0"/>
              <a:t>Kulcsa</a:t>
            </a:r>
            <a:r>
              <a:rPr lang="hu-HU" sz="2000" dirty="0"/>
              <a:t>: a hasznos jel kiszűrése</a:t>
            </a:r>
          </a:p>
          <a:p>
            <a:pPr marL="0" indent="0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cap="small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bitidőt </a:t>
            </a:r>
            <a:r>
              <a:rPr lang="hu-HU" sz="2000" i="1" dirty="0"/>
              <a:t>m</a:t>
            </a:r>
            <a:r>
              <a:rPr lang="hu-HU" sz="2000" dirty="0"/>
              <a:t> darab rövid intervallumra osztunk, ezek a töredékek (angolul </a:t>
            </a:r>
            <a:r>
              <a:rPr lang="hu-HU" sz="2000" i="1" dirty="0"/>
              <a:t>chip</a:t>
            </a:r>
            <a:r>
              <a:rPr lang="hu-HU" sz="2000" dirty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minden állomáshoz egy </a:t>
            </a:r>
            <a:r>
              <a:rPr lang="hu-HU" sz="2000" i="1" dirty="0"/>
              <a:t>m</a:t>
            </a:r>
            <a:r>
              <a:rPr lang="hu-HU" sz="2000" dirty="0"/>
              <a:t> bites kód tartozik, úgynevezett töredéksorozat (angolul </a:t>
            </a:r>
            <a:r>
              <a:rPr lang="hu-HU" sz="2000" i="1" dirty="0"/>
              <a:t>chip </a:t>
            </a:r>
            <a:r>
              <a:rPr lang="hu-HU" sz="2000" i="1" dirty="0" err="1"/>
              <a:t>sequence</a:t>
            </a:r>
            <a:r>
              <a:rPr lang="hu-HU" sz="2000" dirty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0-es bitet akar továbbítani egy állomás, akkor elküldi a saját töredéksorozatának egyes </a:t>
            </a:r>
            <a:r>
              <a:rPr lang="hu-HU" sz="2000" dirty="0" err="1"/>
              <a:t>komplemensét</a:t>
            </a:r>
            <a:r>
              <a:rPr lang="hu-HU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Egynél több bit szükséges a „b” karakter átviteléhez</a:t>
            </a:r>
          </a:p>
          <a:p>
            <a:r>
              <a:rPr lang="hu-HU" dirty="0"/>
              <a:t>A „b” ASCII kódja bináris formában: 01100010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1554"/>
            <a:ext cx="5040635" cy="39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Idő</a:t>
            </a:r>
            <a:endParaRPr lang="en-US" b="1" dirty="0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155371" y="5607538"/>
            <a:ext cx="2050869" cy="6495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548639" y="5184530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Nincs feszültség</a:t>
            </a:r>
            <a:endParaRPr lang="en-US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71154" y="2701554"/>
            <a:ext cx="24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Van feszültség</a:t>
            </a:r>
            <a:endParaRPr lang="en-US" b="1" dirty="0"/>
          </a:p>
        </p:txBody>
      </p:sp>
      <p:cxnSp>
        <p:nvCxnSpPr>
          <p:cNvPr id="12" name="Egyenes összekötő nyíllal 11"/>
          <p:cNvCxnSpPr/>
          <p:nvPr/>
        </p:nvCxnSpPr>
        <p:spPr>
          <a:xfrm>
            <a:off x="2268684" y="5343070"/>
            <a:ext cx="4197430" cy="8225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2682469" y="2886220"/>
            <a:ext cx="4893988" cy="6181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9" idx="2"/>
          </p:cNvCxnSpPr>
          <p:nvPr/>
        </p:nvCxnSpPr>
        <p:spPr>
          <a:xfrm>
            <a:off x="2279570" y="3070886"/>
            <a:ext cx="2632064" cy="3254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7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m-szeres sávszélesség válik szükségessé, azaz szórt spektrumú kommunikációt valósít meg</a:t>
            </a:r>
          </a:p>
          <a:p>
            <a:r>
              <a:rPr lang="hu-HU" sz="2000" dirty="0"/>
              <a:t>szemléltetésre bipoláris kódolást használunk:</a:t>
            </a:r>
          </a:p>
          <a:p>
            <a:pPr lvl="1"/>
            <a:r>
              <a:rPr lang="hu-HU" sz="2000" dirty="0"/>
              <a:t>bináris 0 esetén -1; bináris 1 esetén +1</a:t>
            </a:r>
          </a:p>
          <a:p>
            <a:pPr lvl="1"/>
            <a:r>
              <a:rPr lang="hu-HU" sz="2000" dirty="0"/>
              <a:t>az állomásokhoz rendelt töredék sorozatok </a:t>
            </a:r>
            <a:r>
              <a:rPr lang="hu-HU" sz="2000" b="1" dirty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/>
                  <a:t>szinkron esetben a </a:t>
                </a:r>
                <a:r>
                  <a:rPr lang="hu-HU" sz="2000" i="1" dirty="0" err="1"/>
                  <a:t>Walsh</a:t>
                </a:r>
                <a:r>
                  <a:rPr lang="hu-HU" sz="2000" dirty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/>
                  <a:t>,</a:t>
                </a:r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(1,0,1,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/>
              <a:t>((1,-1),(</a:t>
            </a:r>
            <a:r>
              <a:rPr lang="hu-HU" sz="2000" dirty="0" err="1"/>
              <a:t>-1</a:t>
            </a:r>
            <a:r>
              <a:rPr lang="hu-HU" sz="2000" dirty="0"/>
              <a:t>,1),(</a:t>
            </a:r>
            <a:r>
              <a:rPr lang="hu-HU" sz="2000" dirty="0" err="1"/>
              <a:t>1</a:t>
            </a:r>
            <a:r>
              <a:rPr lang="hu-HU" sz="2000" dirty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Chip kódja legyen (1,</a:t>
            </a:r>
            <a:r>
              <a:rPr lang="hu-HU" sz="1800" dirty="0" err="1"/>
              <a:t>1</a:t>
            </a:r>
            <a:r>
              <a:rPr lang="hu-HU" sz="1800" dirty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(0,</a:t>
            </a:r>
            <a:r>
              <a:rPr lang="hu-HU" sz="1800" dirty="0" err="1"/>
              <a:t>0</a:t>
            </a:r>
            <a:r>
              <a:rPr lang="hu-HU" sz="1800" dirty="0"/>
              <a:t>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((-1,-1),(</a:t>
            </a:r>
            <a:r>
              <a:rPr lang="hu-HU" sz="1800" dirty="0" err="1"/>
              <a:t>-1</a:t>
            </a:r>
            <a:r>
              <a:rPr lang="hu-HU" sz="1800" dirty="0"/>
              <a:t>,</a:t>
            </a:r>
            <a:r>
              <a:rPr lang="hu-HU" sz="1800" dirty="0" err="1"/>
              <a:t>-1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(0,-2,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8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B chip kódját: (1,</a:t>
            </a:r>
            <a:r>
              <a:rPr lang="hu-HU" sz="2000" dirty="0" err="1"/>
              <a:t>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</a:t>
            </a:r>
            <a:r>
              <a:rPr lang="hu-HU" sz="1800" dirty="0" err="1"/>
              <a:t>1</a:t>
            </a:r>
            <a:r>
              <a:rPr lang="hu-HU" sz="1800" dirty="0"/>
              <a:t>),(-2,0)*(1,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(-2,</a:t>
            </a:r>
            <a:r>
              <a:rPr lang="hu-HU" sz="2000" dirty="0" err="1"/>
              <a:t>-2</a:t>
            </a:r>
            <a:r>
              <a:rPr lang="hu-HU" sz="2000" dirty="0"/>
              <a:t>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/>
              <a:t>(-,-,+,+), azaz 0011 volt az üzenet B-től.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A chip kódját: (1,-1).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((0,-2)*(1,-1),(-2,0)*(1,-1),(2,0)*(1,-1) ,(2,0)*(1,-1))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(2,-2,2,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/>
              <a:t>(+,-,+,+), azaz 1011 volt az üzenet A-tól.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((0,-2),(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Tér-multiplexálás</a:t>
            </a:r>
            <a:r>
              <a:rPr lang="hu-HU" sz="2000" dirty="0"/>
              <a:t> avagy </a:t>
            </a:r>
            <a:r>
              <a:rPr lang="hu-HU" sz="2000" i="1" dirty="0"/>
              <a:t>SDM </a:t>
            </a:r>
            <a:r>
              <a:rPr lang="hu-HU" sz="2000" dirty="0"/>
              <a:t>(párhuzamos adatátviteli csatornák)</a:t>
            </a:r>
          </a:p>
          <a:p>
            <a:pPr lvl="1"/>
            <a:r>
              <a:rPr lang="hu-HU" sz="2000" dirty="0" err="1"/>
              <a:t>cellurális</a:t>
            </a:r>
            <a:r>
              <a:rPr lang="hu-HU" sz="2000" dirty="0"/>
              <a:t> hálózatok</a:t>
            </a:r>
          </a:p>
          <a:p>
            <a:r>
              <a:rPr lang="hu-HU" sz="2000" dirty="0" err="1"/>
              <a:t>Frekvencia-multiplexálás</a:t>
            </a:r>
            <a:r>
              <a:rPr lang="hu-HU" sz="2000" dirty="0"/>
              <a:t> avagy </a:t>
            </a:r>
            <a:r>
              <a:rPr lang="hu-HU" sz="2000" i="1" dirty="0"/>
              <a:t>FDM</a:t>
            </a:r>
            <a:r>
              <a:rPr lang="hu-HU" sz="2000" dirty="0"/>
              <a:t>(a frekvencia tartomány felosztása és küldőhöz rendelése)</a:t>
            </a:r>
            <a:endParaRPr lang="hu-HU" sz="2000" b="1" dirty="0"/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D</a:t>
            </a:r>
            <a:r>
              <a:rPr lang="hu-HU" sz="2000" i="1" dirty="0" err="1"/>
              <a:t>irect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equence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(XOR a szignálokon véletlen bitsorozattal)</a:t>
            </a:r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F</a:t>
            </a:r>
            <a:r>
              <a:rPr lang="hu-HU" sz="2000" i="1" dirty="0" err="1"/>
              <a:t>requency</a:t>
            </a:r>
            <a:r>
              <a:rPr lang="hu-HU" sz="2000" dirty="0"/>
              <a:t> </a:t>
            </a:r>
            <a:r>
              <a:rPr lang="hu-HU" sz="2000" b="1" dirty="0"/>
              <a:t>H</a:t>
            </a:r>
            <a:r>
              <a:rPr lang="hu-HU" sz="2000" i="1" dirty="0"/>
              <a:t>opping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</a:t>
            </a:r>
            <a:r>
              <a:rPr lang="hu-HU" sz="2000" dirty="0" err="1"/>
              <a:t>pszeudo</a:t>
            </a:r>
            <a:r>
              <a:rPr lang="hu-HU" sz="2000" dirty="0"/>
              <a:t> véletlen szám alapú választás)</a:t>
            </a:r>
          </a:p>
          <a:p>
            <a:r>
              <a:rPr lang="hu-HU" sz="2000" dirty="0" err="1"/>
              <a:t>Idő-multiplexálás</a:t>
            </a:r>
            <a:r>
              <a:rPr lang="hu-HU" sz="2000" dirty="0"/>
              <a:t> avagy </a:t>
            </a:r>
            <a:r>
              <a:rPr lang="hu-HU" sz="2000" i="1" dirty="0"/>
              <a:t>TDM </a:t>
            </a:r>
            <a:r>
              <a:rPr lang="hu-HU" sz="2000" dirty="0"/>
              <a:t>(a médium használat időszeletekre osztása és küldőhöz rendelése)</a:t>
            </a:r>
          </a:p>
          <a:p>
            <a:pPr lvl="1"/>
            <a:r>
              <a:rPr lang="hu-HU" sz="2000" dirty="0"/>
              <a:t>diszkrét idő szeletek (</a:t>
            </a:r>
            <a:r>
              <a:rPr lang="hu-HU" sz="2000" i="1" dirty="0" err="1"/>
              <a:t>slot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koordináció vagy merev felosztás kell hozzá</a:t>
            </a:r>
          </a:p>
          <a:p>
            <a:r>
              <a:rPr lang="hu-HU" sz="2000" dirty="0" err="1"/>
              <a:t>Hullámhossz-multiplexálás</a:t>
            </a:r>
            <a:r>
              <a:rPr lang="hu-HU" sz="2000" dirty="0"/>
              <a:t> avagy </a:t>
            </a:r>
            <a:r>
              <a:rPr lang="hu-HU" sz="2000" i="1" dirty="0"/>
              <a:t>WDM </a:t>
            </a:r>
            <a:r>
              <a:rPr lang="hu-HU" sz="2000" dirty="0"/>
              <a:t>(optikai </a:t>
            </a:r>
            <a:r>
              <a:rPr lang="hu-HU" sz="2000" dirty="0" err="1"/>
              <a:t>frekvencia-multiplexálás</a:t>
            </a:r>
            <a:r>
              <a:rPr lang="hu-HU" sz="2000" dirty="0"/>
              <a:t>)</a:t>
            </a:r>
          </a:p>
          <a:p>
            <a:r>
              <a:rPr lang="hu-HU" sz="2000" dirty="0"/>
              <a:t>Kód </a:t>
            </a:r>
            <a:r>
              <a:rPr lang="hu-HU" sz="2000" dirty="0" err="1"/>
              <a:t>multiplexálás</a:t>
            </a:r>
            <a:r>
              <a:rPr lang="hu-HU" sz="2000" dirty="0"/>
              <a:t> avagy </a:t>
            </a:r>
            <a:r>
              <a:rPr lang="hu-HU" sz="2000" i="1" dirty="0"/>
              <a:t>CDM</a:t>
            </a:r>
            <a:r>
              <a:rPr lang="hu-HU" sz="2000" dirty="0"/>
              <a:t> (mobil kommunikációban használatos)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3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91" y="2701554"/>
            <a:ext cx="5329857" cy="392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„b” karakter átvitele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Túl rossz vétel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 rot="16200000">
            <a:off x="2119834" y="44815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Feszültség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5112097" y="651659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Idő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94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Adatátvitel vezeték esetén valamilyen fizikai jellemző változtatásával lehetséges (pl.: feszültség, áramerősség)</a:t>
                </a:r>
              </a:p>
              <a:p>
                <a:pPr lvl="1"/>
                <a:r>
                  <a:rPr lang="hu-HU" sz="2200" dirty="0"/>
                  <a:t>a viselkedést 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f(t)</a:t>
                </a:r>
                <a:r>
                  <a:rPr lang="hu-HU" sz="2200" dirty="0"/>
                  <a:t> függvénnyel jellemezhetjük </a:t>
                </a:r>
              </a:p>
              <a:p>
                <a:r>
                  <a:rPr lang="hu-HU" sz="2500" b="0" dirty="0"/>
                  <a:t>Bármely </a:t>
                </a:r>
                <a:r>
                  <a:rPr lang="hu-HU" sz="25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hu-HU" sz="2500" b="0" i="1" dirty="0"/>
                  <a:t> </a:t>
                </a:r>
                <a:r>
                  <a:rPr lang="hu-HU" sz="2500" b="0" dirty="0"/>
                  <a:t>periódusidejű </a:t>
                </a:r>
                <a:r>
                  <a:rPr lang="hu-HU" sz="25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g(t)</a:t>
                </a:r>
                <a:r>
                  <a:rPr lang="hu-HU" sz="2500" b="0" dirty="0"/>
                  <a:t> periodikus függvény előáll a következő alakban: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𝑛𝑓𝑡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hu-HU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𝑛𝑓𝑡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hu-HU" sz="1800" dirty="0"/>
                  <a:t>,</a:t>
                </a:r>
              </a:p>
              <a:p>
                <a:pPr marL="396000" lvl="1" indent="0">
                  <a:buNone/>
                </a:pPr>
                <a:r>
                  <a:rPr lang="hu-HU" sz="2200" dirty="0"/>
                  <a:t>ahol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sz="2200" dirty="0"/>
                  <a:t> az alapfrekvencia,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dirty="0"/>
                  <a:t> pedig az </a:t>
                </a:r>
                <a:r>
                  <a:rPr lang="hu-HU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hu-HU" sz="2200" dirty="0"/>
                  <a:t>-edik harmonikus szinuszos illetve koszinuszos amplitúdók.</a:t>
                </a:r>
              </a:p>
              <a:p>
                <a:pPr marL="396000" lvl="1" indent="0">
                  <a:buNone/>
                </a:pPr>
                <a:endParaRPr lang="hu-HU" sz="2200" b="0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4" y="1832671"/>
                <a:ext cx="6257108" cy="4607318"/>
              </a:xfrm>
              <a:blipFill rotWithShape="1">
                <a:blip r:embed="rId2"/>
                <a:stretch>
                  <a:fillRect l="-1168" t="-795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://upload.wikimedia.org/wikipedia/commons/thumb/2/2c/Fourier_Series.svg/168px-Fourier_Seri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01" y="2246811"/>
            <a:ext cx="2453258" cy="43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 – </a:t>
            </a:r>
            <a:r>
              <a:rPr lang="hu-HU" sz="4400" dirty="0"/>
              <a:t>adatátvitel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90371"/>
              </a:xfrm>
            </p:spPr>
            <p:txBody>
              <a:bodyPr>
                <a:normAutofit/>
              </a:bodyPr>
              <a:lstStyle/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𝑛𝑓𝑡</m:t>
                              </m:r>
                            </m:e>
                          </m:d>
                        </m:e>
                      </m:func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  <a:p>
                <a:pPr marL="39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0371"/>
              </a:xfrm>
              <a:blipFill rotWithShape="0"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6DE55E-D041-40E8-A10C-1923FA9451C3}"/>
</file>

<file path=customXml/itemProps2.xml><?xml version="1.0" encoding="utf-8"?>
<ds:datastoreItem xmlns:ds="http://schemas.openxmlformats.org/officeDocument/2006/customXml" ds:itemID="{2BC1EC4A-71CC-487F-AFA0-B14918F17334}"/>
</file>

<file path=customXml/itemProps3.xml><?xml version="1.0" encoding="utf-8"?>
<ds:datastoreItem xmlns:ds="http://schemas.openxmlformats.org/officeDocument/2006/customXml" ds:itemID="{9217E0B3-FAB2-40EF-BEE9-7BC101503351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72769</TotalTime>
  <Words>3726</Words>
  <Application>Microsoft Office PowerPoint</Application>
  <PresentationFormat>Diavetítés a képernyőre (4:3 oldalarány)</PresentationFormat>
  <Paragraphs>769</Paragraphs>
  <Slides>65</Slides>
  <Notes>19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Image Document</vt:lpstr>
      <vt:lpstr>Számítógépes Hálózatok</vt:lpstr>
      <vt:lpstr>Fizikai réteg</vt:lpstr>
      <vt:lpstr>PowerPoint-bemutató</vt:lpstr>
      <vt:lpstr>Kihívások</vt:lpstr>
      <vt:lpstr>Egyszerű adatátvitel</vt:lpstr>
      <vt:lpstr>A „b” karakter átvitele</vt:lpstr>
      <vt:lpstr>A „b” karakter átvitele</vt:lpstr>
      <vt:lpstr>Elméleti alapok – adatátvitel</vt:lpstr>
      <vt:lpstr>Elméleti alapok – adatátvitel</vt:lpstr>
      <vt:lpstr>Elméleti alapok – adatátvitel</vt:lpstr>
      <vt:lpstr>Elméleti alapok – adatátvitel</vt:lpstr>
      <vt:lpstr>Fourier sor felhasználása</vt:lpstr>
      <vt:lpstr>Elméleti alapok - Elnyelődés</vt:lpstr>
      <vt:lpstr>Elméleti alapok - Elnyelődés</vt:lpstr>
      <vt:lpstr>Szimbólumok és bitek</vt:lpstr>
      <vt:lpstr>Elméleti alapok – adatátvitel</vt:lpstr>
      <vt:lpstr>Átviteli közegek – vezetékes 1/3</vt:lpstr>
      <vt:lpstr>Átviteli közegek – vezetékes 2/3</vt:lpstr>
      <vt:lpstr>Átviteli közegek – vezetékes 3/3</vt:lpstr>
      <vt:lpstr>Elméleti alapok – vezeték nélküli adatátvitel </vt:lpstr>
      <vt:lpstr>Elméleti alapok – elektromágneses spektrum</vt:lpstr>
      <vt:lpstr>Elméleti alapok – elektromágneses spektrum</vt:lpstr>
      <vt:lpstr>Elméleti alapok – elektromágneses spektrum</vt:lpstr>
      <vt:lpstr>Átviteli közegek – vezeték nélküli</vt:lpstr>
      <vt:lpstr>Internet a kábel TV hálózaton</vt:lpstr>
      <vt:lpstr>Internet a kábel TV hálózaton</vt:lpstr>
      <vt:lpstr>Átviteli közegek – kommunikáció műholdak</vt:lpstr>
      <vt:lpstr>Átviteli közegek – kommunikáció műholdak</vt:lpstr>
      <vt:lpstr>PowerPoint-bemutató</vt:lpstr>
      <vt:lpstr>Kiinduló feltételek</vt:lpstr>
      <vt:lpstr>Non-Return to Zero (NRZ) kódolás</vt:lpstr>
      <vt:lpstr>Szinkronizáció megszűnése         („deszinkronizáció”)</vt:lpstr>
      <vt:lpstr>Szinkronizációs megoldás</vt:lpstr>
      <vt:lpstr>Digitális kódok 1/3</vt:lpstr>
      <vt:lpstr>Digitális kódok 2/3</vt:lpstr>
      <vt:lpstr>Digitális kódok 3/3</vt:lpstr>
      <vt:lpstr>PowerPoint-bemutató</vt:lpstr>
      <vt:lpstr>Manchester (10 Mbps Ethernet       10BASE-TX)</vt:lpstr>
      <vt:lpstr>Non-Return to Zero Inverted (NRZI)</vt:lpstr>
      <vt:lpstr>4-bit/5-bit kódolás NRZI előtt  (100 Mbps Ethernet -100BASE-TX)</vt:lpstr>
      <vt:lpstr>4-bit/5-bit kódolás NRZI előtt  (100 Mbps Ethernet -100BASE-TX)</vt:lpstr>
      <vt:lpstr>PowerPoint-bemutató</vt:lpstr>
      <vt:lpstr>Alapsáv és széles-sáv </vt:lpstr>
      <vt:lpstr>Digitális alapsávú átvitel struktúrája</vt:lpstr>
      <vt:lpstr>Digitális szélessávú átvitel struktúrája</vt:lpstr>
      <vt:lpstr>Amplitúdó ábrázolás </vt:lpstr>
      <vt:lpstr>Amplitúdó moduláció</vt:lpstr>
      <vt:lpstr>Frekvencia moduláció</vt:lpstr>
      <vt:lpstr>Illusztráció - AM &amp; FM analóg jel esetén</vt:lpstr>
      <vt:lpstr>Fázis moduláció</vt:lpstr>
      <vt:lpstr>Több szimbólum használata</vt:lpstr>
      <vt:lpstr>Digitális és analóg jelek összehasonlítása</vt:lpstr>
      <vt:lpstr>PowerPoint-bemutató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943</cp:revision>
  <cp:lastPrinted>2012-08-22T04:00:45Z</cp:lastPrinted>
  <dcterms:created xsi:type="dcterms:W3CDTF">2012-01-03T02:22:46Z</dcterms:created>
  <dcterms:modified xsi:type="dcterms:W3CDTF">2021-09-21T15:29:28Z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