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72"/>
  </p:notesMasterIdLst>
  <p:handoutMasterIdLst>
    <p:handoutMasterId r:id="rId73"/>
  </p:handoutMasterIdLst>
  <p:sldIdLst>
    <p:sldId id="388" r:id="rId2"/>
    <p:sldId id="603" r:id="rId3"/>
    <p:sldId id="583" r:id="rId4"/>
    <p:sldId id="714" r:id="rId5"/>
    <p:sldId id="716" r:id="rId6"/>
    <p:sldId id="584" r:id="rId7"/>
    <p:sldId id="585" r:id="rId8"/>
    <p:sldId id="586" r:id="rId9"/>
    <p:sldId id="587" r:id="rId10"/>
    <p:sldId id="588" r:id="rId11"/>
    <p:sldId id="589" r:id="rId12"/>
    <p:sldId id="604" r:id="rId13"/>
    <p:sldId id="715" r:id="rId14"/>
    <p:sldId id="640" r:id="rId15"/>
    <p:sldId id="641" r:id="rId16"/>
    <p:sldId id="642" r:id="rId17"/>
    <p:sldId id="643" r:id="rId18"/>
    <p:sldId id="644" r:id="rId19"/>
    <p:sldId id="646" r:id="rId20"/>
    <p:sldId id="704" r:id="rId21"/>
    <p:sldId id="705" r:id="rId22"/>
    <p:sldId id="706" r:id="rId23"/>
    <p:sldId id="707" r:id="rId24"/>
    <p:sldId id="708" r:id="rId25"/>
    <p:sldId id="709" r:id="rId26"/>
    <p:sldId id="710" r:id="rId27"/>
    <p:sldId id="689" r:id="rId28"/>
    <p:sldId id="711" r:id="rId29"/>
    <p:sldId id="712" r:id="rId30"/>
    <p:sldId id="713" r:id="rId31"/>
    <p:sldId id="625" r:id="rId32"/>
    <p:sldId id="626" r:id="rId33"/>
    <p:sldId id="627" r:id="rId34"/>
    <p:sldId id="628" r:id="rId35"/>
    <p:sldId id="629" r:id="rId36"/>
    <p:sldId id="630" r:id="rId37"/>
    <p:sldId id="632" r:id="rId38"/>
    <p:sldId id="634" r:id="rId39"/>
    <p:sldId id="637" r:id="rId40"/>
    <p:sldId id="635" r:id="rId41"/>
    <p:sldId id="693" r:id="rId42"/>
    <p:sldId id="694" r:id="rId43"/>
    <p:sldId id="695" r:id="rId44"/>
    <p:sldId id="696" r:id="rId45"/>
    <p:sldId id="697" r:id="rId46"/>
    <p:sldId id="672" r:id="rId47"/>
    <p:sldId id="698" r:id="rId48"/>
    <p:sldId id="699" r:id="rId49"/>
    <p:sldId id="673" r:id="rId50"/>
    <p:sldId id="700" r:id="rId51"/>
    <p:sldId id="701" r:id="rId52"/>
    <p:sldId id="647" r:id="rId53"/>
    <p:sldId id="649" r:id="rId54"/>
    <p:sldId id="650" r:id="rId55"/>
    <p:sldId id="651" r:id="rId56"/>
    <p:sldId id="652" r:id="rId57"/>
    <p:sldId id="654" r:id="rId58"/>
    <p:sldId id="655" r:id="rId59"/>
    <p:sldId id="656" r:id="rId60"/>
    <p:sldId id="657" r:id="rId61"/>
    <p:sldId id="658" r:id="rId62"/>
    <p:sldId id="659" r:id="rId63"/>
    <p:sldId id="660" r:id="rId64"/>
    <p:sldId id="661" r:id="rId65"/>
    <p:sldId id="675" r:id="rId66"/>
    <p:sldId id="662" r:id="rId67"/>
    <p:sldId id="663" r:id="rId68"/>
    <p:sldId id="676" r:id="rId69"/>
    <p:sldId id="664" r:id="rId70"/>
    <p:sldId id="459" r:id="rId71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603"/>
            <p14:sldId id="583"/>
            <p14:sldId id="714"/>
            <p14:sldId id="716"/>
            <p14:sldId id="584"/>
            <p14:sldId id="585"/>
            <p14:sldId id="586"/>
            <p14:sldId id="587"/>
            <p14:sldId id="588"/>
            <p14:sldId id="589"/>
            <p14:sldId id="604"/>
            <p14:sldId id="715"/>
            <p14:sldId id="640"/>
            <p14:sldId id="641"/>
            <p14:sldId id="642"/>
            <p14:sldId id="643"/>
            <p14:sldId id="644"/>
            <p14:sldId id="646"/>
            <p14:sldId id="704"/>
            <p14:sldId id="705"/>
            <p14:sldId id="706"/>
            <p14:sldId id="707"/>
            <p14:sldId id="708"/>
            <p14:sldId id="709"/>
            <p14:sldId id="710"/>
            <p14:sldId id="689"/>
            <p14:sldId id="711"/>
            <p14:sldId id="712"/>
            <p14:sldId id="713"/>
            <p14:sldId id="625"/>
            <p14:sldId id="626"/>
            <p14:sldId id="627"/>
            <p14:sldId id="628"/>
            <p14:sldId id="629"/>
            <p14:sldId id="630"/>
            <p14:sldId id="632"/>
            <p14:sldId id="634"/>
            <p14:sldId id="637"/>
            <p14:sldId id="635"/>
            <p14:sldId id="693"/>
            <p14:sldId id="694"/>
            <p14:sldId id="695"/>
            <p14:sldId id="696"/>
            <p14:sldId id="697"/>
            <p14:sldId id="672"/>
            <p14:sldId id="698"/>
            <p14:sldId id="699"/>
            <p14:sldId id="673"/>
            <p14:sldId id="700"/>
            <p14:sldId id="701"/>
            <p14:sldId id="647"/>
            <p14:sldId id="649"/>
            <p14:sldId id="650"/>
            <p14:sldId id="651"/>
            <p14:sldId id="652"/>
            <p14:sldId id="654"/>
            <p14:sldId id="655"/>
            <p14:sldId id="656"/>
            <p14:sldId id="657"/>
            <p14:sldId id="658"/>
            <p14:sldId id="659"/>
            <p14:sldId id="660"/>
            <p14:sldId id="661"/>
            <p14:sldId id="675"/>
            <p14:sldId id="662"/>
            <p14:sldId id="663"/>
            <p14:sldId id="676"/>
            <p14:sldId id="664"/>
            <p14:sldId id="4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4" autoAdjust="0"/>
    <p:restoredTop sz="89587" autoAdjust="0"/>
  </p:normalViewPr>
  <p:slideViewPr>
    <p:cSldViewPr snapToGrid="0">
      <p:cViewPr varScale="1">
        <p:scale>
          <a:sx n="61" d="100"/>
          <a:sy n="61" d="100"/>
        </p:scale>
        <p:origin x="117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79" Type="http://schemas.openxmlformats.org/officeDocument/2006/relationships/customXml" Target="../customXml/item2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80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78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897D1F-BFCE-4E61-94D9-252D8173D26B}" type="slidenum">
              <a:rPr lang="en-US"/>
              <a:pPr/>
              <a:t>22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182" y="4415791"/>
            <a:ext cx="5505450" cy="418499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95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8CB8C2-F4FA-48DE-BD91-4E93A6F5D5CE}" type="slidenum">
              <a:rPr lang="en-US"/>
              <a:pPr/>
              <a:t>23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5325"/>
            <a:ext cx="4649788" cy="348615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182" y="4415791"/>
            <a:ext cx="5505450" cy="418499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54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981D2-0803-4811-B8C6-10EAEFB962DF}" type="slidenum">
              <a:rPr lang="en-US"/>
              <a:pPr/>
              <a:t>24</a:t>
            </a:fld>
            <a:endParaRPr lang="en-US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10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78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0218A4-3D9E-414D-B64C-EEE27FDA5070}" type="slidenum">
              <a:rPr lang="en-US"/>
              <a:pPr/>
              <a:t>27</a:t>
            </a:fld>
            <a:endParaRPr lang="en-US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3899694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99694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57" tIns="46029" rIns="92057" bIns="46029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2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03263"/>
            <a:ext cx="4632325" cy="3473450"/>
          </a:xfrm>
          <a:ln w="12700" cap="flat"/>
        </p:spPr>
      </p:sp>
      <p:sp>
        <p:nvSpPr>
          <p:cNvPr id="2560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7576" y="4415790"/>
            <a:ext cx="5046663" cy="4183380"/>
          </a:xfrm>
          <a:ln/>
        </p:spPr>
        <p:txBody>
          <a:bodyPr lIns="92057" tIns="46029" rIns="92057" bIns="4602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19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0EB7CB-F6F8-4E70-9613-31986A63477F}" type="slidenum">
              <a:rPr lang="en-US"/>
              <a:pPr/>
              <a:t>29</a:t>
            </a:fld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899694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899694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57" tIns="46029" rIns="92057" bIns="46029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2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03263"/>
            <a:ext cx="4632325" cy="3473450"/>
          </a:xfrm>
          <a:ln w="12700" cap="flat"/>
        </p:spPr>
      </p:sp>
      <p:sp>
        <p:nvSpPr>
          <p:cNvPr id="286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7576" y="4415790"/>
            <a:ext cx="5046663" cy="4183380"/>
          </a:xfrm>
          <a:ln/>
        </p:spPr>
        <p:txBody>
          <a:bodyPr lIns="92057" tIns="46029" rIns="92057" bIns="4602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26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C4EFD6-5895-483A-987E-C349D583511D}" type="slidenum">
              <a:rPr lang="en-US"/>
              <a:pPr/>
              <a:t>31</a:t>
            </a:fld>
            <a:endParaRPr lang="en-US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3899694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899694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57" tIns="46029" rIns="92057" bIns="46029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2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03263"/>
            <a:ext cx="4632325" cy="3473450"/>
          </a:xfrm>
          <a:ln w="12700" cap="flat"/>
        </p:spPr>
      </p:sp>
      <p:sp>
        <p:nvSpPr>
          <p:cNvPr id="358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7576" y="4415790"/>
            <a:ext cx="5046663" cy="4183380"/>
          </a:xfrm>
          <a:ln/>
        </p:spPr>
        <p:txBody>
          <a:bodyPr lIns="92057" tIns="46029" rIns="92057" bIns="4602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9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1F8F0B-D10E-4FC6-A7D8-3847985CCB35}" type="slidenum">
              <a:rPr lang="en-US"/>
              <a:pPr/>
              <a:t>39</a:t>
            </a:fld>
            <a:endParaRPr 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899694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899694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57" tIns="46029" rIns="92057" bIns="46029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2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03263"/>
            <a:ext cx="4632325" cy="3473450"/>
          </a:xfrm>
          <a:ln w="12700" cap="flat"/>
        </p:spPr>
      </p:sp>
      <p:sp>
        <p:nvSpPr>
          <p:cNvPr id="4403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7576" y="4415790"/>
            <a:ext cx="5046663" cy="4183380"/>
          </a:xfrm>
          <a:ln/>
        </p:spPr>
        <p:txBody>
          <a:bodyPr lIns="92057" tIns="46029" rIns="92057" bIns="4602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04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Cím, szöveg és 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Tartalom helye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Dátum helye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E2C54B6-8649-473D-A0E1-30E46E18CD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1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5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5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 fontScale="90000"/>
          </a:bodyPr>
          <a:lstStyle/>
          <a:p>
            <a:r>
              <a:rPr lang="hu-HU" sz="6000" cap="none" dirty="0"/>
              <a:t>Számítógépes Hálózatok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8" y="3496235"/>
            <a:ext cx="7329489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b="1" dirty="0">
                <a:solidFill>
                  <a:schemeClr val="tx1"/>
                </a:solidFill>
              </a:rPr>
              <a:t>6. Előadás</a:t>
            </a:r>
            <a:r>
              <a:rPr lang="en-US" sz="3600" b="1" dirty="0">
                <a:solidFill>
                  <a:schemeClr val="tx1"/>
                </a:solidFill>
              </a:rPr>
              <a:t>: </a:t>
            </a:r>
            <a:r>
              <a:rPr lang="hu-HU" sz="3600" b="1" dirty="0">
                <a:solidFill>
                  <a:schemeClr val="tx1"/>
                </a:solidFill>
              </a:rPr>
              <a:t>	Adatkapcsolati réteg</a:t>
            </a:r>
          </a:p>
          <a:p>
            <a:r>
              <a:rPr lang="hu-HU" sz="3600" b="1" dirty="0">
                <a:solidFill>
                  <a:schemeClr val="tx1"/>
                </a:solidFill>
              </a:rPr>
              <a:t>			MAC alréteg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Based on slides from </a:t>
            </a:r>
            <a:r>
              <a:rPr lang="hu-HU" b="1" dirty="0"/>
              <a:t>Zoltán Ács ELTE</a:t>
            </a:r>
            <a:r>
              <a:rPr lang="hu-HU" dirty="0"/>
              <a:t> and </a:t>
            </a:r>
            <a:r>
              <a:rPr lang="en-US" dirty="0"/>
              <a:t>D. </a:t>
            </a:r>
            <a:r>
              <a:rPr lang="en-US" dirty="0" err="1"/>
              <a:t>Choffnes</a:t>
            </a:r>
            <a:r>
              <a:rPr lang="en-US" dirty="0"/>
              <a:t> Northeastern U.</a:t>
            </a:r>
            <a:r>
              <a:rPr lang="hu-HU" dirty="0"/>
              <a:t>, </a:t>
            </a:r>
            <a:r>
              <a:rPr lang="hu-HU" dirty="0" err="1"/>
              <a:t>Philippa</a:t>
            </a:r>
            <a:r>
              <a:rPr lang="hu-HU" dirty="0"/>
              <a:t> </a:t>
            </a:r>
            <a:r>
              <a:rPr lang="hu-HU" dirty="0" err="1"/>
              <a:t>Gill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StonyBrook</a:t>
            </a:r>
            <a:r>
              <a:rPr lang="hu-HU" dirty="0"/>
              <a:t> University , </a:t>
            </a:r>
            <a:r>
              <a:rPr lang="en-US" dirty="0"/>
              <a:t>Revised </a:t>
            </a:r>
            <a:r>
              <a:rPr lang="hu-HU" dirty="0"/>
              <a:t>Spring</a:t>
            </a:r>
            <a:r>
              <a:rPr lang="en-US" dirty="0"/>
              <a:t> 201</a:t>
            </a:r>
            <a:r>
              <a:rPr lang="hu-HU" dirty="0"/>
              <a:t>6</a:t>
            </a:r>
            <a:r>
              <a:rPr lang="en-US" dirty="0"/>
              <a:t> by </a:t>
            </a:r>
            <a:r>
              <a:rPr lang="hu-HU" dirty="0"/>
              <a:t>S</a:t>
            </a:r>
            <a:r>
              <a:rPr lang="en-US" dirty="0"/>
              <a:t>. </a:t>
            </a:r>
            <a:r>
              <a:rPr lang="hu-HU" dirty="0"/>
              <a:t>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ounded Rectangle 88"/>
          <p:cNvSpPr/>
          <p:nvPr/>
        </p:nvSpPr>
        <p:spPr>
          <a:xfrm>
            <a:off x="813936" y="4704355"/>
            <a:ext cx="7731493" cy="191302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/>
          <p:cNvCxnSpPr/>
          <p:nvPr/>
        </p:nvCxnSpPr>
        <p:spPr>
          <a:xfrm>
            <a:off x="4764506" y="4844721"/>
            <a:ext cx="0" cy="312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204786" y="4844721"/>
            <a:ext cx="0" cy="312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701329" y="4840855"/>
            <a:ext cx="159569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sz="1400" dirty="0"/>
              <a:t>Időzítési intervallum</a:t>
            </a:r>
            <a:endParaRPr lang="en-US" sz="1400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4272714" y="4988877"/>
            <a:ext cx="491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2" idx="1"/>
          </p:cNvCxnSpPr>
          <p:nvPr/>
        </p:nvCxnSpPr>
        <p:spPr>
          <a:xfrm flipH="1">
            <a:off x="2213811" y="4994744"/>
            <a:ext cx="487518" cy="15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„visszalépés N-nel” stratégia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25337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000" b="1" dirty="0"/>
              <a:t>Stratégia lényege</a:t>
            </a:r>
          </a:p>
          <a:p>
            <a:r>
              <a:rPr lang="hu-HU" sz="2000" dirty="0"/>
              <a:t>Az összes hibás keret utáni keretet eldobja és nyugtát sem küld róluk.</a:t>
            </a:r>
          </a:p>
          <a:p>
            <a:r>
              <a:rPr lang="hu-HU" sz="2000" dirty="0"/>
              <a:t>Mikor az adónak lejár az időzítője, akkor újraküldi az összes nyugtázatlan keretet, kezdve a sérült vagy elveszett kerettel.</a:t>
            </a:r>
          </a:p>
          <a:p>
            <a:pPr marL="0" indent="0">
              <a:buNone/>
            </a:pPr>
            <a:r>
              <a:rPr lang="hu-HU" sz="2000" b="1" dirty="0"/>
              <a:t>Következmények</a:t>
            </a:r>
          </a:p>
          <a:p>
            <a:r>
              <a:rPr lang="hu-HU" sz="2000" dirty="0"/>
              <a:t>Egy méretű vételi ablakot feltételezünk.</a:t>
            </a:r>
          </a:p>
          <a:p>
            <a:r>
              <a:rPr lang="hu-HU" sz="2000" dirty="0"/>
              <a:t>Nagy sávszélességet pazarolhat el, ha nagy a hibaarány.</a:t>
            </a:r>
          </a:p>
          <a:p>
            <a:pPr marL="201168" lvl="1" indent="0">
              <a:buNone/>
            </a:pP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227221" y="523374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21255" y="6168202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21255" y="523383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5290" y="523374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09324" y="523374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03358" y="523374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97392" y="523374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67564" y="524186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61598" y="524195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79495" y="524186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73529" y="524186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91427" y="523374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85461" y="523383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1326482" y="5522505"/>
            <a:ext cx="394034" cy="645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0"/>
            <a:endCxn id="9" idx="2"/>
          </p:cNvCxnSpPr>
          <p:nvPr/>
        </p:nvCxnSpPr>
        <p:spPr>
          <a:xfrm flipV="1">
            <a:off x="1720516" y="5522505"/>
            <a:ext cx="788069" cy="6456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015290" y="6168202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2"/>
            <a:endCxn id="22" idx="0"/>
          </p:cNvCxnSpPr>
          <p:nvPr/>
        </p:nvCxnSpPr>
        <p:spPr>
          <a:xfrm>
            <a:off x="1720516" y="5522595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0"/>
            <a:endCxn id="10" idx="2"/>
          </p:cNvCxnSpPr>
          <p:nvPr/>
        </p:nvCxnSpPr>
        <p:spPr>
          <a:xfrm flipV="1">
            <a:off x="2114550" y="5522505"/>
            <a:ext cx="788069" cy="6456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409324" y="6168112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2114551" y="5522505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801854" y="6168112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3" idx="0"/>
          </p:cNvCxnSpPr>
          <p:nvPr/>
        </p:nvCxnSpPr>
        <p:spPr>
          <a:xfrm>
            <a:off x="2507081" y="5522505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197392" y="6168112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91427" y="6168111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985461" y="6168111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79495" y="6168110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773529" y="6168110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167564" y="616810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561598" y="6168108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10" idx="2"/>
            <a:endCxn id="35" idx="0"/>
          </p:cNvCxnSpPr>
          <p:nvPr/>
        </p:nvCxnSpPr>
        <p:spPr>
          <a:xfrm>
            <a:off x="2902619" y="5522505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2"/>
            <a:endCxn id="36" idx="0"/>
          </p:cNvCxnSpPr>
          <p:nvPr/>
        </p:nvCxnSpPr>
        <p:spPr>
          <a:xfrm>
            <a:off x="3296653" y="5522506"/>
            <a:ext cx="394034" cy="645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6" idx="2"/>
            <a:endCxn id="37" idx="0"/>
          </p:cNvCxnSpPr>
          <p:nvPr/>
        </p:nvCxnSpPr>
        <p:spPr>
          <a:xfrm>
            <a:off x="3690688" y="5522506"/>
            <a:ext cx="394034" cy="645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7" idx="2"/>
            <a:endCxn id="38" idx="0"/>
          </p:cNvCxnSpPr>
          <p:nvPr/>
        </p:nvCxnSpPr>
        <p:spPr>
          <a:xfrm>
            <a:off x="4084722" y="5522595"/>
            <a:ext cx="394034" cy="645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4" idx="2"/>
            <a:endCxn id="39" idx="0"/>
          </p:cNvCxnSpPr>
          <p:nvPr/>
        </p:nvCxnSpPr>
        <p:spPr>
          <a:xfrm>
            <a:off x="4478756" y="5530617"/>
            <a:ext cx="394034" cy="6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5" idx="2"/>
            <a:endCxn id="40" idx="0"/>
          </p:cNvCxnSpPr>
          <p:nvPr/>
        </p:nvCxnSpPr>
        <p:spPr>
          <a:xfrm>
            <a:off x="4872790" y="5530616"/>
            <a:ext cx="394034" cy="637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955632" y="524177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104649" y="524177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337636" y="524177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22645" y="524186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12" idx="2"/>
            <a:endCxn id="41" idx="0"/>
          </p:cNvCxnSpPr>
          <p:nvPr/>
        </p:nvCxnSpPr>
        <p:spPr>
          <a:xfrm>
            <a:off x="5266825" y="5530617"/>
            <a:ext cx="394034" cy="637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955632" y="6175676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337636" y="6167928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489660" y="6167928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722645" y="6167928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104649" y="6167928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stCxn id="13" idx="2"/>
            <a:endCxn id="62" idx="0"/>
          </p:cNvCxnSpPr>
          <p:nvPr/>
        </p:nvCxnSpPr>
        <p:spPr>
          <a:xfrm>
            <a:off x="5660859" y="5530707"/>
            <a:ext cx="394034" cy="644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6" idx="2"/>
            <a:endCxn id="63" idx="0"/>
          </p:cNvCxnSpPr>
          <p:nvPr/>
        </p:nvCxnSpPr>
        <p:spPr>
          <a:xfrm>
            <a:off x="6054892" y="5530527"/>
            <a:ext cx="382004" cy="637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9" idx="2"/>
            <a:endCxn id="66" idx="0"/>
          </p:cNvCxnSpPr>
          <p:nvPr/>
        </p:nvCxnSpPr>
        <p:spPr>
          <a:xfrm>
            <a:off x="6821905" y="5530617"/>
            <a:ext cx="382004" cy="637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7" idx="2"/>
            <a:endCxn id="64" idx="0"/>
          </p:cNvCxnSpPr>
          <p:nvPr/>
        </p:nvCxnSpPr>
        <p:spPr>
          <a:xfrm>
            <a:off x="7203909" y="5530527"/>
            <a:ext cx="385011" cy="637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0" idx="0"/>
            <a:endCxn id="58" idx="2"/>
          </p:cNvCxnSpPr>
          <p:nvPr/>
        </p:nvCxnSpPr>
        <p:spPr>
          <a:xfrm flipV="1">
            <a:off x="5266824" y="5530526"/>
            <a:ext cx="1170072" cy="63758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1" idx="0"/>
            <a:endCxn id="59" idx="2"/>
          </p:cNvCxnSpPr>
          <p:nvPr/>
        </p:nvCxnSpPr>
        <p:spPr>
          <a:xfrm flipV="1">
            <a:off x="5660859" y="5530617"/>
            <a:ext cx="1161047" cy="63749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2" idx="0"/>
            <a:endCxn id="57" idx="2"/>
          </p:cNvCxnSpPr>
          <p:nvPr/>
        </p:nvCxnSpPr>
        <p:spPr>
          <a:xfrm flipV="1">
            <a:off x="6054892" y="5530527"/>
            <a:ext cx="1149017" cy="64514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486652" y="524177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>
            <a:stCxn id="65" idx="0"/>
            <a:endCxn id="65" idx="0"/>
          </p:cNvCxnSpPr>
          <p:nvPr/>
        </p:nvCxnSpPr>
        <p:spPr>
          <a:xfrm>
            <a:off x="6821905" y="616792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3" idx="0"/>
            <a:endCxn id="83" idx="2"/>
          </p:cNvCxnSpPr>
          <p:nvPr/>
        </p:nvCxnSpPr>
        <p:spPr>
          <a:xfrm flipV="1">
            <a:off x="6436896" y="5530527"/>
            <a:ext cx="1149017" cy="6374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8" idx="2"/>
            <a:endCxn id="65" idx="0"/>
          </p:cNvCxnSpPr>
          <p:nvPr/>
        </p:nvCxnSpPr>
        <p:spPr>
          <a:xfrm>
            <a:off x="6436896" y="5530527"/>
            <a:ext cx="385010" cy="637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606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1456090" y="4823782"/>
            <a:ext cx="6560723" cy="191302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„ szelektív ismétlés” stratégia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28230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2000" b="1" dirty="0"/>
              <a:t>Stratégia lényege</a:t>
            </a:r>
          </a:p>
          <a:p>
            <a:r>
              <a:rPr lang="hu-HU" sz="2000" dirty="0"/>
              <a:t>A hibás kereteket eldobja, de a jó kereteket a hibás után puffereli.</a:t>
            </a:r>
          </a:p>
          <a:p>
            <a:r>
              <a:rPr lang="hu-HU" sz="2000" dirty="0"/>
              <a:t>Mikor az adónak lejár az időzítője, akkor a legrégebbi nyugtázatlan keretet küldi el újra.</a:t>
            </a:r>
          </a:p>
          <a:p>
            <a:pPr marL="0" indent="0">
              <a:buNone/>
            </a:pPr>
            <a:r>
              <a:rPr lang="hu-HU" sz="2000" b="1" dirty="0"/>
              <a:t>Következmények</a:t>
            </a:r>
          </a:p>
          <a:p>
            <a:r>
              <a:rPr lang="hu-HU" sz="2000" dirty="0"/>
              <a:t>Javíthat a hatékonyságon a negatív nyugta használata. (</a:t>
            </a:r>
            <a:r>
              <a:rPr lang="hu-HU" sz="2000" i="1" dirty="0"/>
              <a:t>NAK</a:t>
            </a:r>
            <a:r>
              <a:rPr lang="hu-HU" sz="2000" dirty="0"/>
              <a:t>)</a:t>
            </a:r>
          </a:p>
          <a:p>
            <a:r>
              <a:rPr lang="hu-HU" sz="2000" dirty="0"/>
              <a:t>Egynél nagyobb méretű vételi ablakot feltételezünk.</a:t>
            </a:r>
          </a:p>
          <a:p>
            <a:r>
              <a:rPr lang="hu-HU" sz="2000" dirty="0"/>
              <a:t>Nagy memória igény, ha nagy vételi ablak esetén.</a:t>
            </a:r>
          </a:p>
          <a:p>
            <a:pPr lvl="1"/>
            <a:endParaRPr lang="hu-HU" sz="2000" dirty="0"/>
          </a:p>
        </p:txBody>
      </p:sp>
      <p:sp>
        <p:nvSpPr>
          <p:cNvPr id="5" name="Rectangle 4"/>
          <p:cNvSpPr/>
          <p:nvPr/>
        </p:nvSpPr>
        <p:spPr>
          <a:xfrm>
            <a:off x="1573272" y="534254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7306" y="6276996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67306" y="534263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1340" y="534254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5375" y="534254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49409" y="534254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43443" y="534254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13614" y="535065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07649" y="535074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10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25546" y="535065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19580" y="535065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37477" y="534254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31512" y="534263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1672533" y="5631299"/>
            <a:ext cx="394034" cy="645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0"/>
            <a:endCxn id="9" idx="2"/>
          </p:cNvCxnSpPr>
          <p:nvPr/>
        </p:nvCxnSpPr>
        <p:spPr>
          <a:xfrm flipV="1">
            <a:off x="2066566" y="5631299"/>
            <a:ext cx="788069" cy="6456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361340" y="6276996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2"/>
            <a:endCxn id="22" idx="0"/>
          </p:cNvCxnSpPr>
          <p:nvPr/>
        </p:nvCxnSpPr>
        <p:spPr>
          <a:xfrm>
            <a:off x="2066567" y="5631389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0"/>
            <a:endCxn id="10" idx="2"/>
          </p:cNvCxnSpPr>
          <p:nvPr/>
        </p:nvCxnSpPr>
        <p:spPr>
          <a:xfrm flipV="1">
            <a:off x="2460601" y="5631299"/>
            <a:ext cx="788069" cy="6456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755375" y="6276906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2460601" y="5631299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147905" y="6276906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3" idx="0"/>
          </p:cNvCxnSpPr>
          <p:nvPr/>
        </p:nvCxnSpPr>
        <p:spPr>
          <a:xfrm>
            <a:off x="2853132" y="5631299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543443" y="6276906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37477" y="6276905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331512" y="6276905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725546" y="627690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19580" y="627690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513614" y="627690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907649" y="6276902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10" idx="2"/>
            <a:endCxn id="35" idx="0"/>
          </p:cNvCxnSpPr>
          <p:nvPr/>
        </p:nvCxnSpPr>
        <p:spPr>
          <a:xfrm>
            <a:off x="3248670" y="5631299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2"/>
            <a:endCxn id="36" idx="0"/>
          </p:cNvCxnSpPr>
          <p:nvPr/>
        </p:nvCxnSpPr>
        <p:spPr>
          <a:xfrm>
            <a:off x="3642704" y="5631300"/>
            <a:ext cx="394034" cy="645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6" idx="2"/>
            <a:endCxn id="37" idx="0"/>
          </p:cNvCxnSpPr>
          <p:nvPr/>
        </p:nvCxnSpPr>
        <p:spPr>
          <a:xfrm>
            <a:off x="4036738" y="5631300"/>
            <a:ext cx="394034" cy="645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7" idx="2"/>
            <a:endCxn id="38" idx="0"/>
          </p:cNvCxnSpPr>
          <p:nvPr/>
        </p:nvCxnSpPr>
        <p:spPr>
          <a:xfrm>
            <a:off x="4430773" y="5631389"/>
            <a:ext cx="394034" cy="645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4" idx="2"/>
            <a:endCxn id="39" idx="0"/>
          </p:cNvCxnSpPr>
          <p:nvPr/>
        </p:nvCxnSpPr>
        <p:spPr>
          <a:xfrm>
            <a:off x="4824807" y="5639411"/>
            <a:ext cx="394034" cy="6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5" idx="2"/>
            <a:endCxn id="40" idx="0"/>
          </p:cNvCxnSpPr>
          <p:nvPr/>
        </p:nvCxnSpPr>
        <p:spPr>
          <a:xfrm>
            <a:off x="5218841" y="5639410"/>
            <a:ext cx="394034" cy="637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301683" y="535056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11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683686" y="535056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12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068696" y="535065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13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12" idx="2"/>
            <a:endCxn id="41" idx="0"/>
          </p:cNvCxnSpPr>
          <p:nvPr/>
        </p:nvCxnSpPr>
        <p:spPr>
          <a:xfrm>
            <a:off x="5612875" y="5639411"/>
            <a:ext cx="394034" cy="637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301683" y="6284470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10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683686" y="6276722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11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stCxn id="13" idx="2"/>
            <a:endCxn id="62" idx="0"/>
          </p:cNvCxnSpPr>
          <p:nvPr/>
        </p:nvCxnSpPr>
        <p:spPr>
          <a:xfrm>
            <a:off x="6006910" y="5639501"/>
            <a:ext cx="394034" cy="644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6" idx="2"/>
            <a:endCxn id="63" idx="0"/>
          </p:cNvCxnSpPr>
          <p:nvPr/>
        </p:nvCxnSpPr>
        <p:spPr>
          <a:xfrm>
            <a:off x="6400943" y="5639321"/>
            <a:ext cx="382004" cy="637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0" idx="0"/>
            <a:endCxn id="58" idx="2"/>
          </p:cNvCxnSpPr>
          <p:nvPr/>
        </p:nvCxnSpPr>
        <p:spPr>
          <a:xfrm flipV="1">
            <a:off x="5612875" y="5639320"/>
            <a:ext cx="1170072" cy="63758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1" idx="0"/>
            <a:endCxn id="59" idx="2"/>
          </p:cNvCxnSpPr>
          <p:nvPr/>
        </p:nvCxnSpPr>
        <p:spPr>
          <a:xfrm flipV="1">
            <a:off x="6006910" y="5639411"/>
            <a:ext cx="1161047" cy="63749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2" idx="0"/>
          </p:cNvCxnSpPr>
          <p:nvPr/>
        </p:nvCxnSpPr>
        <p:spPr>
          <a:xfrm flipV="1">
            <a:off x="6400943" y="5639321"/>
            <a:ext cx="1149017" cy="64514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167956" y="627672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3" idx="0"/>
          </p:cNvCxnSpPr>
          <p:nvPr/>
        </p:nvCxnSpPr>
        <p:spPr>
          <a:xfrm flipV="1">
            <a:off x="6782947" y="5639321"/>
            <a:ext cx="1149017" cy="6374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119580" y="4953515"/>
            <a:ext cx="0" cy="312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559861" y="4941483"/>
            <a:ext cx="0" cy="312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2116" y="4963937"/>
            <a:ext cx="159569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sz="1400" dirty="0"/>
              <a:t>Időzítési intervallum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627789" y="5097671"/>
            <a:ext cx="491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1"/>
          </p:cNvCxnSpPr>
          <p:nvPr/>
        </p:nvCxnSpPr>
        <p:spPr>
          <a:xfrm flipH="1">
            <a:off x="2545574" y="5117826"/>
            <a:ext cx="496542" cy="30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17" idx="2"/>
          </p:cNvCxnSpPr>
          <p:nvPr/>
        </p:nvCxnSpPr>
        <p:spPr>
          <a:xfrm flipV="1">
            <a:off x="3247165" y="5631389"/>
            <a:ext cx="1183607" cy="64533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5" idx="0"/>
            <a:endCxn id="14" idx="2"/>
          </p:cNvCxnSpPr>
          <p:nvPr/>
        </p:nvCxnSpPr>
        <p:spPr>
          <a:xfrm flipV="1">
            <a:off x="3642704" y="5639411"/>
            <a:ext cx="1182103" cy="63749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36" idx="0"/>
            <a:endCxn id="15" idx="2"/>
          </p:cNvCxnSpPr>
          <p:nvPr/>
        </p:nvCxnSpPr>
        <p:spPr>
          <a:xfrm flipV="1">
            <a:off x="4036738" y="5639410"/>
            <a:ext cx="1182103" cy="63749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37" idx="0"/>
            <a:endCxn id="12" idx="2"/>
          </p:cNvCxnSpPr>
          <p:nvPr/>
        </p:nvCxnSpPr>
        <p:spPr>
          <a:xfrm flipV="1">
            <a:off x="4430772" y="5639410"/>
            <a:ext cx="1182103" cy="63749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13" idx="2"/>
          </p:cNvCxnSpPr>
          <p:nvPr/>
        </p:nvCxnSpPr>
        <p:spPr>
          <a:xfrm flipV="1">
            <a:off x="4824055" y="5639501"/>
            <a:ext cx="1182854" cy="62929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56" idx="2"/>
          </p:cNvCxnSpPr>
          <p:nvPr/>
        </p:nvCxnSpPr>
        <p:spPr>
          <a:xfrm flipV="1">
            <a:off x="5218841" y="5639321"/>
            <a:ext cx="1182103" cy="62947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682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Ethernet keret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19375"/>
            <a:ext cx="9144000" cy="1439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0945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4400" dirty="0"/>
              <a:t>Közeg hozzáférés vezérlése</a:t>
            </a:r>
          </a:p>
          <a:p>
            <a:r>
              <a:rPr lang="hu-HU" sz="4400" dirty="0"/>
              <a:t>Media Access </a:t>
            </a:r>
            <a:r>
              <a:rPr lang="hu-HU" sz="4400" dirty="0" err="1"/>
              <a:t>Control</a:t>
            </a:r>
            <a:r>
              <a:rPr lang="hu-HU" sz="4400" dirty="0"/>
              <a:t> (MAC)</a:t>
            </a: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55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az a közeg hozzáférés 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14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>
            <a:normAutofit/>
          </a:bodyPr>
          <a:lstStyle/>
          <a:p>
            <a:r>
              <a:rPr lang="en-US" dirty="0"/>
              <a:t>Ethernet </a:t>
            </a:r>
            <a:r>
              <a:rPr lang="hu-HU" dirty="0"/>
              <a:t>és a </a:t>
            </a:r>
            <a:r>
              <a:rPr lang="en-US" dirty="0" err="1"/>
              <a:t>Wifi</a:t>
            </a:r>
            <a:r>
              <a:rPr lang="en-US" dirty="0"/>
              <a:t> </a:t>
            </a:r>
            <a:r>
              <a:rPr lang="hu-HU" dirty="0"/>
              <a:t>is többszörös hozzáférést biztosító technológiák</a:t>
            </a:r>
            <a:endParaRPr lang="en-US" dirty="0"/>
          </a:p>
          <a:p>
            <a:pPr lvl="1"/>
            <a:r>
              <a:rPr lang="hu-HU" dirty="0"/>
              <a:t>Az átviteli közegen több résztvevő osztozik</a:t>
            </a:r>
          </a:p>
          <a:p>
            <a:pPr lvl="2"/>
            <a:r>
              <a:rPr lang="hu-HU" dirty="0"/>
              <a:t>Adatszórás (</a:t>
            </a:r>
            <a:r>
              <a:rPr lang="hu-HU" dirty="0" err="1"/>
              <a:t>broadcasting</a:t>
            </a:r>
            <a:r>
              <a:rPr lang="hu-HU" dirty="0"/>
              <a:t>)</a:t>
            </a:r>
            <a:endParaRPr lang="en-US" dirty="0"/>
          </a:p>
          <a:p>
            <a:pPr lvl="1"/>
            <a:r>
              <a:rPr lang="hu-HU" dirty="0"/>
              <a:t>Az egyidejű átvitel </a:t>
            </a:r>
            <a:r>
              <a:rPr lang="hu-HU" dirty="0">
                <a:solidFill>
                  <a:srgbClr val="FF0000"/>
                </a:solidFill>
              </a:rPr>
              <a:t>ütközést</a:t>
            </a:r>
            <a:r>
              <a:rPr lang="hu-HU" dirty="0"/>
              <a:t> okot</a:t>
            </a:r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hu-HU" dirty="0"/>
              <a:t>Lényegében meghiúsítja az átvitelt</a:t>
            </a:r>
            <a:endParaRPr lang="en-US" dirty="0"/>
          </a:p>
          <a:p>
            <a:r>
              <a:rPr lang="hu-HU" dirty="0"/>
              <a:t>Követelmények a </a:t>
            </a:r>
            <a:r>
              <a:rPr lang="en-US" dirty="0"/>
              <a:t>Media Access Control (MAC) </a:t>
            </a:r>
            <a:r>
              <a:rPr lang="hu-HU" dirty="0"/>
              <a:t>protokolljaival szemben</a:t>
            </a:r>
            <a:endParaRPr lang="en-US" dirty="0"/>
          </a:p>
          <a:p>
            <a:pPr lvl="1"/>
            <a:r>
              <a:rPr lang="hu-HU" dirty="0"/>
              <a:t>Szabályok a közeg megosztására</a:t>
            </a:r>
            <a:endParaRPr lang="en-US" dirty="0"/>
          </a:p>
          <a:p>
            <a:pPr lvl="1"/>
            <a:r>
              <a:rPr lang="hu-HU" dirty="0"/>
              <a:t>Stratégiák az ütközések detektálásához, elkerüléséhez és feloldásához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57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MAC </a:t>
            </a:r>
            <a:r>
              <a:rPr lang="hu-HU" dirty="0" err="1"/>
              <a:t>alréteg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000" dirty="0"/>
              <a:t>Eddigi tárgyalásaink során pont-pont összeköttetést feltételeztünk.</a:t>
            </a:r>
          </a:p>
          <a:p>
            <a:r>
              <a:rPr lang="hu-HU" sz="2000" dirty="0"/>
              <a:t>Most az adatszóró csatornát (angolul </a:t>
            </a:r>
            <a:r>
              <a:rPr lang="hu-HU" sz="2000" i="1" dirty="0" err="1"/>
              <a:t>broadcast</a:t>
            </a:r>
            <a:r>
              <a:rPr lang="hu-HU" sz="2000" i="1" dirty="0"/>
              <a:t> </a:t>
            </a:r>
            <a:r>
              <a:rPr lang="hu-HU" sz="2000" i="1" dirty="0" err="1"/>
              <a:t>channel</a:t>
            </a:r>
            <a:r>
              <a:rPr lang="hu-HU" sz="2000" dirty="0"/>
              <a:t>) használó hálózatok tárgykörével foglalkozunk majd.</a:t>
            </a:r>
          </a:p>
          <a:p>
            <a:pPr lvl="1"/>
            <a:r>
              <a:rPr lang="hu-HU" sz="2000" b="1" dirty="0"/>
              <a:t>Kulcskérdés</a:t>
            </a:r>
            <a:r>
              <a:rPr lang="hu-HU" sz="2000" dirty="0"/>
              <a:t>: </a:t>
            </a:r>
            <a:r>
              <a:rPr lang="hu-HU" sz="2000" i="1" dirty="0"/>
              <a:t>Melyik állomás kapja a csatornahasználat jogát? </a:t>
            </a:r>
            <a:endParaRPr lang="en-US" sz="2000" i="1" dirty="0"/>
          </a:p>
          <a:p>
            <a:r>
              <a:rPr lang="hu-HU" sz="2000" dirty="0"/>
              <a:t>A csatorna kiosztás történhet:</a:t>
            </a:r>
          </a:p>
          <a:p>
            <a:pPr marL="544068" lvl="1" indent="-342900">
              <a:buFont typeface="+mj-lt"/>
              <a:buAutoNum type="arabicPeriod"/>
            </a:pPr>
            <a:r>
              <a:rPr lang="hu-HU" sz="2000" dirty="0"/>
              <a:t>statikus módon (FDM, TDM)</a:t>
            </a:r>
          </a:p>
          <a:p>
            <a:pPr marL="544068" lvl="1" indent="-342900">
              <a:buFont typeface="+mj-lt"/>
              <a:buAutoNum type="arabicPeriod"/>
            </a:pPr>
            <a:r>
              <a:rPr lang="hu-HU" sz="2000" dirty="0"/>
              <a:t>dinamikus módon</a:t>
            </a:r>
          </a:p>
          <a:p>
            <a:pPr marL="726948" lvl="2" indent="-342900">
              <a:buFont typeface="+mj-lt"/>
              <a:buAutoNum type="alphaLcParenR"/>
            </a:pPr>
            <a:r>
              <a:rPr lang="hu-HU" dirty="0"/>
              <a:t>verseny vagy ütközés alapú protokollok (ALOHA, CSMA, </a:t>
            </a:r>
            <a:r>
              <a:rPr lang="hu-HU" dirty="0" err="1"/>
              <a:t>CSMA</a:t>
            </a:r>
            <a:r>
              <a:rPr lang="hu-HU" dirty="0"/>
              <a:t>/CD)</a:t>
            </a:r>
          </a:p>
          <a:p>
            <a:pPr marL="726948" lvl="2" indent="-342900">
              <a:buFont typeface="+mj-lt"/>
              <a:buAutoNum type="alphaLcParenR"/>
            </a:pPr>
            <a:r>
              <a:rPr lang="hu-HU" dirty="0"/>
              <a:t>verseny-mentes protokollok (bittérkép-alapú protokollok, bináris visszaszámlálás)</a:t>
            </a:r>
          </a:p>
          <a:p>
            <a:pPr marL="726948" lvl="2" indent="-342900">
              <a:buFont typeface="+mj-lt"/>
              <a:buAutoNum type="alphaLcParenR"/>
            </a:pPr>
            <a:r>
              <a:rPr lang="hu-HU" dirty="0"/>
              <a:t>korlátozott verseny protokollok (adaptív fa protokollok)</a:t>
            </a:r>
          </a:p>
          <a:p>
            <a:pPr marL="544068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Statikus csatornakiosztás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b="1" dirty="0"/>
              <a:t>Frekvenciaosztásos nyalábolás</a:t>
            </a:r>
          </a:p>
          <a:p>
            <a:r>
              <a:rPr lang="hu-HU" sz="2000" i="1" dirty="0"/>
              <a:t>N</a:t>
            </a:r>
            <a:r>
              <a:rPr lang="hu-HU" sz="2000" dirty="0"/>
              <a:t> darab felhasználót feltételezünk, a sávszélet </a:t>
            </a:r>
            <a:r>
              <a:rPr lang="hu-HU" sz="2000" i="1" dirty="0"/>
              <a:t>N</a:t>
            </a:r>
            <a:r>
              <a:rPr lang="hu-HU" sz="2000" dirty="0"/>
              <a:t> egyenlő méretű sávra osztják, és minden egyes sávhoz hozzárendelnek egy felhasználót. </a:t>
            </a:r>
          </a:p>
          <a:p>
            <a:r>
              <a:rPr lang="hu-HU" sz="2000" dirty="0"/>
              <a:t>Következésképpen az állomások nem fogják egymást zavarni.</a:t>
            </a:r>
          </a:p>
          <a:p>
            <a:r>
              <a:rPr lang="hu-HU" sz="2000" dirty="0"/>
              <a:t>Előnyös a használata, ha fix számú felhasználó van és a felhasználók nagy forgalmi igényt támasztanak.</a:t>
            </a:r>
          </a:p>
          <a:p>
            <a:r>
              <a:rPr lang="hu-HU" sz="2000" dirty="0"/>
              <a:t>Löketszerű forgalom esetén használata problémás.</a:t>
            </a:r>
          </a:p>
          <a:p>
            <a:pPr marL="0" indent="0">
              <a:buNone/>
            </a:pPr>
            <a:r>
              <a:rPr lang="hu-HU" sz="2000" b="1" dirty="0"/>
              <a:t>Időosztásos nyalábolás</a:t>
            </a:r>
          </a:p>
          <a:p>
            <a:r>
              <a:rPr lang="hu-HU" sz="2000" i="1" dirty="0"/>
              <a:t>N</a:t>
            </a:r>
            <a:r>
              <a:rPr lang="hu-HU" sz="2000" dirty="0"/>
              <a:t> darab felhasználót feltételezünk, az időegységet </a:t>
            </a:r>
            <a:r>
              <a:rPr lang="hu-HU" sz="2000" i="1" dirty="0"/>
              <a:t>N</a:t>
            </a:r>
            <a:r>
              <a:rPr lang="hu-HU" sz="2000" dirty="0"/>
              <a:t> egyenlő méretű időrésre – úgynevezett </a:t>
            </a:r>
            <a:r>
              <a:rPr lang="hu-HU" sz="2000" i="1" dirty="0" err="1"/>
              <a:t>slot</a:t>
            </a:r>
            <a:r>
              <a:rPr lang="hu-HU" sz="2000" dirty="0" err="1"/>
              <a:t>-ra</a:t>
            </a:r>
            <a:r>
              <a:rPr lang="hu-HU" sz="2000" dirty="0"/>
              <a:t> – osztják, és minden egyes réshez hozzárendelnek egy felhasználót. </a:t>
            </a:r>
          </a:p>
          <a:p>
            <a:r>
              <a:rPr lang="hu-HU" sz="2000" dirty="0"/>
              <a:t>Löketszerű forgalom esetén használata nem hatékony.</a:t>
            </a:r>
          </a:p>
          <a:p>
            <a:endParaRPr lang="hu-H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9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200" dirty="0"/>
              <a:t>Dinamikus csatornakiosztás</a:t>
            </a:r>
            <a:endParaRPr lang="en-US" sz="32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1880" y="1556791"/>
            <a:ext cx="5652119" cy="4966487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hu-HU" dirty="0"/>
              <a:t>1. Állomás m</a:t>
            </a:r>
            <a:r>
              <a:rPr lang="en-US" dirty="0" err="1"/>
              <a:t>odel</a:t>
            </a:r>
            <a:r>
              <a:rPr lang="hu-HU" dirty="0"/>
              <a:t>l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N </a:t>
            </a:r>
            <a:r>
              <a:rPr lang="hu-HU" dirty="0"/>
              <a:t>terminál/állomás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hu-HU" dirty="0"/>
              <a:t>Annak a valószínűsége, hogy</a:t>
            </a:r>
            <a:r>
              <a:rPr lang="en-US" dirty="0"/>
              <a:t> </a:t>
            </a:r>
            <a:r>
              <a:rPr lang="el-GR" dirty="0"/>
              <a:t>Δ</a:t>
            </a:r>
            <a:r>
              <a:rPr lang="en-US" dirty="0"/>
              <a:t>t </a:t>
            </a:r>
            <a:r>
              <a:rPr lang="hu-HU" dirty="0"/>
              <a:t>idő alatt csomag érkezik </a:t>
            </a:r>
            <a:r>
              <a:rPr lang="el-GR" dirty="0"/>
              <a:t>λΔ</a:t>
            </a:r>
            <a:r>
              <a:rPr lang="en-US" dirty="0"/>
              <a:t>t, </a:t>
            </a:r>
            <a:r>
              <a:rPr lang="hu-HU" dirty="0"/>
              <a:t>ahol </a:t>
            </a:r>
            <a:r>
              <a:rPr lang="el-GR" dirty="0"/>
              <a:t>λ</a:t>
            </a:r>
            <a:r>
              <a:rPr lang="hu-HU" dirty="0"/>
              <a:t> az érkezési folyam rátája.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2. </a:t>
            </a:r>
            <a:r>
              <a:rPr lang="hu-HU" dirty="0"/>
              <a:t>Egyetlen csatorna feltételezés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hu-HU" dirty="0"/>
              <a:t>Minden állomás egyenrangú.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hu-HU" dirty="0"/>
              <a:t>Minden kommunikáció egyazon csatornán zajlik.</a:t>
            </a:r>
          </a:p>
          <a:p>
            <a:pPr lvl="1">
              <a:lnSpc>
                <a:spcPct val="90000"/>
              </a:lnSpc>
            </a:pPr>
            <a:r>
              <a:rPr lang="hu-HU" dirty="0"/>
              <a:t>Minden állomás tud ezen küldeni és fogadni csomagot.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3. </a:t>
            </a:r>
            <a:r>
              <a:rPr lang="hu-HU" dirty="0"/>
              <a:t>Ütközés feltételezés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hu-HU" sz="2800" dirty="0"/>
              <a:t>Ha két keret egy időben kerül átvitelre, akkor átlapolódnak, és az eredményül kapott jel értelmezhetetlenné válik. </a:t>
            </a:r>
          </a:p>
          <a:p>
            <a:pPr lvl="1">
              <a:lnSpc>
                <a:spcPct val="90000"/>
              </a:lnSpc>
            </a:pPr>
            <a:r>
              <a:rPr lang="hu-HU" sz="2800" dirty="0"/>
              <a:t>Ezt nevezzük ütközésnek.</a:t>
            </a:r>
            <a:endParaRPr lang="hu-HU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4. </a:t>
            </a:r>
            <a:r>
              <a:rPr lang="hu-HU" dirty="0"/>
              <a:t>Folytonos időmodell</a:t>
            </a:r>
            <a:r>
              <a:rPr lang="en-US" dirty="0"/>
              <a:t> VS </a:t>
            </a:r>
            <a:r>
              <a:rPr lang="hu-HU" dirty="0"/>
              <a:t>diszkrét időmodell</a:t>
            </a:r>
            <a:endParaRPr lang="en-US" dirty="0"/>
          </a:p>
          <a:p>
            <a:pPr>
              <a:lnSpc>
                <a:spcPct val="90000"/>
              </a:lnSpc>
              <a:buFontTx/>
              <a:buAutoNum type="arabicPeriod"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5. </a:t>
            </a:r>
            <a:r>
              <a:rPr lang="hu-HU" dirty="0"/>
              <a:t>Vivőjel értékelés</a:t>
            </a:r>
            <a:r>
              <a:rPr lang="en-US" dirty="0"/>
              <a:t> VS </a:t>
            </a:r>
            <a:r>
              <a:rPr lang="hu-HU" dirty="0"/>
              <a:t>nincs vivőjel érzékelés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1678"/>
            <a:ext cx="3096344" cy="5038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2480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200" dirty="0"/>
              <a:t>Dinamikus csatornakiosztás</a:t>
            </a:r>
            <a:endParaRPr lang="en-US" sz="32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9873" y="1556792"/>
            <a:ext cx="5629998" cy="5126396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hu-HU" sz="2000" b="1" dirty="0"/>
              <a:t>Használt időmodell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hu-HU" sz="2000" dirty="0"/>
              <a:t>Kétféle időmodellt különböztetünk meg:</a:t>
            </a:r>
          </a:p>
          <a:p>
            <a:pPr marL="749808" lvl="1" indent="-457200" algn="just">
              <a:spcBef>
                <a:spcPts val="0"/>
              </a:spcBef>
              <a:buFont typeface="+mj-lt"/>
              <a:buAutoNum type="alphaLcParenR"/>
            </a:pPr>
            <a:r>
              <a:rPr lang="hu-HU" sz="2000" b="1" dirty="0"/>
              <a:t>Folytonos</a:t>
            </a:r>
            <a:r>
              <a:rPr lang="hu-HU" sz="2000" dirty="0"/>
              <a:t> – Mindegyik állomás tetszőleges időpontban megkezdheti a küldésre kész keretének sugárzását.</a:t>
            </a:r>
          </a:p>
          <a:p>
            <a:pPr marL="749808" lvl="1" indent="-457200" algn="just">
              <a:spcBef>
                <a:spcPts val="0"/>
              </a:spcBef>
              <a:buFont typeface="+mj-lt"/>
              <a:buAutoNum type="alphaLcParenR"/>
            </a:pPr>
            <a:r>
              <a:rPr lang="hu-HU" sz="2000" b="1" dirty="0"/>
              <a:t>Diszkrét</a:t>
            </a:r>
            <a:r>
              <a:rPr lang="hu-HU" sz="2000" dirty="0"/>
              <a:t> – Az időt diszkrét résekre osztjuk. Keret továbbítás csak időrés elején lehetséges. Az időrés lehet </a:t>
            </a:r>
            <a:r>
              <a:rPr lang="hu-HU" sz="2000" i="1" dirty="0"/>
              <a:t>üres</a:t>
            </a:r>
            <a:r>
              <a:rPr lang="hu-HU" sz="2000" dirty="0"/>
              <a:t>, </a:t>
            </a:r>
            <a:r>
              <a:rPr lang="hu-HU" sz="2000" i="1" dirty="0"/>
              <a:t>sikeres</a:t>
            </a:r>
            <a:r>
              <a:rPr lang="hu-HU" sz="2000" dirty="0"/>
              <a:t> vagy </a:t>
            </a:r>
            <a:r>
              <a:rPr lang="hu-HU" sz="2000" i="1" dirty="0"/>
              <a:t>ütközéses</a:t>
            </a:r>
            <a:r>
              <a:rPr lang="hu-HU" sz="2000" dirty="0"/>
              <a:t>.</a:t>
            </a:r>
          </a:p>
          <a:p>
            <a:pPr marL="749808" lvl="1" indent="-457200" algn="just">
              <a:spcBef>
                <a:spcPts val="0"/>
              </a:spcBef>
              <a:buFont typeface="+mj-lt"/>
              <a:buAutoNum type="alphaLcParenR"/>
            </a:pPr>
            <a:endParaRPr lang="hu-HU" sz="2000" dirty="0"/>
          </a:p>
          <a:p>
            <a:pPr marL="749808" lvl="1" indent="-457200" algn="just">
              <a:spcBef>
                <a:spcPts val="0"/>
              </a:spcBef>
              <a:buFont typeface="+mj-lt"/>
              <a:buAutoNum type="alphaLcParenR"/>
            </a:pPr>
            <a:endParaRPr lang="hu-HU" sz="2000" dirty="0"/>
          </a:p>
          <a:p>
            <a:pPr marL="0" indent="0" algn="just">
              <a:buNone/>
            </a:pPr>
            <a:r>
              <a:rPr lang="hu-HU" sz="2000" b="1" dirty="0"/>
              <a:t>Vivőjel érzékelési képesség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hu-HU" sz="2000" dirty="0"/>
              <a:t>Az egyes állomások vagy rendelkeznek ezzel a tulajdonsággal vagy nem.</a:t>
            </a:r>
          </a:p>
          <a:p>
            <a:pPr marL="544068" lvl="1" indent="-342900" algn="just">
              <a:spcBef>
                <a:spcPts val="0"/>
              </a:spcBef>
              <a:buFont typeface="+mj-lt"/>
              <a:buAutoNum type="alphaLcParenR"/>
            </a:pPr>
            <a:r>
              <a:rPr lang="hu-HU" sz="2000" dirty="0"/>
              <a:t>Ha </a:t>
            </a:r>
            <a:r>
              <a:rPr lang="hu-HU" sz="2000" b="1" dirty="0"/>
              <a:t>nincs</a:t>
            </a:r>
            <a:r>
              <a:rPr lang="hu-HU" sz="2000" dirty="0"/>
              <a:t>, akkor az állomások nem tudják megvizsgálni a közös csatorna állapotát, ezért egyszerűen elkezdenek küldeni, ha van rá lehetőségük.</a:t>
            </a:r>
          </a:p>
          <a:p>
            <a:pPr marL="544068" lvl="1" indent="-342900" algn="just">
              <a:spcBef>
                <a:spcPts val="0"/>
              </a:spcBef>
              <a:buFont typeface="+mj-lt"/>
              <a:buAutoNum type="alphaLcParenR"/>
            </a:pPr>
            <a:r>
              <a:rPr lang="hu-HU" sz="2000" dirty="0"/>
              <a:t>Ha </a:t>
            </a:r>
            <a:r>
              <a:rPr lang="hu-HU" sz="2000" b="1" dirty="0"/>
              <a:t>van</a:t>
            </a:r>
            <a:r>
              <a:rPr lang="hu-HU" sz="2000" dirty="0"/>
              <a:t>, akkor állomások meg tudják vizsgálni a közös csatorna állapotát a küldés előtt. A csatorna lehet: foglalt vagy szabad. Ha a foglalt a csatorna, akkor nem próbálják használni az állomások, amíg fel nem szabadul.</a:t>
            </a:r>
          </a:p>
          <a:p>
            <a:pPr algn="just"/>
            <a:r>
              <a:rPr lang="hu-HU" sz="2000" i="1" dirty="0"/>
              <a:t>Megjegyzés:</a:t>
            </a:r>
            <a:r>
              <a:rPr lang="hu-HU" sz="2000" dirty="0"/>
              <a:t> Ez egy egyszerűsített modell!</a:t>
            </a:r>
            <a:endParaRPr lang="en-US" sz="20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33798"/>
            <a:ext cx="2880320" cy="2309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56" y="4350785"/>
            <a:ext cx="3317511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zövegdoboz 1"/>
          <p:cNvSpPr txBox="1"/>
          <p:nvPr/>
        </p:nvSpPr>
        <p:spPr>
          <a:xfrm>
            <a:off x="2630355" y="227687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2630355" y="335337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162913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Átvitel és terhelés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b="1" dirty="0"/>
              <a:t>Terhelés</a:t>
            </a:r>
            <a:r>
              <a:rPr lang="en-US" b="1" dirty="0"/>
              <a:t> (G)</a:t>
            </a:r>
          </a:p>
          <a:p>
            <a:pPr lvl="1"/>
            <a:r>
              <a:rPr lang="hu-HU" dirty="0"/>
              <a:t>A protokoll által kezelendő csomagok száma egy időegység alatt (beérkező kérések)</a:t>
            </a:r>
            <a:endParaRPr lang="en-US" dirty="0"/>
          </a:p>
          <a:p>
            <a:pPr lvl="1"/>
            <a:r>
              <a:rPr lang="en-US" dirty="0"/>
              <a:t>G&gt;1: </a:t>
            </a:r>
            <a:r>
              <a:rPr lang="hu-HU" dirty="0"/>
              <a:t>túlterhelés</a:t>
            </a:r>
          </a:p>
          <a:p>
            <a:pPr lvl="1"/>
            <a:r>
              <a:rPr lang="hu-HU" dirty="0"/>
              <a:t>A csatorna egy kérést tud </a:t>
            </a:r>
            <a:br>
              <a:rPr lang="hu-HU" dirty="0"/>
            </a:br>
            <a:r>
              <a:rPr lang="hu-HU" dirty="0"/>
              <a:t>elvezetni</a:t>
            </a:r>
            <a:endParaRPr lang="en-US" dirty="0"/>
          </a:p>
          <a:p>
            <a:pPr lvl="1"/>
            <a:endParaRPr lang="en-US" dirty="0"/>
          </a:p>
          <a:p>
            <a:r>
              <a:rPr lang="hu-HU" b="1" dirty="0"/>
              <a:t>Ideális esetben</a:t>
            </a:r>
            <a:endParaRPr lang="en-US" b="1" dirty="0"/>
          </a:p>
          <a:p>
            <a:pPr lvl="1"/>
            <a:r>
              <a:rPr lang="hu-HU" dirty="0"/>
              <a:t>Ha</a:t>
            </a:r>
            <a:r>
              <a:rPr lang="en-US" dirty="0"/>
              <a:t> G&lt;1, S=G</a:t>
            </a:r>
          </a:p>
          <a:p>
            <a:pPr lvl="1"/>
            <a:r>
              <a:rPr lang="hu-HU" dirty="0"/>
              <a:t>Ha</a:t>
            </a:r>
            <a:r>
              <a:rPr lang="en-US" dirty="0"/>
              <a:t> G≥1, S=1</a:t>
            </a:r>
          </a:p>
          <a:p>
            <a:pPr lvl="1"/>
            <a:r>
              <a:rPr lang="hu-HU" dirty="0"/>
              <a:t>Ahol egy csomag kiküldése egy időegységet vesz igénybe.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852936"/>
            <a:ext cx="3600400" cy="218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92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Hogyan javítsunk a hatékonyságon?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5122912" cy="4525963"/>
          </a:xfrm>
        </p:spPr>
        <p:txBody>
          <a:bodyPr>
            <a:normAutofit/>
          </a:bodyPr>
          <a:lstStyle/>
          <a:p>
            <a:r>
              <a:rPr lang="hu-HU" dirty="0"/>
              <a:t>A küldők egymás után küldik a kereteket</a:t>
            </a:r>
          </a:p>
          <a:p>
            <a:pPr lvl="1"/>
            <a:r>
              <a:rPr lang="hu-HU" dirty="0"/>
              <a:t>Több keretet is kiküldünk, nyugta megvárása nélkül.</a:t>
            </a:r>
          </a:p>
          <a:p>
            <a:pPr lvl="1"/>
            <a:r>
              <a:rPr lang="hu-HU" dirty="0" err="1"/>
              <a:t>Pipeline</a:t>
            </a:r>
            <a:r>
              <a:rPr lang="hu-HU" dirty="0"/>
              <a:t> technika</a:t>
            </a:r>
          </a:p>
          <a:p>
            <a:endParaRPr lang="hu-HU" dirty="0"/>
          </a:p>
          <a:p>
            <a:r>
              <a:rPr lang="hu-HU" dirty="0"/>
              <a:t>ABP kiterjesztése</a:t>
            </a:r>
          </a:p>
          <a:p>
            <a:pPr lvl="1"/>
            <a:r>
              <a:rPr lang="hu-HU" dirty="0"/>
              <a:t>Sorszámok bevezetésével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395413"/>
            <a:ext cx="1866503" cy="531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zövegdoboz 3"/>
          <p:cNvSpPr txBox="1"/>
          <p:nvPr/>
        </p:nvSpPr>
        <p:spPr>
          <a:xfrm rot="5400000">
            <a:off x="7964088" y="3048925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1" dirty="0"/>
              <a:t>Time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42642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88" y="3789040"/>
            <a:ext cx="4633538" cy="2526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(Tiszta) </a:t>
            </a:r>
            <a:r>
              <a:rPr lang="en-US" dirty="0"/>
              <a:t>ALOHA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0013" y="1600201"/>
            <a:ext cx="5984155" cy="2548880"/>
          </a:xfrm>
        </p:spPr>
        <p:txBody>
          <a:bodyPr>
            <a:noAutofit/>
          </a:bodyPr>
          <a:lstStyle/>
          <a:p>
            <a:endParaRPr lang="en-US" sz="1800" dirty="0"/>
          </a:p>
          <a:p>
            <a:r>
              <a:rPr lang="hu-HU" sz="1800" dirty="0"/>
              <a:t>Az algoritmust a 70-es években a</a:t>
            </a:r>
            <a:r>
              <a:rPr lang="en-US" sz="1800" dirty="0"/>
              <a:t> Uni. of Hawaii</a:t>
            </a:r>
            <a:r>
              <a:rPr lang="hu-HU" sz="1800" dirty="0"/>
              <a:t> fejlesztette</a:t>
            </a:r>
            <a:endParaRPr lang="en-US" sz="1800" dirty="0"/>
          </a:p>
          <a:p>
            <a:pPr lvl="1"/>
            <a:r>
              <a:rPr lang="hu-HU" sz="1600" b="1" dirty="0">
                <a:solidFill>
                  <a:srgbClr val="FF0000"/>
                </a:solidFill>
              </a:rPr>
              <a:t>Ha van elküldendő adat, akkor elküldi</a:t>
            </a:r>
            <a:endParaRPr lang="en-US" sz="1600" b="1" dirty="0">
              <a:solidFill>
                <a:srgbClr val="FF0000"/>
              </a:solidFill>
            </a:endParaRPr>
          </a:p>
          <a:p>
            <a:pPr lvl="1"/>
            <a:r>
              <a:rPr lang="hu-HU" sz="1600" dirty="0"/>
              <a:t>Alacsony költségű, nagyon egyszerű megoldás</a:t>
            </a:r>
            <a:endParaRPr lang="en-US" sz="1600" dirty="0"/>
          </a:p>
          <a:p>
            <a:pPr lvl="1"/>
            <a:endParaRPr lang="en-US" sz="1600" dirty="0"/>
          </a:p>
          <a:p>
            <a:endParaRPr lang="en-US" sz="1800" dirty="0"/>
          </a:p>
        </p:txBody>
      </p:sp>
      <p:pic>
        <p:nvPicPr>
          <p:cNvPr id="8194" name="Picture 2" descr="http://www.cheapflightstohawaii.net/wp-content/uploads/2012/01/Hawaii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783110"/>
            <a:ext cx="2808312" cy="179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4-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4365104"/>
            <a:ext cx="3499669" cy="213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23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ALOHA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2603310"/>
          </a:xfrm>
        </p:spPr>
        <p:txBody>
          <a:bodyPr>
            <a:normAutofit/>
          </a:bodyPr>
          <a:lstStyle/>
          <a:p>
            <a:r>
              <a:rPr lang="en-US" dirty="0" err="1"/>
              <a:t>Topol</a:t>
            </a:r>
            <a:r>
              <a:rPr lang="hu-HU" dirty="0" err="1"/>
              <a:t>ógia</a:t>
            </a:r>
            <a:r>
              <a:rPr lang="en-US" dirty="0"/>
              <a:t>: </a:t>
            </a:r>
            <a:r>
              <a:rPr lang="hu-HU" dirty="0" err="1"/>
              <a:t>broadcast</a:t>
            </a:r>
            <a:r>
              <a:rPr lang="hu-HU" dirty="0"/>
              <a:t> rádió több állomással</a:t>
            </a:r>
            <a:endParaRPr lang="en-US" dirty="0"/>
          </a:p>
          <a:p>
            <a:r>
              <a:rPr lang="en-US" dirty="0"/>
              <a:t>Proto</a:t>
            </a:r>
            <a:r>
              <a:rPr lang="hu-HU" dirty="0" err="1"/>
              <a:t>koll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Az állomások azonnal küldenek</a:t>
            </a:r>
            <a:endParaRPr lang="en-US" dirty="0"/>
          </a:p>
          <a:p>
            <a:pPr lvl="1"/>
            <a:r>
              <a:rPr lang="hu-HU" dirty="0"/>
              <a:t>A fogadók minden csomagot nyugtáznak</a:t>
            </a:r>
            <a:endParaRPr lang="en-US" dirty="0"/>
          </a:p>
          <a:p>
            <a:pPr lvl="1"/>
            <a:r>
              <a:rPr lang="hu-HU" dirty="0"/>
              <a:t>Nincs</a:t>
            </a:r>
            <a:r>
              <a:rPr lang="en-US" dirty="0"/>
              <a:t> </a:t>
            </a:r>
            <a:r>
              <a:rPr lang="hu-HU" dirty="0"/>
              <a:t>nyugta</a:t>
            </a:r>
            <a:r>
              <a:rPr lang="en-US" dirty="0"/>
              <a:t> = </a:t>
            </a:r>
            <a:r>
              <a:rPr lang="hu-HU" dirty="0"/>
              <a:t>ütközés</a:t>
            </a:r>
            <a:r>
              <a:rPr lang="en-US" dirty="0"/>
              <a:t>, </a:t>
            </a:r>
            <a:r>
              <a:rPr lang="hu-HU" dirty="0"/>
              <a:t>véletlen ideig vár, majd újraküld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-237163" y="2475399"/>
            <a:ext cx="5578597" cy="5578597"/>
          </a:xfrm>
          <a:prstGeom prst="ellipse">
            <a:avLst/>
          </a:prstGeom>
          <a:solidFill>
            <a:schemeClr val="accent1">
              <a:alpha val="2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744036" y="2475399"/>
            <a:ext cx="5578597" cy="5578597"/>
          </a:xfrm>
          <a:prstGeom prst="ellipse">
            <a:avLst/>
          </a:prstGeom>
          <a:solidFill>
            <a:schemeClr val="accent3">
              <a:alpha val="25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725236" y="2475399"/>
            <a:ext cx="5578597" cy="5578597"/>
          </a:xfrm>
          <a:prstGeom prst="ellipse">
            <a:avLst/>
          </a:prstGeom>
          <a:solidFill>
            <a:schemeClr val="accent4">
              <a:alpha val="25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366829" y="5261211"/>
            <a:ext cx="370614" cy="1562670"/>
            <a:chOff x="2107517" y="5261211"/>
            <a:chExt cx="370614" cy="156267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292824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07517" y="6362216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A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364057" y="5261211"/>
            <a:ext cx="338554" cy="1562670"/>
            <a:chOff x="4186633" y="5261211"/>
            <a:chExt cx="338554" cy="156267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355910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186633" y="6362216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29227" y="5261211"/>
            <a:ext cx="370615" cy="1562670"/>
            <a:chOff x="6069916" y="5261211"/>
            <a:chExt cx="370615" cy="156267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6255224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069916" y="6362216"/>
              <a:ext cx="370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</a:t>
              </a:r>
            </a:p>
          </p:txBody>
        </p:sp>
      </p:grpSp>
      <p:sp>
        <p:nvSpPr>
          <p:cNvPr id="23" name="Up Arrow 22"/>
          <p:cNvSpPr/>
          <p:nvPr/>
        </p:nvSpPr>
        <p:spPr>
          <a:xfrm rot="5400000">
            <a:off x="3009478" y="5061490"/>
            <a:ext cx="1198585" cy="1510573"/>
          </a:xfrm>
          <a:prstGeom prst="upArrow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Up Arrow 23"/>
          <p:cNvSpPr/>
          <p:nvPr/>
        </p:nvSpPr>
        <p:spPr>
          <a:xfrm rot="16200000">
            <a:off x="2937810" y="5061490"/>
            <a:ext cx="1198585" cy="1510573"/>
          </a:xfrm>
          <a:prstGeom prst="upArrow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 Arrow 24"/>
          <p:cNvSpPr/>
          <p:nvPr/>
        </p:nvSpPr>
        <p:spPr>
          <a:xfrm rot="5400000">
            <a:off x="3009478" y="5049486"/>
            <a:ext cx="1198585" cy="1510573"/>
          </a:xfrm>
          <a:prstGeom prst="upArrow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Up Arrow 25"/>
          <p:cNvSpPr/>
          <p:nvPr/>
        </p:nvSpPr>
        <p:spPr>
          <a:xfrm rot="16200000">
            <a:off x="4864171" y="5085954"/>
            <a:ext cx="1198585" cy="1510573"/>
          </a:xfrm>
          <a:prstGeom prst="upArrow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Multiply 26"/>
          <p:cNvSpPr/>
          <p:nvPr/>
        </p:nvSpPr>
        <p:spPr>
          <a:xfrm>
            <a:off x="3968868" y="4712309"/>
            <a:ext cx="1128932" cy="1128932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05197" y="4118693"/>
            <a:ext cx="8451716" cy="2603484"/>
            <a:chOff x="414979" y="3333623"/>
            <a:chExt cx="8263530" cy="1523216"/>
          </a:xfrm>
        </p:grpSpPr>
        <p:sp>
          <p:nvSpPr>
            <p:cNvPr id="21" name="Rectangle 20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514376" y="3429251"/>
              <a:ext cx="8118848" cy="14275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925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hu-HU" sz="3200" dirty="0">
                  <a:solidFill>
                    <a:schemeClr val="bg1"/>
                  </a:solidFill>
                </a:rPr>
                <a:t>Egyszerű, de radikális megoldás</a:t>
              </a:r>
              <a:endParaRPr lang="en-US" sz="3200" dirty="0">
                <a:solidFill>
                  <a:schemeClr val="bg1"/>
                </a:solidFill>
              </a:endParaRPr>
            </a:p>
            <a:p>
              <a:pPr>
                <a:buClr>
                  <a:schemeClr val="bg1"/>
                </a:buClr>
              </a:pPr>
              <a:r>
                <a:rPr lang="hu-HU" sz="3200" dirty="0">
                  <a:solidFill>
                    <a:schemeClr val="bg1"/>
                  </a:solidFill>
                </a:rPr>
                <a:t>Korábbi megoldások, mind felosztották a csatornát</a:t>
              </a:r>
              <a:endParaRPr lang="en-US" sz="3200" dirty="0">
                <a:solidFill>
                  <a:schemeClr val="bg1"/>
                </a:solidFill>
              </a:endParaRPr>
            </a:p>
            <a:p>
              <a:pPr lvl="1">
                <a:buClr>
                  <a:schemeClr val="bg1"/>
                </a:buClr>
              </a:pPr>
              <a:r>
                <a:rPr lang="en-US" sz="2800" dirty="0">
                  <a:solidFill>
                    <a:schemeClr val="bg1"/>
                  </a:solidFill>
                </a:rPr>
                <a:t>TDMA, FDMA, etc.</a:t>
              </a:r>
            </a:p>
            <a:p>
              <a:pPr>
                <a:buClr>
                  <a:schemeClr val="bg1"/>
                </a:buClr>
              </a:pPr>
              <a:r>
                <a:rPr lang="hu-HU" sz="3200">
                  <a:solidFill>
                    <a:schemeClr val="bg1"/>
                  </a:solidFill>
                </a:rPr>
                <a:t>Kevés </a:t>
              </a:r>
              <a:r>
                <a:rPr lang="hu-HU" sz="3200" dirty="0">
                  <a:solidFill>
                    <a:schemeClr val="bg1"/>
                  </a:solidFill>
                </a:rPr>
                <a:t>küldő esetére készült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533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8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3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8" grpId="0" animBg="1"/>
      <p:bldP spid="18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Teljesítmény elemzés -</a:t>
            </a:r>
            <a:r>
              <a:rPr lang="en-US" dirty="0"/>
              <a:t>Poisson </a:t>
            </a:r>
            <a:r>
              <a:rPr lang="hu-HU" dirty="0"/>
              <a:t>Folyam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hu-HU" sz="2800" dirty="0"/>
              <a:t>A „</a:t>
            </a:r>
            <a:r>
              <a:rPr lang="hu-HU" sz="2800" dirty="0">
                <a:solidFill>
                  <a:srgbClr val="E20074"/>
                </a:solidFill>
              </a:rPr>
              <a:t>véletlen érkezések</a:t>
            </a:r>
            <a:r>
              <a:rPr lang="hu-HU" sz="2800" dirty="0"/>
              <a:t>” egyik ünnepelt modellje a sorban-állás elméletben a </a:t>
            </a:r>
            <a:r>
              <a:rPr lang="en-US" sz="2800" dirty="0"/>
              <a:t> Poisson </a:t>
            </a:r>
            <a:r>
              <a:rPr lang="hu-HU" sz="2800" dirty="0"/>
              <a:t>folyam</a:t>
            </a:r>
            <a:r>
              <a:rPr lang="en-US" sz="2800" dirty="0"/>
              <a:t>. </a:t>
            </a:r>
            <a:endParaRPr lang="hu-HU" sz="2800" dirty="0"/>
          </a:p>
          <a:p>
            <a:r>
              <a:rPr lang="hu-HU" sz="2800" dirty="0"/>
              <a:t>A modell feltételezései:</a:t>
            </a:r>
            <a:endParaRPr lang="en-US" sz="2800" dirty="0"/>
          </a:p>
          <a:p>
            <a:pPr lvl="1"/>
            <a:r>
              <a:rPr lang="hu-HU" sz="2400" dirty="0"/>
              <a:t>Egy érkezés valószínűsége egy rövid </a:t>
            </a:r>
            <a:r>
              <a:rPr lang="el-GR" sz="2400" dirty="0">
                <a:cs typeface="Times New Roman" pitchFamily="18" charset="0"/>
              </a:rPr>
              <a:t>Δ</a:t>
            </a:r>
            <a:r>
              <a:rPr lang="en-US" sz="2400" i="1" dirty="0">
                <a:cs typeface="Times New Roman" pitchFamily="18" charset="0"/>
              </a:rPr>
              <a:t>t</a:t>
            </a:r>
            <a:r>
              <a:rPr lang="hu-HU" sz="2400" dirty="0"/>
              <a:t> intervallum alatt arányos az intervallum hosszával és nem függ az intervallum kezdetétől (ezt nevezzük </a:t>
            </a:r>
            <a:r>
              <a:rPr lang="hu-HU" sz="2400" dirty="0">
                <a:solidFill>
                  <a:srgbClr val="E20074"/>
                </a:solidFill>
              </a:rPr>
              <a:t>memória nélküli</a:t>
            </a:r>
            <a:r>
              <a:rPr lang="hu-HU" sz="2400" dirty="0"/>
              <a:t> tulajdonságnak)</a:t>
            </a:r>
          </a:p>
          <a:p>
            <a:pPr lvl="1"/>
            <a:r>
              <a:rPr lang="hu-HU" sz="2400" dirty="0">
                <a:cs typeface="Times New Roman" pitchFamily="18" charset="0"/>
              </a:rPr>
              <a:t>Annak a valószínűsége, hogy több érkezés történik egy rövid </a:t>
            </a:r>
            <a:r>
              <a:rPr lang="el-GR" sz="2400" dirty="0">
                <a:cs typeface="Times New Roman" pitchFamily="18" charset="0"/>
              </a:rPr>
              <a:t>Δ</a:t>
            </a:r>
            <a:r>
              <a:rPr lang="en-US" sz="2400" i="1" dirty="0">
                <a:cs typeface="Times New Roman" pitchFamily="18" charset="0"/>
              </a:rPr>
              <a:t>t</a:t>
            </a:r>
            <a:r>
              <a:rPr lang="hu-HU" sz="2400" dirty="0">
                <a:cs typeface="Times New Roman" pitchFamily="18" charset="0"/>
              </a:rPr>
              <a:t> intervallum alatt közelít a nullához.</a:t>
            </a:r>
          </a:p>
          <a:p>
            <a:pPr lvl="1"/>
            <a:endParaRPr lang="el-GR" sz="2400" i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792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Teljesítmény elemzés –</a:t>
            </a:r>
            <a:r>
              <a:rPr lang="en-US" dirty="0"/>
              <a:t>Poisson</a:t>
            </a:r>
            <a:r>
              <a:rPr lang="hu-HU" dirty="0"/>
              <a:t> eloszlás</a:t>
            </a:r>
            <a:endParaRPr lang="en-US" dirty="0"/>
          </a:p>
        </p:txBody>
      </p:sp>
      <p:graphicFrame>
        <p:nvGraphicFramePr>
          <p:cNvPr id="921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286000" y="3124200"/>
          <a:ext cx="3859213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4" imgW="1054080" imgH="419040" progId="Equation.DSMT4">
                  <p:embed/>
                </p:oleObj>
              </mc:Choice>
              <mc:Fallback>
                <p:oleObj name="Equation" r:id="rId4" imgW="1054080" imgH="419040" progId="Equation.DSMT4">
                  <p:embed/>
                  <p:pic>
                    <p:nvPicPr>
                      <p:cNvPr id="92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124200"/>
                        <a:ext cx="3859213" cy="137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09600" y="1676400"/>
            <a:ext cx="7543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800" dirty="0">
                <a:latin typeface="Times New Roman" pitchFamily="18" charset="0"/>
              </a:rPr>
              <a:t>Annak a valószínűsége, hogy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i="1" dirty="0">
                <a:solidFill>
                  <a:srgbClr val="0000FF"/>
                </a:solidFill>
                <a:latin typeface="Times New Roman" pitchFamily="18" charset="0"/>
              </a:rPr>
              <a:t>k</a:t>
            </a:r>
            <a:r>
              <a:rPr lang="en-US" sz="2800" i="1" dirty="0">
                <a:latin typeface="Times New Roman" pitchFamily="18" charset="0"/>
              </a:rPr>
              <a:t> </a:t>
            </a:r>
            <a:r>
              <a:rPr lang="hu-HU" sz="2800" dirty="0">
                <a:latin typeface="Times New Roman" pitchFamily="18" charset="0"/>
              </a:rPr>
              <a:t>érkezés történik egy </a:t>
            </a:r>
            <a:r>
              <a:rPr lang="en-US" sz="2800" i="1" dirty="0">
                <a:solidFill>
                  <a:srgbClr val="0000FF"/>
                </a:solidFill>
                <a:latin typeface="Times New Roman" pitchFamily="18" charset="0"/>
              </a:rPr>
              <a:t>t</a:t>
            </a:r>
            <a:r>
              <a:rPr lang="en-US" sz="2800" i="1" dirty="0">
                <a:latin typeface="Times New Roman" pitchFamily="18" charset="0"/>
              </a:rPr>
              <a:t> </a:t>
            </a:r>
            <a:r>
              <a:rPr lang="hu-HU" sz="2800" dirty="0">
                <a:latin typeface="Times New Roman" pitchFamily="18" charset="0"/>
              </a:rPr>
              <a:t>hosszú intervallum során</a:t>
            </a:r>
            <a:r>
              <a:rPr lang="en-US" sz="2800" dirty="0">
                <a:latin typeface="Times New Roman" pitchFamily="18" charset="0"/>
              </a:rPr>
              <a:t>: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09600" y="5105400"/>
            <a:ext cx="8077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800" dirty="0">
                <a:latin typeface="Times New Roman" pitchFamily="18" charset="0"/>
              </a:rPr>
              <a:t>ahol </a:t>
            </a:r>
            <a:r>
              <a:rPr lang="el-GR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u-HU" sz="2800" dirty="0">
                <a:latin typeface="Times New Roman" pitchFamily="18" charset="0"/>
                <a:cs typeface="Times New Roman" pitchFamily="18" charset="0"/>
              </a:rPr>
              <a:t>az érkezési ráta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hu-HU" sz="2800" dirty="0">
                <a:latin typeface="Times New Roman" pitchFamily="18" charset="0"/>
                <a:cs typeface="Times New Roman" pitchFamily="18" charset="0"/>
              </a:rPr>
              <a:t>Azaz ez egy egy-paraméteres modell, ahol csak </a:t>
            </a:r>
            <a:r>
              <a:rPr lang="el-GR" sz="2800" dirty="0">
                <a:solidFill>
                  <a:srgbClr val="0000FF"/>
                </a:solidFill>
                <a:latin typeface="Times New Roman" pitchFamily="18" charset="0"/>
              </a:rPr>
              <a:t>λ</a:t>
            </a:r>
            <a:r>
              <a:rPr lang="hu-HU" sz="2800" dirty="0" err="1">
                <a:latin typeface="Times New Roman" pitchFamily="18" charset="0"/>
              </a:rPr>
              <a:t>-át</a:t>
            </a:r>
            <a:r>
              <a:rPr lang="hu-HU" sz="2800" dirty="0">
                <a:latin typeface="Times New Roman" pitchFamily="18" charset="0"/>
              </a:rPr>
              <a:t> kell ismernünk.</a:t>
            </a:r>
            <a:endParaRPr lang="el-GR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567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DC3BA281-3587-499D-9112-7936DEB04258}" type="slidenum">
              <a:rPr lang="en-US"/>
              <a:pPr/>
              <a:t>24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</a:t>
            </a:r>
            <a:r>
              <a:rPr lang="hu-HU" dirty="0"/>
              <a:t>Eloszlás példák</a:t>
            </a:r>
            <a:endParaRPr lang="en-US" dirty="0"/>
          </a:p>
        </p:txBody>
      </p:sp>
      <p:pic>
        <p:nvPicPr>
          <p:cNvPr id="187397" name="Picture 5" descr="poipdf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64951" y="2111632"/>
            <a:ext cx="5343525" cy="393496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1516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ALOHA </a:t>
            </a:r>
            <a:r>
              <a:rPr lang="hu-HU" dirty="0"/>
              <a:t>vizsgálata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sz="2800" dirty="0"/>
              <a:t>Jelölés</a:t>
            </a:r>
            <a:r>
              <a:rPr lang="en-US" sz="28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T</a:t>
            </a:r>
            <a:r>
              <a:rPr lang="en-US" sz="2400" i="1" baseline="-25000" dirty="0" err="1"/>
              <a:t>f</a:t>
            </a:r>
            <a:r>
              <a:rPr lang="en-US" sz="2400" baseline="-25000" dirty="0"/>
              <a:t> </a:t>
            </a:r>
            <a:r>
              <a:rPr lang="en-US" sz="2400" dirty="0"/>
              <a:t>= </a:t>
            </a:r>
            <a:r>
              <a:rPr lang="hu-HU" sz="2400" dirty="0"/>
              <a:t>keret-idő</a:t>
            </a:r>
            <a:r>
              <a:rPr lang="en-US" sz="2400" dirty="0"/>
              <a:t> (</a:t>
            </a:r>
            <a:r>
              <a:rPr lang="hu-HU" sz="2400" dirty="0"/>
              <a:t>feldolgozási</a:t>
            </a:r>
            <a:r>
              <a:rPr lang="en-US" sz="2400" dirty="0"/>
              <a:t>,</a:t>
            </a:r>
            <a:r>
              <a:rPr lang="hu-HU" sz="2400" dirty="0"/>
              <a:t> átviteli és </a:t>
            </a:r>
            <a:r>
              <a:rPr lang="hu-HU" sz="2400" dirty="0" err="1"/>
              <a:t>propagációs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S</a:t>
            </a:r>
            <a:r>
              <a:rPr lang="en-US" sz="2400" dirty="0"/>
              <a:t>: </a:t>
            </a:r>
            <a:r>
              <a:rPr lang="hu-HU" sz="2400" dirty="0"/>
              <a:t>A sikeres keret átvitelek átlagos száma </a:t>
            </a:r>
            <a:r>
              <a:rPr lang="en-US" sz="2400" dirty="0" err="1"/>
              <a:t>T</a:t>
            </a:r>
            <a:r>
              <a:rPr lang="en-US" sz="2400" i="1" baseline="-25000" dirty="0" err="1"/>
              <a:t>f</a:t>
            </a:r>
            <a:r>
              <a:rPr lang="en-US" sz="2400" baseline="-25000" dirty="0"/>
              <a:t> </a:t>
            </a:r>
            <a:r>
              <a:rPr lang="hu-HU" sz="2400" baseline="-25000" dirty="0"/>
              <a:t> </a:t>
            </a:r>
            <a:r>
              <a:rPr lang="hu-HU" sz="2400" dirty="0"/>
              <a:t>idő alatt;</a:t>
            </a:r>
            <a:r>
              <a:rPr lang="en-US" sz="2400" dirty="0"/>
              <a:t> </a:t>
            </a:r>
            <a:r>
              <a:rPr lang="hu-HU" sz="2400" dirty="0"/>
              <a:t>(</a:t>
            </a:r>
            <a:r>
              <a:rPr lang="en-US" sz="2400" i="1" dirty="0"/>
              <a:t>throughput</a:t>
            </a:r>
            <a:r>
              <a:rPr lang="hu-HU" sz="2400" i="1" dirty="0"/>
              <a:t>)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i="1" dirty="0"/>
              <a:t>G</a:t>
            </a:r>
            <a:r>
              <a:rPr lang="en-US" sz="2400" dirty="0"/>
              <a:t>: </a:t>
            </a:r>
            <a:r>
              <a:rPr lang="en-US" sz="2400" dirty="0" err="1"/>
              <a:t>T</a:t>
            </a:r>
            <a:r>
              <a:rPr lang="en-US" sz="2400" i="1" baseline="-25000" dirty="0" err="1"/>
              <a:t>f</a:t>
            </a:r>
            <a:r>
              <a:rPr lang="en-US" sz="2400" baseline="-25000" dirty="0"/>
              <a:t> </a:t>
            </a:r>
            <a:r>
              <a:rPr lang="hu-HU" sz="2400" i="1" dirty="0"/>
              <a:t> idő alatti összes átviteli kísérletek átlagos száma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D</a:t>
            </a:r>
            <a:r>
              <a:rPr lang="en-US" sz="2400" dirty="0"/>
              <a:t>: </a:t>
            </a:r>
            <a:r>
              <a:rPr lang="hu-HU" sz="2400" dirty="0"/>
              <a:t>Egy keret küldésre kész állapota és a sikeres átvitele között eltelt átlagos idő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hu-HU" sz="2800" dirty="0"/>
              <a:t>Feltételezéseink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hu-HU" sz="2400" dirty="0"/>
              <a:t>Minden keret konstans/azonos méretű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hu-HU" sz="2400" dirty="0"/>
              <a:t>A csatorna zajmentes, hibák csak ütközések miatt történnek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hu-HU" sz="2400" dirty="0"/>
              <a:t>A keretek nem kerülnek sorokba az egyedi állomásokon</a:t>
            </a:r>
          </a:p>
          <a:p>
            <a:pPr lvl="1">
              <a:lnSpc>
                <a:spcPct val="90000"/>
              </a:lnSpc>
            </a:pPr>
            <a:r>
              <a:rPr lang="hu-HU" sz="2400" dirty="0"/>
              <a:t>Egy csatorna egy Poisson folyamként viselkedik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0662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ALOHA vizsgálata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dirty="0"/>
              <a:t>Mivel</a:t>
            </a:r>
            <a:r>
              <a:rPr lang="en-US" sz="2800" dirty="0"/>
              <a:t> </a:t>
            </a:r>
            <a:r>
              <a:rPr lang="en-US" sz="2800" i="1" dirty="0">
                <a:solidFill>
                  <a:srgbClr val="0000FF"/>
                </a:solidFill>
              </a:rPr>
              <a:t>S</a:t>
            </a:r>
            <a:r>
              <a:rPr lang="en-US" sz="2800" dirty="0"/>
              <a:t> </a:t>
            </a:r>
            <a:r>
              <a:rPr lang="hu-HU" sz="2800" dirty="0"/>
              <a:t>jelöli a „jó” átviteleket egy keret idő alatt és </a:t>
            </a:r>
            <a:r>
              <a:rPr lang="en-US" sz="2800" i="1" dirty="0">
                <a:solidFill>
                  <a:srgbClr val="0000FF"/>
                </a:solidFill>
              </a:rPr>
              <a:t>G</a:t>
            </a:r>
            <a:r>
              <a:rPr lang="en-US" sz="2800" dirty="0"/>
              <a:t> </a:t>
            </a:r>
            <a:r>
              <a:rPr lang="hu-HU" sz="2800" dirty="0"/>
              <a:t>jelöli az összes átviteli kísérletet egy keret idő alatt</a:t>
            </a:r>
            <a:r>
              <a:rPr lang="en-US" sz="2800" dirty="0"/>
              <a:t>, </a:t>
            </a:r>
            <a:r>
              <a:rPr lang="hu-HU" sz="2800" dirty="0"/>
              <a:t>így a következő összefüggést írhatjuk</a:t>
            </a:r>
            <a:r>
              <a:rPr lang="en-US" sz="2800" dirty="0"/>
              <a:t>:</a:t>
            </a:r>
          </a:p>
          <a:p>
            <a:pPr algn="ctr">
              <a:buFontTx/>
              <a:buNone/>
            </a:pPr>
            <a:r>
              <a:rPr lang="en-US" sz="2800" dirty="0"/>
              <a:t>	</a:t>
            </a:r>
            <a:r>
              <a:rPr lang="en-US" sz="2800" i="1" dirty="0">
                <a:solidFill>
                  <a:srgbClr val="0000FF"/>
                </a:solidFill>
              </a:rPr>
              <a:t>S</a:t>
            </a:r>
            <a:r>
              <a:rPr lang="hu-HU" sz="2800" i="1" dirty="0">
                <a:solidFill>
                  <a:srgbClr val="0000FF"/>
                </a:solidFill>
              </a:rPr>
              <a:t> = S(G)</a:t>
            </a:r>
            <a:r>
              <a:rPr lang="en-US" sz="2800" dirty="0"/>
              <a:t> = </a:t>
            </a:r>
            <a:r>
              <a:rPr lang="en-US" sz="2800" i="1" dirty="0">
                <a:solidFill>
                  <a:srgbClr val="0000FF"/>
                </a:solidFill>
              </a:rPr>
              <a:t>G</a:t>
            </a:r>
            <a:r>
              <a:rPr lang="en-US" sz="2800" dirty="0"/>
              <a:t> </a:t>
            </a:r>
            <a:r>
              <a:rPr lang="en-US" sz="2800" dirty="0">
                <a:latin typeface="Symbol" pitchFamily="18" charset="2"/>
              </a:rPr>
              <a:t>´</a:t>
            </a:r>
            <a:r>
              <a:rPr lang="en-US" sz="2800" dirty="0"/>
              <a:t> (</a:t>
            </a:r>
            <a:r>
              <a:rPr lang="hu-HU" sz="2800" dirty="0"/>
              <a:t>A „jó” átvitelek valószínűsége</a:t>
            </a:r>
            <a:r>
              <a:rPr lang="en-US" sz="2800" dirty="0"/>
              <a:t>)</a:t>
            </a:r>
          </a:p>
          <a:p>
            <a:endParaRPr lang="hu-HU" sz="2800" dirty="0">
              <a:solidFill>
                <a:srgbClr val="FF0000"/>
              </a:solidFill>
            </a:endParaRPr>
          </a:p>
          <a:p>
            <a:r>
              <a:rPr lang="hu-HU" sz="2800" dirty="0">
                <a:solidFill>
                  <a:srgbClr val="FF0000"/>
                </a:solidFill>
              </a:rPr>
              <a:t>A sebezhetőségi idő egy keret sikeres átviteléhez:</a:t>
            </a:r>
            <a:r>
              <a:rPr lang="en-US" sz="2800" dirty="0">
                <a:solidFill>
                  <a:srgbClr val="3F6DCB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2T</a:t>
            </a:r>
            <a:r>
              <a:rPr lang="en-US" sz="2800" i="1" baseline="-25000" dirty="0">
                <a:solidFill>
                  <a:srgbClr val="0000FF"/>
                </a:solidFill>
              </a:rPr>
              <a:t>f</a:t>
            </a:r>
            <a:endParaRPr lang="en-US" sz="2800" baseline="-25000" dirty="0">
              <a:solidFill>
                <a:srgbClr val="0000FF"/>
              </a:solidFill>
            </a:endParaRPr>
          </a:p>
          <a:p>
            <a:endParaRPr lang="hu-HU" sz="2800" dirty="0"/>
          </a:p>
          <a:p>
            <a:r>
              <a:rPr lang="hu-HU" sz="2800" dirty="0"/>
              <a:t>Azaz a „jó” átvitel valószínűsége megegyezik annak a valószínűségével, hogy a sebezhetőségi idő alatt </a:t>
            </a:r>
            <a:r>
              <a:rPr lang="hu-HU" sz="2800" dirty="0">
                <a:solidFill>
                  <a:srgbClr val="FF0000"/>
                </a:solidFill>
              </a:rPr>
              <a:t>nincs</a:t>
            </a:r>
            <a:r>
              <a:rPr lang="hu-HU" sz="2800" dirty="0"/>
              <a:t> beérkező keret.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5339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6241769-7A3C-4D8E-A3AF-76A76A89A955}" type="slidenum">
              <a:rPr lang="en-US"/>
              <a:pPr/>
              <a:t>27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hu-HU" dirty="0"/>
              <a:t>ALOHA vizsgálata</a:t>
            </a:r>
            <a:endParaRPr lang="en-US" dirty="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835150" y="1758950"/>
            <a:ext cx="18161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5187950" y="1758950"/>
            <a:ext cx="18161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511550" y="2520950"/>
            <a:ext cx="1816100" cy="5207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1752600" y="1600200"/>
            <a:ext cx="0" cy="3048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3505200" y="22860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086600" y="1600200"/>
            <a:ext cx="0" cy="3048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5334000" y="22860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1582738" y="4602163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0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106738" y="4602163"/>
            <a:ext cx="681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0 </a:t>
            </a:r>
            <a:r>
              <a:rPr lang="en-US" sz="2000"/>
              <a:t>+ t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4859338" y="4602163"/>
            <a:ext cx="822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0 </a:t>
            </a:r>
            <a:r>
              <a:rPr lang="en-US" sz="2000"/>
              <a:t>+ 2t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6688138" y="4602163"/>
            <a:ext cx="822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0 </a:t>
            </a:r>
            <a:r>
              <a:rPr lang="en-US" sz="2000"/>
              <a:t>+ 3t</a:t>
            </a: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2514600" y="2362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>
            <a:off x="6172200" y="2362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1918198" y="2925763"/>
            <a:ext cx="1408719" cy="132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hu-HU" sz="2000" dirty="0"/>
              <a:t>Ütközés – </a:t>
            </a:r>
            <a:br>
              <a:rPr lang="hu-HU" sz="2000" dirty="0"/>
            </a:br>
            <a:r>
              <a:rPr lang="hu-HU" sz="2000" dirty="0"/>
              <a:t>a kék keret </a:t>
            </a:r>
            <a:br>
              <a:rPr lang="hu-HU" sz="2000" dirty="0"/>
            </a:br>
            <a:r>
              <a:rPr lang="hu-HU" sz="2000" dirty="0"/>
              <a:t>elejével </a:t>
            </a:r>
          </a:p>
          <a:p>
            <a:pPr algn="ctr" eaLnBrk="0" hangingPunct="0"/>
            <a:r>
              <a:rPr lang="hu-HU" sz="2000" dirty="0"/>
              <a:t>van átfedés</a:t>
            </a:r>
            <a:endParaRPr lang="en-US" sz="2000" dirty="0"/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5499596" y="2925763"/>
            <a:ext cx="1408719" cy="132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hu-HU" sz="2000" dirty="0"/>
              <a:t>Ütközés – </a:t>
            </a:r>
            <a:br>
              <a:rPr lang="hu-HU" sz="2000" dirty="0"/>
            </a:br>
            <a:r>
              <a:rPr lang="hu-HU" sz="2000" dirty="0"/>
              <a:t>a kék keret </a:t>
            </a:r>
            <a:br>
              <a:rPr lang="hu-HU" sz="2000" dirty="0"/>
            </a:br>
            <a:r>
              <a:rPr lang="hu-HU" sz="2000" dirty="0"/>
              <a:t>végével </a:t>
            </a:r>
            <a:br>
              <a:rPr lang="hu-HU" sz="2000" dirty="0"/>
            </a:br>
            <a:r>
              <a:rPr lang="hu-HU" sz="2000" dirty="0"/>
              <a:t>van átfedés</a:t>
            </a:r>
            <a:endParaRPr lang="en-US" sz="2000" dirty="0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1752600" y="51054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>
            <a:off x="5334000" y="51054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2878138" y="5233988"/>
            <a:ext cx="146854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hu-HU" dirty="0"/>
              <a:t>Sebezhetőség</a:t>
            </a:r>
            <a:endParaRPr lang="en-US" dirty="0"/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>
            <a:off x="1752600" y="54102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8" name="Line 22"/>
          <p:cNvSpPr>
            <a:spLocks noChangeShapeType="1"/>
          </p:cNvSpPr>
          <p:nvPr/>
        </p:nvSpPr>
        <p:spPr bwMode="auto">
          <a:xfrm>
            <a:off x="4267200" y="54102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>
            <a:off x="6781800" y="53340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0" name="Rectangle 24"/>
          <p:cNvSpPr>
            <a:spLocks noChangeArrowheads="1"/>
          </p:cNvSpPr>
          <p:nvPr/>
        </p:nvSpPr>
        <p:spPr bwMode="auto">
          <a:xfrm>
            <a:off x="6078538" y="5159375"/>
            <a:ext cx="47929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hu-HU" dirty="0"/>
              <a:t>Idő</a:t>
            </a:r>
            <a:endParaRPr lang="en-US" dirty="0"/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1108015" y="5840132"/>
            <a:ext cx="668984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hu-HU" sz="2400" dirty="0"/>
              <a:t>Sebezhetőségi időintervallum a kékkel jelölt kerethez</a:t>
            </a:r>
            <a:endParaRPr lang="en-US" sz="2400" dirty="0"/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4325938" y="353695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t</a:t>
            </a:r>
          </a:p>
        </p:txBody>
      </p:sp>
      <p:sp>
        <p:nvSpPr>
          <p:cNvPr id="24603" name="Line 27"/>
          <p:cNvSpPr>
            <a:spLocks noChangeShapeType="1"/>
          </p:cNvSpPr>
          <p:nvPr/>
        </p:nvSpPr>
        <p:spPr bwMode="auto">
          <a:xfrm>
            <a:off x="4572000" y="37338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4" name="Line 28"/>
          <p:cNvSpPr>
            <a:spLocks noChangeShapeType="1"/>
          </p:cNvSpPr>
          <p:nvPr/>
        </p:nvSpPr>
        <p:spPr bwMode="auto">
          <a:xfrm flipH="1">
            <a:off x="3505200" y="37338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65011"/>
      </p:ext>
    </p:extLst>
  </p:cSld>
  <p:clrMapOvr>
    <a:masterClrMapping/>
  </p:clrMapOvr>
  <p:transition>
    <p:zoom dir="in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ALOHA vizsgálata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hu-HU" sz="2800" dirty="0"/>
              <a:t>Tudjuk, hogy</a:t>
            </a:r>
            <a:r>
              <a:rPr lang="en-US" sz="2800" dirty="0"/>
              <a:t>:</a:t>
            </a:r>
          </a:p>
          <a:p>
            <a:pPr>
              <a:buFontTx/>
              <a:buNone/>
            </a:pPr>
            <a:endParaRPr lang="en-US" sz="2800" dirty="0"/>
          </a:p>
        </p:txBody>
      </p:sp>
      <p:graphicFrame>
        <p:nvGraphicFramePr>
          <p:cNvPr id="2662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33700" y="1719263"/>
          <a:ext cx="28702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3" imgW="1054080" imgH="419040" progId="Equation.3">
                  <p:embed/>
                </p:oleObj>
              </mc:Choice>
              <mc:Fallback>
                <p:oleObj name="Equation" r:id="rId3" imgW="1054080" imgH="419040" progId="Equation.3">
                  <p:embed/>
                  <p:pic>
                    <p:nvPicPr>
                      <p:cNvPr id="266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1719263"/>
                        <a:ext cx="28702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762000" y="2743200"/>
            <a:ext cx="7620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800" dirty="0">
                <a:latin typeface="+mj-lt"/>
              </a:rPr>
              <a:t>Azaz most</a:t>
            </a:r>
            <a:r>
              <a:rPr lang="en-US" sz="2800" dirty="0">
                <a:latin typeface="+mj-lt"/>
              </a:rPr>
              <a:t> </a:t>
            </a:r>
            <a:r>
              <a:rPr lang="en-US" sz="2800" i="1" dirty="0">
                <a:solidFill>
                  <a:srgbClr val="FF0000"/>
                </a:solidFill>
                <a:latin typeface="+mj-lt"/>
              </a:rPr>
              <a:t>t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 = 2T</a:t>
            </a:r>
            <a:r>
              <a:rPr lang="en-US" sz="2800" i="1" baseline="-25000" dirty="0">
                <a:solidFill>
                  <a:srgbClr val="FF0000"/>
                </a:solidFill>
                <a:latin typeface="+mj-lt"/>
              </a:rPr>
              <a:t>f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hu-HU" sz="2800" dirty="0">
                <a:solidFill>
                  <a:srgbClr val="FF0000"/>
                </a:solidFill>
                <a:latin typeface="+mj-lt"/>
              </a:rPr>
              <a:t> és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800" i="1" dirty="0">
                <a:solidFill>
                  <a:srgbClr val="FF0000"/>
                </a:solidFill>
                <a:latin typeface="+mj-lt"/>
              </a:rPr>
              <a:t>k 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= 0</a:t>
            </a:r>
            <a:r>
              <a:rPr lang="hu-HU" sz="2800" dirty="0">
                <a:latin typeface="+mj-lt"/>
              </a:rPr>
              <a:t> (t legyen a seb. Idő, k=0, hogy ne érkezzen új keret a kék küldése során)</a:t>
            </a:r>
            <a:endParaRPr lang="en-US" sz="2800" baseline="-25000" dirty="0">
              <a:latin typeface="+mj-lt"/>
            </a:endParaRPr>
          </a:p>
        </p:txBody>
      </p:sp>
      <p:graphicFrame>
        <p:nvGraphicFramePr>
          <p:cNvPr id="26630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676400" y="3962400"/>
          <a:ext cx="5943600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5" imgW="2298600" imgH="914400" progId="Equation.DSMT4">
                  <p:embed/>
                </p:oleObj>
              </mc:Choice>
              <mc:Fallback>
                <p:oleObj name="Equation" r:id="rId5" imgW="2298600" imgH="914400" progId="Equation.DSMT4">
                  <p:embed/>
                  <p:pic>
                    <p:nvPicPr>
                      <p:cNvPr id="266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962400"/>
                        <a:ext cx="5943600" cy="193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églalap 1"/>
          <p:cNvSpPr/>
          <p:nvPr/>
        </p:nvSpPr>
        <p:spPr>
          <a:xfrm>
            <a:off x="5715000" y="4843463"/>
            <a:ext cx="1928813" cy="10715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40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4FA40C28-AE82-450F-A8C6-257C46186F1F}" type="slidenum">
              <a:rPr lang="en-US"/>
              <a:pPr/>
              <a:t>29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hu-HU" dirty="0"/>
              <a:t>ALOHA vizsgálata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20013" cy="4346575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80000"/>
              </a:lnSpc>
            </a:pPr>
            <a:r>
              <a:rPr lang="en-US" sz="2800" i="1" dirty="0"/>
              <a:t>S</a:t>
            </a:r>
            <a:r>
              <a:rPr lang="hu-HU" sz="2800" i="1" dirty="0"/>
              <a:t>(G)</a:t>
            </a:r>
            <a:r>
              <a:rPr lang="en-US" sz="2800" i="1" dirty="0"/>
              <a:t> = Ge</a:t>
            </a:r>
            <a:r>
              <a:rPr lang="en-US" sz="2800" i="1" baseline="30000" dirty="0"/>
              <a:t>-2G</a:t>
            </a:r>
            <a:r>
              <a:rPr lang="en-US" sz="2800" dirty="0"/>
              <a:t> </a:t>
            </a:r>
            <a:r>
              <a:rPr lang="hu-HU" sz="2800" dirty="0"/>
              <a:t>függvényt G szerint deriválva és az eredményt nullának tekintve az egyenlet megoldásával megkapjuk a maximális sikeres átvitelhez tartozó G értéket:</a:t>
            </a: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i="1" dirty="0"/>
              <a:t>					</a:t>
            </a:r>
            <a:r>
              <a:rPr lang="en-US" sz="2800" i="1" dirty="0">
                <a:solidFill>
                  <a:srgbClr val="FF0000"/>
                </a:solidFill>
              </a:rPr>
              <a:t>G = </a:t>
            </a:r>
            <a:r>
              <a:rPr lang="en-US" sz="2800" dirty="0">
                <a:solidFill>
                  <a:srgbClr val="FF0000"/>
                </a:solidFill>
              </a:rPr>
              <a:t>0.5</a:t>
            </a:r>
            <a:r>
              <a:rPr lang="en-US" sz="2800" dirty="0"/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  </a:t>
            </a:r>
            <a:r>
              <a:rPr lang="hu-HU" sz="2800" dirty="0"/>
              <a:t>melyre</a:t>
            </a:r>
            <a:r>
              <a:rPr lang="en-US" sz="2800" dirty="0"/>
              <a:t> </a:t>
            </a:r>
            <a:r>
              <a:rPr lang="en-US" sz="2800" i="1" dirty="0">
                <a:solidFill>
                  <a:srgbClr val="FF0000"/>
                </a:solidFill>
              </a:rPr>
              <a:t>S</a:t>
            </a:r>
            <a:r>
              <a:rPr lang="hu-HU" sz="2800" i="1" dirty="0">
                <a:solidFill>
                  <a:srgbClr val="FF0000"/>
                </a:solidFill>
              </a:rPr>
              <a:t>(G)</a:t>
            </a:r>
            <a:r>
              <a:rPr lang="en-US" sz="2800" i="1" dirty="0">
                <a:solidFill>
                  <a:srgbClr val="FF0000"/>
                </a:solidFill>
              </a:rPr>
              <a:t> =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i="1" dirty="0">
                <a:solidFill>
                  <a:srgbClr val="FF0000"/>
                </a:solidFill>
              </a:rPr>
              <a:t>/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i="1" dirty="0">
                <a:solidFill>
                  <a:srgbClr val="FF0000"/>
                </a:solidFill>
              </a:rPr>
              <a:t>e = </a:t>
            </a:r>
            <a:r>
              <a:rPr lang="en-US" sz="2800" dirty="0">
                <a:solidFill>
                  <a:srgbClr val="FF0000"/>
                </a:solidFill>
              </a:rPr>
              <a:t>0.18</a:t>
            </a:r>
            <a:r>
              <a:rPr lang="en-US" sz="2800" dirty="0"/>
              <a:t>. </a:t>
            </a:r>
            <a:r>
              <a:rPr lang="hu-HU" sz="2800" dirty="0"/>
              <a:t>Azaz a maximális </a:t>
            </a:r>
            <a:r>
              <a:rPr lang="en-US" sz="2800" dirty="0"/>
              <a:t>throughput </a:t>
            </a:r>
            <a:r>
              <a:rPr lang="hu-HU" sz="2800" dirty="0">
                <a:solidFill>
                  <a:srgbClr val="FF0000"/>
                </a:solidFill>
              </a:rPr>
              <a:t>csak</a:t>
            </a:r>
            <a:r>
              <a:rPr lang="en-US" sz="2800" dirty="0">
                <a:solidFill>
                  <a:srgbClr val="FF0000"/>
                </a:solidFill>
              </a:rPr>
              <a:t> 18%</a:t>
            </a:r>
            <a:r>
              <a:rPr lang="hu-HU" sz="2800" dirty="0" err="1"/>
              <a:t>-a</a:t>
            </a:r>
            <a:r>
              <a:rPr lang="hu-HU" sz="2800" dirty="0"/>
              <a:t> a teljes kapacitásnak!!!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3712111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Csúszó-ablak protokollok 1/2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845734"/>
                <a:ext cx="7460782" cy="402336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hu-HU" sz="1800" b="1" cap="small" dirty="0"/>
                  <a:t>Alapok (általános)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Egy adott időpontban egyszerre több keret is átviteli állapotban lehet. 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fogadó </a:t>
                </a:r>
                <a14:m>
                  <m:oMath xmlns:m="http://schemas.openxmlformats.org/officeDocument/2006/math"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u-HU" sz="1800" dirty="0"/>
                  <a:t> keretnek megfelelő méretű puffert allokál. 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küldőnek legfeljebb </a:t>
                </a:r>
                <a14:m>
                  <m:oMath xmlns:m="http://schemas.openxmlformats.org/officeDocument/2006/math"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u-HU" sz="1800" dirty="0"/>
                  <a:t>, azaz ablak méretnyi, nyugtázatlan keretet küldése engedélyezett.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keret sorozatbeli pozíciója adja a keret címkéjét. (</a:t>
                </a:r>
                <a:r>
                  <a:rPr lang="hu-HU" sz="1800" i="1" dirty="0"/>
                  <a:t>sorozatszám</a:t>
                </a:r>
                <a:r>
                  <a:rPr lang="hu-HU" sz="1800" dirty="0"/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hu-HU" sz="1800" dirty="0"/>
              </a:p>
              <a:p>
                <a:pPr marL="0" indent="0">
                  <a:buNone/>
                </a:pPr>
                <a:r>
                  <a:rPr lang="hu-HU" sz="1800" b="1" cap="small" dirty="0"/>
                  <a:t>Alapok (Fogadó)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keret nyugtázója tartalmazza a következőnek várt keret sorozatszámát.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hu-HU" sz="1800" i="1" dirty="0"/>
                  <a:t>kumulatív nyugta</a:t>
                </a:r>
                <a:r>
                  <a:rPr lang="hu-HU" sz="1800" dirty="0"/>
                  <a:t> – Olyan nyugta, amely több keretet nyugtáz egyszerre. Például, ha a 2,3 és 4 kereteket is fogadnánk, akkor a nyugtát 5 sorszám tartalommal küldenénk, amely nyugtázza mind a három keretet. 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hibás kereteket el kell dobni.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nem megengedett sorozatszámmal érkező kereteket el kell dobni.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0" y="1845734"/>
                <a:ext cx="7460782" cy="4023360"/>
              </a:xfrm>
              <a:blipFill rotWithShape="1">
                <a:blip r:embed="rId2"/>
                <a:stretch>
                  <a:fillRect l="-654" t="-758" r="-1307" b="-9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756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ALOHA</a:t>
            </a:r>
            <a:r>
              <a:rPr lang="en-US" dirty="0"/>
              <a:t> vs TDMA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A</a:t>
            </a:r>
            <a:r>
              <a:rPr lang="en-US" dirty="0"/>
              <a:t> TDMA</a:t>
            </a:r>
            <a:r>
              <a:rPr lang="hu-HU" dirty="0"/>
              <a:t> esetén minden állomás vár a saját körére</a:t>
            </a:r>
            <a:endParaRPr lang="en-US" dirty="0"/>
          </a:p>
          <a:p>
            <a:pPr lvl="1"/>
            <a:r>
              <a:rPr lang="hu-HU" dirty="0"/>
              <a:t>A várakozási idő arányos az állomások számával</a:t>
            </a:r>
            <a:endParaRPr lang="en-US" dirty="0"/>
          </a:p>
          <a:p>
            <a:r>
              <a:rPr lang="hu-HU" dirty="0"/>
              <a:t>Az </a:t>
            </a:r>
            <a:r>
              <a:rPr lang="en-US" dirty="0"/>
              <a:t>Aloha</a:t>
            </a:r>
            <a:r>
              <a:rPr lang="hu-HU" dirty="0"/>
              <a:t> esetén minden állomás azonnal küldhet</a:t>
            </a:r>
            <a:endParaRPr lang="en-US" dirty="0"/>
          </a:p>
          <a:p>
            <a:pPr lvl="1"/>
            <a:r>
              <a:rPr lang="hu-HU" dirty="0"/>
              <a:t>Sokkal kisebb várakozási idő</a:t>
            </a:r>
            <a:endParaRPr lang="en-US" dirty="0"/>
          </a:p>
          <a:p>
            <a:pPr lvl="1"/>
            <a:r>
              <a:rPr lang="hu-HU" dirty="0"/>
              <a:t>De sokkal kisebb csatorna kihasználtság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55098" y="4845010"/>
            <a:ext cx="2674962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ALOHA </a:t>
            </a:r>
            <a:r>
              <a:rPr lang="hu-HU" sz="2800" dirty="0">
                <a:solidFill>
                  <a:schemeClr val="bg1"/>
                </a:solidFill>
              </a:rPr>
              <a:t>Keret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0136" y="4320668"/>
            <a:ext cx="2674962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ALOHA </a:t>
            </a:r>
            <a:r>
              <a:rPr lang="hu-HU" sz="2800" dirty="0">
                <a:solidFill>
                  <a:schemeClr val="bg1"/>
                </a:solidFill>
              </a:rPr>
              <a:t>Keret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780136" y="5631570"/>
            <a:ext cx="6550925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53385" y="5657877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Idő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38102" y="4320668"/>
            <a:ext cx="134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Sender 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8102" y="4875788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Sender B</a:t>
            </a:r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150128" y="6082778"/>
            <a:ext cx="8839200" cy="7692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hu-HU" dirty="0"/>
              <a:t>Maximálisan a csatorna kapacitás kb.  1</a:t>
            </a:r>
            <a:r>
              <a:rPr lang="en-US" dirty="0"/>
              <a:t>8%</a:t>
            </a:r>
            <a:r>
              <a:rPr lang="hu-HU" dirty="0" err="1"/>
              <a:t>-a</a:t>
            </a:r>
            <a:r>
              <a:rPr lang="hu-HU" dirty="0"/>
              <a:t> érhető el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80510" y="1178491"/>
            <a:ext cx="6578435" cy="5182236"/>
            <a:chOff x="-376424" y="1559758"/>
            <a:chExt cx="6578435" cy="5182236"/>
          </a:xfrm>
        </p:grpSpPr>
        <p:sp>
          <p:nvSpPr>
            <p:cNvPr id="18" name="Rectangle 17"/>
            <p:cNvSpPr/>
            <p:nvPr/>
          </p:nvSpPr>
          <p:spPr>
            <a:xfrm>
              <a:off x="-376424" y="1559758"/>
              <a:ext cx="6578435" cy="51822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47893" y="6127378"/>
              <a:ext cx="4219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400" dirty="0"/>
                <a:t>G</a:t>
              </a:r>
              <a:endParaRPr lang="en-US" sz="2400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-371256" y="3646013"/>
              <a:ext cx="7425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400" dirty="0"/>
                <a:t>S(G)</a:t>
              </a:r>
              <a:endParaRPr lang="en-US" sz="2400" dirty="0"/>
            </a:p>
          </p:txBody>
        </p:sp>
      </p:grpSp>
      <p:pic>
        <p:nvPicPr>
          <p:cNvPr id="1026" name="Picture 2" descr="C:\Users\t0ph3r\Documents\CS 4700\assets\ALOH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675" y="1403620"/>
            <a:ext cx="5892800" cy="447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93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96855E-6 L 0.58802 -0.0004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9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" grpId="1" animBg="1"/>
      <p:bldP spid="9" grpId="0"/>
      <p:bldP spid="12" grpId="0"/>
      <p:bldP spid="13" grpId="0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7562BA3-8CA5-4B85-95BF-7C2F6090F4D7}" type="slidenum">
              <a:rPr lang="en-US"/>
              <a:pPr/>
              <a:t>31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hu-HU" dirty="0"/>
              <a:t>Réselt </a:t>
            </a:r>
            <a:r>
              <a:rPr lang="en-US" dirty="0"/>
              <a:t>ALOHA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225" y="1660525"/>
            <a:ext cx="7500938" cy="4346575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 marL="533400" indent="-533400">
              <a:lnSpc>
                <a:spcPct val="90000"/>
              </a:lnSpc>
            </a:pPr>
            <a:r>
              <a:rPr lang="hu-HU" sz="2400" dirty="0"/>
              <a:t>A csatornát azonos időrésekre bontjuk, melyek hossza pont egy keret átviteléhez szükséges idő.</a:t>
            </a:r>
          </a:p>
          <a:p>
            <a:pPr marL="533400" indent="-533400">
              <a:lnSpc>
                <a:spcPct val="90000"/>
              </a:lnSpc>
            </a:pPr>
            <a:r>
              <a:rPr lang="hu-HU" sz="2400" dirty="0"/>
              <a:t>Átvitel csak az időrések határán lehetséges</a:t>
            </a:r>
          </a:p>
          <a:p>
            <a:pPr marL="533400" indent="-533400">
              <a:lnSpc>
                <a:spcPct val="90000"/>
              </a:lnSpc>
            </a:pPr>
            <a:endParaRPr lang="en-US" sz="2400" dirty="0"/>
          </a:p>
          <a:p>
            <a:pPr marL="533400" indent="-533400">
              <a:lnSpc>
                <a:spcPct val="90000"/>
              </a:lnSpc>
            </a:pPr>
            <a:endParaRPr lang="en-US" sz="2400" dirty="0"/>
          </a:p>
          <a:p>
            <a:pPr marL="533400" indent="-533400">
              <a:lnSpc>
                <a:spcPct val="90000"/>
              </a:lnSpc>
            </a:pPr>
            <a:endParaRPr lang="en-US" sz="2400" dirty="0"/>
          </a:p>
          <a:p>
            <a:pPr marL="533400" indent="-533400">
              <a:lnSpc>
                <a:spcPct val="90000"/>
              </a:lnSpc>
            </a:pPr>
            <a:r>
              <a:rPr lang="hu-HU" sz="2400" dirty="0"/>
              <a:t>Algoritmus</a:t>
            </a:r>
            <a:r>
              <a:rPr lang="en-US" sz="2400" dirty="0"/>
              <a:t>:</a:t>
            </a:r>
          </a:p>
          <a:p>
            <a:pPr marL="933450" lvl="1" indent="-533400">
              <a:lnSpc>
                <a:spcPct val="90000"/>
              </a:lnSpc>
            </a:pPr>
            <a:r>
              <a:rPr lang="hu-HU" sz="2400" dirty="0"/>
              <a:t>Amikor egy új </a:t>
            </a:r>
            <a:r>
              <a:rPr lang="en-US" sz="2400" dirty="0"/>
              <a:t>A </a:t>
            </a:r>
            <a:r>
              <a:rPr lang="hu-HU" sz="2400" dirty="0"/>
              <a:t>keret küldésre kész:</a:t>
            </a:r>
          </a:p>
          <a:p>
            <a:pPr marL="1207770" lvl="2" indent="-533400">
              <a:lnSpc>
                <a:spcPct val="90000"/>
              </a:lnSpc>
            </a:pPr>
            <a:r>
              <a:rPr lang="hu-HU" sz="2100" dirty="0">
                <a:solidFill>
                  <a:srgbClr val="FF0000"/>
                </a:solidFill>
              </a:rPr>
              <a:t>Az A keret kiküldésre kerül a (következő) időrés-határon</a:t>
            </a:r>
            <a:endParaRPr lang="en-US" sz="2100" dirty="0">
              <a:solidFill>
                <a:srgbClr val="FF0000"/>
              </a:solidFill>
            </a:endParaRPr>
          </a:p>
        </p:txBody>
      </p:sp>
      <p:grpSp>
        <p:nvGrpSpPr>
          <p:cNvPr id="6" name="Group 70"/>
          <p:cNvGrpSpPr>
            <a:grpSpLocks/>
          </p:cNvGrpSpPr>
          <p:nvPr/>
        </p:nvGrpSpPr>
        <p:grpSpPr bwMode="auto">
          <a:xfrm>
            <a:off x="4572008" y="3162873"/>
            <a:ext cx="4313241" cy="957262"/>
            <a:chOff x="3387" y="899"/>
            <a:chExt cx="1978" cy="241"/>
          </a:xfrm>
        </p:grpSpPr>
        <p:sp>
          <p:nvSpPr>
            <p:cNvPr id="7" name="Rectangle 28"/>
            <p:cNvSpPr>
              <a:spLocks noChangeArrowheads="1"/>
            </p:cNvSpPr>
            <p:nvPr/>
          </p:nvSpPr>
          <p:spPr bwMode="auto">
            <a:xfrm>
              <a:off x="4750" y="899"/>
              <a:ext cx="107" cy="241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8" name="Rectangle 29"/>
            <p:cNvSpPr>
              <a:spLocks noChangeArrowheads="1"/>
            </p:cNvSpPr>
            <p:nvPr/>
          </p:nvSpPr>
          <p:spPr bwMode="auto">
            <a:xfrm>
              <a:off x="3895" y="899"/>
              <a:ext cx="107" cy="241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9" name="Line 30"/>
            <p:cNvSpPr>
              <a:spLocks noChangeShapeType="1"/>
            </p:cNvSpPr>
            <p:nvPr/>
          </p:nvSpPr>
          <p:spPr bwMode="auto">
            <a:xfrm>
              <a:off x="3387" y="979"/>
              <a:ext cx="19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32"/>
            <p:cNvSpPr>
              <a:spLocks noChangeShapeType="1"/>
            </p:cNvSpPr>
            <p:nvPr/>
          </p:nvSpPr>
          <p:spPr bwMode="auto">
            <a:xfrm>
              <a:off x="3387" y="1046"/>
              <a:ext cx="19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Line 34"/>
            <p:cNvSpPr>
              <a:spLocks noChangeShapeType="1"/>
            </p:cNvSpPr>
            <p:nvPr/>
          </p:nvSpPr>
          <p:spPr bwMode="auto">
            <a:xfrm>
              <a:off x="3387" y="1113"/>
              <a:ext cx="19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Line 38"/>
            <p:cNvSpPr>
              <a:spLocks noChangeShapeType="1"/>
            </p:cNvSpPr>
            <p:nvPr/>
          </p:nvSpPr>
          <p:spPr bwMode="auto">
            <a:xfrm>
              <a:off x="3468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Line 39"/>
            <p:cNvSpPr>
              <a:spLocks noChangeShapeType="1"/>
            </p:cNvSpPr>
            <p:nvPr/>
          </p:nvSpPr>
          <p:spPr bwMode="auto">
            <a:xfrm>
              <a:off x="3574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Line 40"/>
            <p:cNvSpPr>
              <a:spLocks noChangeShapeType="1"/>
            </p:cNvSpPr>
            <p:nvPr/>
          </p:nvSpPr>
          <p:spPr bwMode="auto">
            <a:xfrm>
              <a:off x="3681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Line 41"/>
            <p:cNvSpPr>
              <a:spLocks noChangeShapeType="1"/>
            </p:cNvSpPr>
            <p:nvPr/>
          </p:nvSpPr>
          <p:spPr bwMode="auto">
            <a:xfrm>
              <a:off x="3788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Line 42"/>
            <p:cNvSpPr>
              <a:spLocks noChangeShapeType="1"/>
            </p:cNvSpPr>
            <p:nvPr/>
          </p:nvSpPr>
          <p:spPr bwMode="auto">
            <a:xfrm>
              <a:off x="3895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Line 43"/>
            <p:cNvSpPr>
              <a:spLocks noChangeShapeType="1"/>
            </p:cNvSpPr>
            <p:nvPr/>
          </p:nvSpPr>
          <p:spPr bwMode="auto">
            <a:xfrm>
              <a:off x="4002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Line 44"/>
            <p:cNvSpPr>
              <a:spLocks noChangeShapeType="1"/>
            </p:cNvSpPr>
            <p:nvPr/>
          </p:nvSpPr>
          <p:spPr bwMode="auto">
            <a:xfrm>
              <a:off x="4109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Line 45"/>
            <p:cNvSpPr>
              <a:spLocks noChangeShapeType="1"/>
            </p:cNvSpPr>
            <p:nvPr/>
          </p:nvSpPr>
          <p:spPr bwMode="auto">
            <a:xfrm>
              <a:off x="4216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Line 46"/>
            <p:cNvSpPr>
              <a:spLocks noChangeShapeType="1"/>
            </p:cNvSpPr>
            <p:nvPr/>
          </p:nvSpPr>
          <p:spPr bwMode="auto">
            <a:xfrm>
              <a:off x="4323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Line 47"/>
            <p:cNvSpPr>
              <a:spLocks noChangeShapeType="1"/>
            </p:cNvSpPr>
            <p:nvPr/>
          </p:nvSpPr>
          <p:spPr bwMode="auto">
            <a:xfrm>
              <a:off x="4429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Line 48"/>
            <p:cNvSpPr>
              <a:spLocks noChangeShapeType="1"/>
            </p:cNvSpPr>
            <p:nvPr/>
          </p:nvSpPr>
          <p:spPr bwMode="auto">
            <a:xfrm>
              <a:off x="4536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Line 49"/>
            <p:cNvSpPr>
              <a:spLocks noChangeShapeType="1"/>
            </p:cNvSpPr>
            <p:nvPr/>
          </p:nvSpPr>
          <p:spPr bwMode="auto">
            <a:xfrm>
              <a:off x="4643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Line 50"/>
            <p:cNvSpPr>
              <a:spLocks noChangeShapeType="1"/>
            </p:cNvSpPr>
            <p:nvPr/>
          </p:nvSpPr>
          <p:spPr bwMode="auto">
            <a:xfrm>
              <a:off x="4750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Line 51"/>
            <p:cNvSpPr>
              <a:spLocks noChangeShapeType="1"/>
            </p:cNvSpPr>
            <p:nvPr/>
          </p:nvSpPr>
          <p:spPr bwMode="auto">
            <a:xfrm>
              <a:off x="4857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Line 52"/>
            <p:cNvSpPr>
              <a:spLocks noChangeShapeType="1"/>
            </p:cNvSpPr>
            <p:nvPr/>
          </p:nvSpPr>
          <p:spPr bwMode="auto">
            <a:xfrm>
              <a:off x="4964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Line 53"/>
            <p:cNvSpPr>
              <a:spLocks noChangeShapeType="1"/>
            </p:cNvSpPr>
            <p:nvPr/>
          </p:nvSpPr>
          <p:spPr bwMode="auto">
            <a:xfrm>
              <a:off x="5071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8" name="Line 54"/>
            <p:cNvSpPr>
              <a:spLocks noChangeShapeType="1"/>
            </p:cNvSpPr>
            <p:nvPr/>
          </p:nvSpPr>
          <p:spPr bwMode="auto">
            <a:xfrm>
              <a:off x="5178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Line 55"/>
            <p:cNvSpPr>
              <a:spLocks noChangeShapeType="1"/>
            </p:cNvSpPr>
            <p:nvPr/>
          </p:nvSpPr>
          <p:spPr bwMode="auto">
            <a:xfrm>
              <a:off x="5284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" name="Rectangle 57"/>
            <p:cNvSpPr>
              <a:spLocks noChangeArrowheads="1"/>
            </p:cNvSpPr>
            <p:nvPr/>
          </p:nvSpPr>
          <p:spPr bwMode="auto">
            <a:xfrm>
              <a:off x="3468" y="925"/>
              <a:ext cx="106" cy="54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1" name="Rectangle 58"/>
            <p:cNvSpPr>
              <a:spLocks noChangeArrowheads="1"/>
            </p:cNvSpPr>
            <p:nvPr/>
          </p:nvSpPr>
          <p:spPr bwMode="auto">
            <a:xfrm>
              <a:off x="3574" y="993"/>
              <a:ext cx="107" cy="53"/>
            </a:xfrm>
            <a:prstGeom prst="rect">
              <a:avLst/>
            </a:prstGeom>
            <a:solidFill>
              <a:srgbClr val="ECFE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2" name="Rectangle 59"/>
            <p:cNvSpPr>
              <a:spLocks noChangeArrowheads="1"/>
            </p:cNvSpPr>
            <p:nvPr/>
          </p:nvSpPr>
          <p:spPr bwMode="auto">
            <a:xfrm>
              <a:off x="3681" y="925"/>
              <a:ext cx="110" cy="54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3" name="Rectangle 60"/>
            <p:cNvSpPr>
              <a:spLocks noChangeArrowheads="1"/>
            </p:cNvSpPr>
            <p:nvPr/>
          </p:nvSpPr>
          <p:spPr bwMode="auto">
            <a:xfrm>
              <a:off x="4109" y="925"/>
              <a:ext cx="111" cy="54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4" name="Rectangle 61"/>
            <p:cNvSpPr>
              <a:spLocks noChangeArrowheads="1"/>
            </p:cNvSpPr>
            <p:nvPr/>
          </p:nvSpPr>
          <p:spPr bwMode="auto">
            <a:xfrm>
              <a:off x="4750" y="925"/>
              <a:ext cx="107" cy="54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5" name="Rectangle 62"/>
            <p:cNvSpPr>
              <a:spLocks noChangeArrowheads="1"/>
            </p:cNvSpPr>
            <p:nvPr/>
          </p:nvSpPr>
          <p:spPr bwMode="auto">
            <a:xfrm>
              <a:off x="4216" y="993"/>
              <a:ext cx="107" cy="53"/>
            </a:xfrm>
            <a:prstGeom prst="rect">
              <a:avLst/>
            </a:prstGeom>
            <a:solidFill>
              <a:srgbClr val="ECFE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6" name="Rectangle 63"/>
            <p:cNvSpPr>
              <a:spLocks noChangeArrowheads="1"/>
            </p:cNvSpPr>
            <p:nvPr/>
          </p:nvSpPr>
          <p:spPr bwMode="auto">
            <a:xfrm>
              <a:off x="4536" y="993"/>
              <a:ext cx="107" cy="53"/>
            </a:xfrm>
            <a:prstGeom prst="rect">
              <a:avLst/>
            </a:prstGeom>
            <a:solidFill>
              <a:srgbClr val="ECFE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7" name="Rectangle 64"/>
            <p:cNvSpPr>
              <a:spLocks noChangeArrowheads="1"/>
            </p:cNvSpPr>
            <p:nvPr/>
          </p:nvSpPr>
          <p:spPr bwMode="auto">
            <a:xfrm>
              <a:off x="5178" y="993"/>
              <a:ext cx="106" cy="53"/>
            </a:xfrm>
            <a:prstGeom prst="rect">
              <a:avLst/>
            </a:prstGeom>
            <a:solidFill>
              <a:srgbClr val="ECFE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8" name="Rectangle 65"/>
            <p:cNvSpPr>
              <a:spLocks noChangeArrowheads="1"/>
            </p:cNvSpPr>
            <p:nvPr/>
          </p:nvSpPr>
          <p:spPr bwMode="auto">
            <a:xfrm>
              <a:off x="4429" y="1060"/>
              <a:ext cx="107" cy="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9" name="Rectangle 66"/>
            <p:cNvSpPr>
              <a:spLocks noChangeArrowheads="1"/>
            </p:cNvSpPr>
            <p:nvPr/>
          </p:nvSpPr>
          <p:spPr bwMode="auto">
            <a:xfrm>
              <a:off x="4750" y="1060"/>
              <a:ext cx="107" cy="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0" name="Rectangle 67"/>
            <p:cNvSpPr>
              <a:spLocks noChangeArrowheads="1"/>
            </p:cNvSpPr>
            <p:nvPr/>
          </p:nvSpPr>
          <p:spPr bwMode="auto">
            <a:xfrm>
              <a:off x="3895" y="993"/>
              <a:ext cx="107" cy="53"/>
            </a:xfrm>
            <a:prstGeom prst="rect">
              <a:avLst/>
            </a:prstGeom>
            <a:solidFill>
              <a:srgbClr val="ECFE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1" name="Rectangle 68"/>
            <p:cNvSpPr>
              <a:spLocks noChangeArrowheads="1"/>
            </p:cNvSpPr>
            <p:nvPr/>
          </p:nvSpPr>
          <p:spPr bwMode="auto">
            <a:xfrm>
              <a:off x="3895" y="1060"/>
              <a:ext cx="107" cy="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1685069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réselt ALOHA vizsgálata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772400" cy="798513"/>
          </a:xfrm>
        </p:spPr>
        <p:txBody>
          <a:bodyPr>
            <a:normAutofit fontScale="92500" lnSpcReduction="10000"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A sebezhetőségi idő a felére csökken!!!</a:t>
            </a:r>
          </a:p>
          <a:p>
            <a:r>
              <a:rPr lang="hu-HU" sz="2400" dirty="0"/>
              <a:t>Tudjuk, hogy</a:t>
            </a:r>
            <a:r>
              <a:rPr lang="en-US" sz="2400" dirty="0"/>
              <a:t>:</a:t>
            </a:r>
          </a:p>
          <a:p>
            <a:pPr>
              <a:buFontTx/>
              <a:buNone/>
            </a:pPr>
            <a:endParaRPr lang="en-US" sz="2400" dirty="0"/>
          </a:p>
        </p:txBody>
      </p:sp>
      <p:graphicFrame>
        <p:nvGraphicFramePr>
          <p:cNvPr id="3686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68575" y="2076450"/>
          <a:ext cx="293846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3" imgW="1054080" imgH="419040" progId="Equation.DSMT4">
                  <p:embed/>
                </p:oleObj>
              </mc:Choice>
              <mc:Fallback>
                <p:oleObj name="Equation" r:id="rId3" imgW="1054080" imgH="419040" progId="Equation.DSMT4">
                  <p:embed/>
                  <p:pic>
                    <p:nvPicPr>
                      <p:cNvPr id="368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75" y="2076450"/>
                        <a:ext cx="2938463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838200" y="2895600"/>
            <a:ext cx="7620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800" dirty="0">
                <a:latin typeface="+mj-lt"/>
              </a:rPr>
              <a:t>Ez esetben</a:t>
            </a:r>
            <a:r>
              <a:rPr lang="en-US" sz="2800" dirty="0">
                <a:latin typeface="+mj-lt"/>
              </a:rPr>
              <a:t> </a:t>
            </a:r>
            <a:r>
              <a:rPr lang="en-US" sz="2800" i="1" dirty="0">
                <a:latin typeface="+mj-lt"/>
              </a:rPr>
              <a:t>t</a:t>
            </a:r>
            <a:r>
              <a:rPr lang="en-US" sz="2800" dirty="0">
                <a:latin typeface="+mj-lt"/>
              </a:rPr>
              <a:t> = </a:t>
            </a:r>
            <a:r>
              <a:rPr lang="en-US" sz="2800" dirty="0" err="1">
                <a:latin typeface="+mj-lt"/>
              </a:rPr>
              <a:t>T</a:t>
            </a:r>
            <a:r>
              <a:rPr lang="en-US" sz="2800" i="1" baseline="-25000" dirty="0" err="1">
                <a:latin typeface="+mj-lt"/>
              </a:rPr>
              <a:t>f</a:t>
            </a:r>
            <a:r>
              <a:rPr lang="en-US" sz="2800" dirty="0">
                <a:latin typeface="+mj-lt"/>
              </a:rPr>
              <a:t> </a:t>
            </a:r>
            <a:r>
              <a:rPr lang="hu-HU" sz="2800" dirty="0">
                <a:latin typeface="+mj-lt"/>
              </a:rPr>
              <a:t> és továbbra is</a:t>
            </a:r>
            <a:r>
              <a:rPr lang="en-US" sz="2800" dirty="0">
                <a:latin typeface="+mj-lt"/>
              </a:rPr>
              <a:t> </a:t>
            </a:r>
            <a:r>
              <a:rPr lang="en-US" sz="2800" i="1" dirty="0">
                <a:latin typeface="+mj-lt"/>
              </a:rPr>
              <a:t>k </a:t>
            </a:r>
            <a:r>
              <a:rPr lang="en-US" sz="2800" dirty="0">
                <a:latin typeface="+mj-lt"/>
              </a:rPr>
              <a:t>= 0</a:t>
            </a:r>
            <a:r>
              <a:rPr lang="hu-HU" sz="2800" dirty="0">
                <a:latin typeface="+mj-lt"/>
              </a:rPr>
              <a:t>, amiből kapjuk, hogy:</a:t>
            </a:r>
            <a:endParaRPr lang="en-US" sz="2800" baseline="-25000" dirty="0">
              <a:latin typeface="+mj-lt"/>
            </a:endParaRPr>
          </a:p>
        </p:txBody>
      </p:sp>
      <p:graphicFrame>
        <p:nvGraphicFramePr>
          <p:cNvPr id="36870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768475" y="3913188"/>
          <a:ext cx="5373688" cy="170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5" imgW="2361960" imgH="914400" progId="Equation.DSMT4">
                  <p:embed/>
                </p:oleObj>
              </mc:Choice>
              <mc:Fallback>
                <p:oleObj name="Equation" r:id="rId5" imgW="2361960" imgH="914400" progId="Equation.DSMT4">
                  <p:embed/>
                  <p:pic>
                    <p:nvPicPr>
                      <p:cNvPr id="368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3913188"/>
                        <a:ext cx="5373688" cy="170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églalap 6"/>
          <p:cNvSpPr/>
          <p:nvPr/>
        </p:nvSpPr>
        <p:spPr>
          <a:xfrm>
            <a:off x="5572126" y="4672013"/>
            <a:ext cx="1657350" cy="8572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1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72" y="242047"/>
            <a:ext cx="8839200" cy="990600"/>
          </a:xfrm>
        </p:spPr>
        <p:txBody>
          <a:bodyPr/>
          <a:lstStyle/>
          <a:p>
            <a:r>
              <a:rPr lang="hu-HU" dirty="0"/>
              <a:t>Réselt </a:t>
            </a:r>
            <a:r>
              <a:rPr lang="en-US" dirty="0"/>
              <a:t>ALOHA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Proto</a:t>
            </a:r>
            <a:r>
              <a:rPr lang="hu-HU" dirty="0" err="1"/>
              <a:t>koll</a:t>
            </a:r>
            <a:endParaRPr lang="hu-HU" dirty="0"/>
          </a:p>
          <a:p>
            <a:pPr lvl="1"/>
            <a:r>
              <a:rPr lang="hu-HU" dirty="0"/>
              <a:t>Ugyanaz, mint az</a:t>
            </a:r>
            <a:r>
              <a:rPr lang="en-US" dirty="0"/>
              <a:t> ALOHA</a:t>
            </a:r>
            <a:endParaRPr lang="hu-HU" dirty="0"/>
          </a:p>
          <a:p>
            <a:pPr lvl="2"/>
            <a:r>
              <a:rPr lang="hu-HU" dirty="0"/>
              <a:t>Folytonos időmodell helyett diszkrét idő</a:t>
            </a:r>
          </a:p>
          <a:p>
            <a:pPr lvl="1"/>
            <a:r>
              <a:rPr lang="hu-HU" dirty="0"/>
              <a:t>Csak időrés elején küldhetünk</a:t>
            </a:r>
            <a:endParaRPr lang="en-US" dirty="0"/>
          </a:p>
          <a:p>
            <a:r>
              <a:rPr lang="hu-HU" dirty="0"/>
              <a:t>Azaz a keretek vagy teljesen ütköznek, vagy egyáltalán nem</a:t>
            </a:r>
            <a:endParaRPr lang="en-US" dirty="0"/>
          </a:p>
          <a:p>
            <a:pPr lvl="1"/>
            <a:r>
              <a:rPr lang="en-US" dirty="0"/>
              <a:t>37% </a:t>
            </a:r>
            <a:r>
              <a:rPr lang="hu-HU" dirty="0"/>
              <a:t>átvitel</a:t>
            </a:r>
            <a:r>
              <a:rPr lang="en-US" dirty="0"/>
              <a:t> vs. 18% </a:t>
            </a:r>
            <a:r>
              <a:rPr lang="hu-HU" dirty="0"/>
              <a:t>(az „tiszta” ALOHA esetén)</a:t>
            </a:r>
            <a:endParaRPr lang="en-US" dirty="0"/>
          </a:p>
          <a:p>
            <a:pPr lvl="1"/>
            <a:r>
              <a:rPr lang="hu-HU" dirty="0"/>
              <a:t>Azonban az állomásoknak egymáshoz szinkronizált  órával kell rendelkezniük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228683" y="1283060"/>
            <a:ext cx="6578435" cy="5182236"/>
            <a:chOff x="-376424" y="1559758"/>
            <a:chExt cx="6578435" cy="5182236"/>
          </a:xfrm>
        </p:grpSpPr>
        <p:sp>
          <p:nvSpPr>
            <p:cNvPr id="7" name="Rectangle 6"/>
            <p:cNvSpPr/>
            <p:nvPr/>
          </p:nvSpPr>
          <p:spPr>
            <a:xfrm>
              <a:off x="-376424" y="1559758"/>
              <a:ext cx="6578435" cy="51822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47893" y="6127378"/>
              <a:ext cx="4219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400" dirty="0"/>
                <a:t>G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-371256" y="3646013"/>
              <a:ext cx="7425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400" dirty="0"/>
                <a:t>S(G)</a:t>
              </a:r>
              <a:endParaRPr lang="en-US" sz="2400" dirty="0"/>
            </a:p>
          </p:txBody>
        </p:sp>
      </p:grpSp>
      <p:pic>
        <p:nvPicPr>
          <p:cNvPr id="2050" name="Picture 2" descr="C:\Users\t0ph3r\Documents\CS 4700\assets\S-ALOH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680" y="1370191"/>
            <a:ext cx="5582666" cy="434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49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>
            <a:off x="1081016" y="3343695"/>
            <a:ext cx="620461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Adatszóró (</a:t>
            </a:r>
            <a:r>
              <a:rPr lang="hu-HU" dirty="0" err="1"/>
              <a:t>Broadcast</a:t>
            </a:r>
            <a:r>
              <a:rPr lang="hu-HU" dirty="0"/>
              <a:t>) </a:t>
            </a:r>
            <a:r>
              <a:rPr lang="en-US" dirty="0"/>
              <a:t>Ethernet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31960"/>
            <a:ext cx="8839200" cy="638033"/>
          </a:xfrm>
        </p:spPr>
        <p:txBody>
          <a:bodyPr/>
          <a:lstStyle/>
          <a:p>
            <a:r>
              <a:rPr lang="hu-HU" dirty="0"/>
              <a:t>Eredetileg az Ethernet egy adatszóró technológia volt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48444" y="3214894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435864" y="2227995"/>
            <a:ext cx="813748" cy="1197587"/>
            <a:chOff x="769390" y="2282588"/>
            <a:chExt cx="813748" cy="1197587"/>
          </a:xfrm>
        </p:grpSpPr>
        <p:sp>
          <p:nvSpPr>
            <p:cNvPr id="16" name="Up Arrow Callout 15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4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2943940" y="2227995"/>
            <a:ext cx="813748" cy="1197586"/>
            <a:chOff x="2354807" y="2282588"/>
            <a:chExt cx="813748" cy="1197586"/>
          </a:xfrm>
        </p:grpSpPr>
        <p:sp>
          <p:nvSpPr>
            <p:cNvPr id="14" name="Up Arrow Callout 13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4452016" y="2227995"/>
            <a:ext cx="813748" cy="1197587"/>
            <a:chOff x="3967518" y="2282588"/>
            <a:chExt cx="813748" cy="1197587"/>
          </a:xfrm>
        </p:grpSpPr>
        <p:sp>
          <p:nvSpPr>
            <p:cNvPr id="12" name="Up Arrow Callout 11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5960093" y="2227995"/>
            <a:ext cx="813748" cy="1197587"/>
            <a:chOff x="5662115" y="2282588"/>
            <a:chExt cx="813748" cy="1197587"/>
          </a:xfrm>
        </p:grpSpPr>
        <p:sp>
          <p:nvSpPr>
            <p:cNvPr id="15" name="Up Arrow Callout 14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5" name="Picture 3" descr="C:\Users\t0ph3r\Documents\CS 4700\assets\20620842-260x260-0-0_Ctg%2B7%2Bft%2BCoaxial%2BEthernet%2B10Base%2B2%2BCable%2B0318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3" r="13790"/>
          <a:stretch/>
        </p:blipFill>
        <p:spPr bwMode="auto">
          <a:xfrm>
            <a:off x="7863840" y="2012710"/>
            <a:ext cx="1280160" cy="192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929221" y="3848667"/>
            <a:ext cx="1908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Tee Connector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2261494"/>
            <a:ext cx="1474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Terminator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13325" y="2723159"/>
            <a:ext cx="163920" cy="44993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883681" y="3489276"/>
            <a:ext cx="0" cy="45037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647663" y="5385915"/>
            <a:ext cx="1997689" cy="100485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534772" y="5385916"/>
            <a:ext cx="1110580" cy="882054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534772" y="4752815"/>
            <a:ext cx="1110580" cy="633101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472" y="4944889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699" y="5826943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699" y="4128042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4400545" y="5093528"/>
            <a:ext cx="1309616" cy="58477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Hub</a:t>
            </a:r>
          </a:p>
        </p:txBody>
      </p:sp>
      <p:sp>
        <p:nvSpPr>
          <p:cNvPr id="57" name="Oval 56"/>
          <p:cNvSpPr/>
          <p:nvPr/>
        </p:nvSpPr>
        <p:spPr>
          <a:xfrm>
            <a:off x="2534314" y="5306504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433811" y="5208889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 flipH="1">
            <a:off x="6165934" y="4544709"/>
            <a:ext cx="2847671" cy="2246769"/>
            <a:chOff x="1219200" y="4876799"/>
            <a:chExt cx="5181605" cy="1399778"/>
          </a:xfrm>
        </p:grpSpPr>
        <p:sp>
          <p:nvSpPr>
            <p:cNvPr id="60" name="Rectangular Callout 59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76367"/>
                <a:gd name="adj2" fmla="val -846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19204" y="4876799"/>
              <a:ext cx="5181601" cy="1399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Hub</a:t>
              </a:r>
              <a:r>
                <a:rPr lang="hu-HU" sz="2800" kern="0" dirty="0">
                  <a:solidFill>
                    <a:sysClr val="window" lastClr="FFFFFF"/>
                  </a:solidFill>
                </a:rPr>
                <a:t>ok és 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repeater</a:t>
              </a:r>
              <a:r>
                <a:rPr lang="hu-HU" sz="2800" kern="0" dirty="0" err="1">
                  <a:solidFill>
                    <a:sysClr val="window" lastClr="FFFFFF"/>
                  </a:solidFill>
                </a:rPr>
                <a:t>ek</a:t>
              </a:r>
              <a:r>
                <a:rPr lang="hu-HU" sz="2800" kern="0" dirty="0">
                  <a:solidFill>
                    <a:sysClr val="window" lastClr="FFFFFF"/>
                  </a:solidFill>
                </a:rPr>
                <a:t> mind 1. rétegbeli eszközök (csak fizikai)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206627" y="2108570"/>
            <a:ext cx="2020748" cy="767514"/>
            <a:chOff x="414979" y="3333623"/>
            <a:chExt cx="8263530" cy="1523216"/>
          </a:xfrm>
        </p:grpSpPr>
        <p:sp>
          <p:nvSpPr>
            <p:cNvPr id="66" name="Rectangle 65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Content Placeholder 2"/>
            <p:cNvSpPr txBox="1">
              <a:spLocks/>
            </p:cNvSpPr>
            <p:nvPr/>
          </p:nvSpPr>
          <p:spPr>
            <a:xfrm>
              <a:off x="514379" y="3496212"/>
              <a:ext cx="7633927" cy="1208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10Base2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84371" y="4738043"/>
            <a:ext cx="4860080" cy="1282886"/>
            <a:chOff x="414979" y="3333623"/>
            <a:chExt cx="8263530" cy="1523216"/>
          </a:xfrm>
        </p:grpSpPr>
        <p:sp>
          <p:nvSpPr>
            <p:cNvPr id="69" name="Rectangle 68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Content Placeholder 2"/>
            <p:cNvSpPr txBox="1">
              <a:spLocks/>
            </p:cNvSpPr>
            <p:nvPr/>
          </p:nvSpPr>
          <p:spPr>
            <a:xfrm>
              <a:off x="514379" y="3496212"/>
              <a:ext cx="7633927" cy="1208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10BaseT </a:t>
              </a:r>
              <a:r>
                <a:rPr lang="hu-HU" sz="3200" dirty="0">
                  <a:solidFill>
                    <a:schemeClr val="bg1"/>
                  </a:solidFill>
                </a:rPr>
                <a:t>és </a:t>
              </a:r>
              <a:r>
                <a:rPr lang="en-US" sz="3200" dirty="0">
                  <a:solidFill>
                    <a:schemeClr val="bg1"/>
                  </a:solidFill>
                </a:rPr>
                <a:t>100BaseT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T </a:t>
              </a:r>
              <a:r>
                <a:rPr lang="hu-HU" sz="3200" dirty="0">
                  <a:solidFill>
                    <a:schemeClr val="bg1"/>
                  </a:solidFill>
                </a:rPr>
                <a:t>jelzi a csavart érpárt </a:t>
              </a:r>
              <a:br>
                <a:rPr lang="hu-HU" sz="3200" dirty="0">
                  <a:solidFill>
                    <a:schemeClr val="bg1"/>
                  </a:solidFill>
                </a:rPr>
              </a:br>
              <a:r>
                <a:rPr lang="hu-HU" sz="3200" dirty="0">
                  <a:solidFill>
                    <a:schemeClr val="bg1"/>
                  </a:solidFill>
                </a:rPr>
                <a:t>(</a:t>
              </a:r>
              <a:r>
                <a:rPr lang="en-US" sz="3200" dirty="0">
                  <a:solidFill>
                    <a:schemeClr val="bg1"/>
                  </a:solidFill>
                </a:rPr>
                <a:t>Twisted Pair</a:t>
              </a:r>
              <a:r>
                <a:rPr lang="hu-HU" sz="3200" dirty="0">
                  <a:solidFill>
                    <a:schemeClr val="bg1"/>
                  </a:solidFill>
                </a:rPr>
                <a:t>)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 rot="16200000">
            <a:off x="6723046" y="3024901"/>
            <a:ext cx="152164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Repeater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729236" y="3173098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723826" y="3173097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9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97965E-6 L -0.42535 -0.0004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67" y="-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99537E-6 L 0.27309 -0.0004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34043E-6 L 0.21181 -0.01225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0" y="-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181 -0.01225 L 0.10139 0.10037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562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208 L -0.11094 -0.09181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4" y="-46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7" grpId="0" animBg="1"/>
      <p:bldP spid="57" grpId="1" animBg="1"/>
      <p:bldP spid="57" grpId="2" animBg="1"/>
      <p:bldP spid="58" grpId="0" animBg="1"/>
      <p:bldP spid="58" grpId="1" animBg="1"/>
      <p:bldP spid="30" grpId="0" animBg="1"/>
      <p:bldP spid="30" grpId="1" animBg="1"/>
      <p:bldP spid="34" grpId="0" animBg="1"/>
      <p:bldP spid="34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3600" dirty="0"/>
              <a:t>Vivőjel érzékelés</a:t>
            </a:r>
            <a:br>
              <a:rPr lang="hu-HU" sz="3600" dirty="0"/>
            </a:br>
            <a:r>
              <a:rPr lang="en-US" sz="3600" dirty="0"/>
              <a:t>Carrier Sense Multiple Access (CSMA)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További feltételezés</a:t>
            </a:r>
            <a:endParaRPr lang="en-US" dirty="0"/>
          </a:p>
          <a:p>
            <a:pPr lvl="1"/>
            <a:r>
              <a:rPr lang="hu-HU" dirty="0"/>
              <a:t>Minden állomás képes belehallgatni a csatornába és így el tudja dönteni, hogy azt más állomás használja-e átvitelre</a:t>
            </a:r>
          </a:p>
          <a:p>
            <a:pPr lvl="1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629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1-perzisztens CSMA protokoll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Vivőjel érzékelés van, azaz minden állomás belehallgathat a csatornába.</a:t>
            </a:r>
          </a:p>
          <a:p>
            <a:r>
              <a:rPr lang="hu-HU" sz="2000" dirty="0"/>
              <a:t>Folytonos időmodellt használ a protokoll</a:t>
            </a:r>
          </a:p>
          <a:p>
            <a:pPr marL="0" indent="0">
              <a:buNone/>
            </a:pPr>
            <a:r>
              <a:rPr lang="hu-HU" sz="2000" b="1" dirty="0"/>
              <a:t>Algoritmus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Keret leadása előtt belehallgat a csatornába:</a:t>
            </a:r>
          </a:p>
          <a:p>
            <a:pPr marL="544068" lvl="1" indent="-342900">
              <a:buFont typeface="+mj-lt"/>
              <a:buAutoNum type="alphaLcParenR"/>
            </a:pPr>
            <a:r>
              <a:rPr lang="hu-HU" sz="1800" dirty="0"/>
              <a:t>Ha foglalt, akkor addig vár, amíg fel nem szabadul. Szabad csatorna esetén azonnal küld. (</a:t>
            </a:r>
            <a:r>
              <a:rPr lang="hu-HU" sz="1800" i="1" dirty="0"/>
              <a:t>perzisztens</a:t>
            </a:r>
            <a:r>
              <a:rPr lang="hu-HU" sz="1800" dirty="0"/>
              <a:t>)</a:t>
            </a:r>
          </a:p>
          <a:p>
            <a:pPr marL="544068" lvl="1" indent="-342900">
              <a:buFont typeface="+mj-lt"/>
              <a:buAutoNum type="alphaLcParenR"/>
            </a:pPr>
            <a:r>
              <a:rPr lang="hu-HU" sz="1800" dirty="0"/>
              <a:t>Ha szabad, akkor küld.</a:t>
            </a:r>
          </a:p>
          <a:p>
            <a:r>
              <a:rPr lang="hu-HU" sz="2000" dirty="0"/>
              <a:t>Ha ütközés történik, akkor az állomás véletlen hosszú ideig vár, majd újrakezdi a keret leadását.</a:t>
            </a:r>
          </a:p>
          <a:p>
            <a:pPr marL="0" indent="0">
              <a:buNone/>
            </a:pPr>
            <a:r>
              <a:rPr lang="hu-HU" sz="2000" b="1" dirty="0"/>
              <a:t>Tulajdonságok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A terjedési késleltetés nagymértékben befolyásolhatja a teljesítményét.</a:t>
            </a:r>
          </a:p>
          <a:p>
            <a:r>
              <a:rPr lang="hu-HU" sz="2000" dirty="0"/>
              <a:t>Jobb teljesítményt mutat, mint az ALOHA protokollok.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4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Nem-perzisztens</a:t>
            </a:r>
            <a:r>
              <a:rPr lang="hu-HU" dirty="0"/>
              <a:t> CSMA protokoll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Vivőjel érzékelés van, azaz minden állomás belehallgathat a csatornába.</a:t>
            </a:r>
          </a:p>
          <a:p>
            <a:r>
              <a:rPr lang="hu-HU" sz="2000" dirty="0"/>
              <a:t>Folytonos időmodellt használ a protokoll</a:t>
            </a:r>
          </a:p>
          <a:p>
            <a:r>
              <a:rPr lang="hu-HU" sz="2000" dirty="0"/>
              <a:t>Mohóság kerülése</a:t>
            </a:r>
          </a:p>
          <a:p>
            <a:pPr marL="0" indent="0">
              <a:buNone/>
            </a:pPr>
            <a:r>
              <a:rPr lang="hu-HU" sz="2000" b="1" dirty="0"/>
              <a:t>Algoritmus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Keret leadása előtt belehallgat a csatornába:</a:t>
            </a:r>
          </a:p>
          <a:p>
            <a:pPr marL="544068" lvl="1" indent="-342900">
              <a:buFont typeface="+mj-lt"/>
              <a:buAutoNum type="alphaLcParenR"/>
            </a:pPr>
            <a:r>
              <a:rPr lang="hu-HU" sz="1800" dirty="0"/>
              <a:t>Ha foglalt, akkor véletlen ideig vár (nem figyeli a forgalmat), majd kezdi előröl a küldési algoritmust. (</a:t>
            </a:r>
            <a:r>
              <a:rPr lang="hu-HU" sz="1800" i="1" dirty="0" err="1"/>
              <a:t>nem-perzisztens</a:t>
            </a:r>
            <a:r>
              <a:rPr lang="hu-HU" sz="1800" dirty="0"/>
              <a:t>)</a:t>
            </a:r>
          </a:p>
          <a:p>
            <a:pPr marL="544068" lvl="1" indent="-342900">
              <a:buFont typeface="+mj-lt"/>
              <a:buAutoNum type="alphaLcParenR"/>
            </a:pPr>
            <a:r>
              <a:rPr lang="hu-HU" sz="1800" dirty="0"/>
              <a:t>Ha szabad, akkor küld.</a:t>
            </a:r>
          </a:p>
          <a:p>
            <a:r>
              <a:rPr lang="hu-HU" sz="2000" dirty="0"/>
              <a:t>Ha ütközés történik, akkor az állomás véletlen hosszú ideig vár, majd újrakezdi a keret leadását.</a:t>
            </a:r>
          </a:p>
          <a:p>
            <a:pPr marL="0" indent="0">
              <a:buNone/>
            </a:pPr>
            <a:r>
              <a:rPr lang="hu-HU" sz="2000" b="1" dirty="0"/>
              <a:t>Tulajdonságok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Jobb teljesítményt mutat, mint az 1-perzisztens CSMA protokoll. (</a:t>
            </a:r>
            <a:r>
              <a:rPr lang="hu-HU" sz="2000" i="1" dirty="0"/>
              <a:t>intuitív</a:t>
            </a:r>
            <a:r>
              <a:rPr lang="hu-HU" sz="2000" dirty="0"/>
              <a:t>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0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p-perzisztens</a:t>
            </a:r>
            <a:r>
              <a:rPr lang="hu-HU" dirty="0"/>
              <a:t> CSMA protokoll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Vivőjel érzékelés van, azaz minden állomás belehallgathat a csatornába.</a:t>
            </a:r>
          </a:p>
          <a:p>
            <a:r>
              <a:rPr lang="hu-HU" sz="2000" dirty="0"/>
              <a:t>Diszkrét időmodellt használ a protokoll</a:t>
            </a:r>
          </a:p>
          <a:p>
            <a:pPr marL="0" indent="0">
              <a:buNone/>
            </a:pPr>
            <a:r>
              <a:rPr lang="hu-HU" sz="2000" b="1" dirty="0"/>
              <a:t>Algoritmus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Adás kész állapotban az állomás belehallgat a csatornába:</a:t>
            </a:r>
          </a:p>
          <a:p>
            <a:pPr marL="544068" lvl="1" indent="-342900">
              <a:buFont typeface="+mj-lt"/>
              <a:buAutoNum type="alphaLcParenR"/>
            </a:pPr>
            <a:r>
              <a:rPr lang="hu-HU" sz="1800" dirty="0"/>
              <a:t>Ha foglalt, akkor vár a következő időrésig, majd megismétli az algoritmust.</a:t>
            </a:r>
          </a:p>
          <a:p>
            <a:pPr marL="544068" lvl="1" indent="-342900">
              <a:buFont typeface="+mj-lt"/>
              <a:buAutoNum type="alphaLcParenR"/>
            </a:pPr>
            <a:r>
              <a:rPr lang="hu-HU" sz="1800" dirty="0"/>
              <a:t>Ha szabad, akkor </a:t>
            </a:r>
            <a:r>
              <a:rPr lang="hu-HU" sz="1800" i="1" dirty="0"/>
              <a:t>p</a:t>
            </a:r>
            <a:r>
              <a:rPr lang="hu-HU" sz="1800" dirty="0"/>
              <a:t> valószínűséggel küld, illetve </a:t>
            </a:r>
            <a:r>
              <a:rPr lang="hu-HU" sz="1800" i="1" dirty="0"/>
              <a:t>1-p</a:t>
            </a:r>
            <a:r>
              <a:rPr lang="hu-HU" sz="1800" dirty="0"/>
              <a:t> valószínűséggel visszalép a szándékától a következő időrésig. Várakozás esetén a következő időrésben megismétli az algoritmust. Ez addig folytatódik, amíg el nem küldi a keretet, vagy amíg egy másik állomás el nem kezd küldeni, mert ilyenkor úgy viselkedik, mintha ütközés történt volna.</a:t>
            </a:r>
            <a:endParaRPr lang="hu-HU" sz="2000" dirty="0"/>
          </a:p>
          <a:p>
            <a:r>
              <a:rPr lang="hu-HU" sz="2000" dirty="0"/>
              <a:t>Ha ütközés történik, akkor az állomás véletlen hosszú ideig vár, majd újrakezdi a keret leadását.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6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ia számának helye 3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23E4E7F-0293-499D-8B48-0C7A3EE6BC76}" type="slidenum">
              <a:rPr lang="en-US"/>
              <a:pPr/>
              <a:t>39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/>
              <a:t>CSMA </a:t>
            </a:r>
            <a:r>
              <a:rPr lang="hu-HU" dirty="0"/>
              <a:t>áttekintés</a:t>
            </a:r>
            <a:endParaRPr lang="en-US" dirty="0"/>
          </a:p>
        </p:txBody>
      </p:sp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731838" y="1492250"/>
            <a:ext cx="8497890" cy="4308476"/>
            <a:chOff x="499" y="1196"/>
            <a:chExt cx="5353" cy="2714"/>
          </a:xfrm>
        </p:grpSpPr>
        <p:sp>
          <p:nvSpPr>
            <p:cNvPr id="43012" name="Line 4"/>
            <p:cNvSpPr>
              <a:spLocks noChangeShapeType="1"/>
            </p:cNvSpPr>
            <p:nvPr/>
          </p:nvSpPr>
          <p:spPr bwMode="auto">
            <a:xfrm>
              <a:off x="672" y="2688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3" name="Line 5"/>
            <p:cNvSpPr>
              <a:spLocks noChangeShapeType="1"/>
            </p:cNvSpPr>
            <p:nvPr/>
          </p:nvSpPr>
          <p:spPr bwMode="auto">
            <a:xfrm>
              <a:off x="1296" y="268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4" name="Line 6"/>
            <p:cNvSpPr>
              <a:spLocks noChangeShapeType="1"/>
            </p:cNvSpPr>
            <p:nvPr/>
          </p:nvSpPr>
          <p:spPr bwMode="auto">
            <a:xfrm>
              <a:off x="1920" y="268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5" name="Line 7"/>
            <p:cNvSpPr>
              <a:spLocks noChangeShapeType="1"/>
            </p:cNvSpPr>
            <p:nvPr/>
          </p:nvSpPr>
          <p:spPr bwMode="auto">
            <a:xfrm>
              <a:off x="2496" y="268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6" name="Line 8"/>
            <p:cNvSpPr>
              <a:spLocks noChangeShapeType="1"/>
            </p:cNvSpPr>
            <p:nvPr/>
          </p:nvSpPr>
          <p:spPr bwMode="auto">
            <a:xfrm>
              <a:off x="3072" y="268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>
              <a:off x="3648" y="268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>
              <a:off x="4224" y="268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>
              <a:off x="1824" y="2976"/>
              <a:ext cx="2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 flipV="1">
              <a:off x="672" y="24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 flipV="1">
              <a:off x="1920" y="24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2" name="Line 14"/>
            <p:cNvSpPr>
              <a:spLocks noChangeShapeType="1"/>
            </p:cNvSpPr>
            <p:nvPr/>
          </p:nvSpPr>
          <p:spPr bwMode="auto">
            <a:xfrm>
              <a:off x="672" y="2496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3" name="Line 15"/>
            <p:cNvSpPr>
              <a:spLocks noChangeShapeType="1"/>
            </p:cNvSpPr>
            <p:nvPr/>
          </p:nvSpPr>
          <p:spPr bwMode="auto">
            <a:xfrm>
              <a:off x="1296" y="220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>
              <a:off x="2496" y="220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5" name="Line 17"/>
            <p:cNvSpPr>
              <a:spLocks noChangeShapeType="1"/>
            </p:cNvSpPr>
            <p:nvPr/>
          </p:nvSpPr>
          <p:spPr bwMode="auto">
            <a:xfrm>
              <a:off x="1296" y="2304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6" name="Line 18"/>
            <p:cNvSpPr>
              <a:spLocks noChangeShapeType="1"/>
            </p:cNvSpPr>
            <p:nvPr/>
          </p:nvSpPr>
          <p:spPr bwMode="auto">
            <a:xfrm flipV="1">
              <a:off x="2544" y="1968"/>
              <a:ext cx="62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7" name="Line 19"/>
            <p:cNvSpPr>
              <a:spLocks noChangeShapeType="1"/>
            </p:cNvSpPr>
            <p:nvPr/>
          </p:nvSpPr>
          <p:spPr bwMode="auto">
            <a:xfrm flipH="1">
              <a:off x="1536" y="3024"/>
              <a:ext cx="33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8" name="Line 20"/>
            <p:cNvSpPr>
              <a:spLocks noChangeShapeType="1"/>
            </p:cNvSpPr>
            <p:nvPr/>
          </p:nvSpPr>
          <p:spPr bwMode="auto">
            <a:xfrm flipH="1">
              <a:off x="3312" y="3024"/>
              <a:ext cx="33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9" name="Rectangle 21"/>
            <p:cNvSpPr>
              <a:spLocks noChangeArrowheads="1"/>
            </p:cNvSpPr>
            <p:nvPr/>
          </p:nvSpPr>
          <p:spPr bwMode="auto">
            <a:xfrm>
              <a:off x="3110" y="1761"/>
              <a:ext cx="2318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hu-HU" b="1" i="1" dirty="0" err="1"/>
                <a:t>Nem-perzisztens</a:t>
              </a:r>
              <a:r>
                <a:rPr lang="en-US" i="1" dirty="0"/>
                <a:t>:</a:t>
              </a:r>
              <a:endParaRPr lang="en-US" dirty="0"/>
            </a:p>
            <a:p>
              <a:pPr eaLnBrk="0" hangingPunct="0"/>
              <a:r>
                <a:rPr lang="en-US" dirty="0"/>
                <a:t>  </a:t>
              </a:r>
              <a:r>
                <a:rPr lang="hu-HU" dirty="0"/>
                <a:t>Átvitel ha szabad</a:t>
              </a:r>
              <a:endParaRPr lang="en-US" dirty="0"/>
            </a:p>
            <a:p>
              <a:pPr eaLnBrk="0" hangingPunct="0"/>
              <a:r>
                <a:rPr lang="en-US" dirty="0"/>
                <a:t>  </a:t>
              </a:r>
              <a:r>
                <a:rPr lang="hu-HU" dirty="0"/>
                <a:t>  Különben:</a:t>
              </a:r>
              <a:r>
                <a:rPr lang="en-US" dirty="0"/>
                <a:t> </a:t>
              </a:r>
              <a:r>
                <a:rPr lang="hu-HU" dirty="0"/>
                <a:t>késleltetés</a:t>
              </a:r>
              <a:r>
                <a:rPr lang="en-US" dirty="0"/>
                <a:t>, </a:t>
              </a:r>
              <a:r>
                <a:rPr lang="hu-HU" dirty="0"/>
                <a:t>újrapróbáljuk</a:t>
              </a:r>
              <a:endParaRPr lang="en-US" dirty="0"/>
            </a:p>
          </p:txBody>
        </p:sp>
        <p:sp>
          <p:nvSpPr>
            <p:cNvPr id="43030" name="Rectangle 22"/>
            <p:cNvSpPr>
              <a:spLocks noChangeArrowheads="1"/>
            </p:cNvSpPr>
            <p:nvPr/>
          </p:nvSpPr>
          <p:spPr bwMode="auto">
            <a:xfrm>
              <a:off x="1375" y="2111"/>
              <a:ext cx="1083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hu-HU" sz="1600" dirty="0"/>
                <a:t>Konstans v. változó</a:t>
              </a:r>
              <a:endParaRPr lang="en-US" sz="1600" dirty="0"/>
            </a:p>
            <a:p>
              <a:pPr algn="ctr" eaLnBrk="0" hangingPunct="0"/>
              <a:r>
                <a:rPr lang="hu-HU" sz="1600" dirty="0"/>
                <a:t>Késleltetés</a:t>
              </a:r>
              <a:endParaRPr lang="en-US" sz="1600" dirty="0"/>
            </a:p>
          </p:txBody>
        </p:sp>
        <p:sp>
          <p:nvSpPr>
            <p:cNvPr id="43031" name="Rectangle 23"/>
            <p:cNvSpPr>
              <a:spLocks noChangeArrowheads="1"/>
            </p:cNvSpPr>
            <p:nvPr/>
          </p:nvSpPr>
          <p:spPr bwMode="auto">
            <a:xfrm>
              <a:off x="868" y="2495"/>
              <a:ext cx="94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hu-HU" sz="1600" dirty="0"/>
                <a:t>Foglalt csatorna</a:t>
              </a:r>
              <a:endParaRPr lang="en-US" sz="1600" dirty="0"/>
            </a:p>
          </p:txBody>
        </p:sp>
        <p:sp>
          <p:nvSpPr>
            <p:cNvPr id="43032" name="Rectangle 24"/>
            <p:cNvSpPr>
              <a:spLocks noChangeArrowheads="1"/>
            </p:cNvSpPr>
            <p:nvPr/>
          </p:nvSpPr>
          <p:spPr bwMode="auto">
            <a:xfrm>
              <a:off x="1119" y="2879"/>
              <a:ext cx="353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hu-HU" sz="1600" dirty="0"/>
                <a:t>Kész</a:t>
              </a:r>
              <a:endParaRPr lang="en-US" sz="1600" dirty="0"/>
            </a:p>
          </p:txBody>
        </p:sp>
        <p:sp>
          <p:nvSpPr>
            <p:cNvPr id="43033" name="Rectangle 25"/>
            <p:cNvSpPr>
              <a:spLocks noChangeArrowheads="1"/>
            </p:cNvSpPr>
            <p:nvPr/>
          </p:nvSpPr>
          <p:spPr bwMode="auto">
            <a:xfrm>
              <a:off x="566" y="3153"/>
              <a:ext cx="2041" cy="7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hu-HU" b="1" i="1" dirty="0"/>
                <a:t>1-perzisztens</a:t>
              </a:r>
              <a:r>
                <a:rPr lang="en-US" dirty="0"/>
                <a:t>:</a:t>
              </a:r>
            </a:p>
            <a:p>
              <a:pPr eaLnBrk="0" hangingPunct="0"/>
              <a:r>
                <a:rPr lang="en-US" dirty="0"/>
                <a:t>  </a:t>
              </a:r>
              <a:r>
                <a:rPr lang="hu-HU" dirty="0"/>
                <a:t>Átvitel amint a csatorna szabad</a:t>
              </a:r>
              <a:endParaRPr lang="en-US" dirty="0"/>
            </a:p>
            <a:p>
              <a:pPr eaLnBrk="0" hangingPunct="0"/>
              <a:r>
                <a:rPr lang="hu-HU" dirty="0"/>
                <a:t>    Ütközés esetén visszalépés, </a:t>
              </a:r>
              <a:br>
                <a:rPr lang="hu-HU" dirty="0"/>
              </a:br>
              <a:r>
                <a:rPr lang="hu-HU" dirty="0"/>
                <a:t>    majd újrapróbáljuk</a:t>
              </a:r>
              <a:endParaRPr lang="en-US" dirty="0"/>
            </a:p>
          </p:txBody>
        </p:sp>
        <p:sp>
          <p:nvSpPr>
            <p:cNvPr id="43034" name="Rectangle 26"/>
            <p:cNvSpPr>
              <a:spLocks noChangeArrowheads="1"/>
            </p:cNvSpPr>
            <p:nvPr/>
          </p:nvSpPr>
          <p:spPr bwMode="auto">
            <a:xfrm>
              <a:off x="4467" y="2447"/>
              <a:ext cx="282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hu-HU" sz="1600" dirty="0"/>
                <a:t>Idő</a:t>
              </a:r>
              <a:endParaRPr lang="en-US" sz="1600" dirty="0"/>
            </a:p>
          </p:txBody>
        </p:sp>
        <p:sp>
          <p:nvSpPr>
            <p:cNvPr id="43035" name="Rectangle 27"/>
            <p:cNvSpPr>
              <a:spLocks noChangeArrowheads="1"/>
            </p:cNvSpPr>
            <p:nvPr/>
          </p:nvSpPr>
          <p:spPr bwMode="auto">
            <a:xfrm>
              <a:off x="2774" y="3201"/>
              <a:ext cx="3078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i="1" dirty="0"/>
                <a:t>p</a:t>
              </a:r>
              <a:r>
                <a:rPr lang="en-US" b="1" i="1" dirty="0"/>
                <a:t>-per</a:t>
              </a:r>
              <a:r>
                <a:rPr lang="hu-HU" b="1" i="1" dirty="0" err="1"/>
                <a:t>zisztens</a:t>
              </a:r>
              <a:r>
                <a:rPr lang="en-US" b="1" i="1" dirty="0"/>
                <a:t>:</a:t>
              </a:r>
              <a:endParaRPr lang="en-US" dirty="0"/>
            </a:p>
            <a:p>
              <a:pPr eaLnBrk="0" hangingPunct="0"/>
              <a:r>
                <a:rPr lang="en-US" dirty="0"/>
                <a:t>  </a:t>
              </a:r>
              <a:r>
                <a:rPr lang="hu-HU" dirty="0"/>
                <a:t>Átvitel p valószínűséggel, ha a csatorna szabad</a:t>
              </a:r>
              <a:endParaRPr lang="en-US" i="1" dirty="0"/>
            </a:p>
            <a:p>
              <a:pPr eaLnBrk="0" hangingPunct="0"/>
              <a:r>
                <a:rPr lang="hu-HU" dirty="0"/>
                <a:t>   Különben: várunk 1 időegységet és újrapróbáljuk</a:t>
              </a:r>
              <a:endParaRPr lang="en-US" dirty="0"/>
            </a:p>
          </p:txBody>
        </p:sp>
        <p:sp>
          <p:nvSpPr>
            <p:cNvPr id="43036" name="Rectangle 28"/>
            <p:cNvSpPr>
              <a:spLocks noChangeArrowheads="1"/>
            </p:cNvSpPr>
            <p:nvPr/>
          </p:nvSpPr>
          <p:spPr bwMode="auto">
            <a:xfrm>
              <a:off x="2677" y="1286"/>
              <a:ext cx="165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u="sng" dirty="0"/>
                <a:t>CSMA </a:t>
              </a:r>
              <a:r>
                <a:rPr lang="hu-HU" sz="2400" u="sng" dirty="0" err="1"/>
                <a:t>perzisztencia</a:t>
              </a:r>
              <a:endParaRPr lang="en-US" sz="2400" u="sng" dirty="0"/>
            </a:p>
          </p:txBody>
        </p:sp>
        <p:sp>
          <p:nvSpPr>
            <p:cNvPr id="43037" name="Text Box 29"/>
            <p:cNvSpPr txBox="1">
              <a:spLocks noChangeArrowheads="1"/>
            </p:cNvSpPr>
            <p:nvPr/>
          </p:nvSpPr>
          <p:spPr bwMode="auto">
            <a:xfrm>
              <a:off x="499" y="1196"/>
              <a:ext cx="1758" cy="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itchFamily="2" charset="2"/>
                <a:buChar char="§"/>
              </a:pPr>
              <a:r>
                <a:rPr lang="en-US" sz="2800" dirty="0">
                  <a:solidFill>
                    <a:srgbClr val="FF0000"/>
                  </a:solidFill>
                </a:rPr>
                <a:t> </a:t>
              </a:r>
              <a:r>
                <a:rPr lang="hu-HU" sz="2800" dirty="0" err="1">
                  <a:solidFill>
                    <a:srgbClr val="FF0000"/>
                  </a:solidFill>
                </a:rPr>
                <a:t>Nem-perzisztens</a:t>
              </a:r>
              <a:endParaRPr lang="en-US" sz="2800" dirty="0">
                <a:solidFill>
                  <a:srgbClr val="FF0000"/>
                </a:solidFill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itchFamily="2" charset="2"/>
                <a:buChar char="§"/>
              </a:pPr>
              <a:r>
                <a:rPr lang="en-US" sz="2800" dirty="0">
                  <a:solidFill>
                    <a:srgbClr val="FF0000"/>
                  </a:solidFill>
                </a:rPr>
                <a:t> 1-</a:t>
              </a:r>
              <a:r>
                <a:rPr lang="hu-HU" sz="2800" dirty="0" err="1">
                  <a:solidFill>
                    <a:srgbClr val="FF0000"/>
                  </a:solidFill>
                </a:rPr>
                <a:t>perzisztens</a:t>
              </a:r>
              <a:endParaRPr lang="en-US" sz="2800" dirty="0">
                <a:solidFill>
                  <a:srgbClr val="FF0000"/>
                </a:solidFill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itchFamily="2" charset="2"/>
                <a:buChar char="§"/>
              </a:pPr>
              <a:r>
                <a:rPr lang="en-US" sz="2800" i="1" dirty="0">
                  <a:solidFill>
                    <a:srgbClr val="FF0000"/>
                  </a:solidFill>
                </a:rPr>
                <a:t> p</a:t>
              </a:r>
              <a:r>
                <a:rPr lang="en-US" sz="2800" dirty="0">
                  <a:solidFill>
                    <a:srgbClr val="FF0000"/>
                  </a:solidFill>
                </a:rPr>
                <a:t>-</a:t>
              </a:r>
              <a:r>
                <a:rPr lang="hu-HU" sz="2800" dirty="0" err="1">
                  <a:solidFill>
                    <a:srgbClr val="FF0000"/>
                  </a:solidFill>
                </a:rPr>
                <a:t>perzisztens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2057527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3BDCEB-98A5-4E8B-82F6-425ECB16A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Csúszó ablak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CAD3ECB7-92B1-4E43-A397-2B115E9C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ED95490-CCA1-42CC-B57A-14BE6C908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56" y="1767548"/>
            <a:ext cx="7560688" cy="472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7169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CSMA és ALOHA protokollok összehasonlítása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40</a:t>
            </a:fld>
            <a:endParaRPr lang="en-US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21606EF-EAE7-464F-9069-E7F96AAC5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2130855"/>
            <a:ext cx="76390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707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CSMA</a:t>
            </a:r>
            <a:r>
              <a:rPr lang="hu-HU" dirty="0"/>
              <a:t>/CD - CSMA</a:t>
            </a:r>
            <a:r>
              <a:rPr lang="en-US" dirty="0"/>
              <a:t> </a:t>
            </a:r>
            <a:r>
              <a:rPr lang="hu-HU" dirty="0"/>
              <a:t>ütközés detektálással </a:t>
            </a:r>
            <a:br>
              <a:rPr lang="hu-HU" dirty="0"/>
            </a:br>
            <a:r>
              <a:rPr lang="hu-HU" dirty="0"/>
              <a:t>(CD = </a:t>
            </a:r>
            <a:r>
              <a:rPr lang="en-US" dirty="0"/>
              <a:t>Collision Detection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Ütközés</a:t>
            </a:r>
            <a:r>
              <a:rPr lang="en-US" sz="2800" dirty="0"/>
              <a:t> </a:t>
            </a:r>
            <a:r>
              <a:rPr lang="en-US" sz="2800" dirty="0" err="1"/>
              <a:t>érzékelés</a:t>
            </a:r>
            <a:r>
              <a:rPr lang="en-US" sz="2800" dirty="0"/>
              <a:t> </a:t>
            </a:r>
            <a:r>
              <a:rPr lang="en-US" sz="2800" dirty="0" err="1"/>
              <a:t>esetén</a:t>
            </a:r>
            <a:r>
              <a:rPr lang="en-US" sz="2800" dirty="0"/>
              <a:t> meg </a:t>
            </a:r>
            <a:r>
              <a:rPr lang="en-US" sz="2800" dirty="0" err="1"/>
              <a:t>lehessen</a:t>
            </a:r>
            <a:r>
              <a:rPr lang="en-US" sz="2800" dirty="0"/>
              <a:t> </a:t>
            </a:r>
            <a:r>
              <a:rPr lang="en-US" sz="2800" dirty="0" err="1"/>
              <a:t>szakítani</a:t>
            </a:r>
            <a:r>
              <a:rPr lang="en-US" sz="2800" dirty="0"/>
              <a:t> </a:t>
            </a:r>
            <a:r>
              <a:rPr lang="en-US" sz="2800" dirty="0" err="1"/>
              <a:t>az</a:t>
            </a:r>
            <a:r>
              <a:rPr lang="en-US" sz="2800" dirty="0"/>
              <a:t> </a:t>
            </a:r>
            <a:r>
              <a:rPr lang="en-US" sz="2800" dirty="0" err="1"/>
              <a:t>adást</a:t>
            </a:r>
            <a:r>
              <a:rPr lang="en-US" sz="2800" dirty="0"/>
              <a:t>. („Collision Detection”)</a:t>
            </a:r>
          </a:p>
          <a:p>
            <a:pPr lvl="1"/>
            <a:r>
              <a:rPr lang="en-US" sz="2500" dirty="0"/>
              <a:t>Minden </a:t>
            </a:r>
            <a:r>
              <a:rPr lang="en-US" sz="2500" dirty="0" err="1"/>
              <a:t>állomás</a:t>
            </a:r>
            <a:r>
              <a:rPr lang="en-US" sz="2500" dirty="0"/>
              <a:t> </a:t>
            </a:r>
            <a:r>
              <a:rPr lang="en-US" sz="2500" dirty="0" err="1"/>
              <a:t>küldés</a:t>
            </a:r>
            <a:r>
              <a:rPr lang="en-US" sz="2500" dirty="0"/>
              <a:t> </a:t>
            </a:r>
            <a:r>
              <a:rPr lang="en-US" sz="2500" dirty="0" err="1"/>
              <a:t>közben</a:t>
            </a:r>
            <a:r>
              <a:rPr lang="en-US" sz="2500" dirty="0"/>
              <a:t> </a:t>
            </a:r>
            <a:r>
              <a:rPr lang="en-US" sz="2500" dirty="0" err="1"/>
              <a:t>megfigyeli</a:t>
            </a:r>
            <a:r>
              <a:rPr lang="en-US" sz="2500" dirty="0"/>
              <a:t> a </a:t>
            </a:r>
            <a:r>
              <a:rPr lang="en-US" sz="2500" dirty="0" err="1"/>
              <a:t>csatornát</a:t>
            </a:r>
            <a:r>
              <a:rPr lang="en-US" sz="2500" dirty="0"/>
              <a:t>, </a:t>
            </a:r>
            <a:endParaRPr lang="hu-HU" sz="2500" dirty="0"/>
          </a:p>
          <a:p>
            <a:pPr lvl="1"/>
            <a:r>
              <a:rPr lang="en-US" sz="2500" dirty="0"/>
              <a:t>ha </a:t>
            </a:r>
            <a:r>
              <a:rPr lang="en-US" sz="2500" dirty="0" err="1"/>
              <a:t>ütközést</a:t>
            </a:r>
            <a:r>
              <a:rPr lang="en-US" sz="2500" dirty="0"/>
              <a:t> </a:t>
            </a:r>
            <a:r>
              <a:rPr lang="en-US" sz="2500" dirty="0" err="1"/>
              <a:t>tapasztal</a:t>
            </a:r>
            <a:r>
              <a:rPr lang="en-US" sz="2500" dirty="0"/>
              <a:t>, </a:t>
            </a:r>
            <a:r>
              <a:rPr lang="en-US" sz="2500" dirty="0" err="1"/>
              <a:t>akkor</a:t>
            </a:r>
            <a:r>
              <a:rPr lang="en-US" sz="2500" dirty="0"/>
              <a:t> </a:t>
            </a:r>
            <a:r>
              <a:rPr lang="en-US" sz="2500" dirty="0" err="1"/>
              <a:t>megszakítja</a:t>
            </a:r>
            <a:r>
              <a:rPr lang="en-US" sz="2500" dirty="0"/>
              <a:t> </a:t>
            </a:r>
            <a:r>
              <a:rPr lang="en-US" sz="2500" dirty="0" err="1"/>
              <a:t>az</a:t>
            </a:r>
            <a:r>
              <a:rPr lang="en-US" sz="2500" dirty="0"/>
              <a:t> </a:t>
            </a:r>
            <a:r>
              <a:rPr lang="en-US" sz="2500" dirty="0" err="1"/>
              <a:t>adást</a:t>
            </a:r>
            <a:r>
              <a:rPr lang="en-US" sz="2500" dirty="0"/>
              <a:t>, </a:t>
            </a:r>
            <a:r>
              <a:rPr lang="en-US" sz="2500" dirty="0" err="1"/>
              <a:t>és</a:t>
            </a:r>
            <a:r>
              <a:rPr lang="en-US" sz="2500" dirty="0"/>
              <a:t> </a:t>
            </a:r>
            <a:r>
              <a:rPr lang="en-US" sz="2500" dirty="0" err="1"/>
              <a:t>véletlen</a:t>
            </a:r>
            <a:r>
              <a:rPr lang="en-US" sz="2500" dirty="0"/>
              <a:t> </a:t>
            </a:r>
            <a:r>
              <a:rPr lang="en-US" sz="2500" dirty="0" err="1"/>
              <a:t>ideig</a:t>
            </a:r>
            <a:r>
              <a:rPr lang="en-US" sz="2500" dirty="0"/>
              <a:t> </a:t>
            </a:r>
            <a:r>
              <a:rPr lang="en-US" sz="2500" dirty="0" err="1"/>
              <a:t>várakozik</a:t>
            </a:r>
            <a:r>
              <a:rPr lang="en-US" sz="2500" dirty="0"/>
              <a:t>, </a:t>
            </a:r>
            <a:r>
              <a:rPr lang="en-US" sz="2500" dirty="0" err="1"/>
              <a:t>majd</a:t>
            </a:r>
            <a:r>
              <a:rPr lang="en-US" sz="2500" dirty="0"/>
              <a:t> </a:t>
            </a:r>
            <a:r>
              <a:rPr lang="en-US" sz="2500" dirty="0" err="1"/>
              <a:t>újra</a:t>
            </a:r>
            <a:r>
              <a:rPr lang="en-US" sz="2500" dirty="0"/>
              <a:t> </a:t>
            </a:r>
            <a:r>
              <a:rPr lang="en-US" sz="2500" dirty="0" err="1"/>
              <a:t>elkezdi</a:t>
            </a:r>
            <a:r>
              <a:rPr lang="en-US" sz="2500" dirty="0"/>
              <a:t> </a:t>
            </a:r>
            <a:r>
              <a:rPr lang="en-US" sz="2500" dirty="0" err="1"/>
              <a:t>leadni</a:t>
            </a:r>
            <a:r>
              <a:rPr lang="en-US" sz="2500" dirty="0"/>
              <a:t> a </a:t>
            </a:r>
            <a:r>
              <a:rPr lang="en-US" sz="2500" dirty="0" err="1"/>
              <a:t>keretét</a:t>
            </a:r>
            <a:r>
              <a:rPr lang="en-US" sz="2500" dirty="0"/>
              <a:t>. </a:t>
            </a:r>
            <a:endParaRPr lang="hu-HU" sz="2500" dirty="0"/>
          </a:p>
          <a:p>
            <a:pPr lvl="1"/>
            <a:endParaRPr lang="en-US" sz="2500" dirty="0"/>
          </a:p>
          <a:p>
            <a:r>
              <a:rPr lang="hu-HU" sz="2800" dirty="0"/>
              <a:t>Mikor lehet egy állomás biztos abban, hogy megszerezte magának a csatornát?</a:t>
            </a:r>
            <a:endParaRPr lang="en-US" sz="2800" dirty="0"/>
          </a:p>
          <a:p>
            <a:pPr lvl="1"/>
            <a:r>
              <a:rPr lang="hu-HU" sz="2400" dirty="0"/>
              <a:t>Az ütközés detektálás minimális ideje az az idő, ami egy jelnek a két legtávolabbi állomás közötti átviteléhez szükséges.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40284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CSMA/CD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Egy állomás megszerezte a csatornát, ha minden más állomás érzékeli az átvitelét.</a:t>
            </a:r>
          </a:p>
          <a:p>
            <a:endParaRPr lang="hu-HU" dirty="0"/>
          </a:p>
          <a:p>
            <a:r>
              <a:rPr lang="hu-HU" dirty="0"/>
              <a:t>Az </a:t>
            </a:r>
            <a:r>
              <a:rPr lang="hu-HU" dirty="0">
                <a:solidFill>
                  <a:srgbClr val="FF0000"/>
                </a:solidFill>
              </a:rPr>
              <a:t>ütközés detektálás működéséhez </a:t>
            </a:r>
            <a:r>
              <a:rPr lang="hu-HU" dirty="0"/>
              <a:t>szükséges a keretek hosszára egy alsó korlátot adnunk</a:t>
            </a:r>
          </a:p>
          <a:p>
            <a:endParaRPr lang="hu-HU" dirty="0"/>
          </a:p>
          <a:p>
            <a:r>
              <a:rPr lang="en-US" dirty="0"/>
              <a:t>Ethernet </a:t>
            </a:r>
            <a:r>
              <a:rPr lang="hu-HU" dirty="0"/>
              <a:t>a</a:t>
            </a:r>
            <a:r>
              <a:rPr lang="en-US" dirty="0"/>
              <a:t> CSMA/CD</a:t>
            </a:r>
            <a:r>
              <a:rPr lang="hu-HU" dirty="0" err="1"/>
              <a:t>-t</a:t>
            </a:r>
            <a:r>
              <a:rPr lang="hu-HU" dirty="0"/>
              <a:t> használja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744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18312"/>
            <a:ext cx="883920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Carrier sense multiple access with collision detection</a:t>
            </a:r>
          </a:p>
          <a:p>
            <a:r>
              <a:rPr lang="hu-HU" dirty="0"/>
              <a:t>Alapvetés</a:t>
            </a:r>
            <a:r>
              <a:rPr lang="en-US" dirty="0"/>
              <a:t>: </a:t>
            </a:r>
            <a:r>
              <a:rPr lang="hu-HU" dirty="0"/>
              <a:t>a közeg lehetőséget ad a csatornába hallgatásra</a:t>
            </a:r>
            <a:endParaRPr lang="en-US" dirty="0"/>
          </a:p>
          <a:p>
            <a:r>
              <a:rPr lang="en-US" dirty="0" err="1"/>
              <a:t>Algor</a:t>
            </a:r>
            <a:r>
              <a:rPr lang="hu-HU" dirty="0" err="1"/>
              <a:t>itmus</a:t>
            </a:r>
            <a:endParaRPr lang="en-US" dirty="0"/>
          </a:p>
          <a:p>
            <a:pPr marL="880110" lvl="1" indent="-514350">
              <a:buFont typeface="+mj-lt"/>
              <a:buAutoNum type="arabicPeriod"/>
            </a:pPr>
            <a:r>
              <a:rPr lang="hu-HU" dirty="0"/>
              <a:t>Használjuk valamely CSMA variánst</a:t>
            </a:r>
            <a:endParaRPr lang="en-US" dirty="0"/>
          </a:p>
          <a:p>
            <a:pPr marL="880110" lvl="1" indent="-514350">
              <a:buFont typeface="+mj-lt"/>
              <a:buAutoNum type="arabicPeriod"/>
            </a:pPr>
            <a:r>
              <a:rPr lang="hu-HU" dirty="0"/>
              <a:t>A keret kiküldése után, figyeljük a közeget, hogy történik-e ütközés</a:t>
            </a:r>
            <a:endParaRPr lang="en-US" dirty="0"/>
          </a:p>
          <a:p>
            <a:pPr marL="880110" lvl="1" indent="-514350">
              <a:buFont typeface="+mj-lt"/>
              <a:buAutoNum type="arabicPeriod"/>
            </a:pPr>
            <a:r>
              <a:rPr lang="hu-HU" dirty="0"/>
              <a:t>Ha nem volt ütközés, akkor a keretet leszállítottuk</a:t>
            </a:r>
          </a:p>
          <a:p>
            <a:pPr marL="880110" lvl="1" indent="-514350">
              <a:buFont typeface="+mj-lt"/>
              <a:buAutoNum type="arabicPeriod"/>
            </a:pPr>
            <a:r>
              <a:rPr lang="hu-HU" dirty="0"/>
              <a:t>Ha ütközés történt, akkor azonnal megszakítjuk a küldést</a:t>
            </a:r>
          </a:p>
          <a:p>
            <a:pPr marL="1154430" lvl="2" indent="-514350"/>
            <a:r>
              <a:rPr lang="hu-HU" dirty="0"/>
              <a:t>Miért is folytatnánk hisz a keret már sérült…</a:t>
            </a:r>
          </a:p>
          <a:p>
            <a:pPr marL="880110" lvl="1" indent="-514350">
              <a:buFont typeface="+mj-lt"/>
              <a:buAutoNum type="arabicPeriod"/>
            </a:pPr>
            <a:r>
              <a:rPr lang="hu-HU" dirty="0"/>
              <a:t>Alkalmazzuk az bináris exponenciális hátralék módszert az újraküldés során (</a:t>
            </a:r>
            <a:r>
              <a:rPr lang="hu-HU" dirty="0" err="1"/>
              <a:t>binary</a:t>
            </a:r>
            <a:r>
              <a:rPr lang="hu-HU" dirty="0"/>
              <a:t> </a:t>
            </a:r>
            <a:r>
              <a:rPr lang="en-US" dirty="0"/>
              <a:t>exponential </a:t>
            </a:r>
            <a:r>
              <a:rPr lang="en-US" dirty="0" err="1"/>
              <a:t>backoff</a:t>
            </a:r>
            <a:r>
              <a:rPr lang="hu-H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28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CSMA/CD </a:t>
            </a:r>
            <a:r>
              <a:rPr lang="hu-HU" dirty="0"/>
              <a:t>Ütközések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44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308795" y="2080885"/>
            <a:ext cx="882054" cy="1343719"/>
            <a:chOff x="3591087" y="1671445"/>
            <a:chExt cx="882054" cy="1343719"/>
          </a:xfrm>
        </p:grpSpPr>
        <p:pic>
          <p:nvPicPr>
            <p:cNvPr id="5" name="Picture 4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1087" y="1671445"/>
              <a:ext cx="882054" cy="88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846807" y="2553499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A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430877" y="2080885"/>
            <a:ext cx="882054" cy="1343718"/>
            <a:chOff x="4625541" y="1671445"/>
            <a:chExt cx="882054" cy="1343718"/>
          </a:xfrm>
        </p:grpSpPr>
        <p:pic>
          <p:nvPicPr>
            <p:cNvPr id="6" name="Picture 5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5541" y="1671445"/>
              <a:ext cx="882054" cy="88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897291" y="2553498"/>
              <a:ext cx="338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B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539311" y="2080885"/>
            <a:ext cx="882054" cy="1343719"/>
            <a:chOff x="5842466" y="1671445"/>
            <a:chExt cx="882054" cy="1343719"/>
          </a:xfrm>
        </p:grpSpPr>
        <p:pic>
          <p:nvPicPr>
            <p:cNvPr id="7" name="Picture 6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2466" y="1671445"/>
              <a:ext cx="882054" cy="88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098186" y="2553499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647746" y="2080884"/>
            <a:ext cx="882054" cy="1343719"/>
            <a:chOff x="6876920" y="1671445"/>
            <a:chExt cx="882054" cy="1343719"/>
          </a:xfrm>
        </p:grpSpPr>
        <p:pic>
          <p:nvPicPr>
            <p:cNvPr id="8" name="Picture 7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920" y="1671445"/>
              <a:ext cx="882054" cy="88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7132640" y="2553499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D</a:t>
              </a:r>
            </a:p>
          </p:txBody>
        </p:sp>
      </p:grpSp>
      <p:sp>
        <p:nvSpPr>
          <p:cNvPr id="20" name="Chevron 19"/>
          <p:cNvSpPr/>
          <p:nvPr/>
        </p:nvSpPr>
        <p:spPr>
          <a:xfrm rot="16200000">
            <a:off x="4712847" y="1956009"/>
            <a:ext cx="2348407" cy="5340186"/>
          </a:xfrm>
          <a:prstGeom prst="chevron">
            <a:avLst>
              <a:gd name="adj" fmla="val 41974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 rot="16200000">
            <a:off x="6946485" y="991740"/>
            <a:ext cx="2284576" cy="7714690"/>
          </a:xfrm>
          <a:prstGeom prst="chevron">
            <a:avLst>
              <a:gd name="adj" fmla="val 60918"/>
            </a:avLst>
          </a:prstGeom>
          <a:solidFill>
            <a:schemeClr val="accent3">
              <a:alpha val="2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16957" y="2770682"/>
            <a:ext cx="1091838" cy="4073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557144" y="2770683"/>
            <a:ext cx="586856" cy="4073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308795" y="3424603"/>
            <a:ext cx="0" cy="304960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6200000">
            <a:off x="3775824" y="4982123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Idő</a:t>
            </a:r>
            <a:endParaRPr lang="en-US" sz="2400" b="1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529800" y="3424602"/>
            <a:ext cx="0" cy="304960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308795" y="3424602"/>
            <a:ext cx="1578256" cy="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0" idx="1"/>
          </p:cNvCxnSpPr>
          <p:nvPr/>
        </p:nvCxnSpPr>
        <p:spPr>
          <a:xfrm flipH="1">
            <a:off x="8088774" y="3706798"/>
            <a:ext cx="441026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86554" y="3193769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529800" y="3475965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1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5900698" y="4503769"/>
            <a:ext cx="0" cy="32112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8098073" y="4264037"/>
            <a:ext cx="0" cy="32112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5856102" y="5212955"/>
            <a:ext cx="2101515" cy="1411844"/>
            <a:chOff x="297300" y="3333623"/>
            <a:chExt cx="8381209" cy="1559285"/>
          </a:xfrm>
        </p:grpSpPr>
        <p:sp>
          <p:nvSpPr>
            <p:cNvPr id="37" name="Rectangle 36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ontent Placeholder 2"/>
            <p:cNvSpPr txBox="1">
              <a:spLocks/>
            </p:cNvSpPr>
            <p:nvPr/>
          </p:nvSpPr>
          <p:spPr>
            <a:xfrm>
              <a:off x="297300" y="3369692"/>
              <a:ext cx="8118847" cy="15232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hu-HU" sz="3200" dirty="0">
                  <a:solidFill>
                    <a:schemeClr val="bg1"/>
                  </a:solidFill>
                </a:rPr>
                <a:t>Ütközés érzékelése és küldés felfüggesztése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4071738" cy="5105400"/>
          </a:xfrm>
        </p:spPr>
        <p:txBody>
          <a:bodyPr>
            <a:normAutofit/>
          </a:bodyPr>
          <a:lstStyle/>
          <a:p>
            <a:r>
              <a:rPr lang="hu-HU" dirty="0"/>
              <a:t>Ütközések történhetnek</a:t>
            </a:r>
            <a:endParaRPr lang="en-US" dirty="0"/>
          </a:p>
          <a:p>
            <a:r>
              <a:rPr lang="hu-HU" dirty="0"/>
              <a:t>Az ütközéseket gyorsan észleljük és felfüggesztjük az átvitelt</a:t>
            </a:r>
            <a:endParaRPr lang="en-US" dirty="0"/>
          </a:p>
          <a:p>
            <a:r>
              <a:rPr lang="hu-HU" dirty="0"/>
              <a:t>Mi a szerepe a </a:t>
            </a:r>
            <a:r>
              <a:rPr lang="hu-HU" dirty="0">
                <a:solidFill>
                  <a:srgbClr val="FF0000"/>
                </a:solidFill>
              </a:rPr>
              <a:t>távolságnak</a:t>
            </a:r>
            <a:r>
              <a:rPr lang="hu-HU" dirty="0"/>
              <a:t>, </a:t>
            </a:r>
            <a:r>
              <a:rPr lang="hu-HU" dirty="0" err="1">
                <a:solidFill>
                  <a:srgbClr val="FF0000"/>
                </a:solidFill>
              </a:rPr>
              <a:t>propagációs</a:t>
            </a:r>
            <a:r>
              <a:rPr lang="hu-HU" dirty="0">
                <a:solidFill>
                  <a:srgbClr val="FF0000"/>
                </a:solidFill>
              </a:rPr>
              <a:t> időnek és a keret méretének</a:t>
            </a:r>
            <a:r>
              <a:rPr lang="hu-HU" dirty="0"/>
              <a:t>?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4231428" y="1867285"/>
            <a:ext cx="4298372" cy="0"/>
          </a:xfrm>
          <a:prstGeom prst="straightConnector1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803612" y="1433522"/>
            <a:ext cx="3619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Az állomások térbeli helye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8052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9" grpId="0"/>
      <p:bldP spid="3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Binary</a:t>
            </a:r>
            <a:r>
              <a:rPr lang="hu-HU" dirty="0"/>
              <a:t> </a:t>
            </a:r>
            <a:r>
              <a:rPr lang="en-US" dirty="0"/>
              <a:t>Exponential </a:t>
            </a:r>
            <a:r>
              <a:rPr lang="en-US" dirty="0" err="1"/>
              <a:t>Backoff</a:t>
            </a:r>
            <a:r>
              <a:rPr lang="hu-HU" dirty="0"/>
              <a:t> – </a:t>
            </a:r>
            <a:br>
              <a:rPr lang="hu-HU" dirty="0"/>
            </a:br>
            <a:r>
              <a:rPr lang="hu-HU" dirty="0"/>
              <a:t>	Bináris exponenciális hátralék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>
            <a:normAutofit lnSpcReduction="10000"/>
          </a:bodyPr>
          <a:lstStyle/>
          <a:p>
            <a:r>
              <a:rPr lang="hu-HU" dirty="0"/>
              <a:t>Ütközés érzékelésekor a küldő egy ún. „</a:t>
            </a:r>
            <a:r>
              <a:rPr lang="hu-HU" dirty="0" err="1"/>
              <a:t>jam</a:t>
            </a:r>
            <a:r>
              <a:rPr lang="hu-HU" dirty="0"/>
              <a:t>” jelet küld</a:t>
            </a:r>
            <a:endParaRPr lang="en-US" dirty="0"/>
          </a:p>
          <a:p>
            <a:pPr lvl="1"/>
            <a:r>
              <a:rPr lang="hu-HU" dirty="0"/>
              <a:t>Minden állomás tudomást szerezzen az ütközésről</a:t>
            </a:r>
          </a:p>
          <a:p>
            <a:pPr lvl="1"/>
            <a:endParaRPr lang="hu-HU" dirty="0"/>
          </a:p>
          <a:p>
            <a:r>
              <a:rPr lang="hu-HU" dirty="0" err="1"/>
              <a:t>Binary</a:t>
            </a:r>
            <a:r>
              <a:rPr lang="hu-HU" dirty="0"/>
              <a:t> e</a:t>
            </a:r>
            <a:r>
              <a:rPr lang="en-US" dirty="0" err="1"/>
              <a:t>xponential</a:t>
            </a:r>
            <a:r>
              <a:rPr lang="en-US" dirty="0"/>
              <a:t> </a:t>
            </a:r>
            <a:r>
              <a:rPr lang="en-US" dirty="0" err="1"/>
              <a:t>backoff</a:t>
            </a:r>
            <a:r>
              <a:rPr lang="en-US" dirty="0"/>
              <a:t> </a:t>
            </a:r>
            <a:r>
              <a:rPr lang="hu-HU" dirty="0"/>
              <a:t>működése:</a:t>
            </a:r>
            <a:endParaRPr lang="en-US" dirty="0"/>
          </a:p>
          <a:p>
            <a:pPr lvl="1"/>
            <a:r>
              <a:rPr lang="hu-HU" dirty="0"/>
              <a:t>Válasszunk</a:t>
            </a:r>
            <a:r>
              <a:rPr lang="en-US" dirty="0"/>
              <a:t> </a:t>
            </a:r>
            <a:r>
              <a:rPr lang="hu-HU" dirty="0"/>
              <a:t>egy </a:t>
            </a:r>
            <a:r>
              <a:rPr lang="en-US" i="1" dirty="0"/>
              <a:t>k</a:t>
            </a:r>
            <a:r>
              <a:rPr lang="en-US" dirty="0"/>
              <a:t> ∈ [0, 2</a:t>
            </a:r>
            <a:r>
              <a:rPr lang="en-US" baseline="30000" dirty="0"/>
              <a:t>n</a:t>
            </a:r>
            <a:r>
              <a:rPr lang="en-US" dirty="0"/>
              <a:t> – 1]</a:t>
            </a:r>
            <a:r>
              <a:rPr lang="hu-HU" dirty="0"/>
              <a:t> egyenletes eloszlás szerint</a:t>
            </a:r>
            <a:r>
              <a:rPr lang="en-US" dirty="0"/>
              <a:t>,</a:t>
            </a:r>
            <a:r>
              <a:rPr lang="hu-HU" dirty="0"/>
              <a:t> ahol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hu-HU" dirty="0"/>
              <a:t>az ütközések száma</a:t>
            </a:r>
            <a:endParaRPr lang="en-US" dirty="0"/>
          </a:p>
          <a:p>
            <a:pPr lvl="1"/>
            <a:r>
              <a:rPr lang="hu-HU" dirty="0"/>
              <a:t>Várjunk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hu-HU" dirty="0"/>
              <a:t>időegységet (keretidőt)</a:t>
            </a:r>
            <a:r>
              <a:rPr lang="en-US" dirty="0"/>
              <a:t> </a:t>
            </a:r>
            <a:r>
              <a:rPr lang="hu-HU" dirty="0"/>
              <a:t>az újraküldésig</a:t>
            </a:r>
            <a:endParaRPr lang="en-US" dirty="0"/>
          </a:p>
          <a:p>
            <a:pPr lvl="1"/>
            <a:r>
              <a:rPr lang="en-US" i="1" dirty="0"/>
              <a:t>n</a:t>
            </a:r>
            <a:r>
              <a:rPr lang="en-US" dirty="0"/>
              <a:t> </a:t>
            </a:r>
            <a:r>
              <a:rPr lang="hu-HU" dirty="0"/>
              <a:t>felső határa 10</a:t>
            </a:r>
            <a:r>
              <a:rPr lang="en-US" dirty="0"/>
              <a:t>, 16 </a:t>
            </a:r>
            <a:r>
              <a:rPr lang="hu-HU" dirty="0"/>
              <a:t>sikertelen próbálkozás után pedig eldobjuk a keretet</a:t>
            </a:r>
          </a:p>
          <a:p>
            <a:pPr lvl="1"/>
            <a:endParaRPr lang="hu-HU" dirty="0"/>
          </a:p>
          <a:p>
            <a:r>
              <a:rPr lang="hu-HU" dirty="0"/>
              <a:t>A hátralék idő versengési résekre van osztva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6616321" y="5609054"/>
            <a:ext cx="2330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Remember this number</a:t>
            </a:r>
          </a:p>
        </p:txBody>
      </p:sp>
    </p:spTree>
    <p:extLst>
      <p:ext uri="{BB962C8B-B14F-4D97-AF65-F5344CB8AC3E}">
        <p14:creationId xmlns:p14="http://schemas.microsoft.com/office/powerpoint/2010/main" val="37632374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Binary</a:t>
            </a:r>
            <a:r>
              <a:rPr lang="hu-HU" dirty="0"/>
              <a:t> </a:t>
            </a:r>
            <a:r>
              <a:rPr lang="hu-HU" dirty="0" err="1"/>
              <a:t>Exponential</a:t>
            </a:r>
            <a:r>
              <a:rPr lang="hu-HU" dirty="0"/>
              <a:t> </a:t>
            </a:r>
            <a:r>
              <a:rPr lang="hu-HU" dirty="0" err="1"/>
              <a:t>Backoff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Tekintsünk két állomást, melyek üzenetei ütköztek</a:t>
            </a:r>
            <a:endParaRPr lang="en-US" dirty="0"/>
          </a:p>
          <a:p>
            <a:r>
              <a:rPr lang="hu-HU" dirty="0"/>
              <a:t>Első ütközés után: válasszunk egyet a két időrés közül</a:t>
            </a:r>
            <a:endParaRPr lang="en-US" dirty="0"/>
          </a:p>
          <a:p>
            <a:pPr lvl="1"/>
            <a:r>
              <a:rPr lang="hu-HU" dirty="0"/>
              <a:t>A siker esélye az első ütközés után</a:t>
            </a:r>
            <a:r>
              <a:rPr lang="en-US" dirty="0"/>
              <a:t>: 50%</a:t>
            </a:r>
          </a:p>
          <a:p>
            <a:pPr lvl="1"/>
            <a:r>
              <a:rPr lang="hu-HU" dirty="0"/>
              <a:t>Átlagos várakozási idő:</a:t>
            </a:r>
            <a:r>
              <a:rPr lang="en-US" dirty="0"/>
              <a:t> 1</a:t>
            </a:r>
            <a:r>
              <a:rPr lang="hu-HU" dirty="0"/>
              <a:t>,</a:t>
            </a:r>
            <a:r>
              <a:rPr lang="en-US" dirty="0"/>
              <a:t>5 </a:t>
            </a:r>
            <a:r>
              <a:rPr lang="hu-HU" dirty="0"/>
              <a:t>időrés</a:t>
            </a:r>
            <a:endParaRPr lang="en-US" dirty="0"/>
          </a:p>
          <a:p>
            <a:r>
              <a:rPr lang="hu-HU" dirty="0"/>
              <a:t>Második ütközés után</a:t>
            </a:r>
            <a:r>
              <a:rPr lang="en-US" dirty="0"/>
              <a:t>: </a:t>
            </a:r>
            <a:r>
              <a:rPr lang="hu-HU" dirty="0"/>
              <a:t>válasszunk egyet a négy rés közül</a:t>
            </a:r>
            <a:endParaRPr lang="en-US" dirty="0"/>
          </a:p>
          <a:p>
            <a:pPr lvl="1"/>
            <a:r>
              <a:rPr lang="hu-HU" dirty="0"/>
              <a:t>Sikeres átvitel esélye ekkor</a:t>
            </a:r>
            <a:r>
              <a:rPr lang="en-US" dirty="0"/>
              <a:t>: 75%</a:t>
            </a:r>
          </a:p>
          <a:p>
            <a:pPr lvl="1"/>
            <a:r>
              <a:rPr lang="hu-HU" dirty="0"/>
              <a:t>Átlagos várakozási idő:</a:t>
            </a:r>
            <a:r>
              <a:rPr lang="en-US" dirty="0"/>
              <a:t> 2</a:t>
            </a:r>
            <a:r>
              <a:rPr lang="hu-HU" dirty="0"/>
              <a:t>,</a:t>
            </a:r>
            <a:r>
              <a:rPr lang="en-US" dirty="0"/>
              <a:t>5 </a:t>
            </a:r>
            <a:r>
              <a:rPr lang="hu-HU" dirty="0"/>
              <a:t>rés</a:t>
            </a:r>
            <a:endParaRPr lang="en-US" dirty="0"/>
          </a:p>
          <a:p>
            <a:r>
              <a:rPr lang="hu-HU" dirty="0"/>
              <a:t>Általában az m. ütközés után:</a:t>
            </a:r>
            <a:endParaRPr lang="en-US" dirty="0"/>
          </a:p>
          <a:p>
            <a:pPr lvl="1"/>
            <a:r>
              <a:rPr lang="hu-HU" dirty="0"/>
              <a:t>A sikeres átvitel esélye</a:t>
            </a:r>
            <a:r>
              <a:rPr lang="en-US" dirty="0"/>
              <a:t>: 1-2</a:t>
            </a:r>
            <a:r>
              <a:rPr lang="en-US" baseline="30000" dirty="0"/>
              <a:t>-m</a:t>
            </a:r>
          </a:p>
          <a:p>
            <a:pPr lvl="1"/>
            <a:r>
              <a:rPr lang="en-US" dirty="0"/>
              <a:t>Average delay (in slots): </a:t>
            </a:r>
            <a:r>
              <a:rPr lang="hu-HU" dirty="0"/>
              <a:t>0,5 </a:t>
            </a:r>
            <a:r>
              <a:rPr lang="en-US" dirty="0"/>
              <a:t>+ 2</a:t>
            </a:r>
            <a:r>
              <a:rPr lang="en-US" baseline="30000" dirty="0"/>
              <a:t>(m-1)</a:t>
            </a:r>
            <a:r>
              <a:rPr lang="en-US" dirty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92696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Minimális keretméret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1989161"/>
          </a:xfrm>
        </p:spPr>
        <p:txBody>
          <a:bodyPr>
            <a:normAutofit/>
          </a:bodyPr>
          <a:lstStyle/>
          <a:p>
            <a:r>
              <a:rPr lang="hu-HU" dirty="0"/>
              <a:t>Miért 64 bájt a minimális keretméret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Az állomásoknak elég időre van szüksége az ütközés detektálásához</a:t>
            </a:r>
            <a:endParaRPr lang="en-US" dirty="0"/>
          </a:p>
          <a:p>
            <a:r>
              <a:rPr lang="hu-HU" dirty="0"/>
              <a:t>Mi a kapcsolat a keretméret és a kábelhossz között?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023709" y="5010857"/>
            <a:ext cx="457057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616835" y="3895157"/>
            <a:ext cx="813748" cy="1197587"/>
            <a:chOff x="769390" y="2282588"/>
            <a:chExt cx="813748" cy="1197587"/>
          </a:xfrm>
        </p:grpSpPr>
        <p:sp>
          <p:nvSpPr>
            <p:cNvPr id="8" name="Up Arrow Callout 7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8141064" y="3895157"/>
            <a:ext cx="813748" cy="1197587"/>
            <a:chOff x="5662115" y="2282588"/>
            <a:chExt cx="813748" cy="1197587"/>
          </a:xfrm>
        </p:grpSpPr>
        <p:sp>
          <p:nvSpPr>
            <p:cNvPr id="11" name="Up Arrow Callout 10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Oval 12"/>
          <p:cNvSpPr/>
          <p:nvPr/>
        </p:nvSpPr>
        <p:spPr>
          <a:xfrm>
            <a:off x="8423686" y="4826612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902886" y="4840260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rot="5400000">
            <a:off x="6097858" y="2853664"/>
            <a:ext cx="375929" cy="3710481"/>
          </a:xfrm>
          <a:prstGeom prst="lef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857394" y="4108458"/>
            <a:ext cx="293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Propagation Delay (</a:t>
            </a:r>
            <a:r>
              <a:rPr lang="en-US" sz="2400" i="1" dirty="0"/>
              <a:t>d</a:t>
            </a:r>
            <a:r>
              <a:rPr lang="en-US" sz="2400" dirty="0"/>
              <a:t>)</a:t>
            </a:r>
          </a:p>
        </p:txBody>
      </p:sp>
      <p:sp>
        <p:nvSpPr>
          <p:cNvPr id="20" name="Content Placeholder 3"/>
          <p:cNvSpPr txBox="1">
            <a:spLocks/>
          </p:cNvSpPr>
          <p:nvPr/>
        </p:nvSpPr>
        <p:spPr>
          <a:xfrm>
            <a:off x="0" y="3630701"/>
            <a:ext cx="3411940" cy="2255272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lvl="1" indent="-328613">
              <a:buFont typeface="+mj-lt"/>
              <a:buAutoNum type="arabicPeriod"/>
            </a:pPr>
            <a:r>
              <a:rPr lang="hu-HU" i="1" dirty="0"/>
              <a:t>t időpont</a:t>
            </a:r>
            <a:r>
              <a:rPr lang="en-US" dirty="0"/>
              <a:t>: </a:t>
            </a:r>
            <a:r>
              <a:rPr lang="hu-HU" dirty="0"/>
              <a:t>Az </a:t>
            </a:r>
            <a:r>
              <a:rPr lang="en-US" dirty="0"/>
              <a:t>A </a:t>
            </a:r>
            <a:r>
              <a:rPr lang="hu-HU" dirty="0"/>
              <a:t>állomás megkezdi az átvitelt</a:t>
            </a:r>
            <a:endParaRPr lang="en-US" dirty="0"/>
          </a:p>
          <a:p>
            <a:pPr marL="341313" lvl="1" indent="-328613">
              <a:buFont typeface="+mj-lt"/>
              <a:buAutoNum type="arabicPeriod"/>
            </a:pPr>
            <a:r>
              <a:rPr lang="en-US" i="1" dirty="0"/>
              <a:t>t + d</a:t>
            </a:r>
            <a:r>
              <a:rPr lang="hu-HU" i="1" dirty="0"/>
              <a:t> időpont</a:t>
            </a:r>
            <a:r>
              <a:rPr lang="en-US" dirty="0"/>
              <a:t>: </a:t>
            </a:r>
            <a:r>
              <a:rPr lang="hu-HU" dirty="0"/>
              <a:t>A</a:t>
            </a:r>
            <a:r>
              <a:rPr lang="en-US" dirty="0"/>
              <a:t> B </a:t>
            </a:r>
            <a:r>
              <a:rPr lang="hu-HU" dirty="0"/>
              <a:t>állomás is megkezdi az átvitelt</a:t>
            </a:r>
            <a:endParaRPr lang="en-US" dirty="0"/>
          </a:p>
          <a:p>
            <a:pPr marL="341313" lvl="1" indent="-328613">
              <a:buFont typeface="+mj-lt"/>
              <a:buAutoNum type="arabicPeriod"/>
            </a:pPr>
            <a:r>
              <a:rPr lang="en-US" i="1" dirty="0"/>
              <a:t>t + 2*d</a:t>
            </a:r>
            <a:r>
              <a:rPr lang="hu-HU" i="1" dirty="0"/>
              <a:t> időpont</a:t>
            </a:r>
            <a:r>
              <a:rPr lang="en-US" dirty="0"/>
              <a:t>: </a:t>
            </a:r>
            <a:r>
              <a:rPr lang="hu-HU" dirty="0"/>
              <a:t>A érzékeli az ütközést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38402" y="345446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62631" y="35271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3" name="Content Placeholder 3"/>
          <p:cNvSpPr txBox="1">
            <a:spLocks/>
          </p:cNvSpPr>
          <p:nvPr/>
        </p:nvSpPr>
        <p:spPr>
          <a:xfrm>
            <a:off x="0" y="5896337"/>
            <a:ext cx="9144000" cy="99458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2800" u="sng" dirty="0"/>
              <a:t>Alapötlet</a:t>
            </a:r>
            <a:r>
              <a:rPr lang="en-US" sz="2800" u="sng" dirty="0"/>
              <a:t>: </a:t>
            </a:r>
            <a:r>
              <a:rPr lang="hu-HU" sz="2800" u="sng" dirty="0"/>
              <a:t>Az</a:t>
            </a:r>
            <a:r>
              <a:rPr lang="en-US" sz="2800" u="sng" dirty="0"/>
              <a:t> A </a:t>
            </a:r>
            <a:r>
              <a:rPr lang="hu-HU" sz="2800" u="sng" dirty="0"/>
              <a:t>állomásnak </a:t>
            </a:r>
            <a:r>
              <a:rPr lang="en-US" sz="2800" u="sng" dirty="0"/>
              <a:t>2*d</a:t>
            </a:r>
            <a:r>
              <a:rPr lang="hu-HU" sz="2800" u="sng" dirty="0"/>
              <a:t>  ideig kell küldenie</a:t>
            </a:r>
            <a:r>
              <a:rPr lang="en-US" sz="2800" u="sng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2506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-0.00092 L 0.46128 -0.003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64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0.00162 L -0.45834 0.00115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1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8" grpId="0" animBg="1"/>
      <p:bldP spid="19" grpId="0"/>
      <p:bldP spid="21" grpId="0"/>
      <p:bldP spid="22" grpId="0"/>
      <p:bldP spid="2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CSMA/CD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4608512" cy="4896544"/>
          </a:xfrm>
        </p:spPr>
        <p:txBody>
          <a:bodyPr>
            <a:normAutofit fontScale="92500"/>
          </a:bodyPr>
          <a:lstStyle/>
          <a:p>
            <a:r>
              <a:rPr lang="en-US" dirty="0"/>
              <a:t>CSMA/CD </a:t>
            </a:r>
            <a:r>
              <a:rPr lang="hu-HU" dirty="0"/>
              <a:t>három állapota</a:t>
            </a:r>
            <a:r>
              <a:rPr lang="en-US" dirty="0"/>
              <a:t>: </a:t>
            </a:r>
            <a:r>
              <a:rPr lang="hu-HU" dirty="0"/>
              <a:t>versengés, átvitel és szabad</a:t>
            </a:r>
            <a:r>
              <a:rPr lang="en-US" dirty="0"/>
              <a:t>.</a:t>
            </a:r>
          </a:p>
          <a:p>
            <a:pPr>
              <a:buFontTx/>
              <a:buNone/>
            </a:pPr>
            <a:endParaRPr lang="en-US" dirty="0"/>
          </a:p>
          <a:p>
            <a:r>
              <a:rPr lang="hu-HU" dirty="0"/>
              <a:t>Ahhoz, hogy minden ütközést észleljünk szükséges:</a:t>
            </a:r>
            <a:endParaRPr lang="en-US" dirty="0"/>
          </a:p>
          <a:p>
            <a:pPr marL="365760" lvl="1" indent="0" algn="ctr">
              <a:buNone/>
            </a:pPr>
            <a:r>
              <a:rPr lang="en-US" sz="3900" dirty="0" err="1">
                <a:solidFill>
                  <a:srgbClr val="FF0000"/>
                </a:solidFill>
              </a:rPr>
              <a:t>T</a:t>
            </a:r>
            <a:r>
              <a:rPr lang="en-US" sz="3900" baseline="-25000" dirty="0" err="1">
                <a:solidFill>
                  <a:srgbClr val="FF0000"/>
                </a:solidFill>
              </a:rPr>
              <a:t>f</a:t>
            </a:r>
            <a:r>
              <a:rPr lang="en-US" sz="3900" dirty="0">
                <a:solidFill>
                  <a:srgbClr val="FF0000"/>
                </a:solidFill>
              </a:rPr>
              <a:t> ≥ 2T</a:t>
            </a:r>
            <a:r>
              <a:rPr lang="en-US" sz="3900" baseline="-25000" dirty="0">
                <a:solidFill>
                  <a:srgbClr val="FF0000"/>
                </a:solidFill>
              </a:rPr>
              <a:t>pg</a:t>
            </a:r>
          </a:p>
          <a:p>
            <a:pPr lvl="1"/>
            <a:r>
              <a:rPr lang="hu-HU" dirty="0"/>
              <a:t>ahol</a:t>
            </a:r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/>
              <a:t> </a:t>
            </a:r>
            <a:r>
              <a:rPr lang="hu-HU" dirty="0"/>
              <a:t>egy keret elküldéséhez szükséges idő</a:t>
            </a:r>
            <a:endParaRPr lang="en-US" dirty="0"/>
          </a:p>
          <a:p>
            <a:pPr lvl="1"/>
            <a:r>
              <a:rPr lang="hu-HU" dirty="0"/>
              <a:t>és</a:t>
            </a:r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baseline="-25000" dirty="0" err="1"/>
              <a:t>pg</a:t>
            </a:r>
            <a:r>
              <a:rPr lang="en-US" dirty="0"/>
              <a:t> </a:t>
            </a:r>
            <a:r>
              <a:rPr lang="hu-HU" dirty="0"/>
              <a:t>a </a:t>
            </a:r>
            <a:r>
              <a:rPr lang="hu-HU" dirty="0" err="1"/>
              <a:t>propagációs</a:t>
            </a:r>
            <a:r>
              <a:rPr lang="hu-HU" dirty="0"/>
              <a:t> késés A és B állomások között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366" y="1628800"/>
            <a:ext cx="3561477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56779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Minimális keretméret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Az</a:t>
            </a:r>
            <a:r>
              <a:rPr lang="en-US" dirty="0"/>
              <a:t> A </a:t>
            </a:r>
            <a:r>
              <a:rPr lang="hu-HU" dirty="0"/>
              <a:t>küldésének </a:t>
            </a:r>
            <a:r>
              <a:rPr lang="en-US" dirty="0"/>
              <a:t>2*d </a:t>
            </a:r>
            <a:r>
              <a:rPr lang="hu-HU" dirty="0"/>
              <a:t>ideig kell tartania</a:t>
            </a:r>
            <a:endParaRPr lang="en-US" dirty="0"/>
          </a:p>
          <a:p>
            <a:pPr lvl="1"/>
            <a:r>
              <a:rPr lang="en-US" dirty="0"/>
              <a:t>Min_</a:t>
            </a:r>
            <a:r>
              <a:rPr lang="hu-HU" dirty="0"/>
              <a:t>keret</a:t>
            </a:r>
            <a:r>
              <a:rPr lang="en-US" dirty="0"/>
              <a:t> = </a:t>
            </a:r>
            <a:r>
              <a:rPr lang="hu-HU" dirty="0"/>
              <a:t>ráta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(b/s)</a:t>
            </a:r>
            <a:r>
              <a:rPr lang="en-US" dirty="0"/>
              <a:t> * 2 * d </a:t>
            </a:r>
            <a:r>
              <a:rPr lang="en-US" dirty="0">
                <a:solidFill>
                  <a:srgbClr val="7F7F7F"/>
                </a:solidFill>
              </a:rPr>
              <a:t>(s)</a:t>
            </a:r>
          </a:p>
          <a:p>
            <a:pPr lvl="2"/>
            <a:r>
              <a:rPr lang="en-US" dirty="0"/>
              <a:t>… </a:t>
            </a:r>
            <a:r>
              <a:rPr lang="hu-HU" dirty="0"/>
              <a:t>de mi az a </a:t>
            </a:r>
            <a:r>
              <a:rPr lang="en-US" dirty="0"/>
              <a:t>d? </a:t>
            </a:r>
            <a:r>
              <a:rPr lang="hu-HU" dirty="0" err="1"/>
              <a:t>propagációs</a:t>
            </a:r>
            <a:r>
              <a:rPr lang="hu-HU" dirty="0"/>
              <a:t> késés, melyet a fénysebesség ismeretében ki tudunk számolni</a:t>
            </a:r>
            <a:endParaRPr lang="en-US" dirty="0"/>
          </a:p>
          <a:p>
            <a:pPr lvl="2"/>
            <a:r>
              <a:rPr lang="hu-HU" dirty="0" err="1"/>
              <a:t>Propagációs</a:t>
            </a:r>
            <a:r>
              <a:rPr lang="hu-HU" dirty="0"/>
              <a:t> késés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(d) </a:t>
            </a:r>
            <a:r>
              <a:rPr lang="en-US" dirty="0"/>
              <a:t>= </a:t>
            </a:r>
            <a:r>
              <a:rPr lang="hu-HU" dirty="0"/>
              <a:t>távolság</a:t>
            </a:r>
            <a:r>
              <a:rPr lang="en-US" dirty="0">
                <a:solidFill>
                  <a:srgbClr val="7F7F7F"/>
                </a:solidFill>
              </a:rPr>
              <a:t> (m) </a:t>
            </a:r>
            <a:r>
              <a:rPr lang="en-US" dirty="0"/>
              <a:t>/ </a:t>
            </a:r>
            <a:r>
              <a:rPr lang="hu-HU" dirty="0"/>
              <a:t>fénysebesség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(m/s)</a:t>
            </a:r>
          </a:p>
          <a:p>
            <a:pPr lvl="1"/>
            <a:r>
              <a:rPr lang="hu-HU" dirty="0"/>
              <a:t>Azaz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Min_</a:t>
            </a:r>
            <a:r>
              <a:rPr lang="hu-HU" dirty="0"/>
              <a:t>keret</a:t>
            </a:r>
            <a:r>
              <a:rPr lang="en-US" dirty="0"/>
              <a:t> = </a:t>
            </a:r>
            <a:r>
              <a:rPr lang="hu-HU" dirty="0"/>
              <a:t>ráta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(b/s) </a:t>
            </a:r>
            <a:r>
              <a:rPr lang="en-US" dirty="0"/>
              <a:t>* 2 * </a:t>
            </a:r>
            <a:r>
              <a:rPr lang="hu-HU" dirty="0"/>
              <a:t>távolság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(m) </a:t>
            </a:r>
            <a:r>
              <a:rPr lang="en-US" dirty="0"/>
              <a:t>/ </a:t>
            </a:r>
            <a:r>
              <a:rPr lang="hu-HU" dirty="0"/>
              <a:t>fényseb.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(m/s)</a:t>
            </a:r>
          </a:p>
          <a:p>
            <a:r>
              <a:rPr lang="hu-HU" dirty="0"/>
              <a:t>Azaz a kábel </a:t>
            </a:r>
            <a:r>
              <a:rPr lang="hu-HU" dirty="0" err="1"/>
              <a:t>összhossza</a:t>
            </a:r>
            <a:r>
              <a:rPr lang="en-US" dirty="0"/>
              <a:t> ….</a:t>
            </a:r>
          </a:p>
          <a:p>
            <a:pPr lvl="1"/>
            <a:r>
              <a:rPr lang="hu-HU" sz="2800" dirty="0"/>
              <a:t>Távolság</a:t>
            </a:r>
            <a:r>
              <a:rPr lang="en-US" sz="2800" dirty="0"/>
              <a:t> = min_</a:t>
            </a:r>
            <a:r>
              <a:rPr lang="hu-HU" sz="2800" dirty="0"/>
              <a:t>keret</a:t>
            </a:r>
            <a:r>
              <a:rPr lang="en-US" sz="2800" dirty="0"/>
              <a:t>  * </a:t>
            </a:r>
            <a:r>
              <a:rPr lang="hu-HU" sz="2800" dirty="0"/>
              <a:t>fénysebesség</a:t>
            </a:r>
            <a:r>
              <a:rPr lang="en-US" sz="2800" dirty="0"/>
              <a:t> /(2 * </a:t>
            </a:r>
            <a:r>
              <a:rPr lang="hu-HU" sz="2800" dirty="0"/>
              <a:t>ráta</a:t>
            </a:r>
            <a:r>
              <a:rPr lang="en-US" sz="2800" dirty="0"/>
              <a:t>)</a:t>
            </a:r>
          </a:p>
          <a:p>
            <a:pPr lvl="1"/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 flipH="1">
            <a:off x="1431093" y="2794369"/>
            <a:ext cx="6200483" cy="1436683"/>
          </a:xfrm>
          <a:prstGeom prst="wedgeRectCallout">
            <a:avLst>
              <a:gd name="adj1" fmla="val 7709"/>
              <a:gd name="adj2" fmla="val 176435"/>
            </a:avLst>
          </a:prstGeom>
          <a:solidFill>
            <a:srgbClr val="DA1F28"/>
          </a:solidFill>
          <a:ln w="38100" cap="flat" cmpd="sng" algn="ctr">
            <a:solidFill>
              <a:srgbClr val="DA1F28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1431093" y="2840181"/>
            <a:ext cx="62004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10 Mbps Ethernet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hu-HU" sz="2800" kern="0" dirty="0">
                <a:solidFill>
                  <a:sysClr val="window" lastClr="FFFFFF"/>
                </a:solidFill>
              </a:rPr>
              <a:t>A keretméret és a kábelhossz változik a gyorsabb szabványokkal…</a:t>
            </a:r>
            <a:endParaRPr lang="en-US" sz="2800" kern="0" dirty="0">
              <a:solidFill>
                <a:sysClr val="window" lastClr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7110" y="5974911"/>
            <a:ext cx="69444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(64B*8)*(2*10</a:t>
            </a:r>
            <a:r>
              <a:rPr lang="en-US" sz="2400" baseline="30000" dirty="0"/>
              <a:t>8</a:t>
            </a:r>
            <a:r>
              <a:rPr lang="en-US" sz="2400" dirty="0"/>
              <a:t>mps)/(2*10</a:t>
            </a:r>
            <a:r>
              <a:rPr lang="en-US" sz="2400" baseline="30000" dirty="0"/>
              <a:t>7</a:t>
            </a:r>
            <a:r>
              <a:rPr lang="en-US" sz="2400" dirty="0"/>
              <a:t>bps) = </a:t>
            </a:r>
            <a:r>
              <a:rPr lang="hu-HU" sz="2400" dirty="0"/>
              <a:t>5120 méter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69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BA18A025-80F3-48BA-831B-A7FAF0B0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284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Minimális keretméret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Az</a:t>
            </a:r>
            <a:r>
              <a:rPr lang="en-US" dirty="0"/>
              <a:t> A </a:t>
            </a:r>
            <a:r>
              <a:rPr lang="hu-HU" dirty="0"/>
              <a:t>küldésének </a:t>
            </a:r>
            <a:r>
              <a:rPr lang="en-US" dirty="0"/>
              <a:t>2*d </a:t>
            </a:r>
            <a:r>
              <a:rPr lang="hu-HU" dirty="0"/>
              <a:t>ideig kell tartania</a:t>
            </a:r>
            <a:endParaRPr lang="en-US" dirty="0"/>
          </a:p>
          <a:p>
            <a:pPr lvl="1"/>
            <a:r>
              <a:rPr lang="en-US" dirty="0"/>
              <a:t>Min_</a:t>
            </a:r>
            <a:r>
              <a:rPr lang="hu-HU" dirty="0"/>
              <a:t>keret</a:t>
            </a:r>
            <a:r>
              <a:rPr lang="en-US" dirty="0"/>
              <a:t> = </a:t>
            </a:r>
            <a:r>
              <a:rPr lang="hu-HU" dirty="0"/>
              <a:t>ráta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(b/s)</a:t>
            </a:r>
            <a:r>
              <a:rPr lang="en-US" dirty="0"/>
              <a:t> * 2 * d </a:t>
            </a:r>
            <a:r>
              <a:rPr lang="en-US" dirty="0">
                <a:solidFill>
                  <a:srgbClr val="7F7F7F"/>
                </a:solidFill>
              </a:rPr>
              <a:t>(s)</a:t>
            </a:r>
          </a:p>
          <a:p>
            <a:pPr lvl="2"/>
            <a:r>
              <a:rPr lang="en-US" dirty="0"/>
              <a:t>… </a:t>
            </a:r>
            <a:r>
              <a:rPr lang="hu-HU" dirty="0"/>
              <a:t>de mi az a </a:t>
            </a:r>
            <a:r>
              <a:rPr lang="en-US" dirty="0"/>
              <a:t>d? </a:t>
            </a:r>
            <a:r>
              <a:rPr lang="hu-HU" dirty="0" err="1"/>
              <a:t>propagációs</a:t>
            </a:r>
            <a:r>
              <a:rPr lang="hu-HU" dirty="0"/>
              <a:t> késés, melyet a fénysebesség ismeretében ki tudunk számolni</a:t>
            </a:r>
            <a:endParaRPr lang="en-US" dirty="0"/>
          </a:p>
          <a:p>
            <a:pPr lvl="2"/>
            <a:r>
              <a:rPr lang="hu-HU" dirty="0" err="1"/>
              <a:t>Propagációs</a:t>
            </a:r>
            <a:r>
              <a:rPr lang="hu-HU" dirty="0"/>
              <a:t> késés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(d) </a:t>
            </a:r>
            <a:r>
              <a:rPr lang="en-US" dirty="0"/>
              <a:t>= </a:t>
            </a:r>
            <a:r>
              <a:rPr lang="hu-HU" dirty="0"/>
              <a:t>távolság</a:t>
            </a:r>
            <a:r>
              <a:rPr lang="en-US" dirty="0">
                <a:solidFill>
                  <a:srgbClr val="7F7F7F"/>
                </a:solidFill>
              </a:rPr>
              <a:t> (m) </a:t>
            </a:r>
            <a:r>
              <a:rPr lang="en-US" dirty="0"/>
              <a:t>/ </a:t>
            </a:r>
            <a:r>
              <a:rPr lang="hu-HU" dirty="0"/>
              <a:t>fénysebesség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(m/s)</a:t>
            </a:r>
          </a:p>
          <a:p>
            <a:pPr lvl="1"/>
            <a:r>
              <a:rPr lang="hu-HU" dirty="0"/>
              <a:t>Azaz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Min_</a:t>
            </a:r>
            <a:r>
              <a:rPr lang="hu-HU" dirty="0"/>
              <a:t>keret</a:t>
            </a:r>
            <a:r>
              <a:rPr lang="en-US" dirty="0"/>
              <a:t> = </a:t>
            </a:r>
            <a:r>
              <a:rPr lang="hu-HU" dirty="0"/>
              <a:t>ráta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(b/s) </a:t>
            </a:r>
            <a:r>
              <a:rPr lang="en-US" dirty="0"/>
              <a:t>* 2 * </a:t>
            </a:r>
            <a:r>
              <a:rPr lang="hu-HU" dirty="0"/>
              <a:t>távolság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(m) </a:t>
            </a:r>
            <a:r>
              <a:rPr lang="en-US" dirty="0"/>
              <a:t>/ </a:t>
            </a:r>
            <a:r>
              <a:rPr lang="hu-HU" dirty="0"/>
              <a:t>fényseb.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(m/s)</a:t>
            </a:r>
          </a:p>
          <a:p>
            <a:r>
              <a:rPr lang="hu-HU" dirty="0"/>
              <a:t>Azaz a kábel </a:t>
            </a:r>
            <a:r>
              <a:rPr lang="hu-HU" dirty="0" err="1"/>
              <a:t>összhossza</a:t>
            </a:r>
            <a:r>
              <a:rPr lang="en-US" dirty="0"/>
              <a:t> ….</a:t>
            </a:r>
          </a:p>
          <a:p>
            <a:pPr lvl="1"/>
            <a:r>
              <a:rPr lang="hu-HU" sz="2800" dirty="0"/>
              <a:t>Távolság</a:t>
            </a:r>
            <a:r>
              <a:rPr lang="en-US" sz="2800" dirty="0"/>
              <a:t> = min_</a:t>
            </a:r>
            <a:r>
              <a:rPr lang="hu-HU" sz="2800" dirty="0"/>
              <a:t>keret</a:t>
            </a:r>
            <a:r>
              <a:rPr lang="en-US" sz="2800" dirty="0"/>
              <a:t>  * </a:t>
            </a:r>
            <a:r>
              <a:rPr lang="hu-HU" sz="2800" dirty="0"/>
              <a:t>fénysebesség</a:t>
            </a:r>
            <a:r>
              <a:rPr lang="en-US" sz="2800" dirty="0"/>
              <a:t> /(2 * </a:t>
            </a:r>
            <a:r>
              <a:rPr lang="hu-HU" sz="2800" dirty="0"/>
              <a:t>ráta</a:t>
            </a:r>
            <a:r>
              <a:rPr lang="en-US" sz="2800" dirty="0"/>
              <a:t>)</a:t>
            </a:r>
          </a:p>
          <a:p>
            <a:pPr lvl="1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7110" y="5974911"/>
            <a:ext cx="69444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(64B*8)*(2*10</a:t>
            </a:r>
            <a:r>
              <a:rPr lang="en-US" sz="2400" baseline="30000" dirty="0"/>
              <a:t>8</a:t>
            </a:r>
            <a:r>
              <a:rPr lang="en-US" sz="2400" dirty="0"/>
              <a:t>mps)/(2*10</a:t>
            </a:r>
            <a:r>
              <a:rPr lang="en-US" sz="2400" baseline="30000" dirty="0"/>
              <a:t>7</a:t>
            </a:r>
            <a:r>
              <a:rPr lang="en-US" sz="2400" dirty="0"/>
              <a:t>bps) = </a:t>
            </a:r>
            <a:r>
              <a:rPr lang="hu-HU" sz="2400" dirty="0"/>
              <a:t>5120 méter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149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Kábelhossz példa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52400" y="1600200"/>
            <a:ext cx="8839200" cy="5257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min_</a:t>
            </a:r>
            <a:r>
              <a:rPr lang="hu-HU" sz="2400" dirty="0"/>
              <a:t>keret</a:t>
            </a:r>
            <a:r>
              <a:rPr lang="en-US" sz="2400" dirty="0"/>
              <a:t>*</a:t>
            </a:r>
            <a:r>
              <a:rPr lang="hu-HU" sz="2400" dirty="0"/>
              <a:t>fénysebesség</a:t>
            </a:r>
            <a:r>
              <a:rPr lang="en-US" sz="2400" dirty="0"/>
              <a:t>/(2*</a:t>
            </a:r>
            <a:r>
              <a:rPr lang="hu-HU" sz="2400" dirty="0"/>
              <a:t>ráta</a:t>
            </a:r>
            <a:r>
              <a:rPr lang="en-US" sz="2400" dirty="0"/>
              <a:t>) = max_</a:t>
            </a:r>
            <a:r>
              <a:rPr lang="hu-HU" sz="2400" dirty="0"/>
              <a:t>kábelhossz</a:t>
            </a:r>
            <a:endParaRPr lang="en-US" sz="2400" dirty="0"/>
          </a:p>
          <a:p>
            <a:pPr marL="0" indent="0" algn="ctr">
              <a:buNone/>
            </a:pPr>
            <a:r>
              <a:rPr lang="en-US" sz="2800" dirty="0"/>
              <a:t>(64B*8)*(2*10</a:t>
            </a:r>
            <a:r>
              <a:rPr lang="en-US" sz="2800" baseline="30000" dirty="0"/>
              <a:t>8</a:t>
            </a:r>
            <a:r>
              <a:rPr lang="en-US" sz="2800" dirty="0"/>
              <a:t>mps)/(2*10Mbps) = </a:t>
            </a:r>
            <a:r>
              <a:rPr lang="hu-HU" sz="2800" dirty="0"/>
              <a:t>5120</a:t>
            </a:r>
            <a:r>
              <a:rPr lang="en-US" sz="2800" dirty="0"/>
              <a:t> m</a:t>
            </a:r>
            <a:r>
              <a:rPr lang="hu-HU" sz="2800" dirty="0"/>
              <a:t>éter</a:t>
            </a:r>
            <a:endParaRPr lang="en-US" sz="2800" dirty="0"/>
          </a:p>
          <a:p>
            <a:pPr marL="0" indent="0" algn="ctr">
              <a:buNone/>
            </a:pPr>
            <a:endParaRPr lang="en-US" sz="1800" dirty="0"/>
          </a:p>
          <a:p>
            <a:r>
              <a:rPr lang="hu-HU" sz="2800" dirty="0"/>
              <a:t>Mi a maximális kábelhossz, ha a minimális keretméret 1024 bájtra változik</a:t>
            </a:r>
            <a:r>
              <a:rPr lang="en-US" sz="2800" dirty="0"/>
              <a:t>?</a:t>
            </a:r>
          </a:p>
          <a:p>
            <a:pPr lvl="1"/>
            <a:r>
              <a:rPr lang="hu-HU" sz="2500" dirty="0"/>
              <a:t>81,9 kilométer</a:t>
            </a:r>
            <a:endParaRPr lang="en-US" sz="2500" dirty="0"/>
          </a:p>
          <a:p>
            <a:r>
              <a:rPr lang="hu-HU" sz="2800" dirty="0"/>
              <a:t>Mi a maximális kábelhossz, ha a ráta 1 </a:t>
            </a:r>
            <a:r>
              <a:rPr lang="hu-HU" sz="2800" dirty="0" err="1"/>
              <a:t>Gbps-ra</a:t>
            </a:r>
            <a:r>
              <a:rPr lang="hu-HU" sz="2800" dirty="0"/>
              <a:t> változik?</a:t>
            </a:r>
            <a:endParaRPr lang="en-US" sz="2800" dirty="0"/>
          </a:p>
          <a:p>
            <a:pPr lvl="1"/>
            <a:r>
              <a:rPr lang="hu-HU" sz="2500" dirty="0"/>
              <a:t>51 méter</a:t>
            </a:r>
            <a:endParaRPr lang="en-US" sz="2500" dirty="0"/>
          </a:p>
          <a:p>
            <a:r>
              <a:rPr lang="hu-HU" sz="2800" dirty="0"/>
              <a:t>Mi történik, ha mindkettő változik egyszerre?</a:t>
            </a:r>
            <a:endParaRPr lang="en-US" sz="2800" dirty="0"/>
          </a:p>
          <a:p>
            <a:pPr lvl="1"/>
            <a:r>
              <a:rPr lang="hu-HU" sz="2500" dirty="0"/>
              <a:t>819 méter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01258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Maximális keretméret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Maximum Transmission Unit (MTU): 1500 </a:t>
            </a:r>
            <a:r>
              <a:rPr lang="hu-HU" sz="2800" dirty="0"/>
              <a:t>bájt</a:t>
            </a:r>
            <a:endParaRPr lang="en-US" sz="2800" dirty="0"/>
          </a:p>
          <a:p>
            <a:r>
              <a:rPr lang="en-US" sz="2800" dirty="0"/>
              <a:t>Pro:</a:t>
            </a:r>
          </a:p>
          <a:p>
            <a:pPr lvl="1"/>
            <a:r>
              <a:rPr lang="hu-HU" sz="2400" dirty="0"/>
              <a:t>Hosszú csomagokban levő biz hibák jelentős javítási költséget okozhatnak (pl. túl sok adatot kell újraküldeni)</a:t>
            </a:r>
          </a:p>
          <a:p>
            <a:r>
              <a:rPr lang="hu-HU" sz="2800" dirty="0"/>
              <a:t>Kontra</a:t>
            </a:r>
            <a:r>
              <a:rPr lang="en-US" sz="2800" dirty="0"/>
              <a:t>:</a:t>
            </a:r>
          </a:p>
          <a:p>
            <a:pPr lvl="1"/>
            <a:r>
              <a:rPr lang="hu-HU" sz="2400" dirty="0"/>
              <a:t>Több bájtot vesztegetünk el a fejlécekben</a:t>
            </a:r>
            <a:endParaRPr lang="en-US" sz="2400" dirty="0"/>
          </a:p>
          <a:p>
            <a:pPr lvl="1"/>
            <a:r>
              <a:rPr lang="hu-HU" sz="2400" dirty="0"/>
              <a:t>Összességében nagyobb csomag feldolgozási idő</a:t>
            </a:r>
            <a:endParaRPr lang="en-US" sz="2400" dirty="0"/>
          </a:p>
          <a:p>
            <a:r>
              <a:rPr lang="hu-HU" sz="2800" dirty="0"/>
              <a:t>Adatközpontokban </a:t>
            </a:r>
            <a:r>
              <a:rPr lang="en-US" sz="2800" dirty="0"/>
              <a:t>Jumbo </a:t>
            </a:r>
            <a:r>
              <a:rPr lang="hu-HU" sz="2800" dirty="0"/>
              <a:t>keretek</a:t>
            </a:r>
            <a:endParaRPr lang="en-US" sz="2800" dirty="0"/>
          </a:p>
          <a:p>
            <a:pPr lvl="1"/>
            <a:r>
              <a:rPr lang="en-US" sz="2400" dirty="0"/>
              <a:t>9000 </a:t>
            </a:r>
            <a:r>
              <a:rPr lang="hu-HU" sz="2400" dirty="0"/>
              <a:t>bájtos keretek</a:t>
            </a:r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971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Ütközésmentes protokollok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b="1" cap="small" dirty="0"/>
              <a:t>Motiváció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az ütközések hátrányosan hatnak a rendszer teljesítményére</a:t>
            </a:r>
          </a:p>
          <a:p>
            <a:pPr lvl="1"/>
            <a:r>
              <a:rPr lang="hu-HU" sz="2000" dirty="0"/>
              <a:t>hosszú kábel, rövid keret</a:t>
            </a:r>
          </a:p>
          <a:p>
            <a:pPr>
              <a:spcBef>
                <a:spcPts val="600"/>
              </a:spcBef>
            </a:pPr>
            <a:r>
              <a:rPr lang="hu-HU" sz="2000" dirty="0"/>
              <a:t>a CSMA/CD nem mindenhol alkalmazható</a:t>
            </a:r>
          </a:p>
          <a:p>
            <a:pPr marL="0" indent="0">
              <a:buNone/>
            </a:pPr>
            <a:r>
              <a:rPr lang="hu-HU" sz="2000" b="1" cap="small" dirty="0"/>
              <a:t>Feltételezések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hu-HU" sz="2000" dirty="0"/>
              <a:t>N állomás van.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hu-HU" sz="2000" dirty="0"/>
              <a:t>Az állomások 0-ától N-ig egyértelműen sorszámozva vannak.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hu-HU" sz="2000" dirty="0"/>
              <a:t>Réselt időmodellt feltételezünk.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7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Alapvető bittérkép protokoll</a:t>
            </a:r>
            <a:br>
              <a:rPr lang="hu-HU" dirty="0"/>
            </a:br>
            <a:r>
              <a:rPr lang="hu-HU" dirty="0"/>
              <a:t> - Egy helyfoglalásos megoldás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2413445"/>
          </a:xfrm>
        </p:spPr>
        <p:txBody>
          <a:bodyPr>
            <a:normAutofit/>
          </a:bodyPr>
          <a:lstStyle/>
          <a:p>
            <a:r>
              <a:rPr lang="hu-HU" sz="2000" dirty="0"/>
              <a:t>alapvető bittérkép eljárás</a:t>
            </a:r>
          </a:p>
          <a:p>
            <a:pPr marL="0" indent="0">
              <a:buNone/>
            </a:pPr>
            <a:r>
              <a:rPr lang="hu-HU" sz="2000" b="1" cap="small" dirty="0"/>
              <a:t>Működés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Az ütköztetési periódus </a:t>
            </a:r>
            <a:r>
              <a:rPr lang="hu-HU" sz="2000" i="1" dirty="0"/>
              <a:t>N</a:t>
            </a:r>
            <a:r>
              <a:rPr lang="hu-HU" sz="2000" dirty="0"/>
              <a:t> időrés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Ha az </a:t>
            </a:r>
            <a:r>
              <a:rPr lang="hu-HU" sz="2000" i="1" dirty="0" err="1"/>
              <a:t>i</a:t>
            </a:r>
            <a:r>
              <a:rPr lang="hu-HU" sz="2000" dirty="0" err="1"/>
              <a:t>-edik</a:t>
            </a:r>
            <a:r>
              <a:rPr lang="hu-HU" sz="2000" dirty="0"/>
              <a:t> állomás küldeni szeretne, akkor a </a:t>
            </a:r>
            <a:r>
              <a:rPr lang="hu-HU" sz="2000" i="1" dirty="0" err="1"/>
              <a:t>i</a:t>
            </a:r>
            <a:r>
              <a:rPr lang="hu-HU" sz="2000" dirty="0" err="1"/>
              <a:t>-edik</a:t>
            </a:r>
            <a:r>
              <a:rPr lang="hu-HU" sz="2000" dirty="0"/>
              <a:t> versengési időrésben egy </a:t>
            </a:r>
            <a:r>
              <a:rPr lang="hu-HU" sz="2000" i="1" dirty="0"/>
              <a:t>1</a:t>
            </a:r>
            <a:r>
              <a:rPr lang="hu-HU" sz="2000" dirty="0"/>
              <a:t>-es bit elküldésével jelezheti. (</a:t>
            </a:r>
            <a:r>
              <a:rPr lang="hu-HU" sz="2000" i="1" dirty="0"/>
              <a:t>adatszórás</a:t>
            </a:r>
            <a:r>
              <a:rPr lang="hu-HU" sz="2000" dirty="0"/>
              <a:t>)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A versengési időszak végére minden állomás ismeri a küldőket. A küldés a sorszámok szerinti sorrendben történik meg.</a:t>
            </a:r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13611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9202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4794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0386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15978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41569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7161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92753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3610" y="5381773"/>
            <a:ext cx="1894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0.   1.   2.   3.   4.   5.    6.   7.</a:t>
            </a:r>
            <a:endParaRPr lang="en-US" sz="1100" b="1" dirty="0"/>
          </a:p>
        </p:txBody>
      </p:sp>
      <p:sp>
        <p:nvSpPr>
          <p:cNvPr id="13" name="Rectangle 12"/>
          <p:cNvSpPr/>
          <p:nvPr/>
        </p:nvSpPr>
        <p:spPr>
          <a:xfrm>
            <a:off x="2436388" y="5751105"/>
            <a:ext cx="388025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51480" y="5751105"/>
            <a:ext cx="388025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66572" y="5751105"/>
            <a:ext cx="388025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7.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ight Brace 15"/>
          <p:cNvSpPr/>
          <p:nvPr/>
        </p:nvSpPr>
        <p:spPr>
          <a:xfrm rot="16200000">
            <a:off x="1425308" y="4445246"/>
            <a:ext cx="212918" cy="1773155"/>
          </a:xfrm>
          <a:prstGeom prst="rightBrace">
            <a:avLst>
              <a:gd name="adj1" fmla="val 8333"/>
              <a:gd name="adj2" fmla="val 5050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23427" y="4819939"/>
            <a:ext cx="1591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versengési időrés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3681664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07256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32848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58439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84031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09623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35215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60806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1664" y="5381773"/>
            <a:ext cx="1894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0.   1.   2.   3.   4.   5.    6.   7.</a:t>
            </a:r>
            <a:endParaRPr lang="en-US" sz="1100" b="1" dirty="0"/>
          </a:p>
        </p:txBody>
      </p:sp>
      <p:sp>
        <p:nvSpPr>
          <p:cNvPr id="27" name="Rectangle 26"/>
          <p:cNvSpPr/>
          <p:nvPr/>
        </p:nvSpPr>
        <p:spPr>
          <a:xfrm>
            <a:off x="5518729" y="5751105"/>
            <a:ext cx="388025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933821" y="5751105"/>
            <a:ext cx="388025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5.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Brace 28"/>
          <p:cNvSpPr/>
          <p:nvPr/>
        </p:nvSpPr>
        <p:spPr>
          <a:xfrm rot="16200000">
            <a:off x="4493362" y="4445246"/>
            <a:ext cx="212918" cy="1773155"/>
          </a:xfrm>
          <a:prstGeom prst="rightBrace">
            <a:avLst>
              <a:gd name="adj1" fmla="val 8333"/>
              <a:gd name="adj2" fmla="val 5050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991480" y="4844001"/>
            <a:ext cx="1591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versengési időrés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6362448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588040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813632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39224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264815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490407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715999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941591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62448" y="5381773"/>
            <a:ext cx="1894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0.   1.   2.   3.   4.   5.    6.   7.</a:t>
            </a:r>
            <a:endParaRPr lang="en-US" sz="1100" b="1" dirty="0"/>
          </a:p>
        </p:txBody>
      </p:sp>
      <p:sp>
        <p:nvSpPr>
          <p:cNvPr id="40" name="Rectangle 39"/>
          <p:cNvSpPr/>
          <p:nvPr/>
        </p:nvSpPr>
        <p:spPr>
          <a:xfrm>
            <a:off x="8199513" y="5751105"/>
            <a:ext cx="388025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ight Brace 41"/>
          <p:cNvSpPr/>
          <p:nvPr/>
        </p:nvSpPr>
        <p:spPr>
          <a:xfrm rot="16200000">
            <a:off x="7174146" y="4445246"/>
            <a:ext cx="212918" cy="1773155"/>
          </a:xfrm>
          <a:prstGeom prst="rightBrace">
            <a:avLst>
              <a:gd name="adj1" fmla="val 8333"/>
              <a:gd name="adj2" fmla="val 5050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672265" y="4819936"/>
            <a:ext cx="1591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versengési időrés</a:t>
            </a:r>
            <a:endParaRPr lang="en-US" sz="1600" dirty="0"/>
          </a:p>
        </p:txBody>
      </p:sp>
      <p:cxnSp>
        <p:nvCxnSpPr>
          <p:cNvPr id="45" name="Straight Arrow Connector 44"/>
          <p:cNvCxnSpPr>
            <a:stCxn id="13" idx="0"/>
          </p:cNvCxnSpPr>
          <p:nvPr/>
        </p:nvCxnSpPr>
        <p:spPr>
          <a:xfrm flipV="1">
            <a:off x="2630400" y="5125459"/>
            <a:ext cx="433478" cy="62564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4" idx="0"/>
          </p:cNvCxnSpPr>
          <p:nvPr/>
        </p:nvCxnSpPr>
        <p:spPr>
          <a:xfrm flipV="1">
            <a:off x="3045492" y="5125459"/>
            <a:ext cx="22222" cy="62564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5" idx="0"/>
          </p:cNvCxnSpPr>
          <p:nvPr/>
        </p:nvCxnSpPr>
        <p:spPr>
          <a:xfrm flipH="1" flipV="1">
            <a:off x="3067714" y="5125459"/>
            <a:ext cx="392870" cy="62564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466737" y="4803422"/>
            <a:ext cx="1190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adatkeretek</a:t>
            </a:r>
            <a:endParaRPr lang="en-US" sz="1600" dirty="0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1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 animBg="1"/>
      <p:bldP spid="28" grpId="0" animBg="1"/>
      <p:bldP spid="29" grpId="0" animBg="1"/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 animBg="1"/>
      <p:bldP spid="42" grpId="0" animBg="1"/>
      <p:bldP spid="43" grpId="0"/>
      <p:bldP spid="5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Bináris visszaszámlálás protokoll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2571681"/>
          </a:xfrm>
        </p:spPr>
        <p:txBody>
          <a:bodyPr>
            <a:normAutofit fontScale="92500" lnSpcReduction="10000"/>
          </a:bodyPr>
          <a:lstStyle/>
          <a:p>
            <a:r>
              <a:rPr lang="hu-HU" sz="2000" dirty="0"/>
              <a:t>alapvető bittérkép eljárás hátrány, hogy az állomások számának növekedésével a versengési periódus hossza is nő</a:t>
            </a:r>
          </a:p>
          <a:p>
            <a:pPr marL="0" indent="0">
              <a:buNone/>
            </a:pPr>
            <a:r>
              <a:rPr lang="hu-HU" sz="2000" b="1" cap="small" dirty="0"/>
              <a:t>Működés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Minden állomás azonos hosszú bináris azonosítóval rendelkezik.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A forgalmazni kívánó állomás elkezdi a bináris címét bitenként elküldeni a legnagyobb helyi értékű bittel kezdve. Az azonos pozíciójú bitek logikai </a:t>
            </a:r>
            <a:r>
              <a:rPr lang="hu-HU" sz="2000" i="1" dirty="0"/>
              <a:t>VAGY</a:t>
            </a:r>
            <a:r>
              <a:rPr lang="hu-HU" sz="2000" dirty="0"/>
              <a:t> kapcsolatba lépnek ütközés esetén. Ha az állomás nullát küld, de egyet hall vissza, akkor feladja a küldési szándékát, mert van nála nagyobb azonosítóval rendelkező küldő.</a:t>
            </a:r>
          </a:p>
          <a:p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2611989" y="4477575"/>
            <a:ext cx="1157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cap="small" dirty="0"/>
              <a:t>A </a:t>
            </a:r>
            <a:r>
              <a:rPr lang="hu-HU" sz="1200" b="1" cap="small" dirty="0" err="1"/>
              <a:t>hoszt</a:t>
            </a:r>
            <a:r>
              <a:rPr lang="hu-HU" sz="1200" b="1" cap="small" dirty="0"/>
              <a:t> (0011)</a:t>
            </a:r>
            <a:endParaRPr lang="en-US" sz="1200" b="1" cap="small" dirty="0"/>
          </a:p>
        </p:txBody>
      </p:sp>
      <p:sp>
        <p:nvSpPr>
          <p:cNvPr id="44" name="Rectangle 43"/>
          <p:cNvSpPr/>
          <p:nvPr/>
        </p:nvSpPr>
        <p:spPr>
          <a:xfrm>
            <a:off x="2611988" y="4850554"/>
            <a:ext cx="11336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1200" b="1" cap="small" dirty="0"/>
              <a:t>B </a:t>
            </a:r>
            <a:r>
              <a:rPr lang="hu-HU" sz="1200" b="1" cap="small" dirty="0" err="1"/>
              <a:t>hoszt</a:t>
            </a:r>
            <a:r>
              <a:rPr lang="hu-HU" sz="1200" b="1" cap="small" dirty="0"/>
              <a:t> (0110)</a:t>
            </a:r>
            <a:endParaRPr lang="en-US" sz="1200" b="1" cap="small" dirty="0"/>
          </a:p>
        </p:txBody>
      </p:sp>
      <p:sp>
        <p:nvSpPr>
          <p:cNvPr id="49" name="TextBox 48"/>
          <p:cNvSpPr txBox="1"/>
          <p:nvPr/>
        </p:nvSpPr>
        <p:spPr>
          <a:xfrm>
            <a:off x="2611989" y="5230095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cap="small" dirty="0"/>
              <a:t>C </a:t>
            </a:r>
            <a:r>
              <a:rPr lang="hu-HU" sz="1200" b="1" cap="small" dirty="0" err="1"/>
              <a:t>hoszt</a:t>
            </a:r>
            <a:r>
              <a:rPr lang="hu-HU" sz="1200" b="1" cap="small" dirty="0"/>
              <a:t> (1010)</a:t>
            </a:r>
            <a:endParaRPr lang="en-US" sz="1200" b="1" cap="small" dirty="0"/>
          </a:p>
        </p:txBody>
      </p:sp>
      <p:sp>
        <p:nvSpPr>
          <p:cNvPr id="51" name="TextBox 50"/>
          <p:cNvSpPr txBox="1"/>
          <p:nvPr/>
        </p:nvSpPr>
        <p:spPr>
          <a:xfrm>
            <a:off x="2611989" y="5606721"/>
            <a:ext cx="1149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cap="small" dirty="0"/>
              <a:t>D </a:t>
            </a:r>
            <a:r>
              <a:rPr lang="hu-HU" sz="1200" b="1" cap="small" dirty="0" err="1"/>
              <a:t>hoszt</a:t>
            </a:r>
            <a:r>
              <a:rPr lang="hu-HU" sz="1200" b="1" cap="small" dirty="0"/>
              <a:t> (1011)</a:t>
            </a:r>
            <a:endParaRPr lang="en-US" sz="1200" b="1" cap="small" dirty="0"/>
          </a:p>
        </p:txBody>
      </p:sp>
      <p:sp>
        <p:nvSpPr>
          <p:cNvPr id="46" name="TextBox 45"/>
          <p:cNvSpPr txBox="1"/>
          <p:nvPr/>
        </p:nvSpPr>
        <p:spPr>
          <a:xfrm>
            <a:off x="3853114" y="4465833"/>
            <a:ext cx="269626" cy="142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800"/>
              </a:spcAft>
            </a:pPr>
            <a:r>
              <a:rPr lang="hu-HU" sz="1200" dirty="0"/>
              <a:t>0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0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1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1</a:t>
            </a:r>
          </a:p>
          <a:p>
            <a:pPr>
              <a:spcAft>
                <a:spcPts val="800"/>
              </a:spcAft>
            </a:pPr>
            <a:r>
              <a:rPr lang="hu-HU" sz="1200" b="1" dirty="0">
                <a:solidFill>
                  <a:srgbClr val="FF0000"/>
                </a:solidFill>
              </a:rPr>
              <a:t>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64033" y="4465832"/>
            <a:ext cx="303288" cy="142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800"/>
              </a:spcAft>
            </a:pPr>
            <a:r>
              <a:rPr lang="hu-HU" sz="1200" dirty="0"/>
              <a:t>– 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–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0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0</a:t>
            </a:r>
          </a:p>
          <a:p>
            <a:pPr>
              <a:spcAft>
                <a:spcPts val="800"/>
              </a:spcAft>
            </a:pPr>
            <a:r>
              <a:rPr lang="hu-HU" sz="1200" b="1" dirty="0">
                <a:solidFill>
                  <a:srgbClr val="FF0000"/>
                </a:solidFill>
              </a:rPr>
              <a:t>0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74952" y="4465831"/>
            <a:ext cx="303288" cy="142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800"/>
              </a:spcAft>
            </a:pPr>
            <a:r>
              <a:rPr lang="hu-HU" sz="1200" dirty="0"/>
              <a:t>– 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–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1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1</a:t>
            </a:r>
          </a:p>
          <a:p>
            <a:pPr>
              <a:spcAft>
                <a:spcPts val="800"/>
              </a:spcAft>
            </a:pPr>
            <a:r>
              <a:rPr lang="hu-HU" sz="1200" b="1" dirty="0">
                <a:solidFill>
                  <a:srgbClr val="FF0000"/>
                </a:solidFill>
              </a:rPr>
              <a:t>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785871" y="4465830"/>
            <a:ext cx="269626" cy="142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800"/>
              </a:spcAft>
            </a:pPr>
            <a:r>
              <a:rPr lang="hu-HU" sz="1200" dirty="0"/>
              <a:t>–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–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0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1</a:t>
            </a:r>
          </a:p>
          <a:p>
            <a:pPr>
              <a:spcAft>
                <a:spcPts val="800"/>
              </a:spcAft>
            </a:pPr>
            <a:r>
              <a:rPr lang="hu-HU" sz="1200" b="1" dirty="0">
                <a:solidFill>
                  <a:srgbClr val="FF0000"/>
                </a:solidFill>
              </a:rPr>
              <a:t>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135263" y="5606721"/>
            <a:ext cx="168742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 kerete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6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Bináris visszaszámlálás protokoll 2/</a:t>
            </a:r>
            <a:r>
              <a:rPr lang="hu-HU" dirty="0" err="1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2211916"/>
          </a:xfrm>
        </p:spPr>
        <p:txBody>
          <a:bodyPr>
            <a:normAutofit/>
          </a:bodyPr>
          <a:lstStyle/>
          <a:p>
            <a:r>
              <a:rPr lang="hu-HU" sz="2000" b="1" dirty="0"/>
              <a:t>Következmény: </a:t>
            </a:r>
            <a:r>
              <a:rPr lang="hu-HU" sz="2000" dirty="0"/>
              <a:t>a magasabb címmel rendelkező állomásoknak a prioritásuk is magasabb az alacsonyabb című állomásokénál</a:t>
            </a:r>
          </a:p>
          <a:p>
            <a:pPr marL="0" indent="0">
              <a:buNone/>
            </a:pPr>
            <a:r>
              <a:rPr lang="hu-HU" sz="2000" b="1" cap="small" dirty="0" err="1"/>
              <a:t>Mok</a:t>
            </a:r>
            <a:r>
              <a:rPr lang="hu-HU" sz="2000" b="1" cap="small" dirty="0"/>
              <a:t> és </a:t>
            </a:r>
            <a:r>
              <a:rPr lang="hu-HU" sz="2000" b="1" cap="small" dirty="0" err="1"/>
              <a:t>Ward</a:t>
            </a:r>
            <a:r>
              <a:rPr lang="hu-HU" sz="2000" b="1" cap="small" dirty="0"/>
              <a:t> módosítása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Virtuális állomás címek használata.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Minden sikeres átvitel után ciklikusan permutáljuk az állomások címét.  </a:t>
            </a:r>
          </a:p>
          <a:p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20237" y="4600295"/>
          <a:ext cx="501161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9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6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42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1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36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20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A</a:t>
                      </a:r>
                      <a:endParaRPr lang="en-US" sz="12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B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C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D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E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F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G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H</a:t>
                      </a:r>
                      <a:endParaRPr lang="en-US" sz="12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200" dirty="0">
                          <a:solidFill>
                            <a:schemeClr val="tx1"/>
                          </a:solidFill>
                        </a:rPr>
                        <a:t>Kezdeti állapot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100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010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111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101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001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000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011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110</a:t>
                      </a:r>
                      <a:endParaRPr lang="en-US" sz="12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200" dirty="0">
                          <a:solidFill>
                            <a:schemeClr val="tx1"/>
                          </a:solidFill>
                        </a:rPr>
                        <a:t>D küldése</a:t>
                      </a:r>
                      <a:r>
                        <a:rPr lang="hu-HU" sz="1200" baseline="0" dirty="0">
                          <a:solidFill>
                            <a:schemeClr val="tx1"/>
                          </a:solidFill>
                        </a:rPr>
                        <a:t> után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101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011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111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000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010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001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100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110</a:t>
                      </a:r>
                      <a:endParaRPr lang="en-US" sz="12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200" dirty="0">
                          <a:solidFill>
                            <a:schemeClr val="tx1"/>
                          </a:solidFill>
                        </a:rPr>
                        <a:t>A küldése után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000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100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111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001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011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010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101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110</a:t>
                      </a:r>
                      <a:endParaRPr lang="en-US" sz="12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7090117" y="4951828"/>
            <a:ext cx="0" cy="1153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79565" y="5343937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Idő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0237" y="5343937"/>
            <a:ext cx="507206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10789" y="5713269"/>
            <a:ext cx="507206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3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Korlátozott versenyes protokollok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5835" y="1523005"/>
                <a:ext cx="8473631" cy="4526931"/>
              </a:xfrm>
            </p:spPr>
            <p:txBody>
              <a:bodyPr>
                <a:normAutofit/>
              </a:bodyPr>
              <a:lstStyle/>
              <a:p>
                <a:r>
                  <a:rPr lang="hu-HU" sz="1800" b="1" dirty="0"/>
                  <a:t>Cél:</a:t>
                </a:r>
                <a:r>
                  <a:rPr lang="hu-HU" sz="1800" dirty="0"/>
                  <a:t> Ötvözni a versenyhelyzetes és ütközésmentes protokollok jó tulajdonságait. 	</a:t>
                </a:r>
              </a:p>
              <a:p>
                <a:r>
                  <a:rPr lang="hu-HU" sz="1800" b="1" dirty="0"/>
                  <a:t>korlátozott versenyes protokoll </a:t>
                </a:r>
                <a:r>
                  <a:rPr lang="hu-HU" sz="1800" dirty="0"/>
                  <a:t>– Olyan protokoll, amely kis terhelés esetén versenyhelyzetes technikát használ a kis késleltetés érdekében, illetve nagy terhelés mellett ütközésmentes technikát alkalmaz a csatorna jó kihasználása érdekében.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hu-HU" sz="1800" b="1" cap="small" dirty="0"/>
                  <a:t>Szimmetrikus protokollok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Adott résben </a:t>
                </a:r>
                <a:r>
                  <a:rPr lang="hu-HU" sz="1800" i="1" dirty="0"/>
                  <a:t>k</a:t>
                </a:r>
                <a:r>
                  <a:rPr lang="hu-HU" sz="1800" dirty="0"/>
                  <a:t> állomás verseng, minden állomás </a:t>
                </a:r>
                <a:r>
                  <a:rPr lang="hu-HU" sz="1800" i="1" dirty="0"/>
                  <a:t>p</a:t>
                </a:r>
                <a:r>
                  <a:rPr lang="hu-HU" sz="1800" dirty="0"/>
                  <a:t> valószínűséggel adhat. A csatorna megszerzésének valószínűsége: </a:t>
                </a:r>
                <a14:m>
                  <m:oMath xmlns:m="http://schemas.openxmlformats.org/officeDocument/2006/math"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𝑘𝑝</m:t>
                    </m:r>
                    <m:sSup>
                      <m:sSup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u-HU" sz="18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hu-HU" sz="1800" dirty="0"/>
                  <a:t>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hu-HU" sz="1800" b="0" i="0" smtClean="0">
                              <a:latin typeface="Cambria Math" panose="02040503050406030204" pitchFamily="18" charset="0"/>
                            </a:rPr>
                            <m:t>siker</m:t>
                          </m:r>
                          <m:r>
                            <a:rPr lang="hu-HU" sz="1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hu-HU" sz="1800" b="0" i="0" smtClean="0">
                              <a:latin typeface="Cambria Math" panose="02040503050406030204" pitchFamily="18" charset="0"/>
                            </a:rPr>
                            <m:t>optim</m:t>
                          </m:r>
                          <m:r>
                            <a:rPr lang="hu-HU" sz="1800" b="0" i="0" smtClean="0">
                              <a:latin typeface="Cambria Math" panose="02040503050406030204" pitchFamily="18" charset="0"/>
                            </a:rPr>
                            <m:t>á</m:t>
                          </m:r>
                          <m:r>
                            <m:rPr>
                              <m:sty m:val="p"/>
                            </m:rPr>
                            <a:rPr lang="hu-HU" sz="1800" b="0" i="0" smtClean="0">
                              <a:latin typeface="Cambria Math" panose="02040503050406030204" pitchFamily="18" charset="0"/>
                            </a:rPr>
                            <m:t>lis</m:t>
                          </m:r>
                          <m:r>
                            <a:rPr lang="hu-HU" sz="1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hu-HU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hu-HU" sz="1800" b="0" i="0" smtClean="0">
                              <a:latin typeface="Cambria Math" panose="02040503050406030204" pitchFamily="18" charset="0"/>
                            </a:rPr>
                            <m:t>mellett</m:t>
                          </m:r>
                        </m:e>
                      </m:d>
                      <m:r>
                        <a:rPr lang="hu-HU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hu-HU" sz="1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hu-HU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hu-HU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hu-HU" sz="1800" dirty="0"/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Azaz a csatorna megszerzésének esélyeit a versenyhelyzetek számának csökkentésével érhetjük el.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5835" y="1523005"/>
                <a:ext cx="8473631" cy="4526931"/>
              </a:xfrm>
              <a:blipFill rotWithShape="1">
                <a:blip r:embed="rId2"/>
                <a:stretch>
                  <a:fillRect l="-647" t="-674" r="-10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528" y="4592538"/>
            <a:ext cx="3445343" cy="214514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5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Adaptív fabejárási protokoll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1417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b="1" dirty="0"/>
              <a:t>Történeti háttér</a:t>
            </a:r>
            <a:r>
              <a:rPr lang="hu-HU" sz="2000" dirty="0"/>
              <a:t> 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1943 – </a:t>
            </a:r>
            <a:r>
              <a:rPr lang="hu-HU" sz="2000" dirty="0" err="1"/>
              <a:t>Dorfman</a:t>
            </a:r>
            <a:r>
              <a:rPr lang="hu-HU" sz="2000" dirty="0"/>
              <a:t> a katonák szifiliszes fertőzöttségét vizsgálta.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1979 – </a:t>
            </a:r>
            <a:r>
              <a:rPr lang="hu-HU" sz="2000" dirty="0" err="1"/>
              <a:t>Capetanakis</a:t>
            </a:r>
            <a:r>
              <a:rPr lang="hu-HU" sz="2000" dirty="0"/>
              <a:t> bináris fa reprezentáció az algoritmus számítógépes változatával.</a:t>
            </a:r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783080" y="5401992"/>
            <a:ext cx="5149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B         C         D        E         F          G        H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201262" y="4156806"/>
            <a:ext cx="665911" cy="506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2867173" y="4156806"/>
            <a:ext cx="712543" cy="506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290081" y="4663438"/>
            <a:ext cx="284871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3574953" y="4663438"/>
            <a:ext cx="367519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628270" y="4656404"/>
            <a:ext cx="284871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4913142" y="4656404"/>
            <a:ext cx="367519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036065" y="4663438"/>
            <a:ext cx="284871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6320936" y="4663438"/>
            <a:ext cx="367519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913280" y="4663438"/>
            <a:ext cx="284871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2198151" y="4663438"/>
            <a:ext cx="367520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913141" y="4149772"/>
            <a:ext cx="647627" cy="513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5560769" y="4149772"/>
            <a:ext cx="760167" cy="513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2867173" y="3427826"/>
            <a:ext cx="1316207" cy="728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4183380" y="3427826"/>
            <a:ext cx="1377389" cy="721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080799" y="31474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752867" y="38416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560768" y="37804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003148" y="44066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509445" y="43436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773043" y="43436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267145" y="43610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39" name="Left Brace 38"/>
          <p:cNvSpPr/>
          <p:nvPr/>
        </p:nvSpPr>
        <p:spPr>
          <a:xfrm rot="16200000">
            <a:off x="4134296" y="3408683"/>
            <a:ext cx="340014" cy="491747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900267" y="5976982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állomások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47532" y="36108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0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32905" y="422032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0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03747" y="49930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0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07811" y="49064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0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17256" y="42605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0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33033" y="49298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0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36064" y="49259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0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62867" y="36281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1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43462" y="49417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1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91587" y="49239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1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53613" y="42360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1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19772" y="49785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1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20597" y="42742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1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2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 animBg="1"/>
      <p:bldP spid="40" grpId="0"/>
      <p:bldP spid="5" grpId="0"/>
      <p:bldP spid="29" grpId="0"/>
      <p:bldP spid="31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Adaptív fabejárási protokoll 2/</a:t>
            </a:r>
            <a:r>
              <a:rPr lang="hu-HU" dirty="0" err="1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b="1" dirty="0"/>
              <a:t>Működés</a:t>
            </a:r>
          </a:p>
          <a:p>
            <a:pPr>
              <a:spcBef>
                <a:spcPts val="0"/>
              </a:spcBef>
            </a:pPr>
            <a:r>
              <a:rPr lang="hu-HU" sz="2000" i="1" dirty="0"/>
              <a:t>0</a:t>
            </a:r>
            <a:r>
              <a:rPr lang="hu-HU" sz="2000" dirty="0"/>
              <a:t>-adik időrésben mindenki küldhet.</a:t>
            </a:r>
          </a:p>
          <a:p>
            <a:pPr lvl="1"/>
            <a:r>
              <a:rPr lang="hu-HU" sz="2000" dirty="0"/>
              <a:t>Ha ütközés történik, akkor megkezdődik a fa </a:t>
            </a:r>
            <a:r>
              <a:rPr lang="hu-HU" sz="2000" i="1" dirty="0"/>
              <a:t>mélységi bejárása</a:t>
            </a:r>
            <a:r>
              <a:rPr lang="hu-HU" sz="2000" dirty="0"/>
              <a:t>.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A rések a fa egyes csomópontjaihoz vannak rendelve.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Ütközéskor rekurzívan az adott csomópont bal illetve jobb gyerekcsomópontjánál folytatódik a keresés.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Ha egy bitrés kihasználatlan marad, vagy pontosan egy állomás küld, akkor a szóban forgó csomópont keresése befejeződik. </a:t>
            </a:r>
          </a:p>
          <a:p>
            <a:pPr marL="0" indent="0">
              <a:buNone/>
            </a:pPr>
            <a:r>
              <a:rPr lang="hu-HU" sz="2000" b="1" dirty="0"/>
              <a:t>Következmény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Minél nagyobb a terhelés, annál mélyebben érdemes kezdeni a keresést.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 3-bites csúszó-ablak protokollra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8587" y="2394930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95395" y="232858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48987" y="2337820"/>
            <a:ext cx="917042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20411" y="3235750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62830" y="3194406"/>
            <a:ext cx="503199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0411" y="413272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188943" y="4075616"/>
            <a:ext cx="869744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20411" y="501393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702147" y="4956826"/>
            <a:ext cx="370828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9075" y="5952257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666522" y="5895147"/>
            <a:ext cx="894884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290284" y="318022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742893" y="3151671"/>
            <a:ext cx="505734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95395" y="5028718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288123" y="4989910"/>
            <a:ext cx="502130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290284" y="5894335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284520" y="5865780"/>
            <a:ext cx="505734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2888511" y="2394931"/>
            <a:ext cx="2302876" cy="68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2901683" y="2563980"/>
            <a:ext cx="2302876" cy="68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901683" y="2733030"/>
            <a:ext cx="2302876" cy="68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430229" y="242388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latin typeface="Calibri" panose="020F0502020204030204" pitchFamily="34" charset="0"/>
              </a:rPr>
              <a:t>0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939988" y="274112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latin typeface="Calibri" panose="020F0502020204030204" pitchFamily="34" charset="0"/>
              </a:rPr>
              <a:t>1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304906" y="302256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latin typeface="Calibri" panose="020F0502020204030204" pitchFamily="34" charset="0"/>
              </a:rPr>
              <a:t>2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2901683" y="3539517"/>
            <a:ext cx="2289704" cy="469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796581" y="3623488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latin typeface="Calibri" panose="020F0502020204030204" pitchFamily="34" charset="0"/>
              </a:rPr>
              <a:t>ACK 3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2878998" y="4127727"/>
            <a:ext cx="2302876" cy="68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2892171" y="4296776"/>
            <a:ext cx="2302876" cy="68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892171" y="4465826"/>
            <a:ext cx="2302876" cy="68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420717" y="415668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latin typeface="Calibri" panose="020F0502020204030204" pitchFamily="34" charset="0"/>
              </a:rPr>
              <a:t>3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930475" y="447391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latin typeface="Calibri" panose="020F0502020204030204" pitchFamily="34" charset="0"/>
              </a:rPr>
              <a:t>4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95394" y="475535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latin typeface="Calibri" panose="020F0502020204030204" pitchFamily="34" charset="0"/>
              </a:rPr>
              <a:t>5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2883596" y="4650492"/>
            <a:ext cx="2302876" cy="68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602771" y="505472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latin typeface="Calibri" panose="020F0502020204030204" pitchFamily="34" charset="0"/>
              </a:rPr>
              <a:t>6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cxnSp>
        <p:nvCxnSpPr>
          <p:cNvPr id="82" name="Straight Arrow Connector 81"/>
          <p:cNvCxnSpPr>
            <a:endCxn id="51" idx="3"/>
          </p:cNvCxnSpPr>
          <p:nvPr/>
        </p:nvCxnSpPr>
        <p:spPr>
          <a:xfrm flipH="1">
            <a:off x="2978866" y="5398051"/>
            <a:ext cx="2203010" cy="708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829918" y="5612793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latin typeface="Calibri" panose="020F0502020204030204" pitchFamily="34" charset="0"/>
              </a:rPr>
              <a:t>ACK 7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20411" y="1695688"/>
            <a:ext cx="203525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b="1" cap="small" dirty="0"/>
              <a:t>Küldő oldal</a:t>
            </a:r>
            <a:endParaRPr lang="en-US" b="1" cap="small" dirty="0"/>
          </a:p>
        </p:txBody>
      </p:sp>
      <p:sp>
        <p:nvSpPr>
          <p:cNvPr id="86" name="TextBox 85"/>
          <p:cNvSpPr txBox="1"/>
          <p:nvPr/>
        </p:nvSpPr>
        <p:spPr>
          <a:xfrm>
            <a:off x="5295394" y="1685036"/>
            <a:ext cx="2073839" cy="37998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b="1" cap="small" dirty="0"/>
              <a:t>Fogadó</a:t>
            </a:r>
            <a:endParaRPr lang="en-US" b="1" cap="small" dirty="0"/>
          </a:p>
        </p:txBody>
      </p:sp>
      <p:sp>
        <p:nvSpPr>
          <p:cNvPr id="87" name="TextBox 86"/>
          <p:cNvSpPr txBox="1"/>
          <p:nvPr/>
        </p:nvSpPr>
        <p:spPr>
          <a:xfrm>
            <a:off x="2900335" y="1695688"/>
            <a:ext cx="230422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i="1" cap="small" dirty="0"/>
              <a:t>Közös csatorna</a:t>
            </a:r>
            <a:endParaRPr lang="en-US" i="1" cap="small" dirty="0"/>
          </a:p>
        </p:txBody>
      </p:sp>
      <p:sp>
        <p:nvSpPr>
          <p:cNvPr id="41" name="Rectangle 53"/>
          <p:cNvSpPr/>
          <p:nvPr/>
        </p:nvSpPr>
        <p:spPr>
          <a:xfrm>
            <a:off x="5398751" y="2264452"/>
            <a:ext cx="505734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6159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val 73"/>
          <p:cNvSpPr/>
          <p:nvPr/>
        </p:nvSpPr>
        <p:spPr>
          <a:xfrm>
            <a:off x="3758063" y="3334711"/>
            <a:ext cx="541479" cy="464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Adaptív fabejárás példa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538887" y="3172068"/>
            <a:ext cx="665911" cy="506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3204798" y="3172068"/>
            <a:ext cx="712543" cy="506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627706" y="3678700"/>
            <a:ext cx="284871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3912577" y="3678700"/>
            <a:ext cx="367519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965895" y="3671666"/>
            <a:ext cx="284871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5250766" y="3671666"/>
            <a:ext cx="367519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373689" y="3678700"/>
            <a:ext cx="284871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6658560" y="3678700"/>
            <a:ext cx="367519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250905" y="3678700"/>
            <a:ext cx="284871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2535775" y="3678700"/>
            <a:ext cx="367520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250766" y="3165034"/>
            <a:ext cx="647627" cy="513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5898393" y="3165034"/>
            <a:ext cx="760167" cy="513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204798" y="2443088"/>
            <a:ext cx="1316207" cy="728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4521004" y="2443088"/>
            <a:ext cx="1377389" cy="721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2945499" y="4786586"/>
            <a:ext cx="166978" cy="601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3112477" y="4694254"/>
            <a:ext cx="448592" cy="693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112477" y="4694254"/>
            <a:ext cx="1167619" cy="693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112477" y="4694252"/>
            <a:ext cx="2462102" cy="693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3112477" y="4694252"/>
            <a:ext cx="3166000" cy="693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466891" y="5387926"/>
            <a:ext cx="168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Küldő állomások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280480" y="2090057"/>
            <a:ext cx="541479" cy="464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0.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Lightning Bolt 68"/>
          <p:cNvSpPr/>
          <p:nvPr/>
        </p:nvSpPr>
        <p:spPr>
          <a:xfrm>
            <a:off x="4223073" y="2158610"/>
            <a:ext cx="240910" cy="464234"/>
          </a:xfrm>
          <a:prstGeom prst="lightningBol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2906562" y="2845190"/>
            <a:ext cx="541479" cy="464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Lightning Bolt 70"/>
          <p:cNvSpPr/>
          <p:nvPr/>
        </p:nvSpPr>
        <p:spPr>
          <a:xfrm>
            <a:off x="2843433" y="2913796"/>
            <a:ext cx="240910" cy="464234"/>
          </a:xfrm>
          <a:prstGeom prst="lightningBol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Lightning Bolt 71"/>
          <p:cNvSpPr/>
          <p:nvPr/>
        </p:nvSpPr>
        <p:spPr>
          <a:xfrm>
            <a:off x="3692758" y="3350589"/>
            <a:ext cx="240910" cy="464234"/>
          </a:xfrm>
          <a:prstGeom prst="lightningBol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2163742" y="3334711"/>
            <a:ext cx="541479" cy="464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3240413" y="4160920"/>
            <a:ext cx="541479" cy="464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4.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4163870" y="4164576"/>
            <a:ext cx="541479" cy="464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5.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5722384" y="2840584"/>
            <a:ext cx="541479" cy="464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6.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4853046" y="3391704"/>
            <a:ext cx="541479" cy="464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7.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6484600" y="3356533"/>
            <a:ext cx="541479" cy="464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8.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Lightning Bolt 79"/>
          <p:cNvSpPr/>
          <p:nvPr/>
        </p:nvSpPr>
        <p:spPr>
          <a:xfrm>
            <a:off x="5669040" y="2898381"/>
            <a:ext cx="240910" cy="464234"/>
          </a:xfrm>
          <a:prstGeom prst="lightningBol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60</a:t>
            </a:fld>
            <a:endParaRPr lang="en-US"/>
          </a:p>
        </p:txBody>
      </p:sp>
      <p:sp>
        <p:nvSpPr>
          <p:cNvPr id="38" name="TextBox 3"/>
          <p:cNvSpPr txBox="1"/>
          <p:nvPr/>
        </p:nvSpPr>
        <p:spPr>
          <a:xfrm>
            <a:off x="2084211" y="4374431"/>
            <a:ext cx="5149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B         C         D        E         F          G        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95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67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Az adatkapcsolati réteg „legtetején”…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452884" y="1600200"/>
            <a:ext cx="5538716" cy="5105400"/>
          </a:xfrm>
        </p:spPr>
        <p:txBody>
          <a:bodyPr/>
          <a:lstStyle/>
          <a:p>
            <a:r>
              <a:rPr lang="en-US" dirty="0"/>
              <a:t>Bridging</a:t>
            </a:r>
            <a:r>
              <a:rPr lang="hu-HU" dirty="0"/>
              <a:t>, avagy hidak</a:t>
            </a:r>
            <a:endParaRPr lang="en-US" dirty="0"/>
          </a:p>
          <a:p>
            <a:pPr lvl="1"/>
            <a:r>
              <a:rPr lang="hu-HU" dirty="0"/>
              <a:t>Hogyan kapcsoljunk össze LAN-okat</a:t>
            </a:r>
            <a:r>
              <a:rPr lang="en-US" dirty="0"/>
              <a:t>?</a:t>
            </a:r>
          </a:p>
          <a:p>
            <a:r>
              <a:rPr lang="hu-HU" dirty="0"/>
              <a:t>Funkciók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Keretek forgalomirányítása a LAN-ok között</a:t>
            </a:r>
            <a:endParaRPr lang="en-US" dirty="0"/>
          </a:p>
          <a:p>
            <a:r>
              <a:rPr lang="hu-HU" dirty="0"/>
              <a:t>Kihívások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Plug-and-play, </a:t>
            </a:r>
            <a:r>
              <a:rPr lang="hu-HU" dirty="0"/>
              <a:t>önmagát konfiguráló</a:t>
            </a:r>
          </a:p>
          <a:p>
            <a:pPr lvl="1"/>
            <a:r>
              <a:rPr lang="hu-HU" dirty="0"/>
              <a:t>Esetleges hurkok feloldása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0798" y="2238270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Alkalmazási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0536" y="2813758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Megjelenítési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70667" y="3386935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Ülés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70667" y="3960112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Szállítói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70667" y="4533289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Hálózati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70667" y="5111023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Adatkapcsolati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70798" y="5684200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Fizikai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2647665" y="1869744"/>
            <a:ext cx="559559" cy="4653886"/>
          </a:xfrm>
          <a:prstGeom prst="leftBrace">
            <a:avLst>
              <a:gd name="adj1" fmla="val 8333"/>
              <a:gd name="adj2" fmla="val 69478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020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ontent Placeholder 3"/>
          <p:cNvSpPr txBox="1">
            <a:spLocks/>
          </p:cNvSpPr>
          <p:nvPr/>
        </p:nvSpPr>
        <p:spPr>
          <a:xfrm>
            <a:off x="-1" y="4700947"/>
            <a:ext cx="7149540" cy="21585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Pro: </a:t>
            </a:r>
            <a:r>
              <a:rPr lang="hu-HU" sz="2800" dirty="0"/>
              <a:t>Egyszerű</a:t>
            </a:r>
            <a:endParaRPr lang="en-US" sz="2800" dirty="0"/>
          </a:p>
          <a:p>
            <a:pPr lvl="1"/>
            <a:r>
              <a:rPr lang="hu-HU" sz="2400" dirty="0"/>
              <a:t>Olcsó és buta hardver</a:t>
            </a:r>
            <a:endParaRPr lang="en-US" sz="2400" dirty="0"/>
          </a:p>
          <a:p>
            <a:r>
              <a:rPr lang="hu-HU" sz="2800" dirty="0"/>
              <a:t>Kontra</a:t>
            </a:r>
            <a:r>
              <a:rPr lang="en-US" sz="2800" dirty="0"/>
              <a:t>: </a:t>
            </a:r>
            <a:r>
              <a:rPr lang="hu-HU" sz="2800" dirty="0"/>
              <a:t>Nem skálázható</a:t>
            </a:r>
            <a:endParaRPr lang="en-US" sz="2800" dirty="0"/>
          </a:p>
          <a:p>
            <a:pPr lvl="1"/>
            <a:r>
              <a:rPr lang="hu-HU" sz="2400" dirty="0"/>
              <a:t>Több állomás</a:t>
            </a:r>
            <a:r>
              <a:rPr lang="en-US" sz="2400" dirty="0"/>
              <a:t> = </a:t>
            </a:r>
            <a:r>
              <a:rPr lang="hu-HU" sz="2400" dirty="0"/>
              <a:t>több ütközés</a:t>
            </a:r>
            <a:r>
              <a:rPr lang="en-US" sz="2400" dirty="0"/>
              <a:t> = </a:t>
            </a:r>
            <a:r>
              <a:rPr lang="hu-HU" sz="2400" dirty="0"/>
              <a:t>káosz</a:t>
            </a:r>
            <a:endParaRPr lang="en-US" sz="24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123566" y="3343695"/>
            <a:ext cx="620461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Visszatekintés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31960"/>
            <a:ext cx="8839200" cy="638033"/>
          </a:xfrm>
        </p:spPr>
        <p:txBody>
          <a:bodyPr>
            <a:normAutofit/>
          </a:bodyPr>
          <a:lstStyle/>
          <a:p>
            <a:r>
              <a:rPr lang="hu-HU" dirty="0"/>
              <a:t>Az</a:t>
            </a:r>
            <a:r>
              <a:rPr lang="en-US" dirty="0"/>
              <a:t> Ethernet</a:t>
            </a:r>
            <a:r>
              <a:rPr lang="hu-HU" dirty="0"/>
              <a:t> eredetileg adatszóró technológia volt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90994" y="3214894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478414" y="2227995"/>
            <a:ext cx="813748" cy="1197587"/>
            <a:chOff x="769390" y="2282588"/>
            <a:chExt cx="813748" cy="1197587"/>
          </a:xfrm>
        </p:grpSpPr>
        <p:sp>
          <p:nvSpPr>
            <p:cNvPr id="16" name="Up Arrow Callout 15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4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2986490" y="2227995"/>
            <a:ext cx="813748" cy="1197586"/>
            <a:chOff x="2354807" y="2282588"/>
            <a:chExt cx="813748" cy="1197586"/>
          </a:xfrm>
        </p:grpSpPr>
        <p:sp>
          <p:nvSpPr>
            <p:cNvPr id="14" name="Up Arrow Callout 13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4494566" y="2227995"/>
            <a:ext cx="813748" cy="1197587"/>
            <a:chOff x="3967518" y="2282588"/>
            <a:chExt cx="813748" cy="1197587"/>
          </a:xfrm>
        </p:grpSpPr>
        <p:sp>
          <p:nvSpPr>
            <p:cNvPr id="12" name="Up Arrow Callout 11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6002643" y="2227995"/>
            <a:ext cx="813748" cy="1197587"/>
            <a:chOff x="5662115" y="2282588"/>
            <a:chExt cx="813748" cy="1197587"/>
          </a:xfrm>
        </p:grpSpPr>
        <p:sp>
          <p:nvSpPr>
            <p:cNvPr id="15" name="Up Arrow Callout 14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5" name="Picture 3" descr="C:\Users\t0ph3r\Documents\CS 4700\assets\20620842-260x260-0-0_Ctg%2B7%2Bft%2BCoaxial%2BEthernet%2B10Base%2B2%2BCable%2B0318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3" r="13790"/>
          <a:stretch/>
        </p:blipFill>
        <p:spPr bwMode="auto">
          <a:xfrm>
            <a:off x="7863840" y="2012710"/>
            <a:ext cx="1280160" cy="192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971771" y="3848667"/>
            <a:ext cx="1908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Tee Connector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2261494"/>
            <a:ext cx="1474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Terminator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55875" y="2723159"/>
            <a:ext cx="163920" cy="44993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926231" y="3489276"/>
            <a:ext cx="0" cy="45037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652456" y="4950619"/>
            <a:ext cx="181742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6359305" y="4950619"/>
            <a:ext cx="1110580" cy="882054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359305" y="4317518"/>
            <a:ext cx="1110580" cy="633101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169" y="4430180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307" y="5229596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857" y="3924245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7225078" y="4658231"/>
            <a:ext cx="1309616" cy="58477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Hub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6764303" y="3023608"/>
            <a:ext cx="1524230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Repeater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771786" y="3173098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766376" y="3173097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2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97965E-6 L -0.42535 -0.00046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67" y="-2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99537E-6 L 0.27309 -0.0004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31" grpId="0" animBg="1"/>
      <p:bldP spid="30" grpId="0" animBg="1"/>
      <p:bldP spid="30" grpId="1" animBg="1"/>
      <p:bldP spid="34" grpId="0" animBg="1"/>
      <p:bldP spid="34" grpId="1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LAN-ok összekapcsolása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9568" y="4166327"/>
            <a:ext cx="9050030" cy="2607513"/>
          </a:xfrm>
        </p:spPr>
        <p:txBody>
          <a:bodyPr>
            <a:normAutofit fontScale="77500" lnSpcReduction="20000"/>
          </a:bodyPr>
          <a:lstStyle/>
          <a:p>
            <a:r>
              <a:rPr lang="hu-HU" dirty="0"/>
              <a:t>A </a:t>
            </a:r>
            <a:r>
              <a:rPr lang="hu-HU" dirty="0" err="1"/>
              <a:t>bridge-ek</a:t>
            </a:r>
            <a:r>
              <a:rPr lang="hu-HU" dirty="0"/>
              <a:t> lekorlátozzák az ütközési </a:t>
            </a:r>
            <a:br>
              <a:rPr lang="hu-HU" dirty="0"/>
            </a:br>
            <a:r>
              <a:rPr lang="hu-HU" dirty="0"/>
              <a:t>tartományok méretét</a:t>
            </a:r>
            <a:endParaRPr lang="en-US" dirty="0"/>
          </a:p>
          <a:p>
            <a:pPr lvl="1"/>
            <a:r>
              <a:rPr lang="hu-HU" dirty="0"/>
              <a:t>Jelentősen növelik a skálázhatóságot</a:t>
            </a:r>
            <a:endParaRPr lang="en-US" dirty="0"/>
          </a:p>
          <a:p>
            <a:pPr lvl="1"/>
            <a:r>
              <a:rPr lang="hu-HU" dirty="0"/>
              <a:t>Kérdés</a:t>
            </a:r>
            <a:r>
              <a:rPr lang="en-US" dirty="0"/>
              <a:t>: </a:t>
            </a:r>
            <a:r>
              <a:rPr lang="hu-HU" dirty="0"/>
              <a:t>lehetne-e az egész Internet egy </a:t>
            </a:r>
            <a:r>
              <a:rPr lang="hu-HU" dirty="0" err="1"/>
              <a:t>bridge-ekkel</a:t>
            </a:r>
            <a:r>
              <a:rPr lang="hu-HU" dirty="0"/>
              <a:t> összekötött tartomány</a:t>
            </a:r>
            <a:r>
              <a:rPr lang="en-US" dirty="0"/>
              <a:t>?</a:t>
            </a:r>
          </a:p>
          <a:p>
            <a:r>
              <a:rPr lang="hu-HU" dirty="0"/>
              <a:t>Hátrány</a:t>
            </a:r>
            <a:r>
              <a:rPr lang="en-US" dirty="0"/>
              <a:t>: </a:t>
            </a:r>
            <a:r>
              <a:rPr lang="hu-HU" dirty="0"/>
              <a:t>a </a:t>
            </a:r>
            <a:r>
              <a:rPr lang="en-US" dirty="0"/>
              <a:t>bridge</a:t>
            </a:r>
            <a:r>
              <a:rPr lang="hu-HU" dirty="0" err="1"/>
              <a:t>-ek</a:t>
            </a:r>
            <a:r>
              <a:rPr lang="hu-HU" dirty="0"/>
              <a:t> sokkal komplexebb eszközök a </a:t>
            </a:r>
            <a:r>
              <a:rPr lang="hu-HU" dirty="0" err="1"/>
              <a:t>hub-oknál</a:t>
            </a:r>
            <a:endParaRPr lang="en-US" dirty="0"/>
          </a:p>
          <a:p>
            <a:pPr lvl="1"/>
            <a:r>
              <a:rPr lang="hu-HU" dirty="0"/>
              <a:t>Fizikai réteg VS Adatkapcsolati réteg</a:t>
            </a:r>
            <a:endParaRPr lang="en-US" dirty="0"/>
          </a:p>
          <a:p>
            <a:pPr lvl="1"/>
            <a:r>
              <a:rPr lang="hu-HU" dirty="0"/>
              <a:t>Memória pufferek, csomag feldolgozó hardver és </a:t>
            </a:r>
            <a:r>
              <a:rPr lang="hu-HU" dirty="0" err="1"/>
              <a:t>routing</a:t>
            </a:r>
            <a:r>
              <a:rPr lang="hu-HU" dirty="0"/>
              <a:t> (útválasztó) táblák szükségesek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97823" y="2563324"/>
            <a:ext cx="400390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40221" y="2434523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2415" y="1607987"/>
            <a:ext cx="704783" cy="1037224"/>
            <a:chOff x="769390" y="2282588"/>
            <a:chExt cx="813748" cy="1197587"/>
          </a:xfrm>
        </p:grpSpPr>
        <p:sp>
          <p:nvSpPr>
            <p:cNvPr id="8" name="Up Arrow Callout 7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1590671" y="1607986"/>
            <a:ext cx="704783" cy="1037223"/>
            <a:chOff x="2354807" y="2282588"/>
            <a:chExt cx="813748" cy="1197586"/>
          </a:xfrm>
        </p:grpSpPr>
        <p:sp>
          <p:nvSpPr>
            <p:cNvPr id="11" name="Up Arrow Callout 10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2601631" y="1607987"/>
            <a:ext cx="704783" cy="1037224"/>
            <a:chOff x="3967518" y="2282588"/>
            <a:chExt cx="813748" cy="1197587"/>
          </a:xfrm>
        </p:grpSpPr>
        <p:sp>
          <p:nvSpPr>
            <p:cNvPr id="14" name="Up Arrow Callout 13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3639888" y="1607987"/>
            <a:ext cx="704783" cy="1037224"/>
            <a:chOff x="5662115" y="2282588"/>
            <a:chExt cx="813748" cy="1197587"/>
          </a:xfrm>
        </p:grpSpPr>
        <p:sp>
          <p:nvSpPr>
            <p:cNvPr id="17" name="Up Arrow Callout 16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5" name="Straight Connector 24"/>
          <p:cNvCxnSpPr/>
          <p:nvPr/>
        </p:nvCxnSpPr>
        <p:spPr>
          <a:xfrm>
            <a:off x="497823" y="3815222"/>
            <a:ext cx="400390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40221" y="3686421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552415" y="2859885"/>
            <a:ext cx="704783" cy="1037224"/>
            <a:chOff x="769390" y="2282588"/>
            <a:chExt cx="813748" cy="1197587"/>
          </a:xfrm>
        </p:grpSpPr>
        <p:sp>
          <p:nvSpPr>
            <p:cNvPr id="28" name="Up Arrow Callout 27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/>
          <p:cNvGrpSpPr/>
          <p:nvPr/>
        </p:nvGrpSpPr>
        <p:grpSpPr>
          <a:xfrm>
            <a:off x="1590671" y="2859884"/>
            <a:ext cx="704783" cy="1037223"/>
            <a:chOff x="2354807" y="2282588"/>
            <a:chExt cx="813748" cy="1197586"/>
          </a:xfrm>
        </p:grpSpPr>
        <p:sp>
          <p:nvSpPr>
            <p:cNvPr id="31" name="Up Arrow Callout 30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/>
          <p:cNvGrpSpPr/>
          <p:nvPr/>
        </p:nvGrpSpPr>
        <p:grpSpPr>
          <a:xfrm>
            <a:off x="2601631" y="2859885"/>
            <a:ext cx="704783" cy="1037224"/>
            <a:chOff x="3967518" y="2282588"/>
            <a:chExt cx="813748" cy="1197587"/>
          </a:xfrm>
        </p:grpSpPr>
        <p:sp>
          <p:nvSpPr>
            <p:cNvPr id="34" name="Up Arrow Callout 33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/>
          <p:cNvGrpSpPr/>
          <p:nvPr/>
        </p:nvGrpSpPr>
        <p:grpSpPr>
          <a:xfrm>
            <a:off x="3639888" y="2859885"/>
            <a:ext cx="704783" cy="1037224"/>
            <a:chOff x="5662115" y="2282588"/>
            <a:chExt cx="813748" cy="1197587"/>
          </a:xfrm>
        </p:grpSpPr>
        <p:sp>
          <p:nvSpPr>
            <p:cNvPr id="37" name="Up Arrow Callout 36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0" name="Straight Connector 39"/>
          <p:cNvCxnSpPr/>
          <p:nvPr/>
        </p:nvCxnSpPr>
        <p:spPr>
          <a:xfrm>
            <a:off x="7431075" y="3733334"/>
            <a:ext cx="1057836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478610" y="3727259"/>
            <a:ext cx="860175" cy="741657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110" y="3439214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519" y="4143821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Connector 55"/>
          <p:cNvCxnSpPr/>
          <p:nvPr/>
        </p:nvCxnSpPr>
        <p:spPr>
          <a:xfrm flipV="1">
            <a:off x="7519920" y="2924051"/>
            <a:ext cx="818864" cy="774487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518" y="2598956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Straight Connector 58"/>
          <p:cNvCxnSpPr/>
          <p:nvPr/>
        </p:nvCxnSpPr>
        <p:spPr>
          <a:xfrm flipV="1">
            <a:off x="6464098" y="1837546"/>
            <a:ext cx="0" cy="973203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624894" y="2028762"/>
            <a:ext cx="886739" cy="775912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706" y="1606908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503" y="1606908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Straight Connector 62"/>
          <p:cNvCxnSpPr/>
          <p:nvPr/>
        </p:nvCxnSpPr>
        <p:spPr>
          <a:xfrm flipV="1">
            <a:off x="6552943" y="2001466"/>
            <a:ext cx="818864" cy="774487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447" y="1606908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Elbow Connector 69"/>
          <p:cNvCxnSpPr>
            <a:stCxn id="24" idx="3"/>
          </p:cNvCxnSpPr>
          <p:nvPr/>
        </p:nvCxnSpPr>
        <p:spPr>
          <a:xfrm>
            <a:off x="4736874" y="2563324"/>
            <a:ext cx="888020" cy="916834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39" idx="3"/>
          </p:cNvCxnSpPr>
          <p:nvPr/>
        </p:nvCxnSpPr>
        <p:spPr>
          <a:xfrm flipV="1">
            <a:off x="4736874" y="3658853"/>
            <a:ext cx="541377" cy="156369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46" idx="1"/>
          </p:cNvCxnSpPr>
          <p:nvPr/>
        </p:nvCxnSpPr>
        <p:spPr>
          <a:xfrm rot="10800000">
            <a:off x="6366947" y="3713612"/>
            <a:ext cx="679673" cy="1"/>
          </a:xfrm>
          <a:prstGeom prst="bentConnector3">
            <a:avLst/>
          </a:prstGeom>
          <a:ln w="571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65" idx="2"/>
            <a:endCxn id="1026" idx="0"/>
          </p:cNvCxnSpPr>
          <p:nvPr/>
        </p:nvCxnSpPr>
        <p:spPr>
          <a:xfrm rot="5400000">
            <a:off x="5960540" y="2915792"/>
            <a:ext cx="397493" cy="609627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001" y="3419352"/>
            <a:ext cx="1396942" cy="5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6079642" y="2560194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46619" y="3482779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79272" y="2434523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479272" y="3686421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113834" y="1565494"/>
            <a:ext cx="4771883" cy="122410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6962375" y="2517838"/>
            <a:ext cx="2112730" cy="239900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113834" y="2799864"/>
            <a:ext cx="4771883" cy="122410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5077160" y="1538198"/>
            <a:ext cx="2683780" cy="164678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7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</a:t>
            </a:r>
            <a:r>
              <a:rPr lang="hu-HU" dirty="0" err="1"/>
              <a:t>-ek</a:t>
            </a:r>
            <a:r>
              <a:rPr lang="hu-HU" dirty="0"/>
              <a:t> (magyarul: hidak)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3993776"/>
          </a:xfrm>
        </p:spPr>
        <p:txBody>
          <a:bodyPr>
            <a:normAutofit/>
          </a:bodyPr>
          <a:lstStyle/>
          <a:p>
            <a:r>
              <a:rPr lang="hu-HU" dirty="0"/>
              <a:t>Az</a:t>
            </a:r>
            <a:r>
              <a:rPr lang="en-US" dirty="0"/>
              <a:t> Ethernet switch</a:t>
            </a:r>
            <a:r>
              <a:rPr lang="hu-HU" dirty="0"/>
              <a:t> eredeti formája</a:t>
            </a:r>
            <a:endParaRPr lang="en-US" dirty="0"/>
          </a:p>
          <a:p>
            <a:r>
              <a:rPr lang="hu-HU" dirty="0"/>
              <a:t>Több</a:t>
            </a:r>
            <a:r>
              <a:rPr lang="en-US" dirty="0"/>
              <a:t> IEEE 802 LAN</a:t>
            </a:r>
            <a:r>
              <a:rPr lang="hu-HU" dirty="0" err="1"/>
              <a:t>-t</a:t>
            </a:r>
            <a:r>
              <a:rPr lang="hu-HU" dirty="0"/>
              <a:t> kapcsol össze a 2. rétegben</a:t>
            </a:r>
            <a:endParaRPr lang="en-US" dirty="0"/>
          </a:p>
          <a:p>
            <a:r>
              <a:rPr lang="hu-HU" dirty="0"/>
              <a:t>Célok</a:t>
            </a:r>
            <a:endParaRPr lang="en-US" dirty="0"/>
          </a:p>
          <a:p>
            <a:pPr lvl="1"/>
            <a:r>
              <a:rPr lang="hu-HU" dirty="0"/>
              <a:t>Ütközési tartományok számának csökkentése</a:t>
            </a:r>
            <a:endParaRPr lang="en-US" dirty="0"/>
          </a:p>
          <a:p>
            <a:pPr lvl="1"/>
            <a:r>
              <a:rPr lang="hu-HU" dirty="0"/>
              <a:t>Teljes átlátszóság</a:t>
            </a:r>
            <a:endParaRPr lang="en-US" dirty="0"/>
          </a:p>
          <a:p>
            <a:pPr lvl="2"/>
            <a:r>
              <a:rPr lang="en-US" dirty="0"/>
              <a:t>“Plug-and-play,” </a:t>
            </a:r>
            <a:r>
              <a:rPr lang="hu-HU" dirty="0"/>
              <a:t>önmagát konfiguráló</a:t>
            </a:r>
            <a:endParaRPr lang="en-US" dirty="0"/>
          </a:p>
          <a:p>
            <a:pPr lvl="2"/>
            <a:r>
              <a:rPr lang="hu-HU" dirty="0"/>
              <a:t>Nem szükségesek </a:t>
            </a:r>
            <a:r>
              <a:rPr lang="hu-HU" dirty="0" err="1"/>
              <a:t>hw</a:t>
            </a:r>
            <a:r>
              <a:rPr lang="hu-HU" dirty="0"/>
              <a:t> és </a:t>
            </a:r>
            <a:r>
              <a:rPr lang="hu-HU" dirty="0" err="1"/>
              <a:t>sw</a:t>
            </a:r>
            <a:r>
              <a:rPr lang="hu-HU" dirty="0"/>
              <a:t> változtatások a </a:t>
            </a:r>
            <a:r>
              <a:rPr lang="hu-HU" dirty="0" err="1"/>
              <a:t>hosztokon</a:t>
            </a:r>
            <a:r>
              <a:rPr lang="hu-HU" dirty="0"/>
              <a:t>/</a:t>
            </a:r>
            <a:r>
              <a:rPr lang="hu-HU" dirty="0" err="1"/>
              <a:t>hub-okon</a:t>
            </a:r>
            <a:endParaRPr lang="en-US" dirty="0"/>
          </a:p>
          <a:p>
            <a:pPr lvl="2"/>
            <a:r>
              <a:rPr lang="hu-HU" dirty="0"/>
              <a:t>Nem lehet hatással meglévő</a:t>
            </a:r>
            <a:r>
              <a:rPr lang="en-US" dirty="0"/>
              <a:t> LAN op</a:t>
            </a:r>
            <a:r>
              <a:rPr lang="hu-HU" dirty="0" err="1"/>
              <a:t>erációkra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97822" y="6483180"/>
            <a:ext cx="400390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40220" y="6354379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52414" y="5527843"/>
            <a:ext cx="704783" cy="1037224"/>
            <a:chOff x="769390" y="2282588"/>
            <a:chExt cx="813748" cy="1197587"/>
          </a:xfrm>
        </p:grpSpPr>
        <p:sp>
          <p:nvSpPr>
            <p:cNvPr id="9" name="Up Arrow Callout 8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1590670" y="5527842"/>
            <a:ext cx="704783" cy="1037223"/>
            <a:chOff x="2354807" y="2282588"/>
            <a:chExt cx="813748" cy="1197586"/>
          </a:xfrm>
        </p:grpSpPr>
        <p:sp>
          <p:nvSpPr>
            <p:cNvPr id="12" name="Up Arrow Callout 11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2601630" y="5527843"/>
            <a:ext cx="704783" cy="1037224"/>
            <a:chOff x="3967518" y="2282588"/>
            <a:chExt cx="813748" cy="1197587"/>
          </a:xfrm>
        </p:grpSpPr>
        <p:sp>
          <p:nvSpPr>
            <p:cNvPr id="15" name="Up Arrow Callout 14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3639887" y="5527843"/>
            <a:ext cx="704783" cy="1037224"/>
            <a:chOff x="5662115" y="2282588"/>
            <a:chExt cx="813748" cy="1197587"/>
          </a:xfrm>
        </p:grpSpPr>
        <p:sp>
          <p:nvSpPr>
            <p:cNvPr id="18" name="Up Arrow Callout 17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0" name="Straight Connector 19"/>
          <p:cNvCxnSpPr/>
          <p:nvPr/>
        </p:nvCxnSpPr>
        <p:spPr>
          <a:xfrm>
            <a:off x="7431074" y="6401292"/>
            <a:ext cx="1057836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478609" y="5402238"/>
            <a:ext cx="0" cy="992979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109" y="6107172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568" y="5141850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/>
          <p:cNvCxnSpPr/>
          <p:nvPr/>
        </p:nvCxnSpPr>
        <p:spPr>
          <a:xfrm flipV="1">
            <a:off x="7519919" y="5592009"/>
            <a:ext cx="818864" cy="774487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517" y="5266914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Elbow Connector 26"/>
          <p:cNvCxnSpPr>
            <a:stCxn id="33" idx="3"/>
          </p:cNvCxnSpPr>
          <p:nvPr/>
        </p:nvCxnSpPr>
        <p:spPr>
          <a:xfrm flipV="1">
            <a:off x="4736873" y="6326811"/>
            <a:ext cx="541377" cy="156369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32" idx="1"/>
          </p:cNvCxnSpPr>
          <p:nvPr/>
        </p:nvCxnSpPr>
        <p:spPr>
          <a:xfrm rot="10800000">
            <a:off x="6366946" y="6381570"/>
            <a:ext cx="679673" cy="1"/>
          </a:xfrm>
          <a:prstGeom prst="bentConnector3">
            <a:avLst/>
          </a:prstGeom>
          <a:ln w="571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000" y="6087310"/>
            <a:ext cx="1396942" cy="5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7046618" y="6150737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79271" y="6354379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129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</a:t>
            </a:r>
            <a:r>
              <a:rPr lang="hu-HU" dirty="0" err="1"/>
              <a:t>-ek</a:t>
            </a:r>
            <a:r>
              <a:rPr lang="hu-HU" dirty="0"/>
              <a:t> (magyarul: hidak)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3993776"/>
          </a:xfrm>
        </p:spPr>
        <p:txBody>
          <a:bodyPr>
            <a:normAutofit/>
          </a:bodyPr>
          <a:lstStyle/>
          <a:p>
            <a:r>
              <a:rPr lang="hu-HU" dirty="0"/>
              <a:t>Az</a:t>
            </a:r>
            <a:r>
              <a:rPr lang="en-US" dirty="0"/>
              <a:t> Ethernet switch</a:t>
            </a:r>
            <a:r>
              <a:rPr lang="hu-HU" dirty="0"/>
              <a:t> eredeti formája</a:t>
            </a:r>
            <a:endParaRPr lang="en-US" dirty="0"/>
          </a:p>
          <a:p>
            <a:r>
              <a:rPr lang="hu-HU" dirty="0"/>
              <a:t>Több</a:t>
            </a:r>
            <a:r>
              <a:rPr lang="en-US" dirty="0"/>
              <a:t> IEEE 802 LAN</a:t>
            </a:r>
            <a:r>
              <a:rPr lang="hu-HU" dirty="0" err="1"/>
              <a:t>-t</a:t>
            </a:r>
            <a:r>
              <a:rPr lang="hu-HU" dirty="0"/>
              <a:t> kapcsol össze a 2. rétegben</a:t>
            </a:r>
            <a:endParaRPr lang="en-US" dirty="0"/>
          </a:p>
          <a:p>
            <a:r>
              <a:rPr lang="hu-HU" dirty="0"/>
              <a:t>Célok</a:t>
            </a:r>
            <a:endParaRPr lang="en-US" dirty="0"/>
          </a:p>
          <a:p>
            <a:pPr lvl="1"/>
            <a:r>
              <a:rPr lang="hu-HU" dirty="0"/>
              <a:t>Ütközési tartományok számának csökkentése</a:t>
            </a:r>
            <a:endParaRPr lang="en-US" dirty="0"/>
          </a:p>
          <a:p>
            <a:pPr lvl="1"/>
            <a:r>
              <a:rPr lang="hu-HU" dirty="0"/>
              <a:t>Teljes átlátszóság</a:t>
            </a:r>
            <a:endParaRPr lang="en-US" dirty="0"/>
          </a:p>
          <a:p>
            <a:pPr lvl="2"/>
            <a:r>
              <a:rPr lang="en-US" dirty="0"/>
              <a:t>“Plug-and-play,” </a:t>
            </a:r>
            <a:r>
              <a:rPr lang="hu-HU" dirty="0"/>
              <a:t>önmagát konfiguráló</a:t>
            </a:r>
            <a:endParaRPr lang="en-US" dirty="0"/>
          </a:p>
          <a:p>
            <a:pPr lvl="2"/>
            <a:r>
              <a:rPr lang="hu-HU" dirty="0"/>
              <a:t>Nem szükségesek </a:t>
            </a:r>
            <a:r>
              <a:rPr lang="hu-HU" dirty="0" err="1"/>
              <a:t>hw</a:t>
            </a:r>
            <a:r>
              <a:rPr lang="hu-HU" dirty="0"/>
              <a:t> és </a:t>
            </a:r>
            <a:r>
              <a:rPr lang="hu-HU" dirty="0" err="1"/>
              <a:t>sw</a:t>
            </a:r>
            <a:r>
              <a:rPr lang="hu-HU" dirty="0"/>
              <a:t> változtatások a </a:t>
            </a:r>
            <a:r>
              <a:rPr lang="hu-HU" dirty="0" err="1"/>
              <a:t>hosztokon</a:t>
            </a:r>
            <a:r>
              <a:rPr lang="hu-HU" dirty="0"/>
              <a:t>/</a:t>
            </a:r>
            <a:r>
              <a:rPr lang="hu-HU" dirty="0" err="1"/>
              <a:t>hub-okon</a:t>
            </a:r>
            <a:endParaRPr lang="en-US" dirty="0"/>
          </a:p>
          <a:p>
            <a:pPr lvl="2"/>
            <a:r>
              <a:rPr lang="hu-HU" dirty="0"/>
              <a:t>Nem lehet hatással meglévő</a:t>
            </a:r>
            <a:r>
              <a:rPr lang="en-US" dirty="0"/>
              <a:t> LAN op</a:t>
            </a:r>
            <a:r>
              <a:rPr lang="hu-HU" dirty="0" err="1"/>
              <a:t>erációkra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97822" y="6483180"/>
            <a:ext cx="400390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40220" y="6354379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52414" y="5527843"/>
            <a:ext cx="704783" cy="1037224"/>
            <a:chOff x="769390" y="2282588"/>
            <a:chExt cx="813748" cy="1197587"/>
          </a:xfrm>
        </p:grpSpPr>
        <p:sp>
          <p:nvSpPr>
            <p:cNvPr id="9" name="Up Arrow Callout 8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1590670" y="5527842"/>
            <a:ext cx="704783" cy="1037223"/>
            <a:chOff x="2354807" y="2282588"/>
            <a:chExt cx="813748" cy="1197586"/>
          </a:xfrm>
        </p:grpSpPr>
        <p:sp>
          <p:nvSpPr>
            <p:cNvPr id="12" name="Up Arrow Callout 11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2601630" y="5527843"/>
            <a:ext cx="704783" cy="1037224"/>
            <a:chOff x="3967518" y="2282588"/>
            <a:chExt cx="813748" cy="1197587"/>
          </a:xfrm>
        </p:grpSpPr>
        <p:sp>
          <p:nvSpPr>
            <p:cNvPr id="15" name="Up Arrow Callout 14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3639887" y="5527843"/>
            <a:ext cx="704783" cy="1037224"/>
            <a:chOff x="5662115" y="2282588"/>
            <a:chExt cx="813748" cy="1197587"/>
          </a:xfrm>
        </p:grpSpPr>
        <p:sp>
          <p:nvSpPr>
            <p:cNvPr id="18" name="Up Arrow Callout 17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0" name="Straight Connector 19"/>
          <p:cNvCxnSpPr/>
          <p:nvPr/>
        </p:nvCxnSpPr>
        <p:spPr>
          <a:xfrm>
            <a:off x="7431074" y="6401292"/>
            <a:ext cx="1057836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478609" y="5402238"/>
            <a:ext cx="0" cy="992979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109" y="6107172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568" y="5141850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/>
          <p:cNvCxnSpPr/>
          <p:nvPr/>
        </p:nvCxnSpPr>
        <p:spPr>
          <a:xfrm flipV="1">
            <a:off x="7519919" y="5592009"/>
            <a:ext cx="818864" cy="774487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517" y="5266914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Elbow Connector 26"/>
          <p:cNvCxnSpPr>
            <a:stCxn id="33" idx="3"/>
          </p:cNvCxnSpPr>
          <p:nvPr/>
        </p:nvCxnSpPr>
        <p:spPr>
          <a:xfrm flipV="1">
            <a:off x="4736873" y="6326811"/>
            <a:ext cx="541377" cy="156369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32" idx="1"/>
          </p:cNvCxnSpPr>
          <p:nvPr/>
        </p:nvCxnSpPr>
        <p:spPr>
          <a:xfrm rot="10800000">
            <a:off x="6366946" y="6381570"/>
            <a:ext cx="679673" cy="1"/>
          </a:xfrm>
          <a:prstGeom prst="bentConnector3">
            <a:avLst/>
          </a:prstGeom>
          <a:ln w="571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000" y="6087310"/>
            <a:ext cx="1396942" cy="5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7046618" y="6150737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79271" y="6354379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6"/>
          <p:cNvSpPr/>
          <p:nvPr/>
        </p:nvSpPr>
        <p:spPr>
          <a:xfrm>
            <a:off x="497000" y="2377660"/>
            <a:ext cx="8440755" cy="2192533"/>
          </a:xfrm>
          <a:prstGeom prst="rect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598529" y="2575832"/>
            <a:ext cx="8292970" cy="1958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8650" indent="-514350">
              <a:buClr>
                <a:schemeClr val="bg1"/>
              </a:buClr>
              <a:buFont typeface="+mj-lt"/>
              <a:buAutoNum type="arabicPeriod"/>
            </a:pPr>
            <a:r>
              <a:rPr lang="hu-HU" sz="3200" dirty="0">
                <a:solidFill>
                  <a:schemeClr val="bg1"/>
                </a:solidFill>
              </a:rPr>
              <a:t>Keretek továbbítása</a:t>
            </a:r>
            <a:endParaRPr lang="en-US" sz="3200" dirty="0">
              <a:solidFill>
                <a:schemeClr val="bg1"/>
              </a:solidFill>
            </a:endParaRPr>
          </a:p>
          <a:p>
            <a:pPr marL="6286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(MAC) </a:t>
            </a:r>
            <a:r>
              <a:rPr lang="hu-HU" sz="3200" dirty="0">
                <a:solidFill>
                  <a:schemeClr val="bg1"/>
                </a:solidFill>
              </a:rPr>
              <a:t>címek tanulása</a:t>
            </a:r>
            <a:endParaRPr lang="en-US" sz="3200" dirty="0">
              <a:solidFill>
                <a:schemeClr val="bg1"/>
              </a:solidFill>
            </a:endParaRPr>
          </a:p>
          <a:p>
            <a:pPr marL="628650" indent="-514350">
              <a:buClr>
                <a:schemeClr val="bg1"/>
              </a:buClr>
              <a:buFont typeface="+mj-lt"/>
              <a:buAutoNum type="arabicPeriod"/>
            </a:pPr>
            <a:r>
              <a:rPr lang="hu-HU" sz="3200" dirty="0">
                <a:solidFill>
                  <a:schemeClr val="bg1"/>
                </a:solidFill>
              </a:rPr>
              <a:t>Feszítőfa (</a:t>
            </a:r>
            <a:r>
              <a:rPr lang="en-US" sz="3200" dirty="0">
                <a:solidFill>
                  <a:schemeClr val="bg1"/>
                </a:solidFill>
              </a:rPr>
              <a:t>Spanning Tree</a:t>
            </a:r>
            <a:r>
              <a:rPr lang="hu-HU" sz="3200" dirty="0">
                <a:solidFill>
                  <a:schemeClr val="bg1"/>
                </a:solidFill>
              </a:rPr>
              <a:t>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Algorit</a:t>
            </a:r>
            <a:r>
              <a:rPr lang="hu-HU" sz="3200" dirty="0" err="1">
                <a:solidFill>
                  <a:schemeClr val="bg1"/>
                </a:solidFill>
              </a:rPr>
              <a:t>mus</a:t>
            </a:r>
            <a:r>
              <a:rPr lang="hu-HU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(</a:t>
            </a:r>
            <a:r>
              <a:rPr lang="hu-HU" sz="3200" dirty="0">
                <a:solidFill>
                  <a:schemeClr val="bg1"/>
                </a:solidFill>
              </a:rPr>
              <a:t>a hurkok kezelésére</a:t>
            </a:r>
            <a:r>
              <a:rPr lang="en-US" sz="32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04433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0ph3r\Documents\CS 4700\assets\8-port-switch-rear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7" b="25548"/>
          <a:stretch/>
        </p:blipFill>
        <p:spPr bwMode="auto">
          <a:xfrm>
            <a:off x="326751" y="4364024"/>
            <a:ext cx="8592913" cy="226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070851" y="3764586"/>
          <a:ext cx="450924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8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00:00:00:00:00:DD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0" dirty="0"/>
                        <a:t> </a:t>
                      </a:r>
                      <a:r>
                        <a:rPr lang="hu-HU" baseline="0" dirty="0"/>
                        <a:t>perc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Keret Továbbító Táblák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Minden </a:t>
            </a:r>
            <a:r>
              <a:rPr lang="hu-HU" sz="2400" dirty="0" err="1"/>
              <a:t>bridge</a:t>
            </a:r>
            <a:r>
              <a:rPr lang="hu-HU" sz="2400" dirty="0"/>
              <a:t> karbantart egy</a:t>
            </a:r>
            <a:r>
              <a:rPr lang="en-US" sz="2400" dirty="0"/>
              <a:t> </a:t>
            </a:r>
            <a:r>
              <a:rPr lang="hu-HU" sz="2400" dirty="0">
                <a:solidFill>
                  <a:schemeClr val="accent1"/>
                </a:solidFill>
              </a:rPr>
              <a:t>továbbító táblát (f</a:t>
            </a:r>
            <a:r>
              <a:rPr lang="en-US" sz="2400" dirty="0" err="1">
                <a:solidFill>
                  <a:schemeClr val="accent1"/>
                </a:solidFill>
              </a:rPr>
              <a:t>orwarding</a:t>
            </a:r>
            <a:r>
              <a:rPr lang="en-US" sz="2400" dirty="0">
                <a:solidFill>
                  <a:schemeClr val="accent1"/>
                </a:solidFill>
              </a:rPr>
              <a:t> table</a:t>
            </a:r>
            <a:r>
              <a:rPr lang="hu-HU" sz="2400" dirty="0">
                <a:solidFill>
                  <a:schemeClr val="accent1"/>
                </a:solidFill>
              </a:rPr>
              <a:t>)</a:t>
            </a:r>
            <a:endParaRPr lang="en-US" sz="24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70847" y="2266577"/>
          <a:ext cx="45092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 </a:t>
                      </a:r>
                      <a:r>
                        <a:rPr lang="hu-HU" dirty="0"/>
                        <a:t>Cím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00:00:00:00:00:AA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hu-HU" dirty="0"/>
                        <a:t>perc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00:00:00:00:00:BB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</a:t>
                      </a:r>
                      <a:r>
                        <a:rPr lang="hu-HU" dirty="0"/>
                        <a:t>perc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00:00:00:00:00:CC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hu-HU" dirty="0"/>
                        <a:t>mp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Elbow Connector 6"/>
          <p:cNvCxnSpPr/>
          <p:nvPr/>
        </p:nvCxnSpPr>
        <p:spPr>
          <a:xfrm rot="16200000" flipH="1">
            <a:off x="5665693" y="3532095"/>
            <a:ext cx="2241182" cy="806826"/>
          </a:xfrm>
          <a:prstGeom prst="bentConnector3">
            <a:avLst>
              <a:gd name="adj1" fmla="val 0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5535706" y="4011707"/>
            <a:ext cx="1891557" cy="197226"/>
          </a:xfrm>
          <a:prstGeom prst="bentConnector3">
            <a:avLst>
              <a:gd name="adj1" fmla="val -237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5400000">
            <a:off x="5459509" y="4132735"/>
            <a:ext cx="1506072" cy="340656"/>
          </a:xfrm>
          <a:prstGeom prst="bentConnector3">
            <a:avLst>
              <a:gd name="adj1" fmla="val 50000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6200000" flipH="1">
            <a:off x="6136342" y="4173075"/>
            <a:ext cx="1120596" cy="645456"/>
          </a:xfrm>
          <a:prstGeom prst="bentConnector3">
            <a:avLst>
              <a:gd name="adj1" fmla="val -400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10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Címek tanulása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3072468"/>
          </a:xfrm>
          <a:ln>
            <a:solidFill>
              <a:schemeClr val="bg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hu-HU" dirty="0"/>
              <a:t>Kézi beállítás is lehetséges, de</a:t>
            </a:r>
            <a:r>
              <a:rPr lang="en-US" dirty="0"/>
              <a:t>…</a:t>
            </a:r>
          </a:p>
          <a:p>
            <a:pPr lvl="1"/>
            <a:r>
              <a:rPr lang="hu-HU" dirty="0"/>
              <a:t>Időigényes</a:t>
            </a:r>
          </a:p>
          <a:p>
            <a:pPr lvl="1"/>
            <a:r>
              <a:rPr lang="hu-HU" dirty="0"/>
              <a:t>Potenciális hiba forrás</a:t>
            </a:r>
            <a:endParaRPr lang="en-US" dirty="0"/>
          </a:p>
          <a:p>
            <a:pPr lvl="1"/>
            <a:r>
              <a:rPr lang="hu-HU" dirty="0"/>
              <a:t>Nem alkalmazkodik a változásokhoz</a:t>
            </a:r>
            <a:r>
              <a:rPr lang="en-US" dirty="0"/>
              <a:t> (</a:t>
            </a:r>
            <a:r>
              <a:rPr lang="hu-HU" dirty="0"/>
              <a:t>új </a:t>
            </a:r>
            <a:r>
              <a:rPr lang="hu-HU" dirty="0" err="1"/>
              <a:t>hosztok</a:t>
            </a:r>
            <a:r>
              <a:rPr lang="hu-HU" dirty="0"/>
              <a:t> léphetnek be és régiek hagyhatják el a hálózatot</a:t>
            </a:r>
            <a:r>
              <a:rPr lang="en-US" dirty="0"/>
              <a:t>)</a:t>
            </a:r>
          </a:p>
          <a:p>
            <a:r>
              <a:rPr lang="hu-HU" dirty="0"/>
              <a:t>Ehelyett: tanuljuk meg a címeket</a:t>
            </a:r>
            <a:endParaRPr lang="en-US" dirty="0"/>
          </a:p>
          <a:p>
            <a:pPr lvl="1"/>
            <a:r>
              <a:rPr lang="hu-HU" dirty="0"/>
              <a:t>Tekintsük a</a:t>
            </a:r>
            <a:r>
              <a:rPr lang="en-US" dirty="0"/>
              <a:t> </a:t>
            </a:r>
            <a:r>
              <a:rPr lang="hu-HU" dirty="0">
                <a:solidFill>
                  <a:schemeClr val="accent1"/>
                </a:solidFill>
              </a:rPr>
              <a:t>forrás címeit</a:t>
            </a:r>
            <a:r>
              <a:rPr lang="en-US" dirty="0"/>
              <a:t> </a:t>
            </a:r>
            <a:r>
              <a:rPr lang="hu-HU" dirty="0"/>
              <a:t>a különböző portokon beérkező kereteknek --- képezzünk ebből egy táblázatot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1491" y="6629719"/>
            <a:ext cx="969963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14223" y="6500918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29613" y="5674382"/>
            <a:ext cx="704783" cy="1037224"/>
            <a:chOff x="5662115" y="2282588"/>
            <a:chExt cx="813748" cy="1197587"/>
          </a:xfrm>
        </p:grpSpPr>
        <p:sp>
          <p:nvSpPr>
            <p:cNvPr id="8" name="Up Arrow Callout 7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" name="Straight Connector 9"/>
          <p:cNvCxnSpPr/>
          <p:nvPr/>
        </p:nvCxnSpPr>
        <p:spPr>
          <a:xfrm>
            <a:off x="4078187" y="6544983"/>
            <a:ext cx="1057836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719" y="6063126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Elbow Connector 11"/>
          <p:cNvCxnSpPr>
            <a:stCxn id="16" idx="3"/>
          </p:cNvCxnSpPr>
          <p:nvPr/>
        </p:nvCxnSpPr>
        <p:spPr>
          <a:xfrm flipV="1">
            <a:off x="1526599" y="6473350"/>
            <a:ext cx="541377" cy="156369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5" idx="1"/>
          </p:cNvCxnSpPr>
          <p:nvPr/>
        </p:nvCxnSpPr>
        <p:spPr>
          <a:xfrm rot="10800000">
            <a:off x="3014059" y="6525261"/>
            <a:ext cx="679673" cy="1"/>
          </a:xfrm>
          <a:prstGeom prst="bentConnector3">
            <a:avLst/>
          </a:prstGeom>
          <a:ln w="571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726" y="6233849"/>
            <a:ext cx="1396942" cy="5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693731" y="6294428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68997" y="6500918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1" y="529666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00:00:00:00:00:AA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61317" y="6300486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00:00:00:00:00:BB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04413" y="592509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50279" y="592509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078191" y="5488962"/>
          <a:ext cx="450924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8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00:00:00:00:00:BB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0 minutes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4078187" y="4737573"/>
          <a:ext cx="450924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 </a:t>
                      </a:r>
                      <a:r>
                        <a:rPr lang="hu-HU" dirty="0"/>
                        <a:t>cím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00:00:00:00:00:AA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Oval 23"/>
          <p:cNvSpPr/>
          <p:nvPr/>
        </p:nvSpPr>
        <p:spPr>
          <a:xfrm>
            <a:off x="651546" y="6414899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86916" y="6357345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ent Arrow 25"/>
          <p:cNvSpPr/>
          <p:nvPr/>
        </p:nvSpPr>
        <p:spPr>
          <a:xfrm>
            <a:off x="2604632" y="4639111"/>
            <a:ext cx="1396917" cy="1535185"/>
          </a:xfrm>
          <a:prstGeom prst="bentArrow">
            <a:avLst>
              <a:gd name="adj1" fmla="val 1899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 flipH="1">
            <a:off x="6309037" y="3431219"/>
            <a:ext cx="3035933" cy="954107"/>
            <a:chOff x="545369" y="4977544"/>
            <a:chExt cx="5181605" cy="1429637"/>
          </a:xfrm>
        </p:grpSpPr>
        <p:sp>
          <p:nvSpPr>
            <p:cNvPr id="28" name="Rectangular Callout 27"/>
            <p:cNvSpPr/>
            <p:nvPr/>
          </p:nvSpPr>
          <p:spPr>
            <a:xfrm>
              <a:off x="545369" y="4977544"/>
              <a:ext cx="5181602" cy="1384995"/>
            </a:xfrm>
            <a:prstGeom prst="wedgeRectCallout">
              <a:avLst>
                <a:gd name="adj1" fmla="val -9229"/>
                <a:gd name="adj2" fmla="val 13965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5372" y="4977544"/>
              <a:ext cx="5181602" cy="1429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Töröljük a régi bejegyzéseket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321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116 L 0.18264 0.00255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9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09345E-6 L -0.22795 -0.00093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0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Címek tanulása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3072468"/>
          </a:xfrm>
          <a:ln>
            <a:solidFill>
              <a:schemeClr val="bg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hu-HU" dirty="0"/>
              <a:t>Kézi beállítás is lehetséges, de</a:t>
            </a:r>
            <a:r>
              <a:rPr lang="en-US" dirty="0"/>
              <a:t>…</a:t>
            </a:r>
          </a:p>
          <a:p>
            <a:pPr lvl="1"/>
            <a:r>
              <a:rPr lang="hu-HU" dirty="0"/>
              <a:t>Időigényes</a:t>
            </a:r>
          </a:p>
          <a:p>
            <a:pPr lvl="1"/>
            <a:r>
              <a:rPr lang="hu-HU" dirty="0"/>
              <a:t>Potenciális hiba forrás</a:t>
            </a:r>
            <a:endParaRPr lang="en-US" dirty="0"/>
          </a:p>
          <a:p>
            <a:pPr lvl="1"/>
            <a:r>
              <a:rPr lang="hu-HU" dirty="0"/>
              <a:t>Nem alkalmazkodik a változásokhoz</a:t>
            </a:r>
            <a:r>
              <a:rPr lang="en-US" dirty="0"/>
              <a:t> (</a:t>
            </a:r>
            <a:r>
              <a:rPr lang="hu-HU" dirty="0"/>
              <a:t>új </a:t>
            </a:r>
            <a:r>
              <a:rPr lang="hu-HU" dirty="0" err="1"/>
              <a:t>hosztok</a:t>
            </a:r>
            <a:r>
              <a:rPr lang="hu-HU" dirty="0"/>
              <a:t> léphetnek be és régiek hagyhatják el a hálózatot</a:t>
            </a:r>
            <a:r>
              <a:rPr lang="en-US" dirty="0"/>
              <a:t>)</a:t>
            </a:r>
          </a:p>
          <a:p>
            <a:r>
              <a:rPr lang="hu-HU" dirty="0"/>
              <a:t>Ehelyett: tanuljuk meg a címeket</a:t>
            </a:r>
            <a:endParaRPr lang="en-US" dirty="0"/>
          </a:p>
          <a:p>
            <a:pPr lvl="1"/>
            <a:r>
              <a:rPr lang="hu-HU" dirty="0"/>
              <a:t>Tekintsük a</a:t>
            </a:r>
            <a:r>
              <a:rPr lang="en-US" dirty="0"/>
              <a:t> </a:t>
            </a:r>
            <a:r>
              <a:rPr lang="hu-HU" dirty="0">
                <a:solidFill>
                  <a:schemeClr val="accent1"/>
                </a:solidFill>
              </a:rPr>
              <a:t>forrás címeit</a:t>
            </a:r>
            <a:r>
              <a:rPr lang="en-US" dirty="0"/>
              <a:t> </a:t>
            </a:r>
            <a:r>
              <a:rPr lang="hu-HU" dirty="0"/>
              <a:t>a különböző portokon beérkező kereteknek --- képezzünk ebből egy táblázatot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1491" y="6629719"/>
            <a:ext cx="969963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14223" y="6500918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29613" y="5674382"/>
            <a:ext cx="704783" cy="1037224"/>
            <a:chOff x="5662115" y="2282588"/>
            <a:chExt cx="813748" cy="1197587"/>
          </a:xfrm>
        </p:grpSpPr>
        <p:sp>
          <p:nvSpPr>
            <p:cNvPr id="8" name="Up Arrow Callout 7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" name="Straight Connector 9"/>
          <p:cNvCxnSpPr/>
          <p:nvPr/>
        </p:nvCxnSpPr>
        <p:spPr>
          <a:xfrm>
            <a:off x="4078187" y="6544983"/>
            <a:ext cx="1057836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719" y="6063126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Elbow Connector 11"/>
          <p:cNvCxnSpPr>
            <a:stCxn id="16" idx="3"/>
          </p:cNvCxnSpPr>
          <p:nvPr/>
        </p:nvCxnSpPr>
        <p:spPr>
          <a:xfrm flipV="1">
            <a:off x="1526599" y="6473350"/>
            <a:ext cx="541377" cy="156369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5" idx="1"/>
          </p:cNvCxnSpPr>
          <p:nvPr/>
        </p:nvCxnSpPr>
        <p:spPr>
          <a:xfrm rot="10800000">
            <a:off x="3014059" y="6525261"/>
            <a:ext cx="679673" cy="1"/>
          </a:xfrm>
          <a:prstGeom prst="bentConnector3">
            <a:avLst/>
          </a:prstGeom>
          <a:ln w="571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726" y="6233849"/>
            <a:ext cx="1396942" cy="5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693731" y="6294428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68997" y="6500918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1" y="529666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00:00:00:00:00:AA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61317" y="6300486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00:00:00:00:00:BB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04413" y="592509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50279" y="592509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078191" y="5488962"/>
          <a:ext cx="450924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8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00:00:00:00:00:BB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0 minutes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4078187" y="4737573"/>
          <a:ext cx="450924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 </a:t>
                      </a:r>
                      <a:r>
                        <a:rPr lang="hu-HU" dirty="0"/>
                        <a:t>cím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00:00:00:00:00:AA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Oval 23"/>
          <p:cNvSpPr/>
          <p:nvPr/>
        </p:nvSpPr>
        <p:spPr>
          <a:xfrm>
            <a:off x="651546" y="6414899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86916" y="6357345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ent Arrow 25"/>
          <p:cNvSpPr/>
          <p:nvPr/>
        </p:nvSpPr>
        <p:spPr>
          <a:xfrm>
            <a:off x="2604632" y="4639111"/>
            <a:ext cx="1396917" cy="1535185"/>
          </a:xfrm>
          <a:prstGeom prst="bentArrow">
            <a:avLst>
              <a:gd name="adj1" fmla="val 1899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846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Hurkok problémája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399" y="1600200"/>
            <a:ext cx="4857751" cy="50147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&lt;</a:t>
            </a:r>
            <a:r>
              <a:rPr lang="en-US" dirty="0" err="1"/>
              <a:t>Src</a:t>
            </a:r>
            <a:r>
              <a:rPr lang="en-US" dirty="0"/>
              <a:t>=AA, </a:t>
            </a:r>
            <a:r>
              <a:rPr lang="en-US" dirty="0" err="1"/>
              <a:t>Dest</a:t>
            </a:r>
            <a:r>
              <a:rPr lang="en-US" dirty="0"/>
              <a:t>=DD&gt;</a:t>
            </a:r>
          </a:p>
          <a:p>
            <a:r>
              <a:rPr lang="hu-HU" dirty="0"/>
              <a:t>Ez megy a végtelenségig</a:t>
            </a:r>
            <a:endParaRPr lang="en-US" dirty="0"/>
          </a:p>
          <a:p>
            <a:pPr lvl="1"/>
            <a:r>
              <a:rPr lang="hu-HU" dirty="0"/>
              <a:t>Hogyan állítható meg?</a:t>
            </a:r>
            <a:endParaRPr lang="en-US" dirty="0"/>
          </a:p>
          <a:p>
            <a:r>
              <a:rPr lang="hu-HU" dirty="0"/>
              <a:t>Távolítsuk el a hurkokat a topológiából</a:t>
            </a:r>
            <a:endParaRPr lang="en-US" dirty="0"/>
          </a:p>
          <a:p>
            <a:pPr lvl="1"/>
            <a:r>
              <a:rPr lang="hu-HU" dirty="0"/>
              <a:t>A kábelek kihúzása nélkül</a:t>
            </a:r>
            <a:endParaRPr lang="en-US" dirty="0"/>
          </a:p>
          <a:p>
            <a:r>
              <a:rPr lang="en-US" dirty="0"/>
              <a:t>802.1</a:t>
            </a:r>
            <a:r>
              <a:rPr lang="hu-HU" dirty="0"/>
              <a:t> (LAN)</a:t>
            </a:r>
            <a:r>
              <a:rPr lang="en-US" dirty="0"/>
              <a:t> </a:t>
            </a:r>
            <a:r>
              <a:rPr lang="hu-HU" dirty="0"/>
              <a:t>definiál egy algoritmust </a:t>
            </a:r>
            <a:r>
              <a:rPr lang="hu-HU" dirty="0">
                <a:solidFill>
                  <a:schemeClr val="accent1"/>
                </a:solidFill>
              </a:rPr>
              <a:t>feszítőfa </a:t>
            </a:r>
            <a:r>
              <a:rPr lang="en-US" dirty="0"/>
              <a:t>f</a:t>
            </a:r>
            <a:r>
              <a:rPr lang="hu-HU" dirty="0"/>
              <a:t>építéséhez és karbantartásához, mely mentén lehetséges a keretek továbbítása</a:t>
            </a:r>
            <a:endParaRPr lang="en-US" dirty="0"/>
          </a:p>
          <a:p>
            <a:pPr lvl="1"/>
            <a:endParaRPr lang="en-US" dirty="0"/>
          </a:p>
        </p:txBody>
      </p:sp>
      <p:cxnSp>
        <p:nvCxnSpPr>
          <p:cNvPr id="5" name="Elbow Connector 4"/>
          <p:cNvCxnSpPr>
            <a:stCxn id="14" idx="3"/>
            <a:endCxn id="6" idx="2"/>
          </p:cNvCxnSpPr>
          <p:nvPr/>
        </p:nvCxnSpPr>
        <p:spPr>
          <a:xfrm flipV="1">
            <a:off x="6988464" y="4360220"/>
            <a:ext cx="680483" cy="907007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105" y="3991511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 flipV="1">
            <a:off x="6731917" y="5251134"/>
            <a:ext cx="256547" cy="775912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055" y="5759083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V="1">
            <a:off x="6178243" y="5251134"/>
            <a:ext cx="272079" cy="689912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52" y="5759083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944846" y="643031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14355" y="433969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6773226" y="2217343"/>
            <a:ext cx="285528" cy="875843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380" y="1864952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260859" y="2353556"/>
            <a:ext cx="230771" cy="73963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177" y="1864952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260859" y="2878446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28" name="Elbow Connector 27"/>
          <p:cNvCxnSpPr>
            <a:stCxn id="14" idx="1"/>
            <a:endCxn id="29" idx="2"/>
          </p:cNvCxnSpPr>
          <p:nvPr/>
        </p:nvCxnSpPr>
        <p:spPr>
          <a:xfrm rot="10800000">
            <a:off x="5601669" y="4360221"/>
            <a:ext cx="617882" cy="907007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827" y="3991511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5567429" y="433969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19551" y="5036394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29" idx="0"/>
            <a:endCxn id="25" idx="1"/>
          </p:cNvCxnSpPr>
          <p:nvPr/>
        </p:nvCxnSpPr>
        <p:spPr>
          <a:xfrm rot="5400000" flipH="1" flipV="1">
            <a:off x="5490148" y="3220800"/>
            <a:ext cx="882232" cy="659190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578347" y="367026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</a:t>
            </a:r>
          </a:p>
        </p:txBody>
      </p:sp>
      <p:cxnSp>
        <p:nvCxnSpPr>
          <p:cNvPr id="37" name="Elbow Connector 36"/>
          <p:cNvCxnSpPr>
            <a:stCxn id="6" idx="0"/>
            <a:endCxn id="25" idx="3"/>
          </p:cNvCxnSpPr>
          <p:nvPr/>
        </p:nvCxnSpPr>
        <p:spPr>
          <a:xfrm rot="16200000" flipV="1">
            <a:off x="6908244" y="3230807"/>
            <a:ext cx="882232" cy="639175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915990" y="367026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4189339" y="4017537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8165511" y="3968852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6771224" y="643031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BB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44846" y="149562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771224" y="149562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DD</a:t>
            </a:r>
          </a:p>
        </p:txBody>
      </p:sp>
      <p:sp>
        <p:nvSpPr>
          <p:cNvPr id="56" name="Right Arrow 55"/>
          <p:cNvSpPr/>
          <p:nvPr/>
        </p:nvSpPr>
        <p:spPr>
          <a:xfrm rot="18000000">
            <a:off x="6081111" y="5441950"/>
            <a:ext cx="446872" cy="39428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Bent Arrow 56"/>
          <p:cNvSpPr/>
          <p:nvPr/>
        </p:nvSpPr>
        <p:spPr>
          <a:xfrm rot="16200000">
            <a:off x="5261738" y="4450370"/>
            <a:ext cx="964710" cy="86830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Bent Arrow 57"/>
          <p:cNvSpPr/>
          <p:nvPr/>
        </p:nvSpPr>
        <p:spPr>
          <a:xfrm rot="16200000" flipV="1">
            <a:off x="6993645" y="4450178"/>
            <a:ext cx="964710" cy="89146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Curved Right Arrow 58"/>
          <p:cNvSpPr/>
          <p:nvPr/>
        </p:nvSpPr>
        <p:spPr>
          <a:xfrm rot="5400000">
            <a:off x="6019212" y="2325482"/>
            <a:ext cx="872464" cy="240787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Curved Right Arrow 59"/>
          <p:cNvSpPr/>
          <p:nvPr/>
        </p:nvSpPr>
        <p:spPr>
          <a:xfrm rot="5400000" flipV="1">
            <a:off x="6489208" y="2348070"/>
            <a:ext cx="872464" cy="23626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1" name="Table 60"/>
          <p:cNvGraphicFramePr>
            <a:graphicFrameLocks noGrp="1"/>
          </p:cNvGraphicFramePr>
          <p:nvPr/>
        </p:nvGraphicFramePr>
        <p:xfrm>
          <a:off x="4189339" y="4025926"/>
          <a:ext cx="915765" cy="3708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8165511" y="3977241"/>
          <a:ext cx="915765" cy="3708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Curved Right Arrow 62"/>
          <p:cNvSpPr/>
          <p:nvPr/>
        </p:nvSpPr>
        <p:spPr>
          <a:xfrm rot="5400000" flipH="1">
            <a:off x="5951616" y="3625953"/>
            <a:ext cx="874681" cy="240787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Curved Right Arrow 63"/>
          <p:cNvSpPr/>
          <p:nvPr/>
        </p:nvSpPr>
        <p:spPr>
          <a:xfrm rot="5400000" flipH="1" flipV="1">
            <a:off x="6421613" y="3648542"/>
            <a:ext cx="874682" cy="23626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4189339" y="4031210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/>
        </p:nvGraphicFramePr>
        <p:xfrm>
          <a:off x="8165511" y="3982525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92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60" grpId="0" animBg="1"/>
      <p:bldP spid="63" grpId="0" animBg="1"/>
      <p:bldP spid="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Csúszó-ablak protokollok 2/</a:t>
            </a:r>
            <a:r>
              <a:rPr lang="hu-HU" dirty="0" err="1"/>
              <a:t>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845734"/>
                <a:ext cx="7460782" cy="402336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hu-HU" sz="1800" b="1" cap="small" dirty="0"/>
                  <a:t>Jellemzők (általános)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küldő nyilvántartja a küldhető sorozatszámok halmazát. (</a:t>
                </a:r>
                <a:r>
                  <a:rPr lang="hu-HU" sz="1800" i="1" dirty="0"/>
                  <a:t>adási ablak</a:t>
                </a:r>
                <a:r>
                  <a:rPr lang="hu-HU" sz="1800" dirty="0"/>
                  <a:t>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fogadó nyilvántartja a fogadható sorozatszámok halmazát. (</a:t>
                </a:r>
                <a:r>
                  <a:rPr lang="hu-HU" sz="1800" i="1" dirty="0"/>
                  <a:t>vételi ablak</a:t>
                </a:r>
                <a:r>
                  <a:rPr lang="hu-HU" sz="1800" dirty="0"/>
                  <a:t>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sorozatszámok halmaza minden esetben véges. </a:t>
                </a:r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hu-HU" sz="1800" dirty="0"/>
                  <a:t> bites mező esetén: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800" i="1" dirty="0" smtClean="0">
                            <a:latin typeface="Cambria Math" panose="02040503050406030204" pitchFamily="18" charset="0"/>
                          </a:rPr>
                          <m:t>0..</m:t>
                        </m:r>
                        <m:sSup>
                          <m:sSupPr>
                            <m:ctrlPr>
                              <a:rPr lang="hu-HU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hu-HU" sz="18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hu-HU" sz="1800" dirty="0"/>
                  <a:t>.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adási ablak minden küldéssel szűkül, illetve nő egy nyugta érkezésével.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hu-HU" sz="1800" b="1" cap="small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hu-HU" sz="1800" b="1" cap="small" dirty="0"/>
                  <a:t>Jellemzők (gyakorlati alkalmazás esetén)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gyakorlatban kétirányú adatfolyamot kell kezelni (</a:t>
                </a:r>
                <a:r>
                  <a:rPr lang="hu-HU" sz="1800" i="1" dirty="0"/>
                  <a:t>duplex csatorna</a:t>
                </a:r>
                <a:r>
                  <a:rPr lang="hu-HU" sz="1800" dirty="0"/>
                  <a:t>)</a:t>
                </a:r>
              </a:p>
              <a:p>
                <a:pPr lvl="1"/>
                <a:r>
                  <a:rPr lang="hu-HU" sz="1800" dirty="0"/>
                  <a:t>két különböző szimplex csatorna használata (</a:t>
                </a:r>
                <a:r>
                  <a:rPr lang="hu-HU" sz="1800" i="1" dirty="0"/>
                  <a:t>két áramkör használata</a:t>
                </a:r>
                <a:r>
                  <a:rPr lang="hu-HU" sz="1800" dirty="0"/>
                  <a:t>)</a:t>
                </a:r>
              </a:p>
              <a:p>
                <a:pPr lvl="1"/>
                <a:r>
                  <a:rPr lang="hu-HU" sz="1800" dirty="0"/>
                  <a:t>egy csatorna használata (</a:t>
                </a:r>
                <a:r>
                  <a:rPr lang="hu-HU" sz="1800" i="1" dirty="0"/>
                  <a:t>egy áramkör használata</a:t>
                </a:r>
                <a:r>
                  <a:rPr lang="hu-HU" sz="1800" dirty="0"/>
                  <a:t>)</a:t>
                </a:r>
              </a:p>
              <a:p>
                <a:pPr marL="1200150" lvl="4" indent="-285750">
                  <a:spcBef>
                    <a:spcPts val="0"/>
                  </a:spcBef>
                </a:pPr>
                <a:r>
                  <a:rPr lang="hu-HU" sz="1800" b="1" dirty="0" err="1"/>
                  <a:t>piggybacking</a:t>
                </a:r>
                <a:r>
                  <a:rPr lang="hu-HU" sz="1800" b="1" dirty="0"/>
                  <a:t> módszer</a:t>
                </a:r>
                <a:r>
                  <a:rPr lang="hu-HU" sz="1800" dirty="0"/>
                  <a:t>– a kimenő nyugtákat késleltetjük, hogy rá tudjuk akasztani a következő kimenő adatkeretre (</a:t>
                </a:r>
                <a:r>
                  <a:rPr lang="hu-HU" sz="1800" i="1" dirty="0" err="1"/>
                  <a:t>ack</a:t>
                </a:r>
                <a:r>
                  <a:rPr lang="hu-HU" sz="1800" dirty="0"/>
                  <a:t> mező használata);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hu-HU" sz="1800" dirty="0"/>
              </a:p>
              <a:p>
                <a:endParaRPr lang="hu-HU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0" y="1845734"/>
                <a:ext cx="7460782" cy="4023360"/>
              </a:xfrm>
              <a:blipFill rotWithShape="1">
                <a:blip r:embed="rId2"/>
                <a:stretch>
                  <a:fillRect l="-654" t="-758" r="-572" b="-3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46889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  <a:endParaRPr lang="en-US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3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 rot="696379">
            <a:off x="5499942" y="3778955"/>
            <a:ext cx="1027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/>
              <a:t>ellenőrzés </a:t>
            </a:r>
          </a:p>
          <a:p>
            <a:pPr algn="ctr"/>
            <a:r>
              <a:rPr lang="hu-HU" sz="1600" dirty="0"/>
              <a:t>rendben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Egybites csúszó-ablak protokoll állapotátmenetei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24565"/>
            <a:ext cx="7749540" cy="119825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u-HU" sz="2200" b="1" cap="small" dirty="0"/>
              <a:t>Környezet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A maximális ablak méret legyen </a:t>
            </a:r>
            <a:r>
              <a:rPr lang="hu-HU" sz="2200" i="1" dirty="0"/>
              <a:t>1.</a:t>
            </a:r>
          </a:p>
          <a:p>
            <a:r>
              <a:rPr lang="hu-HU" sz="2200" i="1" dirty="0"/>
              <a:t>Emlékeztetőül</a:t>
            </a:r>
            <a:r>
              <a:rPr lang="hu-HU" sz="2200" dirty="0"/>
              <a:t>: két irányú adatforgalom lehetséges, azaz szimultán adás lehetséges.</a:t>
            </a:r>
          </a:p>
        </p:txBody>
      </p:sp>
      <p:sp>
        <p:nvSpPr>
          <p:cNvPr id="7" name="Oval 6"/>
          <p:cNvSpPr/>
          <p:nvPr/>
        </p:nvSpPr>
        <p:spPr>
          <a:xfrm>
            <a:off x="1300066" y="4002869"/>
            <a:ext cx="1678405" cy="13114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i="1" dirty="0">
                <a:solidFill>
                  <a:schemeClr val="tx1"/>
                </a:solidFill>
              </a:rPr>
              <a:t>A</a:t>
            </a:r>
            <a:r>
              <a:rPr lang="hu-HU" sz="1400" dirty="0">
                <a:solidFill>
                  <a:schemeClr val="tx1"/>
                </a:solidFill>
              </a:rPr>
              <a:t> elkéri a </a:t>
            </a:r>
            <a:r>
              <a:rPr lang="hu-HU" sz="1400" dirty="0" err="1">
                <a:solidFill>
                  <a:schemeClr val="tx1"/>
                </a:solidFill>
              </a:rPr>
              <a:t>datagrammot</a:t>
            </a:r>
            <a:r>
              <a:rPr lang="hu-HU" sz="1400" dirty="0">
                <a:solidFill>
                  <a:schemeClr val="tx1"/>
                </a:solidFill>
              </a:rPr>
              <a:t> a hálózati rétegtől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779118" y="3260558"/>
            <a:ext cx="1678405" cy="13114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tx1"/>
                </a:solidFill>
              </a:rPr>
              <a:t>B</a:t>
            </a:r>
            <a:r>
              <a:rPr lang="hu-HU" sz="1600" dirty="0">
                <a:solidFill>
                  <a:schemeClr val="tx1"/>
                </a:solidFill>
              </a:rPr>
              <a:t> ellenőrzi a küldés helyességét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20960215">
            <a:off x="2727549" y="3752143"/>
            <a:ext cx="1130246" cy="58477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keretépítés,</a:t>
            </a:r>
          </a:p>
          <a:p>
            <a:pPr algn="ctr"/>
            <a:r>
              <a:rPr lang="hu-HU" sz="1600" dirty="0"/>
              <a:t>küldés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7" idx="7"/>
            <a:endCxn id="8" idx="2"/>
          </p:cNvCxnSpPr>
          <p:nvPr/>
        </p:nvCxnSpPr>
        <p:spPr>
          <a:xfrm flipV="1">
            <a:off x="2732674" y="3916280"/>
            <a:ext cx="1046444" cy="2786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333309" y="4014222"/>
            <a:ext cx="1798834" cy="13114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i="1" dirty="0">
                <a:solidFill>
                  <a:schemeClr val="tx1"/>
                </a:solidFill>
              </a:rPr>
              <a:t>B</a:t>
            </a:r>
            <a:r>
              <a:rPr lang="hu-HU" sz="1400" dirty="0">
                <a:solidFill>
                  <a:schemeClr val="tx1"/>
                </a:solidFill>
              </a:rPr>
              <a:t> átadja az </a:t>
            </a:r>
            <a:r>
              <a:rPr lang="hu-HU" sz="1400" dirty="0" err="1">
                <a:solidFill>
                  <a:schemeClr val="tx1"/>
                </a:solidFill>
              </a:rPr>
              <a:t>datagrammot</a:t>
            </a:r>
            <a:r>
              <a:rPr lang="hu-HU" sz="1400" dirty="0">
                <a:solidFill>
                  <a:schemeClr val="tx1"/>
                </a:solidFill>
              </a:rPr>
              <a:t> a hálózati rétegnek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8" idx="6"/>
            <a:endCxn id="16" idx="1"/>
          </p:cNvCxnSpPr>
          <p:nvPr/>
        </p:nvCxnSpPr>
        <p:spPr>
          <a:xfrm>
            <a:off x="5457523" y="3916279"/>
            <a:ext cx="1139219" cy="2899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779117" y="5241598"/>
            <a:ext cx="1678405" cy="13114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tx1"/>
                </a:solidFill>
              </a:rPr>
              <a:t>A </a:t>
            </a:r>
            <a:r>
              <a:rPr lang="hu-HU" sz="1600" dirty="0">
                <a:solidFill>
                  <a:schemeClr val="tx1"/>
                </a:solidFill>
              </a:rPr>
              <a:t>nyugtát fogad és ellenőriz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16" idx="3"/>
            <a:endCxn id="45" idx="6"/>
          </p:cNvCxnSpPr>
          <p:nvPr/>
        </p:nvCxnSpPr>
        <p:spPr>
          <a:xfrm flipH="1">
            <a:off x="5457521" y="5133609"/>
            <a:ext cx="1139220" cy="7637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9968904">
            <a:off x="5306971" y="5220056"/>
            <a:ext cx="1549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nyugta küldése</a:t>
            </a:r>
          </a:p>
          <a:p>
            <a:pPr algn="ctr"/>
            <a:r>
              <a:rPr lang="hu-HU" sz="1600" dirty="0"/>
              <a:t>(a hibátlan keret</a:t>
            </a:r>
          </a:p>
          <a:p>
            <a:pPr algn="ctr"/>
            <a:r>
              <a:rPr lang="hu-HU" sz="1600" dirty="0"/>
              <a:t> sorszámával)</a:t>
            </a:r>
            <a:endParaRPr lang="en-US" sz="1600" dirty="0"/>
          </a:p>
        </p:txBody>
      </p:sp>
      <p:cxnSp>
        <p:nvCxnSpPr>
          <p:cNvPr id="55" name="Straight Arrow Connector 54"/>
          <p:cNvCxnSpPr>
            <a:stCxn id="45" idx="1"/>
            <a:endCxn id="11" idx="2"/>
          </p:cNvCxnSpPr>
          <p:nvPr/>
        </p:nvCxnSpPr>
        <p:spPr>
          <a:xfrm flipH="1" flipV="1">
            <a:off x="3346773" y="4331869"/>
            <a:ext cx="678141" cy="11017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5" idx="2"/>
            <a:endCxn id="7" idx="5"/>
          </p:cNvCxnSpPr>
          <p:nvPr/>
        </p:nvCxnSpPr>
        <p:spPr>
          <a:xfrm flipH="1" flipV="1">
            <a:off x="2732674" y="5122255"/>
            <a:ext cx="1046443" cy="7750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753561">
            <a:off x="2837355" y="5253495"/>
            <a:ext cx="910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sorszám</a:t>
            </a:r>
          </a:p>
          <a:p>
            <a:pPr algn="ctr"/>
            <a:r>
              <a:rPr lang="hu-HU" sz="1600" dirty="0"/>
              <a:t>rendben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 rot="3017521">
            <a:off x="3052072" y="4612153"/>
            <a:ext cx="1293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sorszám </a:t>
            </a:r>
          </a:p>
          <a:p>
            <a:pPr algn="ctr"/>
            <a:r>
              <a:rPr lang="hu-HU" sz="1600" dirty="0"/>
              <a:t>nincs rendben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2198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Pipelining</a:t>
            </a:r>
            <a:r>
              <a:rPr lang="hu-HU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794659" cy="4023360"/>
          </a:xfrm>
        </p:spPr>
        <p:txBody>
          <a:bodyPr>
            <a:normAutofit/>
          </a:bodyPr>
          <a:lstStyle/>
          <a:p>
            <a:r>
              <a:rPr lang="hu-HU" sz="2000" dirty="0"/>
              <a:t>Eddig feltételeztük, hogy </a:t>
            </a:r>
            <a:r>
              <a:rPr lang="hu-HU" sz="2000" i="1" dirty="0"/>
              <a:t>a keret vevőhöz való megérkezéséhez és a nyugta visszaérkezéséhez együttesen szükséges idő elhanyagolható</a:t>
            </a:r>
            <a:r>
              <a:rPr lang="hu-HU" sz="2000" dirty="0"/>
              <a:t>.</a:t>
            </a:r>
            <a:r>
              <a:rPr lang="en-US" sz="2000" dirty="0"/>
              <a:t> </a:t>
            </a:r>
            <a:endParaRPr lang="hu-HU" sz="2000" dirty="0"/>
          </a:p>
          <a:p>
            <a:pPr lvl="1"/>
            <a:r>
              <a:rPr lang="hu-HU" sz="2000" dirty="0"/>
              <a:t>a nagy RTT a sávszélesség kihasználtságra hatással lehet</a:t>
            </a:r>
          </a:p>
          <a:p>
            <a:pPr lvl="1"/>
            <a:r>
              <a:rPr lang="hu-HU" sz="2000" b="1" dirty="0"/>
              <a:t>Ötlet:</a:t>
            </a:r>
            <a:r>
              <a:rPr lang="hu-HU" sz="2000" dirty="0"/>
              <a:t> egyszerre több keret küldése</a:t>
            </a:r>
          </a:p>
          <a:p>
            <a:pPr lvl="1"/>
            <a:r>
              <a:rPr lang="hu-HU" sz="2000" dirty="0"/>
              <a:t>Ha az adatsebesség és az RTT szorzata nagy, akkor érdemes nagyméretű adási ablakot használni. (</a:t>
            </a:r>
            <a:r>
              <a:rPr lang="hu-HU" sz="2000" i="1" dirty="0" err="1"/>
              <a:t>pipelining</a:t>
            </a:r>
            <a:r>
              <a:rPr lang="hu-HU" sz="2000" dirty="0"/>
              <a:t>) </a:t>
            </a:r>
          </a:p>
          <a:p>
            <a:r>
              <a:rPr lang="hu-HU" sz="2000" dirty="0"/>
              <a:t>Mi van ha egy hosszú folyam közepén történik egy keret hiba?</a:t>
            </a:r>
          </a:p>
          <a:p>
            <a:pPr marL="544068" lvl="1" indent="-342900">
              <a:buFont typeface="+mj-lt"/>
              <a:buAutoNum type="arabicPeriod"/>
            </a:pPr>
            <a:r>
              <a:rPr lang="hu-HU" sz="2000" dirty="0"/>
              <a:t>„visszalépés N-nel”, avagy angolul </a:t>
            </a:r>
            <a:r>
              <a:rPr lang="hu-HU" sz="2000" i="1" dirty="0" err="1"/>
              <a:t>go-back-n</a:t>
            </a:r>
            <a:endParaRPr lang="hu-HU" sz="2000" i="1" dirty="0"/>
          </a:p>
          <a:p>
            <a:pPr marL="544068" lvl="1" indent="-342900">
              <a:buFont typeface="+mj-lt"/>
              <a:buAutoNum type="arabicPeriod"/>
            </a:pPr>
            <a:r>
              <a:rPr lang="hu-HU" sz="2000" i="1" dirty="0"/>
              <a:t>„</a:t>
            </a:r>
            <a:r>
              <a:rPr lang="hu-HU" sz="2000" dirty="0"/>
              <a:t>szelektív ismétlés</a:t>
            </a:r>
            <a:r>
              <a:rPr lang="hu-HU" sz="2000" i="1" dirty="0"/>
              <a:t>”</a:t>
            </a:r>
            <a:r>
              <a:rPr lang="hu-HU" sz="2000" dirty="0"/>
              <a:t>, avagy angolul </a:t>
            </a:r>
            <a:r>
              <a:rPr lang="hu-HU" sz="2000" i="1" dirty="0" err="1"/>
              <a:t>selective-repeat</a:t>
            </a:r>
            <a:endParaRPr lang="hu-HU" sz="2000" i="1" dirty="0"/>
          </a:p>
          <a:p>
            <a:pPr marL="544068" lvl="1" indent="-342900">
              <a:buFont typeface="+mj-lt"/>
              <a:buAutoNum type="arabicPeriod"/>
            </a:pPr>
            <a:endParaRPr lang="hu-HU" sz="2000" i="1" dirty="0"/>
          </a:p>
        </p:txBody>
      </p:sp>
    </p:spTree>
    <p:extLst>
      <p:ext uri="{BB962C8B-B14F-4D97-AF65-F5344CB8AC3E}">
        <p14:creationId xmlns:p14="http://schemas.microsoft.com/office/powerpoint/2010/main" val="3619594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 w="571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201F070FB50B854AB7799A1BB252F38D" ma:contentTypeVersion="5" ma:contentTypeDescription="Új dokumentum létrehozása." ma:contentTypeScope="" ma:versionID="1e9304014c46416fb941f7e373c6cb7b">
  <xsd:schema xmlns:xsd="http://www.w3.org/2001/XMLSchema" xmlns:xs="http://www.w3.org/2001/XMLSchema" xmlns:p="http://schemas.microsoft.com/office/2006/metadata/properties" xmlns:ns2="4286fdfb-ea5f-4858-abc5-83a3e24c52a3" targetNamespace="http://schemas.microsoft.com/office/2006/metadata/properties" ma:root="true" ma:fieldsID="55821424804c8907ca1f322e21902a26" ns2:_="">
    <xsd:import namespace="4286fdfb-ea5f-4858-abc5-83a3e24c52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86fdfb-ea5f-4858-abc5-83a3e24c52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510A98-7DD6-4E4A-B031-F50F86D77138}"/>
</file>

<file path=customXml/itemProps2.xml><?xml version="1.0" encoding="utf-8"?>
<ds:datastoreItem xmlns:ds="http://schemas.openxmlformats.org/officeDocument/2006/customXml" ds:itemID="{183E07B8-2BBC-4F5B-8F32-9A205DC0E856}"/>
</file>

<file path=customXml/itemProps3.xml><?xml version="1.0" encoding="utf-8"?>
<ds:datastoreItem xmlns:ds="http://schemas.openxmlformats.org/officeDocument/2006/customXml" ds:itemID="{CE05F7C9-A3CB-4060-97EC-4107E930141D}"/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73918</TotalTime>
  <Words>4592</Words>
  <Application>Microsoft Office PowerPoint</Application>
  <PresentationFormat>Diavetítés a képernyőre (4:3 oldalarány)</PresentationFormat>
  <Paragraphs>891</Paragraphs>
  <Slides>70</Slides>
  <Notes>9</Notes>
  <HiddenSlides>1</HiddenSlides>
  <MMClips>0</MMClips>
  <ScaleCrop>false</ScaleCrop>
  <HeadingPairs>
    <vt:vector size="8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70</vt:i4>
      </vt:variant>
    </vt:vector>
  </HeadingPairs>
  <TitlesOfParts>
    <vt:vector size="80" baseType="lpstr">
      <vt:lpstr>Arial</vt:lpstr>
      <vt:lpstr>Calibri</vt:lpstr>
      <vt:lpstr>Cambria Math</vt:lpstr>
      <vt:lpstr>Symbol</vt:lpstr>
      <vt:lpstr>Times New Roman</vt:lpstr>
      <vt:lpstr>Tw Cen MT</vt:lpstr>
      <vt:lpstr>Wingdings</vt:lpstr>
      <vt:lpstr>Wingdings 2</vt:lpstr>
      <vt:lpstr>Median</vt:lpstr>
      <vt:lpstr>Equation</vt:lpstr>
      <vt:lpstr>Számítógépes Hálózatok</vt:lpstr>
      <vt:lpstr>Hogyan javítsunk a hatékonyságon?</vt:lpstr>
      <vt:lpstr>Csúszó-ablak protokollok 1/2</vt:lpstr>
      <vt:lpstr>Csúszó ablak</vt:lpstr>
      <vt:lpstr>PowerPoint-bemutató</vt:lpstr>
      <vt:lpstr>Példa 3-bites csúszó-ablak protokollra</vt:lpstr>
      <vt:lpstr>Csúszó-ablak protokollok 2/2</vt:lpstr>
      <vt:lpstr>Egybites csúszó-ablak protokoll állapotátmenetei</vt:lpstr>
      <vt:lpstr>Pipelining </vt:lpstr>
      <vt:lpstr>„visszalépés N-nel” stratégia</vt:lpstr>
      <vt:lpstr>„ szelektív ismétlés” stratégia</vt:lpstr>
      <vt:lpstr>Ethernet keret</vt:lpstr>
      <vt:lpstr>PowerPoint-bemutató</vt:lpstr>
      <vt:lpstr>Mi az a közeg hozzáférés ?</vt:lpstr>
      <vt:lpstr>MAC alréteg</vt:lpstr>
      <vt:lpstr>Statikus csatornakiosztás</vt:lpstr>
      <vt:lpstr>Dinamikus csatornakiosztás</vt:lpstr>
      <vt:lpstr>Dinamikus csatornakiosztás</vt:lpstr>
      <vt:lpstr>Átvitel és terhelés</vt:lpstr>
      <vt:lpstr>(Tiszta) ALOHA</vt:lpstr>
      <vt:lpstr>ALOHA</vt:lpstr>
      <vt:lpstr>Teljesítmény elemzés -Poisson Folyam</vt:lpstr>
      <vt:lpstr>Teljesítmény elemzés –Poisson eloszlás</vt:lpstr>
      <vt:lpstr>Poisson Eloszlás példák</vt:lpstr>
      <vt:lpstr>ALOHA vizsgálata</vt:lpstr>
      <vt:lpstr>ALOHA vizsgálata</vt:lpstr>
      <vt:lpstr>ALOHA vizsgálata</vt:lpstr>
      <vt:lpstr>ALOHA vizsgálata</vt:lpstr>
      <vt:lpstr>ALOHA vizsgálata</vt:lpstr>
      <vt:lpstr>ALOHA vs TDMA</vt:lpstr>
      <vt:lpstr>Réselt ALOHA</vt:lpstr>
      <vt:lpstr>A réselt ALOHA vizsgálata</vt:lpstr>
      <vt:lpstr>Réselt ALOHA</vt:lpstr>
      <vt:lpstr>Adatszóró (Broadcast) Ethernet</vt:lpstr>
      <vt:lpstr>Vivőjel érzékelés Carrier Sense Multiple Access (CSMA)</vt:lpstr>
      <vt:lpstr>1-perzisztens CSMA protokoll</vt:lpstr>
      <vt:lpstr>Nem-perzisztens CSMA protokoll</vt:lpstr>
      <vt:lpstr>p-perzisztens CSMA protokoll</vt:lpstr>
      <vt:lpstr>CSMA áttekintés</vt:lpstr>
      <vt:lpstr>CSMA és ALOHA protokollok összehasonlítása</vt:lpstr>
      <vt:lpstr>CSMA/CD - CSMA ütközés detektálással  (CD = Collision Detection)</vt:lpstr>
      <vt:lpstr>CSMA/CD</vt:lpstr>
      <vt:lpstr>CSMA/CD</vt:lpstr>
      <vt:lpstr>CSMA/CD Ütközések</vt:lpstr>
      <vt:lpstr>Binary Exponential Backoff –   Bináris exponenciális hátralék</vt:lpstr>
      <vt:lpstr>Binary Exponential Backoff</vt:lpstr>
      <vt:lpstr>Minimális keretméret</vt:lpstr>
      <vt:lpstr>CSMA/CD</vt:lpstr>
      <vt:lpstr>Minimális keretméret</vt:lpstr>
      <vt:lpstr>Minimális keretméret</vt:lpstr>
      <vt:lpstr>Kábelhossz példa</vt:lpstr>
      <vt:lpstr>Maximális keretméret</vt:lpstr>
      <vt:lpstr>Ütközésmentes protokollok</vt:lpstr>
      <vt:lpstr>Alapvető bittérkép protokoll  - Egy helyfoglalásos megoldás</vt:lpstr>
      <vt:lpstr>Bináris visszaszámlálás protokoll 1/2</vt:lpstr>
      <vt:lpstr>Bináris visszaszámlálás protokoll 2/2</vt:lpstr>
      <vt:lpstr>Korlátozott versenyes protokollok</vt:lpstr>
      <vt:lpstr>Adaptív fabejárási protokoll 1/2</vt:lpstr>
      <vt:lpstr>Adaptív fabejárási protokoll 2/2</vt:lpstr>
      <vt:lpstr>Adaptív fabejárás példa</vt:lpstr>
      <vt:lpstr>Az adatkapcsolati réteg „legtetején”…</vt:lpstr>
      <vt:lpstr>Visszatekintés</vt:lpstr>
      <vt:lpstr>LAN-ok összekapcsolása</vt:lpstr>
      <vt:lpstr>Bridge-ek (magyarul: hidak)</vt:lpstr>
      <vt:lpstr>Bridge-ek (magyarul: hidak)</vt:lpstr>
      <vt:lpstr>Keret Továbbító Táblák</vt:lpstr>
      <vt:lpstr>Címek tanulása</vt:lpstr>
      <vt:lpstr>Címek tanulása</vt:lpstr>
      <vt:lpstr>Hurkok problémája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LAKI Sandor</cp:lastModifiedBy>
  <cp:revision>973</cp:revision>
  <cp:lastPrinted>2012-08-22T04:00:45Z</cp:lastPrinted>
  <dcterms:created xsi:type="dcterms:W3CDTF">2012-01-03T02:22:46Z</dcterms:created>
  <dcterms:modified xsi:type="dcterms:W3CDTF">2021-10-12T20:50:07Z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0x010100201F070FB50B854AB7799A1BB252F38D</vt:lpwstr>
  </property>
</Properties>
</file>