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0"/>
  </p:notesMasterIdLst>
  <p:handoutMasterIdLst>
    <p:handoutMasterId r:id="rId61"/>
  </p:handoutMasterIdLst>
  <p:sldIdLst>
    <p:sldId id="388" r:id="rId2"/>
    <p:sldId id="669" r:id="rId3"/>
    <p:sldId id="670" r:id="rId4"/>
    <p:sldId id="671" r:id="rId5"/>
    <p:sldId id="690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  <p:sldId id="688" r:id="rId17"/>
    <p:sldId id="691" r:id="rId18"/>
    <p:sldId id="692" r:id="rId19"/>
    <p:sldId id="702" r:id="rId20"/>
    <p:sldId id="703" r:id="rId21"/>
    <p:sldId id="520" r:id="rId22"/>
    <p:sldId id="521" r:id="rId23"/>
    <p:sldId id="522" r:id="rId24"/>
    <p:sldId id="523" r:id="rId25"/>
    <p:sldId id="535" r:id="rId26"/>
    <p:sldId id="544" r:id="rId27"/>
    <p:sldId id="559" r:id="rId28"/>
    <p:sldId id="560" r:id="rId29"/>
    <p:sldId id="471" r:id="rId30"/>
    <p:sldId id="472" r:id="rId31"/>
    <p:sldId id="526" r:id="rId32"/>
    <p:sldId id="705" r:id="rId33"/>
    <p:sldId id="474" r:id="rId34"/>
    <p:sldId id="548" r:id="rId35"/>
    <p:sldId id="475" r:id="rId36"/>
    <p:sldId id="476" r:id="rId37"/>
    <p:sldId id="473" r:id="rId38"/>
    <p:sldId id="547" r:id="rId39"/>
    <p:sldId id="477" r:id="rId40"/>
    <p:sldId id="549" r:id="rId41"/>
    <p:sldId id="524" r:id="rId42"/>
    <p:sldId id="478" r:id="rId43"/>
    <p:sldId id="479" r:id="rId44"/>
    <p:sldId id="480" r:id="rId45"/>
    <p:sldId id="704" r:id="rId46"/>
    <p:sldId id="543" r:id="rId47"/>
    <p:sldId id="695" r:id="rId48"/>
    <p:sldId id="481" r:id="rId49"/>
    <p:sldId id="482" r:id="rId50"/>
    <p:sldId id="483" r:id="rId51"/>
    <p:sldId id="550" r:id="rId52"/>
    <p:sldId id="484" r:id="rId53"/>
    <p:sldId id="505" r:id="rId54"/>
    <p:sldId id="506" r:id="rId55"/>
    <p:sldId id="504" r:id="rId56"/>
    <p:sldId id="485" r:id="rId57"/>
    <p:sldId id="486" r:id="rId58"/>
    <p:sldId id="459" r:id="rId5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69"/>
            <p14:sldId id="670"/>
            <p14:sldId id="671"/>
            <p14:sldId id="690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91"/>
            <p14:sldId id="692"/>
            <p14:sldId id="702"/>
            <p14:sldId id="703"/>
            <p14:sldId id="520"/>
            <p14:sldId id="521"/>
            <p14:sldId id="522"/>
            <p14:sldId id="523"/>
            <p14:sldId id="535"/>
            <p14:sldId id="544"/>
            <p14:sldId id="559"/>
            <p14:sldId id="560"/>
            <p14:sldId id="471"/>
            <p14:sldId id="472"/>
            <p14:sldId id="526"/>
            <p14:sldId id="705"/>
            <p14:sldId id="474"/>
            <p14:sldId id="548"/>
            <p14:sldId id="475"/>
            <p14:sldId id="476"/>
            <p14:sldId id="473"/>
            <p14:sldId id="547"/>
            <p14:sldId id="477"/>
            <p14:sldId id="549"/>
            <p14:sldId id="524"/>
            <p14:sldId id="478"/>
            <p14:sldId id="479"/>
            <p14:sldId id="480"/>
            <p14:sldId id="704"/>
            <p14:sldId id="543"/>
            <p14:sldId id="695"/>
            <p14:sldId id="481"/>
            <p14:sldId id="482"/>
            <p14:sldId id="483"/>
            <p14:sldId id="550"/>
            <p14:sldId id="484"/>
            <p14:sldId id="505"/>
            <p14:sldId id="506"/>
            <p14:sldId id="504"/>
            <p14:sldId id="485"/>
            <p14:sldId id="48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6159" autoAdjust="0"/>
  </p:normalViewPr>
  <p:slideViewPr>
    <p:cSldViewPr snapToGrid="0">
      <p:cViewPr varScale="1">
        <p:scale>
          <a:sx n="59" d="100"/>
          <a:sy n="59" d="100"/>
        </p:scale>
        <p:origin x="123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MTU</a:t>
            </a:r>
            <a:r>
              <a:rPr lang="hu-HU" baseline="0" dirty="0"/>
              <a:t> miatt darabolás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TypeOfService</a:t>
            </a:r>
            <a:endParaRPr lang="hu-HU" dirty="0"/>
          </a:p>
          <a:p>
            <a:r>
              <a:rPr lang="hu-HU" dirty="0"/>
              <a:t>1-3</a:t>
            </a:r>
            <a:r>
              <a:rPr lang="hu-HU" baseline="0" dirty="0"/>
              <a:t>. PRECEDENCE pl.: Network </a:t>
            </a:r>
            <a:r>
              <a:rPr lang="hu-HU" baseline="0" dirty="0" err="1"/>
              <a:t>Control</a:t>
            </a:r>
            <a:r>
              <a:rPr lang="hu-HU" baseline="0" dirty="0"/>
              <a:t>, </a:t>
            </a:r>
            <a:r>
              <a:rPr lang="hu-HU" baseline="0" dirty="0" err="1"/>
              <a:t>Internetwork</a:t>
            </a:r>
            <a:r>
              <a:rPr lang="hu-HU" baseline="0" dirty="0"/>
              <a:t> </a:t>
            </a:r>
            <a:r>
              <a:rPr lang="hu-HU" baseline="0" dirty="0" err="1"/>
              <a:t>Control</a:t>
            </a:r>
            <a:r>
              <a:rPr lang="hu-HU" baseline="0" dirty="0"/>
              <a:t>, …</a:t>
            </a:r>
            <a:endParaRPr lang="hu-HU" dirty="0"/>
          </a:p>
          <a:p>
            <a:r>
              <a:rPr lang="hu-HU" dirty="0"/>
              <a:t>4. </a:t>
            </a:r>
            <a:r>
              <a:rPr lang="hu-HU" dirty="0" err="1"/>
              <a:t>Delay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Low</a:t>
            </a:r>
            <a:r>
              <a:rPr lang="hu-HU" baseline="0" dirty="0"/>
              <a:t>)</a:t>
            </a:r>
          </a:p>
          <a:p>
            <a:r>
              <a:rPr lang="hu-HU" baseline="0" dirty="0"/>
              <a:t>5. </a:t>
            </a:r>
            <a:r>
              <a:rPr lang="hu-HU" baseline="0" dirty="0" err="1"/>
              <a:t>Throughput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6. </a:t>
            </a:r>
            <a:r>
              <a:rPr lang="hu-HU" baseline="0" dirty="0" err="1"/>
              <a:t>Reliability</a:t>
            </a:r>
            <a:r>
              <a:rPr lang="hu-HU" baseline="0" dirty="0"/>
              <a:t> (</a:t>
            </a:r>
            <a:r>
              <a:rPr lang="hu-HU" baseline="0" dirty="0" err="1"/>
              <a:t>Normal</a:t>
            </a:r>
            <a:r>
              <a:rPr lang="hu-HU" baseline="0" dirty="0"/>
              <a:t>/</a:t>
            </a:r>
            <a:r>
              <a:rPr lang="hu-HU" baseline="0" dirty="0" err="1"/>
              <a:t>High</a:t>
            </a:r>
            <a:r>
              <a:rPr lang="hu-HU" baseline="0" dirty="0"/>
              <a:t>)</a:t>
            </a:r>
          </a:p>
          <a:p>
            <a:r>
              <a:rPr lang="hu-HU" baseline="0" dirty="0"/>
              <a:t>7-8. ECN</a:t>
            </a:r>
          </a:p>
          <a:p>
            <a:endParaRPr lang="hu-H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3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Opciók </a:t>
            </a:r>
            <a:r>
              <a:rPr lang="hu-HU" dirty="0" err="1"/>
              <a:t>paddinggel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show</a:t>
            </a:r>
            <a:r>
              <a:rPr lang="en-US" baseline="0" dirty="0"/>
              <a:t> correlation between lookup speed and maximum line rate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F96E-C445-4FF1-86A3-96F5585B6D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1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2^24 16,78</a:t>
            </a:r>
            <a:r>
              <a:rPr lang="hu-HU" baseline="0" dirty="0"/>
              <a:t> MILLIÓ (128 darab)</a:t>
            </a:r>
          </a:p>
          <a:p>
            <a:r>
              <a:rPr lang="hu-HU" baseline="0" dirty="0"/>
              <a:t>56 536 </a:t>
            </a:r>
            <a:r>
              <a:rPr lang="hu-HU" baseline="0" dirty="0" err="1"/>
              <a:t>hoszt</a:t>
            </a:r>
            <a:r>
              <a:rPr lang="hu-HU" baseline="0" dirty="0"/>
              <a:t> (16 384 darab)</a:t>
            </a:r>
          </a:p>
          <a:p>
            <a:r>
              <a:rPr lang="hu-HU" baseline="0" dirty="0"/>
              <a:t>256 </a:t>
            </a:r>
            <a:r>
              <a:rPr lang="hu-HU" baseline="0" dirty="0" err="1"/>
              <a:t>hoszt</a:t>
            </a:r>
            <a:r>
              <a:rPr lang="hu-HU" baseline="0" dirty="0"/>
              <a:t> (2 097 152 darab)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3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Flooding packets</a:t>
            </a:r>
            <a:r>
              <a:rPr lang="en-US" baseline="0" dirty="0"/>
              <a:t> until routes figured out</a:t>
            </a:r>
          </a:p>
          <a:p>
            <a:r>
              <a:rPr lang="en-US" baseline="0" dirty="0"/>
              <a:t>No load balancing</a:t>
            </a:r>
          </a:p>
          <a:p>
            <a:r>
              <a:rPr lang="en-US" baseline="0" dirty="0"/>
              <a:t>Addressing!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Routing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direkt szomszédokhoz</a:t>
            </a:r>
            <a:r>
              <a:rPr lang="hu-HU" baseline="0" dirty="0"/>
              <a:t> ismeri a késleltetést.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ALHÁLÓZATBAN</a:t>
            </a:r>
            <a:r>
              <a:rPr lang="hu-HU" baseline="0" dirty="0"/>
              <a:t> LÉVŐ ÖSSZES ROUTER SZERINT INDEXELVE</a:t>
            </a:r>
          </a:p>
          <a:p>
            <a:r>
              <a:rPr lang="hu-HU" baseline="0" dirty="0"/>
              <a:t>A megelőző saját táblázatot nem használja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circles to rectangles, don’t block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189311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Konvergál a helyes</a:t>
            </a:r>
            <a:r>
              <a:rPr lang="hu-HU" baseline="0" dirty="0"/>
              <a:t> válaszhoz, de lassan teszi.</a:t>
            </a:r>
          </a:p>
          <a:p>
            <a:r>
              <a:rPr lang="hu-HU" baseline="0" dirty="0"/>
              <a:t>Késleltetés mértékegysége legyen az ugrások száma.</a:t>
            </a:r>
          </a:p>
          <a:p>
            <a:r>
              <a:rPr lang="hu-HU" baseline="0" dirty="0"/>
              <a:t>Jó hír terjedése A megjavul (A addig végtelen súllyal szerepel.) leghosszabb útnyi csere kell.</a:t>
            </a:r>
          </a:p>
          <a:p>
            <a:r>
              <a:rPr lang="hu-HU" baseline="0" dirty="0"/>
              <a:t>Végtelen választása … (</a:t>
            </a:r>
            <a:r>
              <a:rPr lang="hu-HU" baseline="0" dirty="0" err="1"/>
              <a:t>hop</a:t>
            </a:r>
            <a:r>
              <a:rPr lang="hu-HU" baseline="0" dirty="0"/>
              <a:t>/késleltetés)</a:t>
            </a:r>
          </a:p>
          <a:p>
            <a:r>
              <a:rPr lang="hu-HU" baseline="0" dirty="0"/>
              <a:t>ROBOSZTUSSÁG??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/>
              <a:t>Osztott láthatár</a:t>
            </a:r>
            <a:r>
              <a:rPr lang="hu-HU" baseline="0" dirty="0"/>
              <a:t> tiltott visszaúttal</a:t>
            </a:r>
            <a:endParaRPr lang="hu-HU" dirty="0"/>
          </a:p>
          <a:p>
            <a:pPr defTabSz="924458">
              <a:defRPr/>
            </a:pPr>
            <a:r>
              <a:rPr lang="hu-HU" dirty="0"/>
              <a:t>A </a:t>
            </a:r>
            <a:r>
              <a:rPr lang="hu-HU" dirty="0" err="1"/>
              <a:t>path</a:t>
            </a:r>
            <a:r>
              <a:rPr lang="hu-HU" dirty="0"/>
              <a:t> vektor a megoldás. (BGP) ELDÖNTENI,</a:t>
            </a:r>
            <a:r>
              <a:rPr lang="hu-HU" baseline="0" dirty="0"/>
              <a:t> hogy rajta van-e </a:t>
            </a:r>
            <a:r>
              <a:rPr lang="hu-HU" baseline="0"/>
              <a:t>az úton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8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8.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Dinamikus algoritmusoknak 2 csoportja van:</a:t>
            </a:r>
          </a:p>
          <a:p>
            <a:pPr lvl="1"/>
            <a:r>
              <a:rPr lang="hu-HU" sz="2000" dirty="0"/>
              <a:t>távolságvektor alapú illetve (</a:t>
            </a:r>
            <a:r>
              <a:rPr lang="hu-HU" sz="2000" dirty="0" err="1"/>
              <a:t>distance</a:t>
            </a:r>
            <a:r>
              <a:rPr lang="hu-HU" sz="2000" dirty="0"/>
              <a:t> </a:t>
            </a:r>
            <a:r>
              <a:rPr lang="hu-HU" sz="2000" dirty="0" err="1"/>
              <a:t>vector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r>
              <a:rPr lang="hu-HU" sz="2000" dirty="0"/>
              <a:t>kapcsolatállapot alapú (</a:t>
            </a:r>
            <a:r>
              <a:rPr lang="hu-HU" sz="2000" dirty="0" err="1"/>
              <a:t>link-state</a:t>
            </a:r>
            <a:r>
              <a:rPr lang="hu-HU" sz="2000" dirty="0"/>
              <a:t> </a:t>
            </a:r>
            <a:r>
              <a:rPr lang="hu-HU" sz="2000" dirty="0" err="1"/>
              <a:t>routing</a:t>
            </a:r>
            <a:r>
              <a:rPr lang="hu-HU" sz="2000" dirty="0"/>
              <a:t>)</a:t>
            </a:r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pPr lvl="1"/>
            <a:endParaRPr lang="hu-HU" sz="2000" dirty="0"/>
          </a:p>
          <a:p>
            <a:r>
              <a:rPr lang="hu-HU" sz="2000" b="1" u="sng" dirty="0"/>
              <a:t>Távolságvektor alapú</a:t>
            </a:r>
            <a:r>
              <a:rPr lang="hu-HU" sz="2000" dirty="0"/>
              <a:t>: Minden </a:t>
            </a:r>
            <a:r>
              <a:rPr lang="hu-HU" sz="2000" dirty="0" err="1"/>
              <a:t>router-nek</a:t>
            </a:r>
            <a:r>
              <a:rPr lang="hu-HU" sz="2000" dirty="0"/>
              <a:t> egy táblázatot kell karbantartania, amelyben minden célhoz szerepel a legrövidebb ismert távolság, és annak a vonalnak az azonosítója, amelyiken a célhoz lehet eljutni. A táblázatokat a szomszédoktól származó információk alapján frissítik.</a:t>
            </a:r>
          </a:p>
          <a:p>
            <a:pPr lvl="1"/>
            <a:r>
              <a:rPr lang="hu-HU" sz="2000" dirty="0"/>
              <a:t>Elosztott Bellman-Ford forgalomirányítási algoritmusként is nevezik.</a:t>
            </a:r>
          </a:p>
          <a:p>
            <a:pPr lvl="1"/>
            <a:r>
              <a:rPr lang="hu-HU" sz="2000" dirty="0"/>
              <a:t>ARPANET eredeti forgalomirányító algoritmusa ez volt. RIP (</a:t>
            </a:r>
            <a:r>
              <a:rPr lang="hu-HU" sz="2000" dirty="0" err="1"/>
              <a:t>Routing</a:t>
            </a:r>
            <a:r>
              <a:rPr lang="hu-HU" sz="2000" dirty="0"/>
              <a:t> </a:t>
            </a:r>
            <a:r>
              <a:rPr lang="hu-HU" sz="2000" dirty="0" err="1"/>
              <a:t>Information</a:t>
            </a:r>
            <a:r>
              <a:rPr lang="hu-HU" sz="2000" dirty="0"/>
              <a:t> </a:t>
            </a:r>
            <a:r>
              <a:rPr lang="hu-HU" sz="2000" dirty="0" err="1"/>
              <a:t>Protocol</a:t>
            </a:r>
            <a:r>
              <a:rPr lang="hu-HU" sz="2000" dirty="0"/>
              <a:t>) néven is ezt használták.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Távolságvektor alapú forgalomirányítás</a:t>
            </a:r>
            <a:br>
              <a:rPr lang="hu-HU" dirty="0"/>
            </a:br>
            <a:r>
              <a:rPr lang="hu-HU" dirty="0"/>
              <a:t>	Elosztott Bellman-Ford algoritmus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Környezet és működés</a:t>
            </a:r>
          </a:p>
          <a:p>
            <a:r>
              <a:rPr lang="hu-HU" sz="2000" dirty="0"/>
              <a:t>Minden csomópont csak a közvetlen szomszédjaival kommunikálhat. </a:t>
            </a:r>
          </a:p>
          <a:p>
            <a:r>
              <a:rPr lang="hu-HU" sz="2000" dirty="0"/>
              <a:t>Aszinkron működés.</a:t>
            </a:r>
          </a:p>
          <a:p>
            <a:r>
              <a:rPr lang="hu-HU" sz="2000" dirty="0"/>
              <a:t>Minden állomásnak van saját távolság vektora. Ezt </a:t>
            </a:r>
            <a:r>
              <a:rPr lang="hu-HU" sz="2000" dirty="0" err="1"/>
              <a:t>periodikusan</a:t>
            </a:r>
            <a:r>
              <a:rPr lang="hu-HU" sz="2000" dirty="0"/>
              <a:t> elküldi a direkt szomszédoknak.</a:t>
            </a:r>
          </a:p>
          <a:p>
            <a:r>
              <a:rPr lang="hu-HU" sz="2000" dirty="0"/>
              <a:t>A kapott távolság vektorok alapján minden csomópont új táblázatot állít elő.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11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2347" y="4498465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60122" y="4860251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92915" y="43132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584569" y="5607273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801262" y="534185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9933" y="5393838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4"/>
            <a:endCxn id="30" idx="0"/>
          </p:cNvCxnSpPr>
          <p:nvPr/>
        </p:nvCxnSpPr>
        <p:spPr>
          <a:xfrm flipH="1">
            <a:off x="746872" y="4925336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6"/>
            <a:endCxn id="28" idx="2"/>
          </p:cNvCxnSpPr>
          <p:nvPr/>
        </p:nvCxnSpPr>
        <p:spPr>
          <a:xfrm>
            <a:off x="913809" y="5607274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6"/>
            <a:endCxn id="29" idx="2"/>
          </p:cNvCxnSpPr>
          <p:nvPr/>
        </p:nvCxnSpPr>
        <p:spPr>
          <a:xfrm flipV="1">
            <a:off x="1918446" y="5555286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27" idx="5"/>
          </p:cNvCxnSpPr>
          <p:nvPr/>
        </p:nvCxnSpPr>
        <p:spPr>
          <a:xfrm flipH="1" flipV="1">
            <a:off x="2477897" y="4677606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0"/>
            <a:endCxn id="26" idx="4"/>
          </p:cNvCxnSpPr>
          <p:nvPr/>
        </p:nvCxnSpPr>
        <p:spPr>
          <a:xfrm flipH="1" flipV="1">
            <a:off x="1727060" y="5287121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6" idx="2"/>
          </p:cNvCxnSpPr>
          <p:nvPr/>
        </p:nvCxnSpPr>
        <p:spPr>
          <a:xfrm>
            <a:off x="976224" y="4711900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7"/>
            <a:endCxn id="27" idx="3"/>
          </p:cNvCxnSpPr>
          <p:nvPr/>
        </p:nvCxnSpPr>
        <p:spPr>
          <a:xfrm flipV="1">
            <a:off x="1845104" y="4677607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0028" y="56648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3624" y="455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142" y="49570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67091" y="525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33786" y="447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00182" y="5636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44834" y="4800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graphicFrame>
        <p:nvGraphicFramePr>
          <p:cNvPr id="45" name="Table 7"/>
          <p:cNvGraphicFramePr>
            <a:graphicFrameLocks noGrp="1"/>
          </p:cNvGraphicFramePr>
          <p:nvPr/>
        </p:nvGraphicFramePr>
        <p:xfrm>
          <a:off x="4267200" y="4313385"/>
          <a:ext cx="1630555" cy="226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Cél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Ktsg</a:t>
                      </a:r>
                      <a:r>
                        <a:rPr lang="hu-HU" dirty="0"/>
                        <a:t>.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1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TextBox 8"/>
          <p:cNvSpPr txBox="1"/>
          <p:nvPr/>
        </p:nvSpPr>
        <p:spPr>
          <a:xfrm>
            <a:off x="2806141" y="4213029"/>
            <a:ext cx="1533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/>
              <a:t>C állomás </a:t>
            </a:r>
          </a:p>
          <a:p>
            <a:pPr algn="ctr"/>
            <a:r>
              <a:rPr lang="en-US" sz="2400" dirty="0"/>
              <a:t>DV </a:t>
            </a:r>
            <a:r>
              <a:rPr lang="hu-HU" sz="2400" dirty="0"/>
              <a:t>táblája</a:t>
            </a:r>
            <a:endParaRPr lang="en-US" sz="2400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6004436" y="4090737"/>
            <a:ext cx="2995186" cy="23152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Nincs bejegyzés </a:t>
            </a:r>
            <a:r>
              <a:rPr lang="en-US" sz="2000" dirty="0"/>
              <a:t>C</a:t>
            </a:r>
            <a:r>
              <a:rPr lang="hu-HU" sz="2000" dirty="0" err="1"/>
              <a:t>-hez</a:t>
            </a:r>
            <a:endParaRPr lang="en-US" sz="2000" dirty="0"/>
          </a:p>
          <a:p>
            <a:r>
              <a:rPr lang="hu-HU" sz="2000" dirty="0"/>
              <a:t>Kezdetben csak a közvetlen szomszédokhoz van </a:t>
            </a:r>
            <a:r>
              <a:rPr lang="hu-HU" sz="2000" dirty="0" err="1"/>
              <a:t>info</a:t>
            </a:r>
            <a:endParaRPr lang="en-US" sz="2000" dirty="0"/>
          </a:p>
          <a:p>
            <a:pPr lvl="1"/>
            <a:r>
              <a:rPr lang="hu-HU" sz="1800" dirty="0"/>
              <a:t>Más célállomások költsége</a:t>
            </a:r>
            <a:r>
              <a:rPr lang="en-US" sz="1800" dirty="0"/>
              <a:t> 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hu-HU" sz="2000" dirty="0">
                <a:cs typeface="Consolas" pitchFamily="49" charset="0"/>
              </a:rPr>
              <a:t>Végül kitöltött vektort kapunk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19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22151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28456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5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Initialization: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/>
              <a:t>   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556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90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5346" y="3116706"/>
            <a:ext cx="311304" cy="369332"/>
            <a:chOff x="5737051" y="3828962"/>
            <a:chExt cx="311304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7051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26914" y="3116706"/>
            <a:ext cx="324128" cy="369332"/>
            <a:chOff x="5730640" y="3828962"/>
            <a:chExt cx="324128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2" y="4872472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8" y="2360844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6057" y="2726245"/>
            <a:ext cx="311304" cy="369332"/>
            <a:chOff x="5737052" y="3828962"/>
            <a:chExt cx="311304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39647" y="2726245"/>
            <a:ext cx="300082" cy="369332"/>
            <a:chOff x="5742663" y="3828962"/>
            <a:chExt cx="300081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5350" y="3116706"/>
            <a:ext cx="311304" cy="369332"/>
            <a:chOff x="5737052" y="3828962"/>
            <a:chExt cx="311304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38941" y="3116706"/>
            <a:ext cx="300082" cy="369332"/>
            <a:chOff x="5742663" y="3828962"/>
            <a:chExt cx="300081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7" y="4294998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7, 2 + 1) = 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2" y="4872472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8, 2 + 3) =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3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3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7" y="3566972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6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5" y="3566972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2229" y="3116706"/>
            <a:ext cx="311304" cy="369332"/>
            <a:chOff x="5737052" y="3828962"/>
            <a:chExt cx="311304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13791" y="3116706"/>
            <a:ext cx="324128" cy="369332"/>
            <a:chOff x="5730640" y="3828962"/>
            <a:chExt cx="324128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30640" y="382896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2426" y="5347231"/>
            <a:ext cx="311304" cy="369332"/>
            <a:chOff x="5737052" y="3828962"/>
            <a:chExt cx="311304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36016" y="5347231"/>
            <a:ext cx="300082" cy="369332"/>
            <a:chOff x="5742663" y="3828962"/>
            <a:chExt cx="300081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7730" y="5342619"/>
            <a:ext cx="311304" cy="369332"/>
            <a:chOff x="5737052" y="3828962"/>
            <a:chExt cx="311304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7052" y="3828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611320" y="5342619"/>
            <a:ext cx="300082" cy="369332"/>
            <a:chOff x="5742663" y="3828962"/>
            <a:chExt cx="300081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42663" y="3828962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Vector: End of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8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70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90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8" y="2360844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4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4" y="2360844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811" y="22645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1561" y="17702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4134" y="235346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3073" y="2508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8564" y="30008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22151" y="157598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444486" y="15369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/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600379" y="4541220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/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406684" y="451101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0095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1" cy="105518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6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4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60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6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példa </a:t>
            </a:r>
            <a:endParaRPr lang="en-US" i="1" dirty="0"/>
          </a:p>
        </p:txBody>
      </p:sp>
      <p:sp>
        <p:nvSpPr>
          <p:cNvPr id="58" name="Oval 57"/>
          <p:cNvSpPr/>
          <p:nvPr/>
        </p:nvSpPr>
        <p:spPr>
          <a:xfrm>
            <a:off x="3433656" y="1819434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51431" y="2181220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984224" y="16342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375878" y="2928242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92571" y="2662819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71241" y="2714807"/>
            <a:ext cx="333877" cy="426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63" idx="0"/>
          </p:cNvCxnSpPr>
          <p:nvPr/>
        </p:nvCxnSpPr>
        <p:spPr>
          <a:xfrm flipH="1">
            <a:off x="3538180" y="2246305"/>
            <a:ext cx="62414" cy="4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6"/>
            <a:endCxn id="61" idx="2"/>
          </p:cNvCxnSpPr>
          <p:nvPr/>
        </p:nvCxnSpPr>
        <p:spPr>
          <a:xfrm>
            <a:off x="3705118" y="2928243"/>
            <a:ext cx="670760" cy="213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6"/>
            <a:endCxn id="62" idx="2"/>
          </p:cNvCxnSpPr>
          <p:nvPr/>
        </p:nvCxnSpPr>
        <p:spPr>
          <a:xfrm flipV="1">
            <a:off x="4709754" y="2876255"/>
            <a:ext cx="882817" cy="26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1"/>
            <a:endCxn id="60" idx="5"/>
          </p:cNvCxnSpPr>
          <p:nvPr/>
        </p:nvCxnSpPr>
        <p:spPr>
          <a:xfrm flipH="1" flipV="1">
            <a:off x="5269206" y="1998575"/>
            <a:ext cx="372260" cy="726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1" idx="0"/>
            <a:endCxn id="59" idx="4"/>
          </p:cNvCxnSpPr>
          <p:nvPr/>
        </p:nvCxnSpPr>
        <p:spPr>
          <a:xfrm flipH="1" flipV="1">
            <a:off x="4518369" y="2608090"/>
            <a:ext cx="24447" cy="32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6"/>
            <a:endCxn id="59" idx="2"/>
          </p:cNvCxnSpPr>
          <p:nvPr/>
        </p:nvCxnSpPr>
        <p:spPr>
          <a:xfrm>
            <a:off x="3767533" y="2032869"/>
            <a:ext cx="583898" cy="36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7"/>
            <a:endCxn id="60" idx="3"/>
          </p:cNvCxnSpPr>
          <p:nvPr/>
        </p:nvCxnSpPr>
        <p:spPr>
          <a:xfrm flipV="1">
            <a:off x="4636413" y="1998576"/>
            <a:ext cx="396706" cy="2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508013" y="4033031"/>
          <a:ext cx="1150508" cy="212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85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843748" y="4160238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4094170" y="4054887"/>
          <a:ext cx="1299061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6903415" y="4094921"/>
          <a:ext cx="1310946" cy="205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N. </a:t>
                      </a:r>
                      <a:r>
                        <a:rPr lang="hu-HU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Hop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94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821337" y="2985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14932" y="18744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347211" y="22780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27920" y="25775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25095" y="18009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091491" y="2957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36143" y="2121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7739" y="3449916"/>
            <a:ext cx="113078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Becsült késleltetés </a:t>
            </a:r>
          </a:p>
          <a:p>
            <a:pPr algn="ctr"/>
            <a:r>
              <a:rPr lang="hu-HU" sz="1100" dirty="0"/>
              <a:t>A-tól kezdetben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843748" y="3449913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B vektora A-nak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094170" y="3449914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6903415" y="3449913"/>
            <a:ext cx="11505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Új becsült késleltetés A-tól</a:t>
            </a:r>
            <a:endParaRPr lang="en-US" sz="1200" dirty="0"/>
          </a:p>
        </p:txBody>
      </p:sp>
      <p:sp>
        <p:nvSpPr>
          <p:cNvPr id="86" name="Right Arrow 85"/>
          <p:cNvSpPr/>
          <p:nvPr/>
        </p:nvSpPr>
        <p:spPr>
          <a:xfrm>
            <a:off x="3517833" y="4526111"/>
            <a:ext cx="480235" cy="7184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ight Arrow 86"/>
          <p:cNvSpPr/>
          <p:nvPr/>
        </p:nvSpPr>
        <p:spPr>
          <a:xfrm>
            <a:off x="6260153" y="4519464"/>
            <a:ext cx="519338" cy="718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…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5477695" y="4111251"/>
          <a:ext cx="6513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5393230" y="3411415"/>
            <a:ext cx="8202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A vektora B-nek és E-nek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7601"/>
            <a:ext cx="2057400" cy="365125"/>
          </a:xfrm>
        </p:spPr>
        <p:txBody>
          <a:bodyPr vert="horz" lIns="91440" tIns="45720" rIns="91440" bIns="45720" rtlCol="0" anchor="ctr"/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15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713521" y="4144851"/>
          <a:ext cx="7159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∞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9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13522" y="3434526"/>
            <a:ext cx="7201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/>
              <a:t>E vektora A-nak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6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5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16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534634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1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9" y="1346097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5177" y="127160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2670" y="12846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118" y="198612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4674998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</a:t>
            </a:r>
            <a:r>
              <a:rPr lang="en-US" sz="1600" b="1" dirty="0"/>
              <a:t> 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 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5166" y="1284637"/>
            <a:ext cx="354584" cy="461665"/>
            <a:chOff x="5744604" y="3828962"/>
            <a:chExt cx="296200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4604" y="3828962"/>
              <a:ext cx="29620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78974" y="422897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943" y="5491578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5232" y="640597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2" y="6405976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9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6" y="444892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7" y="2709625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4" y="2709625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4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0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Távolság vektor protokoll – </a:t>
            </a:r>
            <a:r>
              <a:rPr lang="hu-HU" i="1" dirty="0"/>
              <a:t>Végtelenig számolás problémája (</a:t>
            </a:r>
            <a:r>
              <a:rPr lang="hu-HU" i="1" dirty="0" err="1"/>
              <a:t>count</a:t>
            </a:r>
            <a:r>
              <a:rPr lang="hu-HU" i="1" dirty="0"/>
              <a:t> </a:t>
            </a:r>
            <a:r>
              <a:rPr lang="hu-HU" i="1" dirty="0" err="1"/>
              <a:t>to</a:t>
            </a:r>
            <a:r>
              <a:rPr lang="hu-HU" i="1" dirty="0"/>
              <a:t> </a:t>
            </a:r>
            <a:r>
              <a:rPr lang="hu-HU" i="1" dirty="0" err="1"/>
              <a:t>infinity</a:t>
            </a:r>
            <a:r>
              <a:rPr lang="hu-HU" i="1" dirty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17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4" name="Cloud 6"/>
          <p:cNvSpPr/>
          <p:nvPr/>
        </p:nvSpPr>
        <p:spPr>
          <a:xfrm>
            <a:off x="685800" y="1574311"/>
            <a:ext cx="8218345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Magnetic Disk 12"/>
          <p:cNvSpPr/>
          <p:nvPr/>
        </p:nvSpPr>
        <p:spPr>
          <a:xfrm>
            <a:off x="2124227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7" name="Flowchart: Magnetic Disk 13"/>
          <p:cNvSpPr/>
          <p:nvPr/>
        </p:nvSpPr>
        <p:spPr>
          <a:xfrm>
            <a:off x="4363945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38" name="Flowchart: Magnetic Disk 14"/>
          <p:cNvSpPr/>
          <p:nvPr/>
        </p:nvSpPr>
        <p:spPr>
          <a:xfrm>
            <a:off x="6542703" y="22868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cxnSp>
        <p:nvCxnSpPr>
          <p:cNvPr id="39" name="Straight Connector 9"/>
          <p:cNvCxnSpPr>
            <a:stCxn id="37" idx="2"/>
            <a:endCxn id="26" idx="4"/>
          </p:cNvCxnSpPr>
          <p:nvPr/>
        </p:nvCxnSpPr>
        <p:spPr>
          <a:xfrm flipH="1">
            <a:off x="2867891" y="2468941"/>
            <a:ext cx="149605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9"/>
          <p:cNvCxnSpPr>
            <a:stCxn id="38" idx="2"/>
            <a:endCxn id="37" idx="4"/>
          </p:cNvCxnSpPr>
          <p:nvPr/>
        </p:nvCxnSpPr>
        <p:spPr>
          <a:xfrm flipH="1">
            <a:off x="5107609" y="2468941"/>
            <a:ext cx="143509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3093720" y="1996440"/>
            <a:ext cx="85344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V="1">
            <a:off x="3093720" y="1996440"/>
            <a:ext cx="990600" cy="868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4459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22856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450085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4" name="Straight Arrow Connector 22"/>
          <p:cNvCxnSpPr/>
          <p:nvPr/>
        </p:nvCxnSpPr>
        <p:spPr>
          <a:xfrm flipV="1">
            <a:off x="149441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23"/>
          <p:cNvGraphicFramePr>
            <a:graphicFrameLocks noGrp="1"/>
          </p:cNvGraphicFramePr>
          <p:nvPr/>
        </p:nvGraphicFramePr>
        <p:xfrm>
          <a:off x="148352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24"/>
          <p:cNvGraphicFramePr>
            <a:graphicFrameLocks noGrp="1"/>
          </p:cNvGraphicFramePr>
          <p:nvPr/>
        </p:nvGraphicFramePr>
        <p:xfrm>
          <a:off x="148352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25"/>
          <p:cNvGraphicFramePr>
            <a:graphicFrameLocks noGrp="1"/>
          </p:cNvGraphicFramePr>
          <p:nvPr/>
        </p:nvGraphicFramePr>
        <p:xfrm>
          <a:off x="333217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26"/>
          <p:cNvGraphicFramePr>
            <a:graphicFrameLocks noGrp="1"/>
          </p:cNvGraphicFramePr>
          <p:nvPr/>
        </p:nvGraphicFramePr>
        <p:xfrm>
          <a:off x="333217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le 27"/>
          <p:cNvGraphicFramePr>
            <a:graphicFrameLocks noGrp="1"/>
          </p:cNvGraphicFramePr>
          <p:nvPr/>
        </p:nvGraphicFramePr>
        <p:xfrm>
          <a:off x="518081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Table 28"/>
          <p:cNvGraphicFramePr>
            <a:graphicFrameLocks noGrp="1"/>
          </p:cNvGraphicFramePr>
          <p:nvPr/>
        </p:nvGraphicFramePr>
        <p:xfrm>
          <a:off x="518081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Table 29"/>
          <p:cNvGraphicFramePr>
            <a:graphicFrameLocks noGrp="1"/>
          </p:cNvGraphicFramePr>
          <p:nvPr/>
        </p:nvGraphicFramePr>
        <p:xfrm>
          <a:off x="702946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30"/>
          <p:cNvGraphicFramePr>
            <a:graphicFrameLocks noGrp="1"/>
          </p:cNvGraphicFramePr>
          <p:nvPr/>
        </p:nvGraphicFramePr>
        <p:xfrm>
          <a:off x="702946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31"/>
          <p:cNvCxnSpPr>
            <a:stCxn id="47" idx="3"/>
            <a:endCxn id="50" idx="1"/>
          </p:cNvCxnSpPr>
          <p:nvPr/>
        </p:nvCxnSpPr>
        <p:spPr>
          <a:xfrm>
            <a:off x="456661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2"/>
          <p:cNvCxnSpPr>
            <a:stCxn id="50" idx="3"/>
            <a:endCxn id="51" idx="1"/>
          </p:cNvCxnSpPr>
          <p:nvPr/>
        </p:nvCxnSpPr>
        <p:spPr>
          <a:xfrm flipV="1">
            <a:off x="641525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7"/>
          <p:cNvCxnSpPr/>
          <p:nvPr/>
        </p:nvCxnSpPr>
        <p:spPr>
          <a:xfrm>
            <a:off x="824168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/>
          <p:cNvSpPr/>
          <p:nvPr/>
        </p:nvSpPr>
        <p:spPr>
          <a:xfrm>
            <a:off x="334113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32"/>
          <p:cNvCxnSpPr/>
          <p:nvPr/>
        </p:nvCxnSpPr>
        <p:spPr>
          <a:xfrm flipV="1">
            <a:off x="2728448" y="4581650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1494415" y="4448638"/>
            <a:ext cx="12340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- </a:t>
            </a:r>
            <a:r>
              <a:rPr lang="en-US" dirty="0"/>
              <a:t>Count to Infinity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2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9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4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7" y="1730833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2" y="5524643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9" y="2813986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Elosztott Bellman-Ford algoritmus – </a:t>
            </a:r>
            <a:r>
              <a:rPr lang="hu-HU" i="1" dirty="0"/>
              <a:t>Végtelenig számolás problémája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Probléma</a:t>
            </a:r>
          </a:p>
          <a:p>
            <a:r>
              <a:rPr lang="hu-HU" sz="2400" dirty="0"/>
              <a:t>A „jó hír” gyorsan terjed.</a:t>
            </a:r>
          </a:p>
          <a:p>
            <a:r>
              <a:rPr lang="hu-HU" sz="2400" dirty="0"/>
              <a:t>A „rossz hír” lassan terjed.</a:t>
            </a:r>
          </a:p>
          <a:p>
            <a:r>
              <a:rPr lang="hu-HU" sz="2400" dirty="0"/>
              <a:t>Azaz ciklusok keletkezhetnek.</a:t>
            </a:r>
          </a:p>
          <a:p>
            <a:r>
              <a:rPr lang="hu-HU" sz="2400" dirty="0"/>
              <a:t>Lehetséges megoldás:</a:t>
            </a:r>
          </a:p>
          <a:p>
            <a:pPr lvl="1"/>
            <a:r>
              <a:rPr lang="hu-HU" b="1" dirty="0"/>
              <a:t>„</a:t>
            </a:r>
            <a:r>
              <a:rPr lang="hu-HU" b="1" dirty="0" err="1"/>
              <a:t>split</a:t>
            </a:r>
            <a:r>
              <a:rPr lang="hu-HU" b="1" dirty="0"/>
              <a:t> </a:t>
            </a:r>
            <a:r>
              <a:rPr lang="hu-HU" b="1" dirty="0" err="1"/>
              <a:t>horizon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</a:t>
            </a:r>
            <a:r>
              <a:rPr lang="hu-HU" b="1" dirty="0" err="1"/>
              <a:t>poisoned</a:t>
            </a:r>
            <a:r>
              <a:rPr lang="hu-HU" b="1" dirty="0"/>
              <a:t> </a:t>
            </a:r>
            <a:r>
              <a:rPr lang="hu-HU" b="1" dirty="0" err="1"/>
              <a:t>reverse</a:t>
            </a:r>
            <a:r>
              <a:rPr lang="hu-HU" b="1" dirty="0"/>
              <a:t>”</a:t>
            </a:r>
            <a:r>
              <a:rPr lang="hu-HU" dirty="0"/>
              <a:t>: negatív információt küld vissza arról a szomszédjának, amit tőle „tanult”. (</a:t>
            </a:r>
            <a:r>
              <a:rPr lang="hu-HU" i="1" dirty="0"/>
              <a:t>RFC 1058</a:t>
            </a:r>
            <a:r>
              <a:rPr lang="hu-HU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Bridge-ek</a:t>
            </a:r>
            <a:r>
              <a:rPr lang="hu-HU" dirty="0"/>
              <a:t> </a:t>
            </a:r>
            <a:r>
              <a:rPr lang="en-US" dirty="0"/>
              <a:t>vs. Switch</a:t>
            </a:r>
            <a:r>
              <a:rPr lang="hu-HU" dirty="0" err="1"/>
              <a:t>-ek</a:t>
            </a:r>
            <a:br>
              <a:rPr lang="hu-HU" dirty="0"/>
            </a:br>
            <a:r>
              <a:rPr lang="hu-HU" dirty="0"/>
              <a:t>Hidak vs. Kapcsolók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lehetővé teszik hogy növeljük a</a:t>
            </a:r>
            <a:r>
              <a:rPr lang="en-US" dirty="0"/>
              <a:t> LAN</a:t>
            </a:r>
            <a:r>
              <a:rPr lang="hu-HU" dirty="0" err="1"/>
              <a:t>-ok</a:t>
            </a:r>
            <a:r>
              <a:rPr lang="hu-HU" dirty="0"/>
              <a:t> kapacitását</a:t>
            </a:r>
            <a:endParaRPr lang="en-US" dirty="0"/>
          </a:p>
          <a:p>
            <a:pPr lvl="1"/>
            <a:r>
              <a:rPr lang="hu-HU" dirty="0"/>
              <a:t>Csökkentik a sikeres átvitelhez szükséges elküldendő csomagok számát</a:t>
            </a:r>
          </a:p>
          <a:p>
            <a:pPr lvl="1"/>
            <a:r>
              <a:rPr lang="hu-HU" dirty="0"/>
              <a:t>Kezeli a hurkokat</a:t>
            </a:r>
            <a:endParaRPr lang="en-US" dirty="0"/>
          </a:p>
          <a:p>
            <a:r>
              <a:rPr lang="hu-HU" dirty="0"/>
              <a:t>A s</a:t>
            </a:r>
            <a:r>
              <a:rPr lang="en-US" dirty="0"/>
              <a:t>witch</a:t>
            </a:r>
            <a:r>
              <a:rPr lang="hu-HU" dirty="0" err="1"/>
              <a:t>-ek</a:t>
            </a:r>
            <a:r>
              <a:rPr lang="hu-HU" dirty="0"/>
              <a:t> a </a:t>
            </a:r>
            <a:r>
              <a:rPr lang="hu-HU" dirty="0" err="1"/>
              <a:t>bridge-ek</a:t>
            </a:r>
            <a:r>
              <a:rPr lang="hu-HU" dirty="0"/>
              <a:t> speciális esetei</a:t>
            </a:r>
            <a:endParaRPr lang="en-US" dirty="0"/>
          </a:p>
          <a:p>
            <a:pPr lvl="1"/>
            <a:r>
              <a:rPr lang="hu-HU" dirty="0"/>
              <a:t>Minden port egyetlen egy </a:t>
            </a:r>
            <a:r>
              <a:rPr lang="hu-HU" dirty="0" err="1"/>
              <a:t>hoszthoz</a:t>
            </a:r>
            <a:r>
              <a:rPr lang="hu-HU" dirty="0"/>
              <a:t> kapcsolódik</a:t>
            </a:r>
            <a:endParaRPr lang="en-US" dirty="0"/>
          </a:p>
          <a:p>
            <a:pPr lvl="2"/>
            <a:r>
              <a:rPr lang="hu-HU" dirty="0"/>
              <a:t>Lehet egy kliens terminál</a:t>
            </a:r>
            <a:endParaRPr lang="en-US" dirty="0"/>
          </a:p>
          <a:p>
            <a:pPr lvl="2"/>
            <a:r>
              <a:rPr lang="hu-HU" dirty="0"/>
              <a:t>vagy akár egy másik </a:t>
            </a:r>
            <a:r>
              <a:rPr lang="hu-HU" dirty="0" err="1"/>
              <a:t>switch</a:t>
            </a:r>
            <a:endParaRPr lang="en-US" dirty="0"/>
          </a:p>
          <a:p>
            <a:pPr lvl="1"/>
            <a:r>
              <a:rPr lang="hu-HU" dirty="0" err="1"/>
              <a:t>Full-duplex</a:t>
            </a:r>
            <a:r>
              <a:rPr lang="hu-HU" dirty="0"/>
              <a:t> </a:t>
            </a:r>
            <a:r>
              <a:rPr lang="hu-HU" dirty="0" err="1"/>
              <a:t>link-ek</a:t>
            </a:r>
            <a:endParaRPr lang="en-US" dirty="0"/>
          </a:p>
          <a:p>
            <a:pPr lvl="1"/>
            <a:r>
              <a:rPr lang="hu-HU" dirty="0"/>
              <a:t>Egyszerűsített hardver: nincs szükség CSMA/CD-re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Különböző sebességű/rátájú portok is lehetségesek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Split </a:t>
            </a:r>
            <a:r>
              <a:rPr lang="hu-HU" dirty="0" err="1"/>
              <a:t>horizon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en-US" dirty="0"/>
              <a:t>Poisoned Reverse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20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2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60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4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4265" y="22386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1760" y="2251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7207" y="295321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27944" y="2251724"/>
            <a:ext cx="524504" cy="461665"/>
            <a:chOff x="5725104" y="3828962"/>
            <a:chExt cx="33519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5104" y="3828962"/>
              <a:ext cx="33519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717" y="42289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86" y="5491576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17975" y="6396337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5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9292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997939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997939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46585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46585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2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8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Ha C B-n keresztül irányítja a forgalmat </a:t>
            </a:r>
            <a:br>
              <a:rPr lang="hu-HU" dirty="0"/>
            </a:br>
            <a:r>
              <a:rPr lang="hu-HU" dirty="0"/>
              <a:t>A állomáshoz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hu-HU" dirty="0"/>
              <a:t> állomás</a:t>
            </a:r>
            <a:r>
              <a:rPr lang="en-US" dirty="0"/>
              <a:t> </a:t>
            </a:r>
            <a:r>
              <a:rPr lang="hu-HU" dirty="0"/>
              <a:t>B-nek </a:t>
            </a:r>
            <a:r>
              <a:rPr lang="en-US" dirty="0"/>
              <a:t>D(C, A) =</a:t>
            </a:r>
            <a:r>
              <a:rPr lang="en-US" sz="2800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r>
              <a:rPr lang="hu-HU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/>
              <a:t>távolságot </a:t>
            </a:r>
            <a:br>
              <a:rPr lang="hu-HU" sz="2800" dirty="0"/>
            </a:br>
            <a:r>
              <a:rPr lang="hu-HU" sz="2800" dirty="0"/>
              <a:t>küld</a:t>
            </a:r>
            <a:endParaRPr lang="en-US" sz="2800" dirty="0"/>
          </a:p>
          <a:p>
            <a:pPr lvl="1"/>
            <a:r>
              <a:rPr lang="hu-HU" dirty="0"/>
              <a:t>Azaz B állomás nem fog C-n keresztül irányítani </a:t>
            </a:r>
            <a:br>
              <a:rPr lang="hu-HU" dirty="0"/>
            </a:br>
            <a:r>
              <a:rPr lang="hu-HU" dirty="0"/>
              <a:t>az A-ba menő forgalmat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Link-state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Motiváció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Eltérő sávszélek figyelembevétele. 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sz="2400" dirty="0"/>
              <a:t>Távolság alapú algoritmusok lassan konvergáltak.</a:t>
            </a:r>
          </a:p>
          <a:p>
            <a:pPr marL="0" indent="0">
              <a:buNone/>
            </a:pPr>
            <a:r>
              <a:rPr lang="hu-HU" sz="2400" b="1" cap="small" dirty="0"/>
              <a:t>Az alapötlet öt lépésből tevődik össze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hu-HU" sz="2400" dirty="0"/>
              <a:t>Szomszédok felkutatása, és hálózati címeik meghatározása.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Megmérni a késleltetést vagy költséget minden szomszédhoz.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Egy csomag összeállítása a megismert információkból.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Csomag elküldése az </a:t>
            </a:r>
            <a:r>
              <a:rPr lang="hu-HU" sz="2400" b="1" dirty="0"/>
              <a:t>összes többi </a:t>
            </a:r>
            <a:r>
              <a:rPr lang="hu-HU" sz="2400" dirty="0" err="1"/>
              <a:t>router-nek</a:t>
            </a:r>
            <a:r>
              <a:rPr lang="hu-H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dirty="0"/>
              <a:t>Kiszámítani a legrövidebb utat az összes többi </a:t>
            </a:r>
            <a:r>
              <a:rPr lang="hu-HU" sz="2400" dirty="0" err="1"/>
              <a:t>router-</a:t>
            </a:r>
            <a:r>
              <a:rPr lang="hu-HU" sz="2400" dirty="0"/>
              <a:t> </a:t>
            </a:r>
            <a:r>
              <a:rPr lang="hu-HU" sz="2400" dirty="0" err="1"/>
              <a:t>hez</a:t>
            </a:r>
            <a:r>
              <a:rPr lang="hu-HU" sz="2400" dirty="0"/>
              <a:t>. </a:t>
            </a:r>
          </a:p>
          <a:p>
            <a:pPr lvl="1"/>
            <a:r>
              <a:rPr lang="hu-HU" sz="2400" dirty="0" err="1"/>
              <a:t>Dijkstra</a:t>
            </a:r>
            <a:r>
              <a:rPr lang="hu-HU" sz="2400" dirty="0"/>
              <a:t> algoritmusát használják.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hu-HU" sz="1800" dirty="0"/>
              <a:t>A router beindulásakor az első feladat a szomszédok megismerése, ezért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hu-HU" sz="1800" dirty="0"/>
              <a:t> csomag elküldésével éri el, amelyet minden kimenő vonalán kiküld. Elvárás, hogy a vonal másik végén lévő router válaszolt küldjön vissza, amelyben közli az azonosítóját (, ami globálisan egyedi!).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 késleltetés meghatározása, amelynek legközvetlenebb módja egy speciális </a:t>
            </a:r>
            <a:r>
              <a:rPr lang="hu-HU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hu-HU" sz="1800" dirty="0"/>
              <a:t> csomag küldése, amelyet a másik oldalnak azonnal vissza kell küldenie. A körbeérési idő felével becsülhető a késleltetés. (Javítás lehet a többszöri kísérlet átlagából számított érték.)</a:t>
            </a:r>
          </a:p>
          <a:p>
            <a:pPr marL="385763" indent="-385763">
              <a:buFont typeface="+mj-lt"/>
              <a:buAutoNum type="arabicPeriod"/>
            </a:pPr>
            <a:r>
              <a:rPr lang="hu-HU" sz="1800" dirty="0"/>
              <a:t>Az adatok összegzése, és csomag előállítása a megismert információkról. A kapcsolatállapot tartalma: a feladó azonosítója, egy sorszám, egy korérték és a szomszédok listája. Minden szomszédhoz megadják a felé tapasztalható késleltetést. Az előállítás történhet </a:t>
            </a:r>
            <a:r>
              <a:rPr lang="hu-HU" sz="1800" dirty="0" err="1"/>
              <a:t>periodikusan</a:t>
            </a:r>
            <a:r>
              <a:rPr lang="hu-HU" sz="1800" dirty="0"/>
              <a:t> vagy hiba esemény esetén. (Un. LSA – Link </a:t>
            </a:r>
            <a:r>
              <a:rPr lang="hu-HU" sz="1800" dirty="0" err="1"/>
              <a:t>State</a:t>
            </a:r>
            <a:r>
              <a:rPr lang="hu-HU" sz="1800" dirty="0"/>
              <a:t> </a:t>
            </a:r>
            <a:r>
              <a:rPr lang="hu-HU" sz="1800" dirty="0" err="1"/>
              <a:t>Advertisment</a:t>
            </a:r>
            <a:r>
              <a:rPr lang="hu-HU" sz="1800" dirty="0"/>
              <a:t>, azaz kapcsolatállapot </a:t>
            </a:r>
            <a:r>
              <a:rPr lang="hu-HU" sz="1800" dirty="0" err="1"/>
              <a:t>hírdetés</a:t>
            </a:r>
            <a:r>
              <a:rPr lang="hu-HU" sz="1800" dirty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hu-HU" sz="1725" dirty="0"/>
              <a:t>A kapcsolat csomagok megbízható szétosztása. Erre használható az elárasztás módszere, viszont a csomagban van egy sorszám, amely minden küldésnél 1-gyel nő. A </a:t>
            </a:r>
            <a:r>
              <a:rPr lang="hu-HU" sz="1725" dirty="0" err="1"/>
              <a:t>router-ek</a:t>
            </a:r>
            <a:r>
              <a:rPr lang="hu-HU" sz="1725" dirty="0"/>
              <a:t> számon tartanak minden (forrás,sorszám) párt, amelyet látnak. Ha új érkezik, akkor azt küldik minden vonalon, kivéve azon, amin érkezett. A másod példányokat eldobják. A kisebb sorszámúakat elavultnak tekintik, és nem küldik tovább. </a:t>
            </a:r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385763" indent="-385763">
              <a:buFont typeface="+mj-lt"/>
              <a:buAutoNum type="arabicPeriod" startAt="4"/>
            </a:pPr>
            <a:endParaRPr lang="hu-HU" sz="1725" b="1" dirty="0"/>
          </a:p>
          <a:p>
            <a:pPr marL="0" indent="0">
              <a:buNone/>
            </a:pPr>
            <a:endParaRPr lang="hu-HU" sz="1725" b="1" dirty="0"/>
          </a:p>
          <a:p>
            <a:pPr lvl="1"/>
            <a:r>
              <a:rPr lang="hu-HU" sz="1725" b="1" dirty="0"/>
              <a:t>További finomítások:</a:t>
            </a:r>
            <a:r>
              <a:rPr lang="hu-HU" sz="1725" dirty="0"/>
              <a:t> tároló területre kerül először a csomag és nem a küldési sorba; nyugtázás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15782"/>
          <a:ext cx="6096000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Probléma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Megoldás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Sorszámok egy idő után körbe érnek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32</a:t>
                      </a:r>
                      <a:r>
                        <a:rPr lang="hu-HU" sz="1400" baseline="0" dirty="0"/>
                        <a:t> bites sorszám használata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Router összeomlik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hu-HU" sz="1400" dirty="0"/>
                        <a:t>Kor bevezetése</a:t>
                      </a:r>
                      <a:r>
                        <a:rPr lang="hu-HU" sz="1400" baseline="0" dirty="0"/>
                        <a:t>. A kor értéket másod-percenként csökkenti a router, ha a kor eléri a nullát, akkor el kell dobni.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r>
                        <a:rPr lang="hu-HU" sz="1400" dirty="0"/>
                        <a:t>A</a:t>
                      </a:r>
                      <a:r>
                        <a:rPr lang="hu-HU" sz="1400" baseline="0" dirty="0"/>
                        <a:t> sorszám mező megsérül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Kapcsolatállapot alapú forgalomirányítás működése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3786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 startAt="5"/>
            </a:pPr>
            <a:r>
              <a:rPr lang="hu-HU" sz="1800" dirty="0"/>
              <a:t>Új útvonalak számítása. Amint egy router a kapcsolatállapot csomagok egy teljes készletét összegyűjtötte, megszerkesztheti az alhálózat teljes gráfját, mivel minden kapcsolat képviselve van. Erre lefuttatható </a:t>
            </a:r>
            <a:r>
              <a:rPr lang="hu-HU" sz="1800" dirty="0" err="1"/>
              <a:t>Dijkstra</a:t>
            </a:r>
            <a:r>
              <a:rPr lang="hu-HU" sz="1800" dirty="0"/>
              <a:t> algoritmusa, eredményeképp pedig megkapjuk a forgalomirányító táblát.</a:t>
            </a:r>
          </a:p>
          <a:p>
            <a:pPr marL="0" indent="0">
              <a:buNone/>
            </a:pPr>
            <a:r>
              <a:rPr lang="hu-HU" sz="1800" b="1" cap="small" dirty="0"/>
              <a:t>Jellemzők</a:t>
            </a:r>
          </a:p>
          <a:p>
            <a:r>
              <a:rPr lang="hu-HU" sz="1800" dirty="0"/>
              <a:t>A </a:t>
            </a:r>
            <a:r>
              <a:rPr lang="hu-HU" sz="1800" dirty="0" err="1"/>
              <a:t>router-ek</a:t>
            </a:r>
            <a:r>
              <a:rPr lang="hu-HU" sz="1800" dirty="0"/>
              <a:t> és a </a:t>
            </a:r>
            <a:r>
              <a:rPr lang="hu-HU" sz="1800" dirty="0" err="1"/>
              <a:t>router-ek</a:t>
            </a:r>
            <a:r>
              <a:rPr lang="hu-HU" sz="1800" dirty="0"/>
              <a:t> szomszédinak átlagos számával arányos tárterület kell az algoritmus futtatásához. </a:t>
            </a:r>
            <a:r>
              <a:rPr lang="hu-HU" sz="1800" i="1" dirty="0"/>
              <a:t>O(</a:t>
            </a:r>
            <a:r>
              <a:rPr lang="hu-HU" sz="1800" i="1" dirty="0" err="1"/>
              <a:t>kn</a:t>
            </a:r>
            <a:r>
              <a:rPr lang="hu-HU" sz="1800" i="1" dirty="0"/>
              <a:t>)</a:t>
            </a:r>
            <a:r>
              <a:rPr lang="hu-HU" sz="1800" dirty="0"/>
              <a:t>, ahol </a:t>
            </a:r>
            <a:r>
              <a:rPr lang="hu-HU" sz="1800" i="1" dirty="0"/>
              <a:t>k</a:t>
            </a:r>
            <a:r>
              <a:rPr lang="hu-HU" sz="1800" dirty="0"/>
              <a:t> a szomszédok száma és </a:t>
            </a:r>
            <a:r>
              <a:rPr lang="hu-HU" sz="1800" i="1" dirty="0"/>
              <a:t>n</a:t>
            </a:r>
            <a:r>
              <a:rPr lang="hu-HU" sz="1800" dirty="0"/>
              <a:t> a </a:t>
            </a:r>
            <a:r>
              <a:rPr lang="hu-HU" sz="1800" dirty="0" err="1"/>
              <a:t>router-ek</a:t>
            </a:r>
            <a:r>
              <a:rPr lang="hu-HU" sz="1800" dirty="0"/>
              <a:t> száma. Azaz nagy hálózatok esetén a számítás költséges és memória igényes lesz.</a:t>
            </a:r>
          </a:p>
          <a:p>
            <a:r>
              <a:rPr lang="hu-HU" sz="1800" dirty="0"/>
              <a:t>A hardver- és szoftver-problémák komoly gondot okozhatnak. A hálózat méretének növekedésével a hiba valószínűsége is nő.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(1959)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Statikus algoritmus</a:t>
            </a:r>
            <a:endParaRPr lang="hu-HU" sz="1800" b="1" dirty="0"/>
          </a:p>
          <a:p>
            <a:r>
              <a:rPr lang="hu-HU" sz="1800" b="1" dirty="0"/>
              <a:t>Cél:</a:t>
            </a:r>
            <a:r>
              <a:rPr lang="hu-HU" sz="1800" dirty="0"/>
              <a:t> két csomópont közötti legrövidebb út meghatározása.</a:t>
            </a:r>
          </a:p>
          <a:p>
            <a:pPr marL="0" indent="0">
              <a:buNone/>
            </a:pPr>
            <a:r>
              <a:rPr lang="hu-HU" sz="1800" b="1" cap="small" dirty="0"/>
              <a:t>Informális leírás</a:t>
            </a:r>
            <a:endParaRPr lang="hu-HU" sz="1800" dirty="0"/>
          </a:p>
          <a:p>
            <a:pPr>
              <a:spcBef>
                <a:spcPts val="0"/>
              </a:spcBef>
            </a:pPr>
            <a:r>
              <a:rPr lang="hu-HU" sz="1800" dirty="0"/>
              <a:t>Minden csomópontot felcímkézünk a forrás csomóponttól való legrövidebb ismert út mentén mért távolságával.</a:t>
            </a:r>
          </a:p>
          <a:p>
            <a:pPr lvl="1"/>
            <a:r>
              <a:rPr lang="hu-HU" dirty="0"/>
              <a:t>Kezdetben a távolság végtelen, mivel nem ismerünk útvonalat.</a:t>
            </a:r>
          </a:p>
          <a:p>
            <a:r>
              <a:rPr lang="hu-HU" sz="1800" dirty="0"/>
              <a:t>Az algoritmus működése során a címkék változhatnak az utak megtalálásával. Két fajta címkét különböztetünk meg: ideiglenes és állandó. Kezdetben minden címke ideiglenes. A legrövidebb út megtalálásakor a címke állandó címkévé válik, és továbbá nem változik.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Dijkstra</a:t>
            </a:r>
            <a:r>
              <a:rPr lang="hu-HU" dirty="0"/>
              <a:t> algoritmus </a:t>
            </a:r>
            <a:r>
              <a:rPr lang="hu-HU" dirty="0" err="1"/>
              <a:t>pszeudo-kód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sz="1350" b="1" dirty="0" err="1"/>
                  <a:t>Dijkstra</a:t>
                </a:r>
                <a:r>
                  <a:rPr lang="en-US" sz="1350" dirty="0"/>
                  <a:t>(</a:t>
                </a:r>
                <a:r>
                  <a:rPr lang="en-US" sz="1350" dirty="0" err="1"/>
                  <a:t>G,s,w</a:t>
                </a:r>
                <a:r>
                  <a:rPr lang="en-US" sz="1350" dirty="0"/>
                  <a:t>)</a:t>
                </a:r>
                <a:endParaRPr lang="hu-HU" sz="1350" dirty="0"/>
              </a:p>
              <a:p>
                <a:pPr marL="0" indent="0">
                  <a:spcBef>
                    <a:spcPts val="0"/>
                  </a:spcBef>
                  <a:spcAft>
                    <a:spcPts val="450"/>
                  </a:spcAft>
                  <a:buNone/>
                </a:pPr>
                <a:r>
                  <a:rPr lang="hu-HU" sz="1350" dirty="0"/>
                  <a:t>    </a:t>
                </a:r>
                <a:r>
                  <a:rPr lang="en-US" sz="1200" dirty="0"/>
                  <a:t>Output: </a:t>
                </a:r>
                <a:r>
                  <a:rPr lang="en-US" sz="1200" dirty="0" err="1"/>
                  <a:t>egy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legrövidebb</a:t>
                </a:r>
                <a:r>
                  <a:rPr lang="en-US" sz="1200" dirty="0"/>
                  <a:t> </a:t>
                </a:r>
                <a:r>
                  <a:rPr lang="en-US" sz="1200" dirty="0" err="1"/>
                  <a:t>utak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fája</a:t>
                </a:r>
                <a:r>
                  <a:rPr lang="hu-HU" sz="1200" dirty="0"/>
                  <a:t> </a:t>
                </a:r>
                <a:r>
                  <a:rPr lang="nl-NL" sz="1200" dirty="0"/>
                  <a:t>T=(V,E´) G-ben s gyökérrel</a:t>
                </a:r>
                <a:endParaRPr lang="nl-NL" sz="135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01 </a:t>
                </a:r>
                <a:r>
                  <a:rPr lang="en-US" sz="1350" dirty="0"/>
                  <a:t>E´ := Ø;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02 </a:t>
                </a:r>
                <a:r>
                  <a:rPr lang="en-US" sz="1350" dirty="0"/>
                  <a:t>ready[s]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03 </a:t>
                </a:r>
                <a:r>
                  <a:rPr lang="en-US" sz="1350" dirty="0"/>
                  <a:t>ready[v] := false;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04 </a:t>
                </a:r>
                <a:r>
                  <a:rPr lang="en-US" sz="1350" dirty="0"/>
                  <a:t>d[s] := 0;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05 </a:t>
                </a:r>
                <a:r>
                  <a:rPr lang="en-US" sz="1350" dirty="0"/>
                  <a:t>d[v] := ∞; ∀ v </a:t>
                </a:r>
                <a:r>
                  <a:rPr lang="pl-PL" sz="1350" dirty="0"/>
                  <a:t>∈</a:t>
                </a:r>
                <a:r>
                  <a:rPr lang="en-US" sz="1350" dirty="0"/>
                  <a:t> V \ {s};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06 </a:t>
                </a:r>
                <a:r>
                  <a:rPr lang="en-US" sz="1350" dirty="0" err="1"/>
                  <a:t>priority_queue</a:t>
                </a:r>
                <a:r>
                  <a:rPr lang="en-US" sz="1350" dirty="0"/>
                  <a:t> Q;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t-BR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07 </a:t>
                </a:r>
                <a:r>
                  <a:rPr lang="pt-BR" sz="1350" b="1" dirty="0"/>
                  <a:t>forall </a:t>
                </a:r>
                <a:r>
                  <a:rPr lang="pt-BR" sz="1350" dirty="0"/>
                  <a:t>v </a:t>
                </a:r>
                <a:r>
                  <a:rPr lang="pl-PL" sz="1350" dirty="0"/>
                  <a:t>∈ </a:t>
                </a:r>
                <a:r>
                  <a:rPr lang="pt-BR" sz="1350" dirty="0"/>
                  <a:t>Adj[s] </a:t>
                </a:r>
                <a:r>
                  <a:rPr lang="pt-BR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 := s;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09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/>
                  <a:t>d[v] := w(s</a:t>
                </a:r>
                <a:r>
                  <a:rPr lang="hu-HU" sz="1350" dirty="0"/>
                  <a:t>,</a:t>
                </a:r>
                <a:r>
                  <a:rPr lang="en-US" sz="1350" dirty="0"/>
                  <a:t>v);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(v</a:t>
                </a:r>
                <a:r>
                  <a:rPr lang="hu-HU" sz="1350" dirty="0"/>
                  <a:t>,</a:t>
                </a:r>
                <a:r>
                  <a:rPr lang="en-US" sz="1350" dirty="0"/>
                  <a:t>d[v]);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11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12 </a:t>
                </a:r>
                <a:r>
                  <a:rPr lang="en-US" sz="1350" b="1" dirty="0"/>
                  <a:t>while </a:t>
                </a:r>
                <a:r>
                  <a:rPr lang="en-US" sz="1350" dirty="0"/>
                  <a:t>Q ≠ Ø </a:t>
                </a:r>
                <a:r>
                  <a:rPr lang="en-US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hu-HU" sz="135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v := </a:t>
                </a:r>
                <a:r>
                  <a:rPr lang="en-US" sz="1350" dirty="0" err="1"/>
                  <a:t>Q.DeleteMin</a:t>
                </a:r>
                <a:r>
                  <a:rPr lang="en-US" sz="1350" dirty="0"/>
                  <a:t>();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14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E´:= E´ U {(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[v],v)};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15</a:t>
                </a:r>
                <a:r>
                  <a:rPr lang="en-US" sz="1350" dirty="0"/>
                  <a:t> </a:t>
                </a:r>
                <a:r>
                  <a:rPr lang="hu-HU" sz="1350" dirty="0"/>
                  <a:t>    </a:t>
                </a:r>
                <a:r>
                  <a:rPr lang="en-US" sz="1350" dirty="0"/>
                  <a:t>ready[v] := true;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16</a:t>
                </a:r>
                <a:r>
                  <a:rPr lang="pl-PL" sz="1350" dirty="0"/>
                  <a:t>     </a:t>
                </a:r>
                <a:r>
                  <a:rPr lang="pl-PL" sz="1350" b="1" dirty="0"/>
                  <a:t>forall </a:t>
                </a:r>
                <a:r>
                  <a:rPr lang="pl-PL" sz="1350" dirty="0"/>
                  <a:t>u ∈ Adj[v] </a:t>
                </a:r>
                <a:r>
                  <a:rPr lang="pl-PL" sz="1350" b="1" dirty="0"/>
                  <a:t>do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pl-PL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17         </a:t>
                </a:r>
                <a:r>
                  <a:rPr lang="pl-PL" sz="1350" b="1" dirty="0"/>
                  <a:t>if </a:t>
                </a:r>
                <a:r>
                  <a:rPr lang="pl-PL" sz="1350" dirty="0"/>
                  <a:t>u ∈ Q </a:t>
                </a:r>
                <a:r>
                  <a:rPr lang="pl-PL" sz="1350" b="1" dirty="0"/>
                  <a:t>and </a:t>
                </a:r>
                <a:r>
                  <a:rPr lang="pl-PL" sz="1350" dirty="0"/>
                  <a:t>d[v] + w(v,u) &lt; d[u]) </a:t>
                </a:r>
                <a:r>
                  <a:rPr lang="pl-PL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18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19</a:t>
                </a:r>
                <a:r>
                  <a:rPr lang="en-US" sz="1350" dirty="0"/>
                  <a:t> </a:t>
                </a:r>
                <a:r>
                  <a:rPr lang="hu-HU" sz="1350" dirty="0"/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20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Q.DecreasePriority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21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else if </a:t>
                </a:r>
                <a:r>
                  <a:rPr lang="en-US" sz="1350" dirty="0"/>
                  <a:t>u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350" dirty="0"/>
                  <a:t> Q </a:t>
                </a:r>
                <a:r>
                  <a:rPr lang="en-US" sz="1350" b="1" dirty="0"/>
                  <a:t>and not </a:t>
                </a:r>
                <a:r>
                  <a:rPr lang="en-US" sz="1350" dirty="0"/>
                  <a:t>ready[u] </a:t>
                </a:r>
                <a:r>
                  <a:rPr lang="en-US" sz="1350" b="1" dirty="0"/>
                  <a:t>then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22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pred</a:t>
                </a:r>
                <a:r>
                  <a:rPr lang="en-US" sz="1350" dirty="0"/>
                  <a:t>[u] := v;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23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/>
                  <a:t>d[u] := d[v] + w(v</a:t>
                </a:r>
                <a:r>
                  <a:rPr lang="hu-HU" sz="1350" dirty="0"/>
                  <a:t>,</a:t>
                </a:r>
                <a:r>
                  <a:rPr lang="en-US" sz="1350" dirty="0"/>
                  <a:t>u);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24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</a:t>
                </a:r>
                <a:r>
                  <a:rPr lang="en-US" sz="1350" dirty="0" err="1"/>
                  <a:t>Q.Insert</a:t>
                </a:r>
                <a:r>
                  <a:rPr lang="en-US" sz="1350" dirty="0"/>
                  <a:t>(u</a:t>
                </a:r>
                <a:r>
                  <a:rPr lang="hu-HU" sz="1350" dirty="0"/>
                  <a:t>,</a:t>
                </a:r>
                <a:r>
                  <a:rPr lang="en-US" sz="1350" dirty="0"/>
                  <a:t>d[u]);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25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</a:t>
                </a:r>
                <a:r>
                  <a:rPr lang="en-US" sz="1350" b="1" dirty="0"/>
                  <a:t>fi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26 </a:t>
                </a:r>
                <a:r>
                  <a:rPr lang="hu-HU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</a:t>
                </a:r>
                <a:r>
                  <a:rPr lang="en-US" sz="1350" b="1" dirty="0"/>
                  <a:t>od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sz="135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27 </a:t>
                </a:r>
                <a:r>
                  <a:rPr lang="en-US" sz="1350" b="1" dirty="0"/>
                  <a:t>od</a:t>
                </a:r>
                <a:endParaRPr lang="en-US" sz="13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98" y="2120569"/>
                <a:ext cx="8725902" cy="3465095"/>
              </a:xfrm>
              <a:blipFill>
                <a:blip r:embed="rId2"/>
                <a:stretch>
                  <a:fillRect l="-210" t="-176" b="-91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8098" y="2596243"/>
            <a:ext cx="4027355" cy="24492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3393082" y="3670845"/>
            <a:ext cx="1827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INICIALIZÁCIÓS FÁZIS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5891" y="3127677"/>
            <a:ext cx="3529918" cy="7245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5891" y="4109324"/>
            <a:ext cx="3529918" cy="685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7678680" y="3466543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JAVÍTÓ ÚT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7824552" y="4325265"/>
            <a:ext cx="5116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chemeClr val="bg2">
                    <a:lumMod val="50000"/>
                  </a:schemeClr>
                </a:solidFill>
              </a:rPr>
              <a:t>ÚJ ÚT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8739" y="2120569"/>
            <a:ext cx="4027355" cy="31209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hu-HU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684710" y="3481024"/>
            <a:ext cx="16257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b="1" dirty="0">
                <a:solidFill>
                  <a:schemeClr val="bg2">
                    <a:lumMod val="50000"/>
                  </a:schemeClr>
                </a:solidFill>
              </a:rPr>
              <a:t>ITERÁCIÓS LÉPÉSEK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3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10" grpId="0"/>
      <p:bldP spid="16" grpId="0"/>
      <p:bldP spid="17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45" y="39147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en-US" dirty="0"/>
              <a:t>OSPF vs. IS-IS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3103195"/>
            <a:ext cx="4373252" cy="2837459"/>
          </a:xfrm>
        </p:spPr>
        <p:txBody>
          <a:bodyPr>
            <a:normAutofit/>
          </a:bodyPr>
          <a:lstStyle/>
          <a:p>
            <a:r>
              <a:rPr lang="hu-HU" sz="2100" dirty="0"/>
              <a:t>Cégek és adatközpontok</a:t>
            </a:r>
            <a:endParaRPr lang="en-US" sz="2100" dirty="0"/>
          </a:p>
          <a:p>
            <a:r>
              <a:rPr lang="hu-HU" sz="2100" dirty="0"/>
              <a:t>Több lehetőséget támogat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IPv4</a:t>
            </a:r>
            <a:r>
              <a:rPr lang="hu-HU" sz="2100" dirty="0"/>
              <a:t> felett</a:t>
            </a:r>
            <a:endParaRPr lang="en-US" sz="2100" dirty="0"/>
          </a:p>
          <a:p>
            <a:pPr lvl="1"/>
            <a:r>
              <a:rPr lang="en-US" sz="2000" dirty="0"/>
              <a:t>LSA</a:t>
            </a:r>
            <a:r>
              <a:rPr lang="hu-HU" sz="2000" dirty="0" err="1"/>
              <a:t>-k</a:t>
            </a:r>
            <a:r>
              <a:rPr lang="hu-HU" sz="2000" dirty="0"/>
              <a:t> IPv4 feletti küldése</a:t>
            </a:r>
            <a:endParaRPr lang="en-US" sz="2000" dirty="0"/>
          </a:p>
          <a:p>
            <a:pPr lvl="1"/>
            <a:r>
              <a:rPr lang="en-US" sz="1800" dirty="0"/>
              <a:t>OSPFv3 </a:t>
            </a:r>
            <a:r>
              <a:rPr lang="hu-HU" sz="1800" dirty="0"/>
              <a:t>szükséges az</a:t>
            </a:r>
            <a:r>
              <a:rPr lang="en-US" sz="1800" dirty="0"/>
              <a:t> IPv6</a:t>
            </a:r>
            <a:r>
              <a:rPr lang="hu-HU" sz="1800" dirty="0" err="1"/>
              <a:t>-hoz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3103195"/>
            <a:ext cx="4239705" cy="2844530"/>
          </a:xfrm>
        </p:spPr>
        <p:txBody>
          <a:bodyPr>
            <a:normAutofit/>
          </a:bodyPr>
          <a:lstStyle/>
          <a:p>
            <a:r>
              <a:rPr lang="hu-HU" sz="2100" dirty="0"/>
              <a:t>Internet szolgáltatók által használt</a:t>
            </a:r>
            <a:endParaRPr lang="en-US" sz="2100" dirty="0"/>
          </a:p>
          <a:p>
            <a:endParaRPr lang="en-US" sz="900" dirty="0"/>
          </a:p>
          <a:p>
            <a:r>
              <a:rPr lang="hu-HU" dirty="0"/>
              <a:t>Sokkal tömörebb</a:t>
            </a:r>
            <a:endParaRPr lang="en-US" sz="2100" dirty="0"/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Kisebb hálózati </a:t>
            </a:r>
            <a:r>
              <a:rPr lang="en-US" sz="1800" dirty="0">
                <a:sym typeface="Wingdings" panose="05000000000000000000" pitchFamily="2" charset="2"/>
              </a:rPr>
              <a:t>overhead</a:t>
            </a: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Több eszközt támogat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hu-HU" sz="2100" dirty="0">
                <a:sym typeface="Wingdings" panose="05000000000000000000" pitchFamily="2" charset="2"/>
              </a:rPr>
              <a:t>Nem kötődik az</a:t>
            </a:r>
            <a:r>
              <a:rPr lang="en-US" sz="2100" dirty="0">
                <a:sym typeface="Wingdings" panose="05000000000000000000" pitchFamily="2" charset="2"/>
              </a:rPr>
              <a:t> IP</a:t>
            </a:r>
            <a:r>
              <a:rPr lang="hu-HU" sz="2100" dirty="0" err="1">
                <a:sym typeface="Wingdings" panose="05000000000000000000" pitchFamily="2" charset="2"/>
              </a:rPr>
              <a:t>-hez</a:t>
            </a:r>
            <a:endParaRPr lang="en-US" sz="2100" dirty="0">
              <a:sym typeface="Wingdings" panose="05000000000000000000" pitchFamily="2" charset="2"/>
            </a:endParaRPr>
          </a:p>
          <a:p>
            <a:pPr lvl="1"/>
            <a:r>
              <a:rPr lang="hu-HU" sz="1800" dirty="0">
                <a:sym typeface="Wingdings" panose="05000000000000000000" pitchFamily="2" charset="2"/>
              </a:rPr>
              <a:t>Működik mind</a:t>
            </a:r>
            <a:r>
              <a:rPr lang="en-US" sz="1800" dirty="0">
                <a:sym typeface="Wingdings" panose="05000000000000000000" pitchFamily="2" charset="2"/>
              </a:rPr>
              <a:t> IPv4</a:t>
            </a:r>
            <a:r>
              <a:rPr lang="hu-HU" sz="1800" dirty="0" err="1">
                <a:sym typeface="Wingdings" panose="05000000000000000000" pitchFamily="2" charset="2"/>
              </a:rPr>
              <a:t>-gyel</a:t>
            </a:r>
            <a:r>
              <a:rPr lang="hu-HU" sz="1800" dirty="0">
                <a:sym typeface="Wingdings" panose="05000000000000000000" pitchFamily="2" charset="2"/>
              </a:rPr>
              <a:t> és </a:t>
            </a:r>
            <a:r>
              <a:rPr lang="en-US" sz="1800" dirty="0">
                <a:sym typeface="Wingdings" panose="05000000000000000000" pitchFamily="2" charset="2"/>
              </a:rPr>
              <a:t>IPv6</a:t>
            </a:r>
            <a:r>
              <a:rPr lang="hu-HU" sz="1800" dirty="0" err="1">
                <a:sym typeface="Wingdings" panose="05000000000000000000" pitchFamily="2" charset="2"/>
              </a:rPr>
              <a:t>-tal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588845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588845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22548" y="1797250"/>
            <a:ext cx="8897333" cy="5526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100" dirty="0"/>
              <a:t>Két eltérő implementáció a</a:t>
            </a:r>
            <a:r>
              <a:rPr lang="en-US" sz="2100" dirty="0"/>
              <a:t> link-state routing</a:t>
            </a:r>
            <a:r>
              <a:rPr lang="hu-HU" sz="2100" dirty="0"/>
              <a:t> stratégiának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08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2" y="1062037"/>
            <a:ext cx="8572109" cy="652463"/>
          </a:xfrm>
        </p:spPr>
        <p:txBody>
          <a:bodyPr>
            <a:normAutofit fontScale="90000"/>
          </a:bodyPr>
          <a:lstStyle/>
          <a:p>
            <a:r>
              <a:rPr lang="hu-HU" dirty="0"/>
              <a:t>Eltérő felépítés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22548" y="2058576"/>
            <a:ext cx="4373252" cy="480060"/>
          </a:xfrm>
        </p:spPr>
        <p:txBody>
          <a:bodyPr/>
          <a:lstStyle/>
          <a:p>
            <a:pPr algn="ctr"/>
            <a:r>
              <a:rPr lang="en-US" sz="2400" dirty="0"/>
              <a:t>OSPF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00599" y="2058576"/>
            <a:ext cx="4239705" cy="48006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IS-IS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367652" y="4217155"/>
            <a:ext cx="1971908" cy="1068650"/>
            <a:chOff x="1367651" y="4479872"/>
            <a:chExt cx="1971908" cy="1424867"/>
          </a:xfrm>
        </p:grpSpPr>
        <p:sp>
          <p:nvSpPr>
            <p:cNvPr id="27" name="Oval 26"/>
            <p:cNvSpPr/>
            <p:nvPr/>
          </p:nvSpPr>
          <p:spPr>
            <a:xfrm>
              <a:off x="1367651" y="4479872"/>
              <a:ext cx="1971908" cy="1424867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5790" y="497635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0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1104" y="3579257"/>
            <a:ext cx="2265922" cy="1366068"/>
            <a:chOff x="91104" y="3629343"/>
            <a:chExt cx="2265922" cy="1821424"/>
          </a:xfrm>
        </p:grpSpPr>
        <p:sp>
          <p:nvSpPr>
            <p:cNvPr id="31" name="Oval 30"/>
            <p:cNvSpPr/>
            <p:nvPr/>
          </p:nvSpPr>
          <p:spPr>
            <a:xfrm>
              <a:off x="91104" y="3629343"/>
              <a:ext cx="2265922" cy="182142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9645" y="438618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1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67792" y="3715477"/>
            <a:ext cx="1879535" cy="1193255"/>
            <a:chOff x="2467791" y="3810970"/>
            <a:chExt cx="1879535" cy="1591006"/>
          </a:xfrm>
        </p:grpSpPr>
        <p:sp>
          <p:nvSpPr>
            <p:cNvPr id="28" name="Oval 27"/>
            <p:cNvSpPr/>
            <p:nvPr/>
          </p:nvSpPr>
          <p:spPr>
            <a:xfrm>
              <a:off x="2467791" y="3810970"/>
              <a:ext cx="1879535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62306" y="4384099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2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932263" y="4821860"/>
            <a:ext cx="2415063" cy="1118796"/>
            <a:chOff x="1932263" y="5286147"/>
            <a:chExt cx="2415063" cy="1491728"/>
          </a:xfrm>
        </p:grpSpPr>
        <p:sp>
          <p:nvSpPr>
            <p:cNvPr id="29" name="Oval 28"/>
            <p:cNvSpPr/>
            <p:nvPr/>
          </p:nvSpPr>
          <p:spPr>
            <a:xfrm>
              <a:off x="1932263" y="5286147"/>
              <a:ext cx="2415063" cy="1491728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41113" y="6120562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2231" y="4614025"/>
            <a:ext cx="2351967" cy="1233768"/>
            <a:chOff x="292230" y="5009033"/>
            <a:chExt cx="2351967" cy="1645024"/>
          </a:xfrm>
        </p:grpSpPr>
        <p:sp>
          <p:nvSpPr>
            <p:cNvPr id="30" name="Oval 29"/>
            <p:cNvSpPr/>
            <p:nvPr/>
          </p:nvSpPr>
          <p:spPr>
            <a:xfrm>
              <a:off x="292230" y="5009033"/>
              <a:ext cx="2351967" cy="164502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324" y="5878588"/>
              <a:ext cx="67383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Area 4</a:t>
              </a:r>
            </a:p>
          </p:txBody>
        </p:sp>
      </p:grpSp>
      <p:sp>
        <p:nvSpPr>
          <p:cNvPr id="37" name="Content Placeholder 5"/>
          <p:cNvSpPr>
            <a:spLocks noGrp="1"/>
          </p:cNvSpPr>
          <p:nvPr>
            <p:ph sz="quarter" idx="2"/>
          </p:nvPr>
        </p:nvSpPr>
        <p:spPr>
          <a:xfrm>
            <a:off x="122548" y="2579997"/>
            <a:ext cx="4373252" cy="1093268"/>
          </a:xfrm>
        </p:spPr>
        <p:txBody>
          <a:bodyPr>
            <a:normAutofit/>
          </a:bodyPr>
          <a:lstStyle/>
          <a:p>
            <a:r>
              <a:rPr lang="hu-HU" sz="1800" dirty="0"/>
              <a:t>Átfedő területek köré szerveződik</a:t>
            </a:r>
            <a:endParaRPr lang="en-US" sz="1800" dirty="0"/>
          </a:p>
          <a:p>
            <a:r>
              <a:rPr lang="en-US" sz="1800" dirty="0"/>
              <a:t>Area 0 </a:t>
            </a:r>
            <a:r>
              <a:rPr lang="hu-HU" sz="1800" dirty="0"/>
              <a:t>a hálózat magja</a:t>
            </a:r>
            <a:endParaRPr lang="en-US" sz="1500" dirty="0"/>
          </a:p>
        </p:txBody>
      </p:sp>
      <p:sp>
        <p:nvSpPr>
          <p:cNvPr id="38" name="Content Placeholder 7"/>
          <p:cNvSpPr>
            <a:spLocks noGrp="1"/>
          </p:cNvSpPr>
          <p:nvPr>
            <p:ph sz="quarter" idx="4"/>
          </p:nvPr>
        </p:nvSpPr>
        <p:spPr>
          <a:xfrm>
            <a:off x="4800599" y="2579997"/>
            <a:ext cx="4239705" cy="1093268"/>
          </a:xfrm>
        </p:spPr>
        <p:txBody>
          <a:bodyPr>
            <a:normAutofit/>
          </a:bodyPr>
          <a:lstStyle/>
          <a:p>
            <a:r>
              <a:rPr lang="hu-HU" sz="1800" dirty="0"/>
              <a:t>2-szintű</a:t>
            </a:r>
            <a:r>
              <a:rPr lang="en-US" sz="1800" dirty="0"/>
              <a:t> </a:t>
            </a:r>
            <a:r>
              <a:rPr lang="en-US" sz="1800" dirty="0" err="1"/>
              <a:t>hiera</a:t>
            </a:r>
            <a:r>
              <a:rPr lang="hu-HU" sz="1800" dirty="0" err="1"/>
              <a:t>rchia</a:t>
            </a:r>
            <a:endParaRPr lang="en-US" sz="1800" dirty="0"/>
          </a:p>
          <a:p>
            <a:r>
              <a:rPr lang="hu-HU" sz="1800" dirty="0"/>
              <a:t>A </a:t>
            </a:r>
            <a:r>
              <a:rPr lang="en-US" sz="1800" dirty="0"/>
              <a:t>2</a:t>
            </a:r>
            <a:r>
              <a:rPr lang="hu-HU" sz="1800" dirty="0"/>
              <a:t>. szint a gerinchálózat</a:t>
            </a:r>
            <a:endParaRPr lang="en-US" sz="15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39559" y="3890845"/>
            <a:ext cx="544052" cy="25604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88102" y="4188874"/>
            <a:ext cx="309531" cy="5339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847566" y="3890845"/>
            <a:ext cx="348541" cy="61439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7566" y="4505236"/>
            <a:ext cx="749290" cy="1878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47565" y="4507505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818472" y="4505234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818799" y="4973038"/>
            <a:ext cx="1029092" cy="22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1039" y="4523717"/>
            <a:ext cx="1" cy="46780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42103" y="4722814"/>
            <a:ext cx="169482" cy="50809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847890" y="4722814"/>
            <a:ext cx="748965" cy="2540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42103" y="5230910"/>
            <a:ext cx="400749" cy="33986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221793" y="4991521"/>
            <a:ext cx="626097" cy="4561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221793" y="5230910"/>
            <a:ext cx="1220310" cy="2310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9795" y="4984910"/>
            <a:ext cx="461245" cy="60126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9171" y="4976861"/>
            <a:ext cx="1141869" cy="2001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4638" y="4821861"/>
            <a:ext cx="198996" cy="78317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79171" y="4801907"/>
            <a:ext cx="425468" cy="37510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359794" y="5447672"/>
            <a:ext cx="861999" cy="1385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3173" y="4312105"/>
            <a:ext cx="680624" cy="48980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1572476" y="4018866"/>
            <a:ext cx="246323" cy="48637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925167" y="3782055"/>
            <a:ext cx="647308" cy="2175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433173" y="3782055"/>
            <a:ext cx="495313" cy="5033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104639" y="4505234"/>
            <a:ext cx="686154" cy="29667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39871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9" y="439644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76" y="48665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68" y="4876122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0" y="4693119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" y="417886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78" y="389084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46" y="367326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6" y="378205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17" y="46140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36" y="4067806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3" y="5068225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8" y="549625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07" y="5122120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97" y="5353193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6" y="5477381"/>
            <a:ext cx="491995" cy="2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3" name="Group 202"/>
          <p:cNvGrpSpPr/>
          <p:nvPr/>
        </p:nvGrpSpPr>
        <p:grpSpPr>
          <a:xfrm>
            <a:off x="4872063" y="3603938"/>
            <a:ext cx="3597922" cy="2342061"/>
            <a:chOff x="4872062" y="3662250"/>
            <a:chExt cx="3597922" cy="3122748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8223985" y="3956022"/>
              <a:ext cx="0" cy="1158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8223986" y="5089453"/>
              <a:ext cx="0" cy="147099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7153142" y="3956023"/>
              <a:ext cx="1070843" cy="115846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7115874" y="5589119"/>
              <a:ext cx="1072645" cy="97132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170874" y="3956023"/>
              <a:ext cx="1017646" cy="167022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7117676" y="5107257"/>
              <a:ext cx="1088576" cy="145319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170874" y="653910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162007" y="5190571"/>
              <a:ext cx="1053112" cy="44522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7144274" y="3972848"/>
              <a:ext cx="105311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246593" y="3810970"/>
              <a:ext cx="871083" cy="8876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6492591" y="3952358"/>
              <a:ext cx="625085" cy="32838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414763" y="3807303"/>
              <a:ext cx="831830" cy="23748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6246593" y="3855355"/>
              <a:ext cx="245997" cy="42538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5437459" y="4068047"/>
              <a:ext cx="1055131" cy="22906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890840" y="4751527"/>
              <a:ext cx="1225034" cy="863104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191462" y="4798125"/>
              <a:ext cx="699378" cy="54626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6369591" y="5626250"/>
              <a:ext cx="746283" cy="1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41151" y="5626250"/>
              <a:ext cx="795209" cy="18201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68765" y="5344386"/>
              <a:ext cx="367888" cy="48946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90840" y="4751526"/>
              <a:ext cx="450440" cy="8631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 flipV="1">
              <a:off x="6369591" y="6185331"/>
              <a:ext cx="748085" cy="375117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V="1">
              <a:off x="5683457" y="6185331"/>
              <a:ext cx="657824" cy="454613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5782651" y="6560448"/>
              <a:ext cx="1335025" cy="7949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5290656" y="6284696"/>
              <a:ext cx="392801" cy="35524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062" y="618533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679" y="381096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381097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9" y="5054279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88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9877" y="546957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145" y="6415395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93" y="4152058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596" y="366225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462" y="3899737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843" y="460647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363" y="548534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768" y="5222253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656" y="568649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283" y="6067840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Users\t0ph3r\Documents\CS 4700\assets\Rout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4763" y="6494891"/>
              <a:ext cx="491995" cy="29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6805134" y="3529749"/>
            <a:ext cx="2036826" cy="2471001"/>
            <a:chOff x="6805134" y="3563332"/>
            <a:chExt cx="2036826" cy="3294668"/>
          </a:xfrm>
        </p:grpSpPr>
        <p:sp>
          <p:nvSpPr>
            <p:cNvPr id="185" name="Rectangle 184"/>
            <p:cNvSpPr/>
            <p:nvPr/>
          </p:nvSpPr>
          <p:spPr>
            <a:xfrm>
              <a:off x="6805134" y="3563332"/>
              <a:ext cx="2036826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FF0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5400000">
              <a:off x="8194561" y="4550274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2</a:t>
              </a: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751110" y="3529749"/>
            <a:ext cx="2799761" cy="2471001"/>
            <a:chOff x="4751109" y="3563332"/>
            <a:chExt cx="2799761" cy="3294668"/>
          </a:xfrm>
        </p:grpSpPr>
        <p:sp>
          <p:nvSpPr>
            <p:cNvPr id="184" name="Rectangle 183"/>
            <p:cNvSpPr/>
            <p:nvPr/>
          </p:nvSpPr>
          <p:spPr>
            <a:xfrm>
              <a:off x="4751109" y="3563332"/>
              <a:ext cx="2799761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7" name="TextBox 186"/>
            <p:cNvSpPr txBox="1"/>
            <p:nvPr/>
          </p:nvSpPr>
          <p:spPr>
            <a:xfrm rot="5400000">
              <a:off x="4482730" y="4535786"/>
              <a:ext cx="92546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Level 1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 rot="5400000">
            <a:off x="6697691" y="4232445"/>
            <a:ext cx="8399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Level 1-2</a:t>
            </a:r>
          </a:p>
        </p:txBody>
      </p:sp>
    </p:spTree>
    <p:extLst>
      <p:ext uri="{BB962C8B-B14F-4D97-AF65-F5344CB8AC3E}">
        <p14:creationId xmlns:p14="http://schemas.microsoft.com/office/powerpoint/2010/main" val="158044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1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58140" y="2125266"/>
            <a:ext cx="4394534" cy="31084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protokolljai - </a:t>
            </a:r>
            <a:r>
              <a:rPr lang="hu-HU" i="1" dirty="0"/>
              <a:t>Környezet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487279" y="3492166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94824" y="3528260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2231858" y="3582402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06466" y="46893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7737" y="2763595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06640" y="2759086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D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89458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E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/>
          <p:cNvCxnSpPr>
            <a:stCxn id="10" idx="6"/>
            <a:endCxn id="11" idx="2"/>
          </p:cNvCxnSpPr>
          <p:nvPr/>
        </p:nvCxnSpPr>
        <p:spPr>
          <a:xfrm flipV="1">
            <a:off x="3146257" y="2853834"/>
            <a:ext cx="1860383" cy="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3"/>
            <a:endCxn id="8" idx="7"/>
          </p:cNvCxnSpPr>
          <p:nvPr/>
        </p:nvCxnSpPr>
        <p:spPr>
          <a:xfrm flipH="1">
            <a:off x="2401306" y="2925341"/>
            <a:ext cx="575504" cy="68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9" idx="1"/>
          </p:cNvCxnSpPr>
          <p:nvPr/>
        </p:nvCxnSpPr>
        <p:spPr>
          <a:xfrm>
            <a:off x="2401306" y="3744147"/>
            <a:ext cx="1234234" cy="97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7"/>
            <a:endCxn id="11" idx="3"/>
          </p:cNvCxnSpPr>
          <p:nvPr/>
        </p:nvCxnSpPr>
        <p:spPr>
          <a:xfrm flipV="1">
            <a:off x="3775914" y="2920831"/>
            <a:ext cx="1259799" cy="179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  <a:endCxn id="12" idx="1"/>
          </p:cNvCxnSpPr>
          <p:nvPr/>
        </p:nvCxnSpPr>
        <p:spPr>
          <a:xfrm>
            <a:off x="5176088" y="2920831"/>
            <a:ext cx="742444" cy="72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12" idx="3"/>
          </p:cNvCxnSpPr>
          <p:nvPr/>
        </p:nvCxnSpPr>
        <p:spPr>
          <a:xfrm flipV="1">
            <a:off x="3804988" y="3784754"/>
            <a:ext cx="2113544" cy="999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8" idx="2"/>
          </p:cNvCxnSpPr>
          <p:nvPr/>
        </p:nvCxnSpPr>
        <p:spPr>
          <a:xfrm flipV="1">
            <a:off x="1100890" y="3677151"/>
            <a:ext cx="113096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50" y="3245380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H1</a:t>
            </a:r>
            <a:endParaRPr lang="en-US" sz="1350" dirty="0"/>
          </a:p>
        </p:txBody>
      </p:sp>
      <p:cxnSp>
        <p:nvCxnSpPr>
          <p:cNvPr id="31" name="Straight Arrow Connector 30"/>
          <p:cNvCxnSpPr>
            <a:stCxn id="34" idx="0"/>
            <a:endCxn id="6" idx="4"/>
          </p:cNvCxnSpPr>
          <p:nvPr/>
        </p:nvCxnSpPr>
        <p:spPr>
          <a:xfrm flipH="1" flipV="1">
            <a:off x="794085" y="3717757"/>
            <a:ext cx="168610" cy="9065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479" y="46242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F1 folyamat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7777880" y="3442532"/>
            <a:ext cx="613610" cy="369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7985425" y="3478627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7919251" y="3195747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H2</a:t>
            </a:r>
            <a:endParaRPr lang="en-US" sz="1350" dirty="0"/>
          </a:p>
        </p:txBody>
      </p:sp>
      <p:cxnSp>
        <p:nvCxnSpPr>
          <p:cNvPr id="41" name="Straight Arrow Connector 40"/>
          <p:cNvCxnSpPr>
            <a:stCxn id="42" idx="0"/>
            <a:endCxn id="39" idx="4"/>
          </p:cNvCxnSpPr>
          <p:nvPr/>
        </p:nvCxnSpPr>
        <p:spPr>
          <a:xfrm flipH="1" flipV="1">
            <a:off x="8084686" y="3668124"/>
            <a:ext cx="559113" cy="8389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82583" y="4507057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/>
              <a:t>F2 folyamat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6977320" y="3623008"/>
            <a:ext cx="198521" cy="1894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ysClr val="windowText" lastClr="000000"/>
                </a:solidFill>
              </a:rPr>
              <a:t>F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Connector 45"/>
          <p:cNvCxnSpPr>
            <a:stCxn id="12" idx="6"/>
            <a:endCxn id="44" idx="2"/>
          </p:cNvCxnSpPr>
          <p:nvPr/>
        </p:nvCxnSpPr>
        <p:spPr>
          <a:xfrm flipV="1">
            <a:off x="6087979" y="3717756"/>
            <a:ext cx="8893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4"/>
          </p:cNvCxnSpPr>
          <p:nvPr/>
        </p:nvCxnSpPr>
        <p:spPr>
          <a:xfrm>
            <a:off x="7076581" y="3812505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30929" y="4230603"/>
            <a:ext cx="15605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98885" y="3812504"/>
            <a:ext cx="0" cy="418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0"/>
          </p:cNvCxnSpPr>
          <p:nvPr/>
        </p:nvCxnSpPr>
        <p:spPr>
          <a:xfrm flipV="1">
            <a:off x="7227169" y="4230604"/>
            <a:ext cx="384041" cy="3906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91367" y="4621248"/>
            <a:ext cx="4716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LAN</a:t>
            </a:r>
            <a:endParaRPr lang="en-US" sz="1350" dirty="0"/>
          </a:p>
        </p:txBody>
      </p:sp>
      <p:cxnSp>
        <p:nvCxnSpPr>
          <p:cNvPr id="59" name="Straight Arrow Connector 58"/>
          <p:cNvCxnSpPr>
            <a:stCxn id="60" idx="1"/>
            <a:endCxn id="7" idx="7"/>
          </p:cNvCxnSpPr>
          <p:nvPr/>
        </p:nvCxnSpPr>
        <p:spPr>
          <a:xfrm flipH="1">
            <a:off x="5709109" y="2303489"/>
            <a:ext cx="545419" cy="2770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54528" y="2072656"/>
            <a:ext cx="102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Szolgáltató berendezése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65" idx="0"/>
            <a:endCxn id="9" idx="3"/>
          </p:cNvCxnSpPr>
          <p:nvPr/>
        </p:nvCxnSpPr>
        <p:spPr>
          <a:xfrm flipV="1">
            <a:off x="2950134" y="4851054"/>
            <a:ext cx="685405" cy="5727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40754" y="5423767"/>
            <a:ext cx="6187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Router</a:t>
            </a:r>
            <a:endParaRPr lang="en-US" sz="1350" dirty="0"/>
          </a:p>
        </p:txBody>
      </p:sp>
      <p:sp>
        <p:nvSpPr>
          <p:cNvPr id="70" name="Rectangle 69"/>
          <p:cNvSpPr/>
          <p:nvPr/>
        </p:nvSpPr>
        <p:spPr>
          <a:xfrm rot="2376065">
            <a:off x="2976130" y="4004376"/>
            <a:ext cx="216280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6" idx="0"/>
            <a:endCxn id="70" idx="2"/>
          </p:cNvCxnSpPr>
          <p:nvPr/>
        </p:nvCxnSpPr>
        <p:spPr>
          <a:xfrm flipV="1">
            <a:off x="2085332" y="4187752"/>
            <a:ext cx="932917" cy="8207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33312" y="500846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csomag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60" grpId="0"/>
      <p:bldP spid="65" grpId="0"/>
      <p:bldP spid="70" grpId="0" animBg="1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Kapcsoljuk össze az</a:t>
            </a:r>
            <a:r>
              <a:rPr lang="en-US" dirty="0"/>
              <a:t> Internet</a:t>
            </a:r>
            <a:r>
              <a:rPr lang="hu-HU" dirty="0"/>
              <a:t>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375" y="1600200"/>
            <a:ext cx="8991600" cy="5105400"/>
          </a:xfrm>
        </p:spPr>
        <p:txBody>
          <a:bodyPr/>
          <a:lstStyle/>
          <a:p>
            <a:r>
              <a:rPr lang="hu-HU" dirty="0" err="1"/>
              <a:t>Switch-ek</a:t>
            </a:r>
            <a:r>
              <a:rPr lang="hu-HU" dirty="0"/>
              <a:t> képességei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MAC cím alapú útvonalválasztás a hálózatban</a:t>
            </a:r>
            <a:endParaRPr lang="en-US" dirty="0"/>
          </a:p>
          <a:p>
            <a:pPr lvl="1"/>
            <a:r>
              <a:rPr lang="hu-HU" dirty="0"/>
              <a:t>Automatikusan megtanulja az utakat egy új állomáshoz</a:t>
            </a:r>
            <a:endParaRPr lang="en-US" dirty="0"/>
          </a:p>
          <a:p>
            <a:pPr lvl="1"/>
            <a:r>
              <a:rPr lang="hu-HU" dirty="0"/>
              <a:t>Feloldja a hurkokat</a:t>
            </a:r>
            <a:endParaRPr lang="en-US" dirty="0"/>
          </a:p>
          <a:p>
            <a:r>
              <a:rPr lang="hu-HU" dirty="0"/>
              <a:t>Lehetne a teljes internet egy ily módon összekötött tartomány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N</a:t>
            </a:r>
            <a:r>
              <a:rPr lang="hu-HU" sz="4000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Szállítási réteg felé nyújtott szolgálatok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1947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1650" b="1" cap="small" dirty="0"/>
              <a:t>Vezérelvek </a:t>
            </a:r>
          </a:p>
          <a:p>
            <a:pPr marL="6858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1650" dirty="0"/>
              <a:t>A szolgálat legyen független az alhálózat kialakításától.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felé el kell takarni a jelenlevő alhálózatok számát, típusát és topológiáját.</a:t>
            </a:r>
          </a:p>
          <a:p>
            <a:pPr marL="685800" lvl="1" indent="-342900">
              <a:buFont typeface="+mj-lt"/>
              <a:buAutoNum type="arabicPeriod"/>
            </a:pPr>
            <a:r>
              <a:rPr lang="hu-HU" sz="1650" dirty="0"/>
              <a:t>A szállítási réteg számára rendelkezésre bocsájtott hálózati címeknek egységes számozási rendszert kell alkotniuk, még </a:t>
            </a:r>
            <a:r>
              <a:rPr lang="hu-HU" sz="1650" i="1" dirty="0"/>
              <a:t>LAN</a:t>
            </a:r>
            <a:r>
              <a:rPr lang="hu-HU" sz="1650" dirty="0"/>
              <a:t>-ok és </a:t>
            </a:r>
            <a:r>
              <a:rPr lang="hu-HU" sz="1650" i="1" dirty="0" err="1"/>
              <a:t>WAN</a:t>
            </a:r>
            <a:r>
              <a:rPr lang="hu-HU" sz="1650" dirty="0" err="1"/>
              <a:t>-ok</a:t>
            </a:r>
            <a:r>
              <a:rPr lang="hu-HU" sz="1650" dirty="0"/>
              <a:t> esetén is.</a:t>
            </a:r>
          </a:p>
          <a:p>
            <a:pPr marL="0" indent="0">
              <a:buNone/>
            </a:pPr>
            <a:r>
              <a:rPr lang="hu-HU" sz="1650" b="1" cap="small" dirty="0"/>
              <a:t>Szolgálatok két fajtáját különböztetik meg</a:t>
            </a:r>
          </a:p>
          <a:p>
            <a:pPr lvl="1">
              <a:spcBef>
                <a:spcPts val="0"/>
              </a:spcBef>
            </a:pPr>
            <a:r>
              <a:rPr lang="hu-HU" sz="1650" dirty="0"/>
              <a:t>Összeköttetés nélküli szolgálat (</a:t>
            </a:r>
            <a:r>
              <a:rPr lang="hu-HU" sz="1650" i="1" dirty="0"/>
              <a:t>Internet</a:t>
            </a:r>
            <a:r>
              <a:rPr lang="hu-HU" sz="1650" dirty="0"/>
              <a:t>)</a:t>
            </a:r>
          </a:p>
          <a:p>
            <a:pPr lvl="2">
              <a:spcBef>
                <a:spcPts val="0"/>
              </a:spcBef>
            </a:pPr>
            <a:r>
              <a:rPr lang="hu-HU" sz="1650" dirty="0" err="1"/>
              <a:t>datagram</a:t>
            </a:r>
            <a:r>
              <a:rPr lang="hu-HU" sz="1650" dirty="0"/>
              <a:t> alhálózat</a:t>
            </a:r>
          </a:p>
          <a:p>
            <a:pPr lvl="1"/>
            <a:r>
              <a:rPr lang="hu-HU" sz="1650" dirty="0"/>
              <a:t>Összeköttetés alapú szolgálat (</a:t>
            </a:r>
            <a:r>
              <a:rPr lang="hu-HU" sz="1650" i="1" dirty="0"/>
              <a:t>ATM</a:t>
            </a:r>
            <a:r>
              <a:rPr lang="hu-HU" sz="1650" dirty="0"/>
              <a:t>)</a:t>
            </a:r>
          </a:p>
          <a:p>
            <a:pPr lvl="2"/>
            <a:r>
              <a:rPr lang="hu-HU" sz="1650" dirty="0"/>
              <a:t>virtuális áramkör alhálózat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2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forgalomirányítás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9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29E8C-FD5D-4367-815B-ABCC52D6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Unicast</a:t>
            </a:r>
            <a:r>
              <a:rPr lang="hu-HU" dirty="0"/>
              <a:t> forgalomirányítás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E31367B-575C-4361-A3D7-D5B72746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7145324-D5B8-4C01-8011-3652B91F8A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Legegyszerűbb és legáltalánosabb eset</a:t>
            </a:r>
          </a:p>
          <a:p>
            <a:endParaRPr lang="hu-HU" dirty="0"/>
          </a:p>
          <a:p>
            <a:r>
              <a:rPr lang="hu-HU" dirty="0"/>
              <a:t>Csomag küldése két végpont között</a:t>
            </a:r>
          </a:p>
          <a:p>
            <a:endParaRPr lang="hu-HU" dirty="0"/>
          </a:p>
          <a:p>
            <a:r>
              <a:rPr lang="hu-HU" dirty="0"/>
              <a:t>Forrás és cél egyedi azonosítóval rendelkezik (Internet esetén: IPv4 v. IPv6 címek).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048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218984"/>
            <a:ext cx="7886700" cy="3267416"/>
          </a:xfrm>
        </p:spPr>
        <p:txBody>
          <a:bodyPr>
            <a:noAutofit/>
          </a:bodyPr>
          <a:lstStyle/>
          <a:p>
            <a:r>
              <a:rPr lang="hu-HU" sz="1800" b="1" dirty="0"/>
              <a:t>Adatszórás</a:t>
            </a:r>
            <a:r>
              <a:rPr lang="hu-HU" sz="1800" dirty="0"/>
              <a:t> ( vagy angolul </a:t>
            </a:r>
            <a:r>
              <a:rPr lang="hu-HU" sz="1800" i="1" dirty="0" err="1"/>
              <a:t>broadcasting</a:t>
            </a:r>
            <a:r>
              <a:rPr lang="hu-HU" sz="1800" dirty="0"/>
              <a:t>) – egy csomag mindenhová történő egyidejű küldése. </a:t>
            </a:r>
          </a:p>
          <a:p>
            <a:r>
              <a:rPr lang="hu-HU" sz="1800" dirty="0"/>
              <a:t>Több féle megvalósítás lehetséges: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Külön csomag küldése</a:t>
            </a:r>
            <a:r>
              <a:rPr lang="hu-HU" dirty="0"/>
              <a:t> minden egyes rendeltetési helyre </a:t>
            </a:r>
          </a:p>
          <a:p>
            <a:pPr lvl="2"/>
            <a:r>
              <a:rPr lang="hu-HU" sz="1800" i="1" dirty="0"/>
              <a:t>sávszélesség pazarlása, lista szükséges hozzá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b="1" dirty="0"/>
              <a:t>Elárasztás.</a:t>
            </a:r>
            <a:r>
              <a:rPr lang="hu-HU" dirty="0"/>
              <a:t> </a:t>
            </a:r>
          </a:p>
          <a:p>
            <a:pPr lvl="2"/>
            <a:r>
              <a:rPr lang="hu-HU" sz="1800" i="1" dirty="0"/>
              <a:t>kétpontos kommunikációhoz nem megfelelő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9770"/>
            <a:ext cx="7886700" cy="3718460"/>
          </a:xfrm>
        </p:spPr>
        <p:txBody>
          <a:bodyPr>
            <a:noAutofit/>
          </a:bodyPr>
          <a:lstStyle/>
          <a:p>
            <a:pPr marL="685800" lvl="1" indent="-342900" algn="just">
              <a:buFont typeface="+mj-lt"/>
              <a:buAutoNum type="arabicPeriod" startAt="3"/>
            </a:pPr>
            <a:r>
              <a:rPr lang="hu-HU" sz="2400" b="1" dirty="0"/>
              <a:t>Többcélú forgalomirányítás</a:t>
            </a:r>
            <a:r>
              <a:rPr lang="hu-HU" sz="2400" dirty="0"/>
              <a:t> ( vagy angolul </a:t>
            </a:r>
            <a:r>
              <a:rPr lang="hu-HU" sz="2400" i="1" dirty="0" err="1"/>
              <a:t>multidestination</a:t>
            </a:r>
            <a:r>
              <a:rPr lang="hu-HU" sz="2400" i="1" dirty="0"/>
              <a:t> </a:t>
            </a:r>
            <a:r>
              <a:rPr lang="hu-HU" sz="2400" i="1" dirty="0" err="1"/>
              <a:t>routing</a:t>
            </a:r>
            <a:r>
              <a:rPr lang="hu-HU" sz="2400" dirty="0"/>
              <a:t>). Csomagban van egy lista a rendeltetési helyekről, amely alapján a </a:t>
            </a:r>
            <a:r>
              <a:rPr lang="hu-HU" sz="2400" dirty="0" err="1"/>
              <a:t>router-ek</a:t>
            </a:r>
            <a:r>
              <a:rPr lang="hu-HU" sz="2400" dirty="0"/>
              <a:t> eldöntik a vonalak használatát, mindegyik vonalhoz készít egy másolatot és belerakja a megfelelő célcím listát. </a:t>
            </a:r>
          </a:p>
          <a:p>
            <a:pPr marL="600075" lvl="1" indent="-257175" algn="just">
              <a:buFont typeface="+mj-lt"/>
              <a:buAutoNum type="arabicPeriod" startAt="3"/>
            </a:pPr>
            <a:r>
              <a:rPr lang="hu-HU" sz="2400" b="1" dirty="0"/>
              <a:t>A forrás </a:t>
            </a:r>
            <a:r>
              <a:rPr lang="hu-HU" sz="2400" b="1" dirty="0" err="1"/>
              <a:t>router-hez</a:t>
            </a:r>
            <a:r>
              <a:rPr lang="hu-HU" sz="2400" b="1" dirty="0"/>
              <a:t> tartozó </a:t>
            </a:r>
            <a:r>
              <a:rPr lang="hu-HU" sz="2400" b="1" dirty="0" err="1"/>
              <a:t>nyelőfa</a:t>
            </a:r>
            <a:r>
              <a:rPr lang="hu-HU" sz="2400" b="1" dirty="0"/>
              <a:t> használata</a:t>
            </a:r>
            <a:r>
              <a:rPr lang="hu-HU" sz="2400" dirty="0"/>
              <a:t>. A feszítőfa (vagy angolul </a:t>
            </a:r>
            <a:r>
              <a:rPr lang="hu-HU" sz="2400" i="1" dirty="0" err="1"/>
              <a:t>spanning</a:t>
            </a:r>
            <a:r>
              <a:rPr lang="hu-HU" sz="2400" i="1" dirty="0"/>
              <a:t> </a:t>
            </a:r>
            <a:r>
              <a:rPr lang="hu-HU" sz="2400" i="1" dirty="0" err="1"/>
              <a:t>tree</a:t>
            </a:r>
            <a:r>
              <a:rPr lang="hu-HU" sz="2400" dirty="0"/>
              <a:t>) az alhálózat részhalmaza, amelyben minden router benne van, de nem tartalmaz köröket. Ha minden router ismeri, hogy mely vonalai tartoznak a feszítőfához, akkor azokon továbbítja az adatszóró csomagot, kivéve azon a vonalon, amelyen érkezett. </a:t>
            </a:r>
          </a:p>
          <a:p>
            <a:pPr lvl="2"/>
            <a:r>
              <a:rPr lang="hu-HU" sz="1600" i="1" dirty="0"/>
              <a:t>nem mindig ismert a feszítőfa</a:t>
            </a:r>
            <a:endParaRPr lang="hu-H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forgalomirányítás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lvl="1" indent="-257175" algn="just">
              <a:spcBef>
                <a:spcPts val="750"/>
              </a:spcBef>
              <a:buFont typeface="+mj-lt"/>
              <a:buAutoNum type="arabicPeriod" startAt="5"/>
            </a:pPr>
            <a:r>
              <a:rPr lang="hu-HU" b="1" dirty="0" err="1"/>
              <a:t>Visszairányú</a:t>
            </a:r>
            <a:r>
              <a:rPr lang="hu-HU" b="1" dirty="0"/>
              <a:t> továbbítás</a:t>
            </a:r>
            <a:r>
              <a:rPr lang="hu-HU" dirty="0"/>
              <a:t> (vagy angolul </a:t>
            </a:r>
            <a:r>
              <a:rPr lang="hu-HU" i="1" dirty="0" err="1"/>
              <a:t>reverse</a:t>
            </a:r>
            <a:r>
              <a:rPr lang="hu-HU" i="1" dirty="0"/>
              <a:t> </a:t>
            </a:r>
            <a:r>
              <a:rPr lang="hu-HU" i="1" dirty="0" err="1"/>
              <a:t>path</a:t>
            </a:r>
            <a:r>
              <a:rPr lang="hu-HU" i="1" dirty="0"/>
              <a:t> </a:t>
            </a:r>
            <a:r>
              <a:rPr lang="hu-HU" i="1" dirty="0" err="1"/>
              <a:t>forwarding</a:t>
            </a:r>
            <a:r>
              <a:rPr lang="hu-HU" dirty="0"/>
              <a:t>). Amikor egy adatszórásos csomag megérkezik egy </a:t>
            </a:r>
            <a:r>
              <a:rPr lang="hu-HU" dirty="0" err="1"/>
              <a:t>routerhez</a:t>
            </a:r>
            <a:r>
              <a:rPr lang="hu-HU" dirty="0"/>
              <a:t>, a router ellenőrzi, hogy azon a vonalon kapta-e meg, amelyen rendszerint ő szokott az adatszórás forrásához küldeni. Ha igen, akkor nagy esély van rá, hogy az adatszórásos csomag a legjobb utat követte a </a:t>
            </a:r>
            <a:r>
              <a:rPr lang="hu-HU" dirty="0" err="1"/>
              <a:t>router-től</a:t>
            </a:r>
            <a:r>
              <a:rPr lang="hu-HU" dirty="0"/>
              <a:t>, és ezért ez az első másolat, amely megérkezett a </a:t>
            </a:r>
            <a:r>
              <a:rPr lang="hu-HU" dirty="0" err="1"/>
              <a:t>router-hez</a:t>
            </a:r>
            <a:r>
              <a:rPr lang="hu-HU" dirty="0"/>
              <a:t>. Ha ez az eset, a router kimásolja minden vonalra, kivéve arra, amelyiken érkezett. Viszont, ha az adatszórásos csomag más vonalon érkezett, mint amit a forrás eléréséhez előnyben részesítünk, a csomagot eldobják, mint valószínű másodpéldányt.</a:t>
            </a:r>
            <a:endParaRPr lang="en-US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Többes-küldéses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Többes-küldés</a:t>
            </a:r>
            <a:r>
              <a:rPr lang="hu-HU" sz="1800" dirty="0"/>
              <a:t> ( vagy angolul </a:t>
            </a:r>
            <a:r>
              <a:rPr lang="hu-HU" sz="1800" i="1" dirty="0" err="1"/>
              <a:t>multicasting</a:t>
            </a:r>
            <a:r>
              <a:rPr lang="hu-HU" sz="1800" dirty="0"/>
              <a:t>) – egy csomag meghatározott csoporthoz történő egyidejű küldése. </a:t>
            </a:r>
          </a:p>
          <a:p>
            <a:pPr marL="0" indent="0">
              <a:buNone/>
            </a:pPr>
            <a:r>
              <a:rPr lang="hu-HU" sz="1800" b="1" cap="small" dirty="0" err="1"/>
              <a:t>Multicast</a:t>
            </a:r>
            <a:r>
              <a:rPr lang="hu-HU" sz="1800" b="1" cap="small" dirty="0"/>
              <a:t> </a:t>
            </a:r>
            <a:r>
              <a:rPr lang="hu-HU" sz="1800" b="1" cap="small" dirty="0" err="1"/>
              <a:t>routing</a:t>
            </a:r>
            <a:endParaRPr lang="hu-HU" sz="1800" b="1" cap="small" dirty="0"/>
          </a:p>
          <a:p>
            <a:pPr>
              <a:spcBef>
                <a:spcPts val="150"/>
              </a:spcBef>
            </a:pPr>
            <a:r>
              <a:rPr lang="hu-HU" sz="1800" dirty="0"/>
              <a:t>Csoport kezelés is szükséges hozzá: létrehozás, megszüntetés, csatlakozási lehetőség és leválasztási lehetőség. (Ez nem a forgalomirányító algoritmus része!)</a:t>
            </a:r>
          </a:p>
          <a:p>
            <a:r>
              <a:rPr lang="hu-HU" sz="1800" dirty="0"/>
              <a:t>Minden router kiszámít egy az alhálózatban az összes többi </a:t>
            </a:r>
            <a:r>
              <a:rPr lang="hu-HU" sz="1800" i="1" dirty="0" err="1"/>
              <a:t>router</a:t>
            </a:r>
            <a:r>
              <a:rPr lang="hu-HU" sz="1800" dirty="0" err="1"/>
              <a:t>t</a:t>
            </a:r>
            <a:r>
              <a:rPr lang="hu-HU" sz="1800" dirty="0"/>
              <a:t> lefedő feszítőfát.</a:t>
            </a:r>
          </a:p>
          <a:p>
            <a:r>
              <a:rPr lang="hu-HU" sz="1800" dirty="0"/>
              <a:t>Többes-küldéses csomag esetén az első router levágja a feszítőfa azon ágait, amelyek nem csoporton belüli </a:t>
            </a:r>
            <a:r>
              <a:rPr lang="hu-HU" sz="1800" dirty="0" err="1"/>
              <a:t>hoszthoz</a:t>
            </a:r>
            <a:r>
              <a:rPr lang="hu-HU" sz="1800" dirty="0"/>
              <a:t> vezetnek. A csomagot csak a csonkolt feszítőfa mentén továbbítják.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13" y="2250251"/>
            <a:ext cx="5926311" cy="3437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 hálózat méretének növekedésével a </a:t>
            </a:r>
            <a:r>
              <a:rPr lang="hu-HU" sz="1800" dirty="0" err="1"/>
              <a:t>router-ek</a:t>
            </a:r>
            <a:r>
              <a:rPr lang="hu-HU" sz="1800" dirty="0"/>
              <a:t> forgalomirányító táblázatai is arányosan nőnek.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A memória, a CPU és a sávszélesség igény is megnövekszik a </a:t>
            </a:r>
            <a:r>
              <a:rPr lang="hu-HU" dirty="0" err="1"/>
              <a:t>router-eknél</a:t>
            </a:r>
            <a:r>
              <a:rPr lang="hu-HU" dirty="0"/>
              <a:t>.</a:t>
            </a:r>
          </a:p>
          <a:p>
            <a:r>
              <a:rPr lang="hu-HU" sz="1800" i="1" u="sng" dirty="0"/>
              <a:t>Ötlet:</a:t>
            </a:r>
            <a:r>
              <a:rPr lang="hu-HU" sz="1800" dirty="0"/>
              <a:t> telefonhálózatokhoz hasonlóan hierarchikus forgalomirányítás alkalmazása.</a:t>
            </a:r>
          </a:p>
        </p:txBody>
      </p:sp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1A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1B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1C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3A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5595" y="443770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3B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4B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4A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4C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5A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5B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5C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735378" y="4549940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5D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5E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2A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2B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2D</a:t>
            </a:r>
            <a:endParaRPr 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2C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1001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350" cap="small" dirty="0"/>
              <a:t>tartományok</a:t>
            </a:r>
            <a:endParaRPr lang="en-US" sz="1350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48999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20" grpId="0" animBg="1"/>
      <p:bldP spid="27" grpId="0" animBg="1"/>
      <p:bldP spid="28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68" grpId="0" animBg="1"/>
      <p:bldP spid="69" grpId="0" animBg="1"/>
      <p:bldP spid="70" grpId="0" animBg="1"/>
      <p:bldP spid="71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9" grpId="0" animBg="1"/>
      <p:bldP spid="67" grpId="0" animBg="1"/>
      <p:bldP spid="26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</a:t>
                </a:r>
                <a:r>
                  <a:rPr lang="hu-HU" sz="1800" dirty="0" err="1"/>
                  <a:t>router-eket</a:t>
                </a:r>
                <a:r>
                  <a:rPr lang="hu-HU" sz="1800" dirty="0"/>
                  <a:t> tartományokra osztjuk. A saját tartományát az összes router ismeri, de a többi belső szerkezetéről nincs tudomása.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Nagy hálózatok esetén többszintű hierarchia lehet szükséges.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N darab </a:t>
                </a:r>
                <a:r>
                  <a:rPr lang="hu-HU" sz="1800" dirty="0" err="1"/>
                  <a:t>router-ből</a:t>
                </a:r>
                <a:r>
                  <a:rPr lang="hu-HU" sz="1800" dirty="0"/>
                  <a:t> álló alhálózathoz az optimális szintek száma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hu-HU" sz="1800" dirty="0"/>
                  <a:t>, amely </a:t>
                </a:r>
                <a:r>
                  <a:rPr lang="hu-HU" sz="1800" dirty="0" err="1"/>
                  <a:t>router-enként</a:t>
                </a:r>
                <a:r>
                  <a:rPr lang="hu-HU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180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hu-HU" sz="180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hu-HU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1800" dirty="0"/>
                  <a:t>bejegyzést igényel. (</a:t>
                </a:r>
                <a:r>
                  <a:rPr lang="hu-HU" sz="1800" i="1" dirty="0" err="1"/>
                  <a:t>Kamoun</a:t>
                </a:r>
                <a:r>
                  <a:rPr lang="hu-HU" sz="1800" i="1" dirty="0"/>
                  <a:t> és </a:t>
                </a:r>
                <a:r>
                  <a:rPr lang="hu-HU" sz="1800" i="1" dirty="0" err="1"/>
                  <a:t>Kleinrock</a:t>
                </a:r>
                <a:r>
                  <a:rPr lang="hu-HU" sz="1800" i="1" dirty="0"/>
                  <a:t>, 1979</a:t>
                </a:r>
                <a:r>
                  <a:rPr lang="hu-HU" sz="1800" dirty="0"/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213" y="2250251"/>
                <a:ext cx="5926311" cy="3437556"/>
              </a:xfrm>
              <a:blipFill>
                <a:blip r:embed="rId2"/>
                <a:stretch>
                  <a:fillRect l="-823" t="-887" r="-17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615112" y="2410137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/>
          <p:cNvSpPr/>
          <p:nvPr/>
        </p:nvSpPr>
        <p:spPr>
          <a:xfrm>
            <a:off x="8309309" y="2407976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615112" y="4143092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7486650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8309309" y="4112480"/>
            <a:ext cx="730919" cy="7081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6980572" y="2762061"/>
            <a:ext cx="1843388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848976" y="276206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0572" y="276206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5217" y="293903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46733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820176" y="291138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751946" y="4442271"/>
            <a:ext cx="131596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83542" y="4442271"/>
            <a:ext cx="113172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8187" y="4619247"/>
            <a:ext cx="24852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56483" y="459137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/>
          <p:cNvSpPr/>
          <p:nvPr/>
        </p:nvSpPr>
        <p:spPr>
          <a:xfrm>
            <a:off x="7723146" y="4591597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646795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823960" y="2762061"/>
            <a:ext cx="0" cy="17577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6795" y="2937834"/>
            <a:ext cx="1771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3960" y="2937834"/>
            <a:ext cx="0" cy="141421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6" idx="2"/>
          </p:cNvCxnSpPr>
          <p:nvPr/>
        </p:nvCxnSpPr>
        <p:spPr>
          <a:xfrm flipH="1">
            <a:off x="6757989" y="4439977"/>
            <a:ext cx="1091714" cy="2514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92917" y="2961453"/>
            <a:ext cx="9888" cy="150366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73435" y="4431394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/>
          <p:cNvSpPr/>
          <p:nvPr/>
        </p:nvSpPr>
        <p:spPr>
          <a:xfrm>
            <a:off x="6723354" y="4439819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Oval 49"/>
          <p:cNvSpPr/>
          <p:nvPr/>
        </p:nvSpPr>
        <p:spPr>
          <a:xfrm>
            <a:off x="8612956" y="273462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Oval 50"/>
          <p:cNvSpPr/>
          <p:nvPr/>
        </p:nvSpPr>
        <p:spPr>
          <a:xfrm>
            <a:off x="8790122" y="273437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1"/>
          <p:cNvSpPr/>
          <p:nvPr/>
        </p:nvSpPr>
        <p:spPr>
          <a:xfrm>
            <a:off x="8790122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52"/>
          <p:cNvSpPr/>
          <p:nvPr/>
        </p:nvSpPr>
        <p:spPr>
          <a:xfrm>
            <a:off x="8607091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612956" y="4310374"/>
            <a:ext cx="211004" cy="416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488995" y="4310374"/>
            <a:ext cx="123961" cy="91763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88994" y="4402137"/>
            <a:ext cx="87078" cy="1892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576072" y="4570865"/>
            <a:ext cx="281728" cy="205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823961" y="4352046"/>
            <a:ext cx="33839" cy="21881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9263" y="4566230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68"/>
          <p:cNvSpPr/>
          <p:nvPr/>
        </p:nvSpPr>
        <p:spPr>
          <a:xfrm>
            <a:off x="8810199" y="45402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69"/>
          <p:cNvSpPr/>
          <p:nvPr/>
        </p:nvSpPr>
        <p:spPr>
          <a:xfrm>
            <a:off x="8790121" y="4328428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/>
          <p:cNvSpPr/>
          <p:nvPr/>
        </p:nvSpPr>
        <p:spPr>
          <a:xfrm>
            <a:off x="8579116" y="42866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3" name="Straight Connector 72"/>
          <p:cNvCxnSpPr>
            <a:stCxn id="26" idx="6"/>
            <a:endCxn id="67" idx="2"/>
          </p:cNvCxnSpPr>
          <p:nvPr/>
        </p:nvCxnSpPr>
        <p:spPr>
          <a:xfrm flipV="1">
            <a:off x="7917381" y="4406249"/>
            <a:ext cx="538903" cy="33728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4136" y="278466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1A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31850" y="2571025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1B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052964" y="282371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1C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7830" y="4437708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3A</a:t>
            </a:r>
            <a:endParaRPr 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5595" y="443770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3B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522533" y="450962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4B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740364" y="424689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4A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2362" y="4517879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4C</a:t>
            </a:r>
            <a:endParaRPr lang="en-US" sz="900" dirty="0"/>
          </a:p>
        </p:txBody>
      </p:sp>
      <p:sp>
        <p:nvSpPr>
          <p:cNvPr id="19" name="Oval 18"/>
          <p:cNvSpPr/>
          <p:nvPr/>
        </p:nvSpPr>
        <p:spPr>
          <a:xfrm>
            <a:off x="7053513" y="291116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Oval 66"/>
          <p:cNvSpPr/>
          <p:nvPr/>
        </p:nvSpPr>
        <p:spPr>
          <a:xfrm>
            <a:off x="8456283" y="4381105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7849703" y="4414833"/>
            <a:ext cx="67678" cy="50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/>
          <p:cNvSpPr txBox="1"/>
          <p:nvPr/>
        </p:nvSpPr>
        <p:spPr>
          <a:xfrm>
            <a:off x="8311829" y="422915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5A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446716" y="4126817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5B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8808202" y="422897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5C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8735378" y="4549940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5D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8425001" y="456694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5E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508466" y="2571024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2A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622" y="2571998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2B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8790121" y="2796821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2D</a:t>
            </a:r>
            <a:endParaRPr 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8439341" y="2897273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900" dirty="0"/>
              <a:t>2C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7341293" y="3420865"/>
            <a:ext cx="1100173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350" cap="small" dirty="0"/>
              <a:t>tartományok</a:t>
            </a:r>
            <a:endParaRPr lang="en-US" sz="1350" cap="small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235524" y="3644940"/>
            <a:ext cx="419378" cy="4981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2"/>
          </p:cNvCxnSpPr>
          <p:nvPr/>
        </p:nvCxnSpPr>
        <p:spPr>
          <a:xfrm flipH="1">
            <a:off x="7842381" y="3720947"/>
            <a:ext cx="48999" cy="365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048553" y="3697864"/>
            <a:ext cx="483980" cy="3972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7325707" y="2952126"/>
            <a:ext cx="322226" cy="4827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115300" y="2988482"/>
            <a:ext cx="223165" cy="4463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hálózati réteg szintjén az internet autonóm rendszerek összekapcsolt együttesének tekinthető</a:t>
            </a:r>
            <a:r>
              <a:rPr lang="hu-HU" sz="1800" dirty="0"/>
              <a:t>. </a:t>
            </a:r>
          </a:p>
          <a:p>
            <a:pPr lvl="1"/>
            <a:r>
              <a:rPr lang="hu-HU" sz="2000" dirty="0"/>
              <a:t>Nincs igazi szerkezete, de számos főbb </a:t>
            </a:r>
            <a:r>
              <a:rPr lang="hu-HU" sz="2000" i="1" dirty="0"/>
              <a:t>gerinchálózata</a:t>
            </a:r>
            <a:r>
              <a:rPr lang="hu-HU" sz="2000" dirty="0"/>
              <a:t> létezik. </a:t>
            </a:r>
          </a:p>
          <a:p>
            <a:pPr lvl="1"/>
            <a:r>
              <a:rPr lang="hu-HU" sz="2000" dirty="0"/>
              <a:t>A gerinchálózatokhoz csatlakoznak a területi illetve regionális hálózatok.</a:t>
            </a:r>
          </a:p>
          <a:p>
            <a:pPr lvl="1"/>
            <a:r>
              <a:rPr lang="hu-HU" sz="2000" dirty="0"/>
              <a:t>A regionális és területi hálózatokhoz csatlakoznak az egyetemeken, vállalatoknál és az internet szolgáltatóknál lévő LAN-ok.</a:t>
            </a:r>
          </a:p>
          <a:p>
            <a:r>
              <a:rPr lang="hu-HU" sz="2800" dirty="0"/>
              <a:t>Az internet protokollja, az 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Nem hatékony</a:t>
            </a:r>
            <a:endParaRPr lang="en-US" dirty="0"/>
          </a:p>
          <a:p>
            <a:pPr lvl="1"/>
            <a:r>
              <a:rPr lang="hu-HU" dirty="0"/>
              <a:t>Elárasztás ismeretlen állomások megtalálásához</a:t>
            </a:r>
            <a:endParaRPr lang="en-US" dirty="0"/>
          </a:p>
          <a:p>
            <a:r>
              <a:rPr lang="hu-HU" dirty="0"/>
              <a:t>Gyenge teljesítmény</a:t>
            </a:r>
            <a:endParaRPr lang="en-US" dirty="0"/>
          </a:p>
          <a:p>
            <a:pPr lvl="1"/>
            <a:r>
              <a:rPr lang="hu-HU" dirty="0"/>
              <a:t>A feszítőfa nem foglalkozik a terhelés elosztással</a:t>
            </a:r>
            <a:endParaRPr lang="en-US" dirty="0"/>
          </a:p>
          <a:p>
            <a:pPr lvl="1"/>
            <a:r>
              <a:rPr lang="en-US" dirty="0"/>
              <a:t>Hot spots</a:t>
            </a:r>
          </a:p>
          <a:p>
            <a:r>
              <a:rPr lang="hu-HU" dirty="0"/>
              <a:t>Nagyon gyenge skálázhatóság</a:t>
            </a:r>
            <a:endParaRPr lang="en-US" dirty="0"/>
          </a:p>
          <a:p>
            <a:pPr lvl="1"/>
            <a:r>
              <a:rPr lang="hu-HU" dirty="0"/>
              <a:t>Minden </a:t>
            </a:r>
            <a:r>
              <a:rPr lang="hu-HU" dirty="0" err="1"/>
              <a:t>switch-nek</a:t>
            </a:r>
            <a:r>
              <a:rPr lang="hu-HU" dirty="0"/>
              <a:t> az Internet összes MAC címét ismerni kellene a továbbító táblájában</a:t>
            </a:r>
            <a:r>
              <a:rPr lang="en-US" dirty="0"/>
              <a:t>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hu-HU" dirty="0"/>
              <a:t>Az </a:t>
            </a:r>
            <a:r>
              <a:rPr lang="en-US" dirty="0"/>
              <a:t>IP </a:t>
            </a:r>
            <a:r>
              <a:rPr lang="hu-HU" dirty="0"/>
              <a:t>fogja ezt a problémát megoldani…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775" y="4039439"/>
            <a:ext cx="8671498" cy="1446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 az Interneten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Az Interneten a kommunikáció az alábbi módon működik: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szállítási réteg viszi az adatfolyamokat és </a:t>
            </a:r>
            <a:r>
              <a:rPr lang="hu-HU" dirty="0" err="1"/>
              <a:t>datagramokra</a:t>
            </a:r>
            <a:r>
              <a:rPr lang="hu-HU" dirty="0"/>
              <a:t> tördeli azokat.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Minden </a:t>
            </a:r>
            <a:r>
              <a:rPr lang="hu-HU" dirty="0" err="1"/>
              <a:t>datagram</a:t>
            </a:r>
            <a:r>
              <a:rPr lang="hu-HU" dirty="0"/>
              <a:t> átvitelre kerül az Interneten, esetleg menet közben kisebb egységekre darabolva.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hálózati rétege összeállítja az eredeti </a:t>
            </a:r>
            <a:r>
              <a:rPr lang="hu-HU" dirty="0" err="1"/>
              <a:t>datagramot</a:t>
            </a:r>
            <a:r>
              <a:rPr lang="hu-HU" dirty="0"/>
              <a:t>, majd átadja a szállítási rétegének.</a:t>
            </a:r>
          </a:p>
          <a:p>
            <a:pPr marL="600075" lvl="1" indent="-257175">
              <a:buFont typeface="+mj-lt"/>
              <a:buAutoNum type="arabicPeriod"/>
            </a:pPr>
            <a:r>
              <a:rPr lang="hu-HU" dirty="0"/>
              <a:t>A célgép szállítási rétege beilleszti a </a:t>
            </a:r>
            <a:r>
              <a:rPr lang="hu-HU" dirty="0" err="1"/>
              <a:t>datagramot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vételi folyamat bemeneti adatfolyamába.</a:t>
            </a:r>
          </a:p>
          <a:p>
            <a:endParaRPr lang="hu-HU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4360"/>
            <a:ext cx="9144000" cy="994172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pPr algn="r"/>
            <a:r>
              <a:rPr lang="hu-HU" b="1" cap="small" dirty="0">
                <a:solidFill>
                  <a:schemeClr val="bg1"/>
                </a:solidFill>
              </a:rPr>
              <a:t>Hálózati réteg – Címzés 	</a:t>
            </a:r>
            <a:endParaRPr lang="en-US" b="1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62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 flipH="1">
            <a:off x="2988473" y="3686169"/>
            <a:ext cx="1623741" cy="353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protokoll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IPv4 fejrésze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4775" y="2711224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9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1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54775" y="2432121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15979" y="2432120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79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2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847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822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8727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589775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84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84150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97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897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872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92237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94737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5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05305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18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108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83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13392" y="2571671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15892" y="2576655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42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41700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54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472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447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49787" y="2577386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52287" y="2582370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34707" y="2163283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48" name="Straight Arrow Connector 47"/>
          <p:cNvCxnSpPr>
            <a:stCxn id="46" idx="3"/>
          </p:cNvCxnSpPr>
          <p:nvPr/>
        </p:nvCxnSpPr>
        <p:spPr>
          <a:xfrm flipV="1">
            <a:off x="4940963" y="2301783"/>
            <a:ext cx="2900365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</p:cNvCxnSpPr>
          <p:nvPr/>
        </p:nvCxnSpPr>
        <p:spPr>
          <a:xfrm flipH="1" flipV="1">
            <a:off x="1361329" y="2301783"/>
            <a:ext cx="2973378" cy="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74775" y="2961948"/>
            <a:ext cx="810000" cy="381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verzió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84775" y="2967378"/>
            <a:ext cx="810000" cy="370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IHL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93568" y="2961838"/>
            <a:ext cx="421207" cy="36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14775" y="2964326"/>
            <a:ext cx="3223793" cy="36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teljes hossz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94775" y="2967378"/>
            <a:ext cx="1198793" cy="366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13" dirty="0">
                <a:solidFill>
                  <a:schemeClr val="tx1"/>
                </a:solidFill>
              </a:rPr>
              <a:t>szolgálat típusa</a:t>
            </a:r>
            <a:endParaRPr lang="en-US" sz="1313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74775" y="3333772"/>
            <a:ext cx="3239999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azonosítás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14775" y="3333041"/>
            <a:ext cx="17316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05892" y="3331964"/>
            <a:ext cx="18513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MF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91029" y="3332247"/>
            <a:ext cx="2647540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darabeltolás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87940" y="3333040"/>
            <a:ext cx="217952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DF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372213" y="3686691"/>
            <a:ext cx="1622561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élettartam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12213" y="3686669"/>
            <a:ext cx="322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fejrész ellenőrző összege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72213" y="4035453"/>
            <a:ext cx="6469115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forrás címe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69211" y="4744725"/>
            <a:ext cx="6469357" cy="666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opciók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59682" y="4890101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≈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28797" y="4890101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≈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369211" y="4388349"/>
            <a:ext cx="6469357" cy="35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cél címe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6" grpId="0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3" grpId="0" animBg="1"/>
      <p:bldP spid="75" grpId="0" animBg="1"/>
      <p:bldP spid="76" grpId="0"/>
      <p:bldP spid="78" grpId="0"/>
      <p:bldP spid="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verzió:</a:t>
            </a:r>
            <a:r>
              <a:rPr lang="hu-HU" sz="1800" dirty="0"/>
              <a:t> IP melyik verzióját használja (jelenleg 4 és 6 közötti átmenet zajlik)</a:t>
            </a:r>
          </a:p>
          <a:p>
            <a:r>
              <a:rPr lang="hu-HU" sz="1800" b="1" dirty="0"/>
              <a:t>IHL</a:t>
            </a:r>
            <a:r>
              <a:rPr lang="hu-HU" sz="1800" dirty="0"/>
              <a:t>: a fejléc hosszát határozza meg 32-bites szavakban mérve, legkisebb értéke 5.</a:t>
            </a:r>
          </a:p>
          <a:p>
            <a:r>
              <a:rPr lang="hu-HU" sz="1800" b="1" dirty="0"/>
              <a:t>szolgálat típusa</a:t>
            </a:r>
            <a:r>
              <a:rPr lang="hu-HU" sz="1800" dirty="0"/>
              <a:t>: szolgálati osztályt jelöl (3-bites </a:t>
            </a:r>
            <a:r>
              <a:rPr lang="hu-HU" sz="1800" dirty="0" err="1"/>
              <a:t>precedencia</a:t>
            </a:r>
            <a:r>
              <a:rPr lang="hu-HU" sz="1800" dirty="0"/>
              <a:t>, 3 jelzőbit [D,T,R])</a:t>
            </a:r>
          </a:p>
          <a:p>
            <a:r>
              <a:rPr lang="hu-HU" sz="1800" b="1" dirty="0"/>
              <a:t>teljes hossz:</a:t>
            </a:r>
            <a:r>
              <a:rPr lang="hu-HU" sz="1800" dirty="0"/>
              <a:t> fejléc és adatrész együttes hossza bájtokban</a:t>
            </a:r>
          </a:p>
          <a:p>
            <a:r>
              <a:rPr lang="hu-HU" sz="1800" b="1" dirty="0"/>
              <a:t>azonosítás:</a:t>
            </a:r>
            <a:r>
              <a:rPr lang="hu-HU" sz="1800" dirty="0"/>
              <a:t> egy </a:t>
            </a:r>
            <a:r>
              <a:rPr lang="hu-HU" sz="1800" dirty="0" err="1"/>
              <a:t>datagram</a:t>
            </a:r>
            <a:r>
              <a:rPr lang="hu-HU" sz="1800" dirty="0"/>
              <a:t> minden darabja ugyanazt az </a:t>
            </a:r>
            <a:r>
              <a:rPr lang="hu-HU" sz="1800" i="1" dirty="0"/>
              <a:t>azonosítás</a:t>
            </a:r>
            <a:r>
              <a:rPr lang="hu-HU" sz="1800" dirty="0"/>
              <a:t> értéket hordozza.</a:t>
            </a:r>
          </a:p>
          <a:p>
            <a:r>
              <a:rPr lang="hu-HU" sz="1800" b="1" dirty="0"/>
              <a:t>DF:</a:t>
            </a:r>
            <a:r>
              <a:rPr lang="hu-HU" sz="1800" dirty="0"/>
              <a:t> „ne darabold” </a:t>
            </a:r>
            <a:r>
              <a:rPr lang="hu-HU" sz="1800" dirty="0" err="1"/>
              <a:t>flag</a:t>
            </a:r>
            <a:r>
              <a:rPr lang="hu-HU" sz="1800" dirty="0"/>
              <a:t> a </a:t>
            </a:r>
            <a:r>
              <a:rPr lang="hu-HU" sz="1800" dirty="0" err="1"/>
              <a:t>router-eknek</a:t>
            </a:r>
            <a:endParaRPr lang="hu-HU" sz="1800" dirty="0"/>
          </a:p>
          <a:p>
            <a:r>
              <a:rPr lang="hu-HU" sz="1800" b="1" dirty="0"/>
              <a:t>MF</a:t>
            </a:r>
            <a:r>
              <a:rPr lang="hu-HU" sz="1800" dirty="0"/>
              <a:t>: „több darab” </a:t>
            </a:r>
            <a:r>
              <a:rPr lang="hu-HU" sz="1800" dirty="0" err="1"/>
              <a:t>flag</a:t>
            </a:r>
            <a:r>
              <a:rPr lang="hu-HU" sz="1800" dirty="0"/>
              <a:t> minden darabban be kell legyen állítva, kivéve az utolsót.</a:t>
            </a:r>
          </a:p>
          <a:p>
            <a:r>
              <a:rPr lang="hu-HU" sz="1800" b="1" dirty="0"/>
              <a:t>darabeltolás</a:t>
            </a:r>
            <a:r>
              <a:rPr lang="hu-HU" sz="1800" dirty="0"/>
              <a:t>: a darab helyét mutatja a </a:t>
            </a:r>
            <a:r>
              <a:rPr lang="hu-HU" sz="1800" dirty="0" err="1"/>
              <a:t>datagramon</a:t>
            </a:r>
            <a:r>
              <a:rPr lang="hu-HU" sz="1800" dirty="0"/>
              <a:t> belül. (elemi darab méret 8 bájt)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IP fejrésze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633087"/>
          </a:xfrm>
        </p:spPr>
        <p:txBody>
          <a:bodyPr>
            <a:normAutofit/>
          </a:bodyPr>
          <a:lstStyle/>
          <a:p>
            <a:r>
              <a:rPr lang="hu-HU" sz="1800" b="1" dirty="0"/>
              <a:t>élettartam</a:t>
            </a:r>
            <a:r>
              <a:rPr lang="hu-HU" sz="1800" dirty="0"/>
              <a:t>: másodpercenként kellene csökkenteni a mező értékét, minden ugrásnál csökkentik eggyel az értékét</a:t>
            </a:r>
          </a:p>
          <a:p>
            <a:r>
              <a:rPr lang="hu-HU" sz="1800" b="1" dirty="0"/>
              <a:t>protokoll:</a:t>
            </a:r>
            <a:r>
              <a:rPr lang="hu-HU" sz="1800" dirty="0"/>
              <a:t> szállítási réteg protokolljának azonosítóját tartalmazza</a:t>
            </a:r>
          </a:p>
          <a:p>
            <a:r>
              <a:rPr lang="hu-HU" sz="1800" b="1" dirty="0"/>
              <a:t>ellenőrző összeg:</a:t>
            </a:r>
            <a:r>
              <a:rPr lang="hu-HU" sz="1800" dirty="0"/>
              <a:t> a </a:t>
            </a:r>
            <a:r>
              <a:rPr lang="hu-HU" sz="1800" dirty="0" err="1"/>
              <a:t>router-eken</a:t>
            </a:r>
            <a:r>
              <a:rPr lang="hu-HU" sz="1800" dirty="0"/>
              <a:t> belüli rossz memóriaszavak által előállított hibák kezelésére használt ellenőrző összeg a fejrészre, amelyet minden ugrásnál újra kell számolni</a:t>
            </a:r>
          </a:p>
          <a:p>
            <a:r>
              <a:rPr lang="hu-HU" sz="1800" b="1" dirty="0"/>
              <a:t>forrás cím</a:t>
            </a:r>
            <a:r>
              <a:rPr lang="hu-HU" sz="1800" dirty="0"/>
              <a:t> és </a:t>
            </a:r>
            <a:r>
              <a:rPr lang="hu-HU" sz="1800" b="1" dirty="0"/>
              <a:t>cél cím</a:t>
            </a:r>
            <a:r>
              <a:rPr lang="hu-HU" sz="1800" dirty="0"/>
              <a:t>: IP cím (később tárgyaljuk részletesen)</a:t>
            </a:r>
          </a:p>
          <a:p>
            <a:r>
              <a:rPr lang="hu-HU" sz="1800" b="1" dirty="0"/>
              <a:t>opciók:</a:t>
            </a:r>
            <a:r>
              <a:rPr lang="hu-HU" sz="1800" dirty="0"/>
              <a:t> következő verzió bővíthetősége miatt hagyták benne. Eredetileg 5 opció volt. (</a:t>
            </a:r>
            <a:r>
              <a:rPr lang="hu-HU" sz="1800" dirty="0" err="1"/>
              <a:t>router-ek</a:t>
            </a:r>
            <a:r>
              <a:rPr lang="hu-HU" sz="1800" dirty="0"/>
              <a:t> általában figyelmen kívül hagyják)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5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FEB66-2625-4F5B-A045-2D5E6547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Címzés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EC02D2FD-64BC-4190-91EB-72E59CAB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5A8B766-440C-40B4-95B5-2EC683B2CF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67" y="1600200"/>
            <a:ext cx="4149265" cy="5105400"/>
          </a:xfrm>
        </p:spPr>
      </p:pic>
    </p:spTree>
    <p:extLst>
      <p:ext uri="{BB962C8B-B14F-4D97-AF65-F5344CB8AC3E}">
        <p14:creationId xmlns:p14="http://schemas.microsoft.com/office/powerpoint/2010/main" val="2429931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címzési struktúrák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Sík - </a:t>
            </a:r>
            <a:r>
              <a:rPr lang="en-US" dirty="0"/>
              <a:t>Flat</a:t>
            </a:r>
          </a:p>
          <a:p>
            <a:pPr lvl="1"/>
            <a:r>
              <a:rPr lang="hu-HU" dirty="0"/>
              <a:t>Pl. minden </a:t>
            </a:r>
            <a:r>
              <a:rPr lang="hu-HU" dirty="0" err="1"/>
              <a:t>hosztot</a:t>
            </a:r>
            <a:r>
              <a:rPr lang="hu-HU" dirty="0"/>
              <a:t> egy</a:t>
            </a:r>
            <a:r>
              <a:rPr lang="en-US" dirty="0"/>
              <a:t> 48-bit</a:t>
            </a:r>
            <a:r>
              <a:rPr lang="hu-HU" dirty="0"/>
              <a:t>es</a:t>
            </a:r>
            <a:r>
              <a:rPr lang="en-US" dirty="0"/>
              <a:t> MAC </a:t>
            </a:r>
            <a:r>
              <a:rPr lang="hu-HU" dirty="0"/>
              <a:t>címmel azonosítunk</a:t>
            </a:r>
            <a:endParaRPr lang="en-US" dirty="0"/>
          </a:p>
          <a:p>
            <a:pPr lvl="1"/>
            <a:r>
              <a:rPr lang="hu-HU" dirty="0"/>
              <a:t>A routernek minden </a:t>
            </a:r>
            <a:r>
              <a:rPr lang="hu-HU" dirty="0" err="1"/>
              <a:t>hoszthoz</a:t>
            </a:r>
            <a:r>
              <a:rPr lang="hu-HU" dirty="0"/>
              <a:t> kell bejegyzés a táblájába</a:t>
            </a:r>
            <a:endParaRPr lang="en-US" dirty="0"/>
          </a:p>
          <a:p>
            <a:pPr lvl="2"/>
            <a:r>
              <a:rPr lang="hu-HU" dirty="0"/>
              <a:t>Túl nagy</a:t>
            </a:r>
            <a:endParaRPr lang="en-US" dirty="0"/>
          </a:p>
          <a:p>
            <a:pPr lvl="2"/>
            <a:r>
              <a:rPr lang="hu-HU" dirty="0"/>
              <a:t>Túl nehéz karbantartani</a:t>
            </a:r>
            <a:r>
              <a:rPr lang="en-US" dirty="0"/>
              <a:t> (</a:t>
            </a:r>
            <a:r>
              <a:rPr lang="hu-HU" dirty="0" err="1"/>
              <a:t>hosztok</a:t>
            </a:r>
            <a:r>
              <a:rPr lang="hu-HU" dirty="0"/>
              <a:t> jönnek, mennek </a:t>
            </a:r>
            <a:r>
              <a:rPr lang="en-US" dirty="0"/>
              <a:t>)</a:t>
            </a:r>
          </a:p>
          <a:p>
            <a:pPr lvl="2"/>
            <a:r>
              <a:rPr lang="hu-HU" dirty="0"/>
              <a:t>Túl lassú</a:t>
            </a:r>
            <a:endParaRPr lang="en-US" dirty="0"/>
          </a:p>
          <a:p>
            <a:r>
              <a:rPr lang="hu-HU" dirty="0"/>
              <a:t>Hierarchikus</a:t>
            </a:r>
            <a:endParaRPr lang="en-US" dirty="0"/>
          </a:p>
          <a:p>
            <a:pPr lvl="1"/>
            <a:r>
              <a:rPr lang="hu-HU" dirty="0"/>
              <a:t>Címek szegmensekre bonthatók</a:t>
            </a:r>
            <a:endParaRPr lang="en-US" dirty="0"/>
          </a:p>
          <a:p>
            <a:pPr lvl="1"/>
            <a:r>
              <a:rPr lang="hu-HU" dirty="0"/>
              <a:t>Egy szegmens egy adott szintű konkrét területet fed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91250" y="23155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  <a:r>
              <a:rPr lang="en-US" dirty="0"/>
              <a:t>: </a:t>
            </a:r>
            <a:r>
              <a:rPr lang="hu-HU" dirty="0"/>
              <a:t>Telefonszámok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23588" y="1507251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1-617-373-1234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6713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13590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08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12953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6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7177077" y="2119908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590" y="5041429"/>
            <a:ext cx="203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256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0561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általános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7058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konkrét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5619" y="5075295"/>
            <a:ext cx="209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1234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4912953" y="58168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882809" y="15179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1464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Helyi frissítések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254239"/>
          </a:xfrm>
        </p:spPr>
        <p:txBody>
          <a:bodyPr>
            <a:normAutofit/>
          </a:bodyPr>
          <a:lstStyle/>
          <a:p>
            <a:r>
              <a:rPr lang="hu-HU" sz="1500" dirty="0"/>
              <a:t>Minden </a:t>
            </a:r>
            <a:r>
              <a:rPr lang="hu-HU" sz="1500" dirty="0" err="1"/>
              <a:t>hoszt</a:t>
            </a:r>
            <a:r>
              <a:rPr lang="hu-HU" sz="1500" dirty="0"/>
              <a:t> és minden router az Interneten rendelkezik egy IP-címmel, amely a hálózat számát és a </a:t>
            </a:r>
            <a:r>
              <a:rPr lang="hu-HU" sz="1500" dirty="0" err="1"/>
              <a:t>hoszt</a:t>
            </a:r>
            <a:r>
              <a:rPr lang="hu-HU" sz="1500" dirty="0"/>
              <a:t> számát kódolja. (</a:t>
            </a:r>
            <a:r>
              <a:rPr lang="hu-HU" sz="1500" i="1" dirty="0"/>
              <a:t>egyedi kombináció</a:t>
            </a:r>
            <a:r>
              <a:rPr lang="hu-HU" sz="1500" dirty="0"/>
              <a:t>)</a:t>
            </a:r>
          </a:p>
          <a:p>
            <a:r>
              <a:rPr lang="hu-HU" sz="1500" dirty="0"/>
              <a:t>4 bájton ábrázolják az IP-címet.</a:t>
            </a:r>
          </a:p>
          <a:p>
            <a:r>
              <a:rPr lang="hu-HU" sz="1500" dirty="0"/>
              <a:t>Több évtizeden keresztül 5 osztályos címzést használtak: A,B, C, D és 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8203" y="3809931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4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8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2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9407" y="3530827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5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8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557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32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8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57578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0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3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606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5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81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79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7873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4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18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6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93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15128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28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20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82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3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57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8135" y="3325628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32 bit</a:t>
            </a:r>
            <a:endParaRPr lang="en-US" sz="135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50591" y="3459605"/>
            <a:ext cx="296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34757" y="3459605"/>
            <a:ext cx="297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48204" y="3896298"/>
            <a:ext cx="202500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0704" y="3896298"/>
            <a:ext cx="1417499" cy="2324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8204" y="3896581"/>
            <a:ext cx="4830347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8203" y="4250136"/>
            <a:ext cx="405000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>
                <a:solidFill>
                  <a:schemeClr val="tx1"/>
                </a:solidFill>
              </a:rPr>
              <a:t>1  0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53203" y="4250136"/>
            <a:ext cx="2848634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2930" y="4252590"/>
            <a:ext cx="320562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51151" y="4611599"/>
            <a:ext cx="614363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514" y="4611599"/>
            <a:ext cx="4230585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6099" y="4614055"/>
            <a:ext cx="1605400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2" name="Rectangle 48"/>
          <p:cNvSpPr/>
          <p:nvPr/>
        </p:nvSpPr>
        <p:spPr>
          <a:xfrm>
            <a:off x="1049668" y="4938011"/>
            <a:ext cx="793976" cy="2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0"/>
          <p:cNvSpPr/>
          <p:nvPr/>
        </p:nvSpPr>
        <p:spPr>
          <a:xfrm>
            <a:off x="1843645" y="4944371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többesküldéses</a:t>
            </a:r>
            <a:r>
              <a:rPr lang="hu-HU" sz="1350" dirty="0">
                <a:solidFill>
                  <a:schemeClr val="tx1"/>
                </a:solidFill>
              </a:rPr>
              <a:t> cím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5" name="Rectangle 48"/>
          <p:cNvSpPr/>
          <p:nvPr/>
        </p:nvSpPr>
        <p:spPr>
          <a:xfrm>
            <a:off x="1048183" y="5321150"/>
            <a:ext cx="793976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0"/>
          <p:cNvSpPr/>
          <p:nvPr/>
        </p:nvSpPr>
        <p:spPr>
          <a:xfrm>
            <a:off x="1842161" y="5316959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jövőbeni felhasználásra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0" y="3887786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A</a:t>
            </a:r>
            <a:endParaRPr lang="en-US" sz="1350" b="1" dirty="0"/>
          </a:p>
        </p:txBody>
      </p:sp>
      <p:sp>
        <p:nvSpPr>
          <p:cNvPr id="58" name="TextBox 37"/>
          <p:cNvSpPr txBox="1"/>
          <p:nvPr/>
        </p:nvSpPr>
        <p:spPr>
          <a:xfrm>
            <a:off x="0" y="4232012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B</a:t>
            </a:r>
            <a:endParaRPr lang="en-US" sz="1350" b="1" dirty="0"/>
          </a:p>
        </p:txBody>
      </p:sp>
      <p:sp>
        <p:nvSpPr>
          <p:cNvPr id="59" name="TextBox 37"/>
          <p:cNvSpPr txBox="1"/>
          <p:nvPr/>
        </p:nvSpPr>
        <p:spPr>
          <a:xfrm>
            <a:off x="0" y="4597176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C</a:t>
            </a:r>
            <a:endParaRPr lang="en-US" sz="1350" b="1" dirty="0"/>
          </a:p>
        </p:txBody>
      </p:sp>
      <p:sp>
        <p:nvSpPr>
          <p:cNvPr id="60" name="TextBox 37"/>
          <p:cNvSpPr txBox="1"/>
          <p:nvPr/>
        </p:nvSpPr>
        <p:spPr>
          <a:xfrm>
            <a:off x="0" y="4914522"/>
            <a:ext cx="10598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D</a:t>
            </a:r>
            <a:endParaRPr lang="en-US" sz="1350" b="1" dirty="0"/>
          </a:p>
        </p:txBody>
      </p:sp>
      <p:sp>
        <p:nvSpPr>
          <p:cNvPr id="61" name="TextBox 37"/>
          <p:cNvSpPr txBox="1"/>
          <p:nvPr/>
        </p:nvSpPr>
        <p:spPr>
          <a:xfrm>
            <a:off x="-1" y="5309695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 dirty="0"/>
              <a:t>E</a:t>
            </a:r>
            <a:endParaRPr lang="en-US" sz="1350" b="1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85804"/>
          </a:xfrm>
        </p:spPr>
        <p:txBody>
          <a:bodyPr>
            <a:normAutofit/>
          </a:bodyPr>
          <a:lstStyle/>
          <a:p>
            <a:r>
              <a:rPr lang="hu-HU" sz="1500" dirty="0"/>
              <a:t>Az IP-t pontokkal elválasztott decimális rendszerben írják. Például: </a:t>
            </a:r>
            <a:r>
              <a:rPr lang="hu-HU" sz="1500" i="1" dirty="0"/>
              <a:t>192.168.0.1</a:t>
            </a:r>
          </a:p>
          <a:p>
            <a:r>
              <a:rPr lang="hu-HU" sz="1500" dirty="0"/>
              <a:t>Van pár speciális cím. Lásd az alábbiakban.</a:t>
            </a:r>
          </a:p>
        </p:txBody>
      </p:sp>
      <p:sp>
        <p:nvSpPr>
          <p:cNvPr id="40" name="Rectangle 40"/>
          <p:cNvSpPr/>
          <p:nvPr/>
        </p:nvSpPr>
        <p:spPr>
          <a:xfrm>
            <a:off x="869005" y="3071394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0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0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869004" y="3425232"/>
            <a:ext cx="2547257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0..0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3416261" y="3427687"/>
            <a:ext cx="2876798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 err="1">
                <a:solidFill>
                  <a:schemeClr val="tx1"/>
                </a:solidFill>
              </a:rPr>
              <a:t>hoszt</a:t>
            </a:r>
            <a:r>
              <a:rPr lang="hu-HU" sz="1350" dirty="0">
                <a:solidFill>
                  <a:schemeClr val="tx1"/>
                </a:solidFill>
              </a:rPr>
              <a:t> 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Rectangle 49"/>
          <p:cNvSpPr/>
          <p:nvPr/>
        </p:nvSpPr>
        <p:spPr>
          <a:xfrm>
            <a:off x="869004" y="4107329"/>
            <a:ext cx="2538351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Hálózat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3407355" y="4097538"/>
            <a:ext cx="2885703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1..1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0097" y="4444292"/>
            <a:ext cx="1425039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</a:rPr>
              <a:t>0  1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r>
              <a:rPr lang="hu-HU" sz="1100" dirty="0">
                <a:solidFill>
                  <a:schemeClr val="tx1"/>
                </a:solidFill>
              </a:rPr>
              <a:t>  </a:t>
            </a:r>
            <a:r>
              <a:rPr lang="hu-HU" sz="1100" dirty="0" err="1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50"/>
          <p:cNvSpPr/>
          <p:nvPr/>
        </p:nvSpPr>
        <p:spPr>
          <a:xfrm>
            <a:off x="2285136" y="4449125"/>
            <a:ext cx="3999016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>
                <a:solidFill>
                  <a:schemeClr val="tx1"/>
                </a:solidFill>
              </a:rPr>
              <a:t>(bármi)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6301964" y="3041827"/>
            <a:ext cx="1077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.</a:t>
            </a:r>
            <a:endParaRPr lang="en-US" sz="1350" dirty="0"/>
          </a:p>
        </p:txBody>
      </p:sp>
      <p:sp>
        <p:nvSpPr>
          <p:cNvPr id="54" name="Rectangle 40"/>
          <p:cNvSpPr/>
          <p:nvPr/>
        </p:nvSpPr>
        <p:spPr>
          <a:xfrm>
            <a:off x="867520" y="3791336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1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 </a:t>
            </a:r>
            <a:r>
              <a:rPr lang="hu-HU" sz="1200" dirty="0" err="1">
                <a:solidFill>
                  <a:schemeClr val="tx1"/>
                </a:solidFill>
              </a:rPr>
              <a:t>1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6309390" y="3396604"/>
            <a:ext cx="2173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Ez egy </a:t>
            </a:r>
            <a:r>
              <a:rPr lang="hu-HU" sz="1350" dirty="0" err="1"/>
              <a:t>hoszt</a:t>
            </a:r>
            <a:r>
              <a:rPr lang="hu-HU" sz="1350" dirty="0"/>
              <a:t> ezen hálózaton.</a:t>
            </a:r>
            <a:endParaRPr lang="en-US" sz="1350" dirty="0"/>
          </a:p>
        </p:txBody>
      </p:sp>
      <p:sp>
        <p:nvSpPr>
          <p:cNvPr id="56" name="TextBox 37"/>
          <p:cNvSpPr txBox="1"/>
          <p:nvPr/>
        </p:nvSpPr>
        <p:spPr>
          <a:xfrm>
            <a:off x="6298998" y="3760285"/>
            <a:ext cx="2239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a helyi hálózaton.</a:t>
            </a:r>
            <a:endParaRPr lang="en-US" sz="1350" dirty="0"/>
          </a:p>
        </p:txBody>
      </p:sp>
      <p:sp>
        <p:nvSpPr>
          <p:cNvPr id="57" name="TextBox 37"/>
          <p:cNvSpPr txBox="1"/>
          <p:nvPr/>
        </p:nvSpPr>
        <p:spPr>
          <a:xfrm>
            <a:off x="6297511" y="4088341"/>
            <a:ext cx="24620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Adatszórás egy távoli hálózaton.</a:t>
            </a:r>
            <a:endParaRPr lang="en-US" sz="1350" dirty="0"/>
          </a:p>
        </p:txBody>
      </p:sp>
      <p:sp>
        <p:nvSpPr>
          <p:cNvPr id="58" name="TextBox 37"/>
          <p:cNvSpPr txBox="1"/>
          <p:nvPr/>
        </p:nvSpPr>
        <p:spPr>
          <a:xfrm>
            <a:off x="6287120" y="4425304"/>
            <a:ext cx="1197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/>
              <a:t>Visszacsatolás.</a:t>
            </a: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1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Csomagtovábbítás</a:t>
            </a:r>
          </a:p>
          <a:p>
            <a:pPr lvl="1"/>
            <a:r>
              <a:rPr lang="hu-HU" dirty="0"/>
              <a:t>Útvonalválasztás</a:t>
            </a:r>
          </a:p>
          <a:p>
            <a:pPr lvl="1"/>
            <a:r>
              <a:rPr lang="hu-HU" dirty="0"/>
              <a:t>Csomag </a:t>
            </a:r>
            <a:r>
              <a:rPr lang="hu-HU" dirty="0" err="1"/>
              <a:t>fragmentálás</a:t>
            </a:r>
            <a:r>
              <a:rPr lang="hu-HU" dirty="0"/>
              <a:t> kezelése</a:t>
            </a:r>
            <a:endParaRPr lang="en-US" dirty="0"/>
          </a:p>
          <a:p>
            <a:pPr lvl="1"/>
            <a:r>
              <a:rPr lang="hu-HU" dirty="0"/>
              <a:t>Csomag ütemezés</a:t>
            </a:r>
            <a:endParaRPr lang="en-US" dirty="0"/>
          </a:p>
          <a:p>
            <a:pPr lvl="1"/>
            <a:r>
              <a:rPr lang="hu-HU" dirty="0"/>
              <a:t>Puffer kezelés</a:t>
            </a:r>
            <a:endParaRPr lang="en-US" dirty="0"/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Csomag küldése egy adott végpontnak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Globálisan egyedi címeket definiálása</a:t>
            </a:r>
            <a:endParaRPr lang="en-US" dirty="0"/>
          </a:p>
          <a:p>
            <a:pPr lvl="1"/>
            <a:r>
              <a:rPr lang="hu-HU" dirty="0" err="1"/>
              <a:t>Routing</a:t>
            </a:r>
            <a:r>
              <a:rPr lang="hu-HU" dirty="0"/>
              <a:t> táblák karbantartása</a:t>
            </a:r>
            <a:endParaRPr lang="en-US" dirty="0"/>
          </a:p>
          <a:p>
            <a:r>
              <a:rPr lang="hu-HU" dirty="0"/>
              <a:t>Példák</a:t>
            </a:r>
            <a:r>
              <a:rPr lang="en-US" dirty="0"/>
              <a:t>: Internet Protocol (IP</a:t>
            </a:r>
            <a:r>
              <a:rPr lang="hu-HU" dirty="0"/>
              <a:t>v4</a:t>
            </a:r>
            <a:r>
              <a:rPr lang="en-US" dirty="0"/>
              <a:t>), IPv6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18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9944"/>
            <a:ext cx="8185963" cy="1508120"/>
          </a:xfrm>
        </p:spPr>
        <p:txBody>
          <a:bodyPr>
            <a:noAutofit/>
          </a:bodyPr>
          <a:lstStyle/>
          <a:p>
            <a:r>
              <a:rPr lang="hu-HU" sz="1800" dirty="0"/>
              <a:t>Az azonos hálózatban lévő </a:t>
            </a:r>
            <a:r>
              <a:rPr lang="hu-HU" sz="1800" dirty="0" err="1"/>
              <a:t>hosztok</a:t>
            </a:r>
            <a:r>
              <a:rPr lang="hu-HU" sz="1800" dirty="0"/>
              <a:t> ugyanazzal a hálózatszámmal rendelkeznek. </a:t>
            </a:r>
          </a:p>
          <a:p>
            <a:r>
              <a:rPr lang="hu-HU" sz="1800" dirty="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 dirty="0"/>
              <a:t>Alhálózat (avagy angolul </a:t>
            </a:r>
            <a:r>
              <a:rPr lang="hu-HU" i="1" dirty="0" err="1"/>
              <a:t>subnet</a:t>
            </a:r>
            <a:r>
              <a:rPr lang="hu-HU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18" y="2125266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111436" y="3734589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alhálózatok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1755"/>
            <a:ext cx="7886700" cy="19664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725" b="1" cap="small" dirty="0"/>
              <a:t>Azonosítás</a:t>
            </a:r>
          </a:p>
          <a:p>
            <a:pPr marL="171450" lvl="1">
              <a:spcBef>
                <a:spcPts val="0"/>
              </a:spcBef>
            </a:pPr>
            <a:r>
              <a:rPr lang="hu-HU" sz="1725" dirty="0"/>
              <a:t>alhálózati maszk (avagy angolul </a:t>
            </a:r>
            <a:r>
              <a:rPr lang="hu-HU" sz="1725" i="1" dirty="0" err="1"/>
              <a:t>subnet</a:t>
            </a:r>
            <a:r>
              <a:rPr lang="hu-HU" sz="1725" i="1" dirty="0"/>
              <a:t> </a:t>
            </a:r>
            <a:r>
              <a:rPr lang="hu-HU" sz="1725" i="1" dirty="0" err="1"/>
              <a:t>mask</a:t>
            </a:r>
            <a:r>
              <a:rPr lang="hu-HU" sz="1725" dirty="0"/>
              <a:t>) ismerete kell a </a:t>
            </a:r>
            <a:r>
              <a:rPr lang="hu-HU" sz="1725" dirty="0" err="1"/>
              <a:t>routernek</a:t>
            </a:r>
            <a:endParaRPr lang="hu-HU" sz="1725" dirty="0"/>
          </a:p>
          <a:p>
            <a:pPr marL="514350" lvl="2">
              <a:spcBef>
                <a:spcPts val="750"/>
              </a:spcBef>
            </a:pPr>
            <a:r>
              <a:rPr lang="hu-HU" sz="1725" dirty="0"/>
              <a:t>Két féle jelölés </a:t>
            </a:r>
            <a:r>
              <a:rPr lang="hu-HU" sz="1725" i="1" dirty="0"/>
              <a:t>IP-cím jellegű</a:t>
            </a:r>
            <a:r>
              <a:rPr lang="hu-HU" sz="1725" dirty="0"/>
              <a:t> vagy  a </a:t>
            </a:r>
            <a:r>
              <a:rPr lang="hu-HU" sz="1725" i="1" dirty="0"/>
              <a:t>fix pozíciók száma.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A forgalomirányító táblázatba a </a:t>
            </a:r>
            <a:r>
              <a:rPr lang="hu-HU" sz="1725" dirty="0" err="1"/>
              <a:t>router-eknél</a:t>
            </a:r>
            <a:r>
              <a:rPr lang="hu-HU" sz="1725" dirty="0"/>
              <a:t> </a:t>
            </a:r>
            <a:r>
              <a:rPr lang="hu-HU" sz="1725" i="1" dirty="0"/>
              <a:t>(hálózat,0)</a:t>
            </a:r>
            <a:r>
              <a:rPr lang="hu-HU" sz="1725" dirty="0"/>
              <a:t> és </a:t>
            </a:r>
            <a:r>
              <a:rPr lang="hu-HU" sz="1725" i="1" dirty="0"/>
              <a:t>(saját hálózat, </a:t>
            </a:r>
            <a:r>
              <a:rPr lang="hu-HU" sz="1725" i="1" dirty="0" err="1"/>
              <a:t>hoszt</a:t>
            </a:r>
            <a:r>
              <a:rPr lang="hu-HU" sz="1725" i="1" dirty="0"/>
              <a:t>)</a:t>
            </a:r>
            <a:r>
              <a:rPr lang="hu-HU" sz="1725" dirty="0"/>
              <a:t> alakú bejegyzések. </a:t>
            </a:r>
          </a:p>
          <a:p>
            <a:pPr marL="171450" lvl="1">
              <a:spcBef>
                <a:spcPts val="750"/>
              </a:spcBef>
            </a:pPr>
            <a:r>
              <a:rPr lang="hu-HU" sz="1725" dirty="0"/>
              <a:t>Ha nincs találat, akkor az alapértelmezett </a:t>
            </a:r>
            <a:r>
              <a:rPr lang="hu-HU" sz="1725" dirty="0" err="1"/>
              <a:t>router</a:t>
            </a:r>
            <a:r>
              <a:rPr lang="hu-HU" sz="1725" dirty="0"/>
              <a:t> felé továbbítják a csomagot.</a:t>
            </a:r>
            <a:endParaRPr lang="en-US" sz="172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356" y="4190928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2651356" y="5619380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dirty="0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cím – 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50" dirty="0"/>
              <a:t>IP címek gyorsan fogytak. 1996-ban  kötötték be a 100.000-edik hálózatot.</a:t>
            </a:r>
          </a:p>
          <a:p>
            <a:pPr lvl="1"/>
            <a:r>
              <a:rPr lang="hu-HU" sz="1650" dirty="0"/>
              <a:t>Az osztályok használata sok címet elpazarolt. (B osztályú címek népszerűsége)</a:t>
            </a:r>
          </a:p>
          <a:p>
            <a:r>
              <a:rPr lang="hu-HU" sz="1650" b="1" i="1" dirty="0"/>
              <a:t>Megoldás</a:t>
            </a:r>
            <a:r>
              <a:rPr lang="hu-HU" sz="1650" dirty="0"/>
              <a:t>: osztályok nélküli környezetek közötti forgalomirányítás (CIDR).</a:t>
            </a:r>
          </a:p>
          <a:p>
            <a:pPr lvl="1"/>
            <a:r>
              <a:rPr lang="hu-HU" sz="1650" dirty="0"/>
              <a:t>Például 2000 cím igénylése esetén 2048 méretű blokk kiadása. </a:t>
            </a:r>
          </a:p>
          <a:p>
            <a:r>
              <a:rPr lang="hu-HU" sz="1650" dirty="0"/>
              <a:t>Forgalomirányítás megbonyolódik:</a:t>
            </a:r>
          </a:p>
          <a:p>
            <a:pPr lvl="1"/>
            <a:r>
              <a:rPr lang="hu-HU" sz="1650" dirty="0"/>
              <a:t>Minden bejegyzés egy 32-bites maszkkal egészül ki. </a:t>
            </a:r>
          </a:p>
          <a:p>
            <a:pPr lvl="1"/>
            <a:r>
              <a:rPr lang="hu-HU" sz="1650" dirty="0"/>
              <a:t>Egy bejegyzés innentől  egy hármassal jellemezhető: (</a:t>
            </a:r>
            <a:r>
              <a:rPr lang="hu-HU" sz="1650" i="1" dirty="0" err="1"/>
              <a:t>ip-cím</a:t>
            </a:r>
            <a:r>
              <a:rPr lang="hu-HU" sz="1650" dirty="0"/>
              <a:t>, </a:t>
            </a:r>
            <a:r>
              <a:rPr lang="hu-HU" sz="1650" i="1" dirty="0"/>
              <a:t>alhálózati maszk</a:t>
            </a:r>
            <a:r>
              <a:rPr lang="hu-HU" sz="1650" dirty="0"/>
              <a:t>, </a:t>
            </a:r>
            <a:r>
              <a:rPr lang="hu-HU" sz="1650" i="1" dirty="0"/>
              <a:t>kimeneti vonal</a:t>
            </a:r>
            <a:r>
              <a:rPr lang="hu-HU" sz="1650" dirty="0"/>
              <a:t>)</a:t>
            </a:r>
          </a:p>
          <a:p>
            <a:pPr lvl="1"/>
            <a:r>
              <a:rPr lang="hu-HU" sz="1650" dirty="0"/>
              <a:t>Új csomag esetén a cél címből </a:t>
            </a:r>
            <a:r>
              <a:rPr lang="hu-HU" sz="1650" dirty="0" err="1"/>
              <a:t>kimaszkolják</a:t>
            </a:r>
            <a:r>
              <a:rPr lang="hu-HU" sz="1650" dirty="0"/>
              <a:t> az alhálózati címet, és találat esetén a leghosszabb illeszkedés felé továbbítják. </a:t>
            </a:r>
          </a:p>
          <a:p>
            <a:r>
              <a:rPr lang="hu-HU" sz="1650" dirty="0"/>
              <a:t>Túl sok bejegyzés keletkezik.</a:t>
            </a:r>
          </a:p>
          <a:p>
            <a:pPr lvl="1"/>
            <a:r>
              <a:rPr lang="hu-HU" sz="1650" dirty="0"/>
              <a:t>Csoportos bejegyzések használata.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címzés példa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2241550"/>
            <a:ext cx="5032717" cy="338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50" dirty="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350" cap="small" dirty="0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pPr marL="0" indent="0">
              <a:buNone/>
            </a:pPr>
            <a:r>
              <a:rPr lang="hu-HU" sz="1350" cap="small" dirty="0"/>
              <a:t>/23-es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</a:t>
            </a:r>
            <a:r>
              <a:rPr lang="hu-HU" sz="1350" dirty="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          AND  </a:t>
            </a:r>
            <a:r>
              <a:rPr lang="hu-HU" sz="1350" u="sng" dirty="0">
                <a:solidFill>
                  <a:srgbClr val="00B050"/>
                </a:solidFill>
              </a:rPr>
              <a:t>11111111 11111111 11111110 00000000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 dirty="0"/>
              <a:t>	10001011 00101110 00111000 00000000</a:t>
            </a:r>
          </a:p>
          <a:p>
            <a:r>
              <a:rPr lang="hu-HU" sz="1350" dirty="0"/>
              <a:t>Vagyis </a:t>
            </a:r>
            <a:r>
              <a:rPr lang="hu-HU" sz="1350" i="1" dirty="0"/>
              <a:t>135.46.56.0/22</a:t>
            </a:r>
            <a:r>
              <a:rPr lang="hu-HU" sz="1350" dirty="0"/>
              <a:t>-as vagy </a:t>
            </a:r>
            <a:r>
              <a:rPr lang="hu-HU" sz="1350" i="1" dirty="0"/>
              <a:t>135.46.56.0/23</a:t>
            </a:r>
            <a:r>
              <a:rPr lang="hu-HU" sz="1350" dirty="0"/>
              <a:t>-as bejegyzést kell találni, azaz jelen esetben a </a:t>
            </a:r>
            <a:r>
              <a:rPr lang="hu-HU" sz="1350" i="1" dirty="0"/>
              <a:t>0.interface</a:t>
            </a:r>
            <a:r>
              <a:rPr lang="hu-HU" sz="1350" dirty="0"/>
              <a:t> felé történik a továbbítás.</a:t>
            </a:r>
          </a:p>
          <a:p>
            <a:pPr marL="0" indent="0">
              <a:buNone/>
            </a:pPr>
            <a:endParaRPr lang="en-US" sz="135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940246" y="4083590"/>
          <a:ext cx="2996474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Cím/maszk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Következő</a:t>
                      </a:r>
                      <a:r>
                        <a:rPr lang="hu-HU" sz="1400" baseline="0" dirty="0"/>
                        <a:t> ugrás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135.46.56.0/22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0.interface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/>
                        <a:t>135.46.60.0/23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sz="1400" dirty="0" err="1"/>
                        <a:t>interface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192.53.40.0/23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sz="1400" dirty="0"/>
                        <a:t>1.router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 dirty="0"/>
                        <a:t>Alapértelmezett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2.router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505325" y="3382842"/>
            <a:ext cx="2025602" cy="115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05325" y="3464121"/>
            <a:ext cx="2025602" cy="755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927" y="3244341"/>
            <a:ext cx="1833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dirty="0" err="1"/>
              <a:t>Kimaszkolás</a:t>
            </a:r>
            <a:r>
              <a:rPr lang="hu-HU" sz="1350" dirty="0"/>
              <a:t> eredménye</a:t>
            </a:r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CIDR bejegyzés aggregálás példa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350" dirty="0"/>
              <a:t>Lehet-e csoportosítani a következő bejegyzéseket, ha feltesszük, hogy a </a:t>
            </a:r>
            <a:r>
              <a:rPr lang="hu-HU" sz="1350" i="1" dirty="0"/>
              <a:t>következő ugrás</a:t>
            </a:r>
            <a:r>
              <a:rPr lang="hu-HU" sz="1350" dirty="0"/>
              <a:t> mindegyiknél az </a:t>
            </a:r>
            <a:r>
              <a:rPr lang="hu-HU" sz="1350" i="1" dirty="0"/>
              <a:t>1.router</a:t>
            </a:r>
            <a:r>
              <a:rPr lang="hu-HU" sz="1350" dirty="0"/>
              <a:t>: 57.6.96.0/21, 57.6.104.0/21, 57.6.112.0/21, 57.6.120.0/21?</a:t>
            </a:r>
          </a:p>
          <a:p>
            <a:endParaRPr lang="hu-HU" sz="1350" dirty="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00111001 00000110 01101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00111001 00000110 01110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 dirty="0">
                <a:solidFill>
                  <a:srgbClr val="00B0F0"/>
                </a:solidFill>
              </a:rPr>
              <a:t>00111001 00000110 01111 </a:t>
            </a:r>
            <a:r>
              <a:rPr lang="hu-HU" sz="1350" b="1" dirty="0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350" b="1" dirty="0">
              <a:solidFill>
                <a:srgbClr val="92D050"/>
              </a:solidFill>
            </a:endParaRPr>
          </a:p>
          <a:p>
            <a:r>
              <a:rPr lang="hu-HU" sz="1350" dirty="0"/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350" dirty="0">
              <a:solidFill>
                <a:srgbClr val="00B0F0"/>
              </a:solidFill>
            </a:endParaRPr>
          </a:p>
          <a:p>
            <a:endParaRPr lang="en-US" sz="1350" dirty="0"/>
          </a:p>
        </p:txBody>
      </p:sp>
      <p:sp>
        <p:nvSpPr>
          <p:cNvPr id="4" name="Rectangle 3"/>
          <p:cNvSpPr/>
          <p:nvPr/>
        </p:nvSpPr>
        <p:spPr>
          <a:xfrm>
            <a:off x="3008666" y="2372040"/>
            <a:ext cx="1834639" cy="8032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Forgalomirányítási tábla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55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1DAAA1-E929-411D-8495-1A03AFDA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594"/>
            <a:ext cx="9364264" cy="1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725" dirty="0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1725" b="1" cap="small" dirty="0"/>
              <a:t>Alapelvek</a:t>
            </a:r>
          </a:p>
          <a:p>
            <a:r>
              <a:rPr lang="hu-HU" sz="1725" dirty="0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1725" dirty="0"/>
              <a:t>A vállalaton kívüli csomagokban a címfordítást végzünk. </a:t>
            </a:r>
          </a:p>
          <a:p>
            <a:r>
              <a:rPr lang="hu-HU" sz="1725" dirty="0"/>
              <a:t>3 IP-címtartományt használunk:</a:t>
            </a:r>
          </a:p>
          <a:p>
            <a:pPr lvl="1"/>
            <a:r>
              <a:rPr lang="hu-HU" sz="1725" dirty="0"/>
              <a:t>10.0.0.0/8, azaz 16 777 216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172.16.0.0/12, azaz 1 084 576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</a:p>
          <a:p>
            <a:pPr lvl="1"/>
            <a:r>
              <a:rPr lang="hu-HU" sz="1725" dirty="0"/>
              <a:t>192.168.0.0/16, azaz 65 536 lehetséges </a:t>
            </a:r>
            <a:r>
              <a:rPr lang="hu-HU" sz="1725" dirty="0" err="1"/>
              <a:t>hoszt</a:t>
            </a:r>
            <a:r>
              <a:rPr lang="hu-HU" sz="1725" dirty="0"/>
              <a:t>;</a:t>
            </a:r>
            <a:endParaRPr lang="en-US" sz="1725" dirty="0"/>
          </a:p>
          <a:p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/>
              <a:t> végzi a címfordítást</a:t>
            </a:r>
            <a:endParaRPr lang="en-US" sz="17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56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571750"/>
            <a:ext cx="1741571" cy="2174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82692"/>
            <a:ext cx="619631" cy="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32698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sz="1725" dirty="0"/>
              <a:t>Hogyan fogadja a választ?</a:t>
            </a:r>
          </a:p>
          <a:p>
            <a:pPr lvl="1"/>
            <a:r>
              <a:rPr lang="hu-HU" sz="1725" dirty="0"/>
              <a:t>A </a:t>
            </a:r>
            <a:r>
              <a:rPr lang="hu-HU" sz="1725" i="1" dirty="0"/>
              <a:t>port</a:t>
            </a:r>
            <a:r>
              <a:rPr lang="hu-HU" sz="1725" dirty="0"/>
              <a:t> mezők használata, ami mind a TCP, mind az UDP fejlécben van</a:t>
            </a:r>
          </a:p>
          <a:p>
            <a:pPr lvl="1"/>
            <a:r>
              <a:rPr lang="hu-HU" sz="1725" dirty="0"/>
              <a:t>Kimenő csomagnál egy mutatót tárolunk le, amit beírunk a </a:t>
            </a:r>
            <a:r>
              <a:rPr lang="hu-HU" sz="1725" i="1" dirty="0"/>
              <a:t>forrás port</a:t>
            </a:r>
            <a:r>
              <a:rPr lang="hu-HU" sz="1725" dirty="0"/>
              <a:t> mezőbe. </a:t>
            </a:r>
            <a:r>
              <a:rPr lang="hu-HU" sz="1725" i="1" dirty="0"/>
              <a:t>65536</a:t>
            </a:r>
            <a:r>
              <a:rPr lang="hu-HU" sz="1725" dirty="0"/>
              <a:t> bejegyzésből álló fordítási táblázatot kell a </a:t>
            </a:r>
            <a:r>
              <a:rPr lang="hu-HU" sz="1725" i="1" dirty="0"/>
              <a:t>NAT </a:t>
            </a:r>
            <a:r>
              <a:rPr lang="hu-HU" sz="1725" i="1" dirty="0" err="1"/>
              <a:t>box</a:t>
            </a:r>
            <a:r>
              <a:rPr lang="hu-HU" sz="1725" dirty="0" err="1"/>
              <a:t>-nak</a:t>
            </a:r>
            <a:r>
              <a:rPr lang="hu-HU" sz="1725" dirty="0"/>
              <a:t> kezelni. </a:t>
            </a:r>
          </a:p>
          <a:p>
            <a:pPr lvl="1"/>
            <a:r>
              <a:rPr lang="hu-HU" sz="1725" dirty="0"/>
              <a:t>A fordítási táblázatban benne van az eredeti IP és forrás port.</a:t>
            </a:r>
          </a:p>
          <a:p>
            <a:r>
              <a:rPr lang="hu-HU" sz="1725" b="1" dirty="0"/>
              <a:t>Ellenérvek</a:t>
            </a:r>
            <a:r>
              <a:rPr lang="hu-HU" sz="1725" dirty="0"/>
              <a:t>: sérti az IP </a:t>
            </a:r>
            <a:r>
              <a:rPr lang="hu-HU" sz="1725" dirty="0" err="1"/>
              <a:t>architekturális</a:t>
            </a:r>
            <a:r>
              <a:rPr lang="hu-HU" sz="1725" dirty="0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975437"/>
            <a:ext cx="9024" cy="1383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1131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7258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207920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2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3044054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1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403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1248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74921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3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77810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393752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387285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6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70898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5</a:t>
            </a:r>
            <a:endParaRPr lang="en-US" sz="105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103144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262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19789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8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03402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 dirty="0">
                <a:solidFill>
                  <a:schemeClr val="tx1"/>
                </a:solidFill>
              </a:rPr>
              <a:t>7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08285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111730"/>
            <a:ext cx="180473" cy="1028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900" b="1" dirty="0">
                <a:solidFill>
                  <a:schemeClr val="bg1"/>
                </a:solidFill>
              </a:rPr>
              <a:t> </a:t>
            </a:r>
            <a:r>
              <a:rPr lang="hu-HU" sz="900" b="1" dirty="0" err="1">
                <a:solidFill>
                  <a:schemeClr val="bg1"/>
                </a:solidFill>
              </a:rPr>
              <a:t>box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210991"/>
            <a:ext cx="553450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 dirty="0">
                <a:solidFill>
                  <a:schemeClr val="tx1"/>
                </a:solidFill>
              </a:rPr>
              <a:t>10.0.0.1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312632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38966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208860"/>
            <a:ext cx="848217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 dirty="0">
                <a:solidFill>
                  <a:schemeClr val="tx1"/>
                </a:solidFill>
              </a:rPr>
              <a:t>192.60.42.12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3105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6835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111731"/>
            <a:ext cx="339902" cy="992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865"/>
            <a:ext cx="9144000" cy="468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/>
              <a:t>Definíció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A hálózati réteg szoftverének azon része, amely azért a döntésért felelős, hogy a bejövő csomag melyik kimeneti vonalon kerüljön továbbításra.</a:t>
            </a:r>
          </a:p>
          <a:p>
            <a:r>
              <a:rPr lang="hu-HU" sz="2200" dirty="0"/>
              <a:t>A folyamat két jól-elkülöníthető lépésre bontható fel: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Forgalomirányító táblázatok feltöltése és karbantartása.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200" dirty="0"/>
              <a:t>Továbbítás.</a:t>
            </a:r>
          </a:p>
          <a:p>
            <a:pPr marL="0" indent="0">
              <a:buNone/>
            </a:pPr>
            <a:r>
              <a:rPr lang="hu-HU" sz="2200" b="1" cap="small" dirty="0"/>
              <a:t>Elvárások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dirty="0"/>
              <a:t>helyesség, egyszerűség, robosztusság, stabilitás, </a:t>
            </a:r>
            <a:r>
              <a:rPr lang="hu-HU" sz="2200" dirty="0">
                <a:solidFill>
                  <a:srgbClr val="C00000"/>
                </a:solidFill>
              </a:rPr>
              <a:t>igazságosság</a:t>
            </a:r>
            <a:r>
              <a:rPr lang="hu-HU" sz="2200" dirty="0"/>
              <a:t>, </a:t>
            </a:r>
            <a:r>
              <a:rPr lang="hu-HU" sz="2200" dirty="0" err="1">
                <a:solidFill>
                  <a:srgbClr val="C00000"/>
                </a:solidFill>
              </a:rPr>
              <a:t>optimalitás</a:t>
            </a:r>
            <a:r>
              <a:rPr lang="hu-HU" sz="2200" dirty="0"/>
              <a:t> és hatékonyság</a:t>
            </a:r>
          </a:p>
          <a:p>
            <a:pPr marL="0" indent="0">
              <a:buNone/>
            </a:pPr>
            <a:r>
              <a:rPr lang="hu-HU" sz="2200" b="1" cap="small" dirty="0"/>
              <a:t>Algoritmus osztályok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u-HU" sz="2200" dirty="0"/>
              <a:t>Adaptív algoritmusok </a:t>
            </a:r>
          </a:p>
          <a:p>
            <a:pPr lvl="2">
              <a:spcBef>
                <a:spcPts val="0"/>
              </a:spcBef>
            </a:pPr>
            <a:r>
              <a:rPr lang="hu-HU" sz="2200" dirty="0"/>
              <a:t>A topológia és rendszerint a forgalom is befolyásolhatja a döntést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sz="2200" dirty="0"/>
              <a:t>Nem-adaptív algoritmusok</a:t>
            </a:r>
          </a:p>
          <a:p>
            <a:pPr lvl="2"/>
            <a:r>
              <a:rPr lang="hu-HU" sz="2200" dirty="0"/>
              <a:t>offline meghatározás, betöltés a </a:t>
            </a:r>
            <a:r>
              <a:rPr lang="hu-HU" sz="2200" dirty="0" err="1"/>
              <a:t>router-ekbe</a:t>
            </a:r>
            <a:r>
              <a:rPr lang="hu-HU" sz="2200" dirty="0"/>
              <a:t> induláskor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6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Forgalomirányító algoritmusok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cap="small" dirty="0"/>
              <a:t>Különbségek az egyes adaptív algoritmusokban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Honnan kapják az információt? </a:t>
            </a:r>
          </a:p>
          <a:p>
            <a:pPr lvl="2"/>
            <a:r>
              <a:rPr lang="hu-HU" sz="2400" dirty="0"/>
              <a:t>szomszédok, helyileg, minden </a:t>
            </a:r>
            <a:r>
              <a:rPr lang="hu-HU" sz="2400" dirty="0" err="1"/>
              <a:t>router-től</a:t>
            </a:r>
            <a:endParaRPr lang="hu-HU" sz="2400" dirty="0"/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Mikor változtatják az útvonalakat? </a:t>
            </a:r>
          </a:p>
          <a:p>
            <a:pPr lvl="2"/>
            <a:r>
              <a:rPr lang="hu-HU" sz="2400" dirty="0"/>
              <a:t>meghatározott másodpercenként, terhelés változásra, topológia változásra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Milyen mértékeket használnak az optimalizáláshoz?</a:t>
            </a:r>
          </a:p>
          <a:p>
            <a:pPr lvl="2"/>
            <a:r>
              <a:rPr lang="hu-HU" sz="2400" dirty="0"/>
              <a:t>távolság, ugrások (</a:t>
            </a:r>
            <a:r>
              <a:rPr lang="hu-HU" sz="2400" i="1" dirty="0" err="1"/>
              <a:t>hops</a:t>
            </a:r>
            <a:r>
              <a:rPr lang="hu-HU" sz="2400" dirty="0"/>
              <a:t>) száma, becsült késleltetés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3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Optimalitási</a:t>
            </a:r>
            <a:r>
              <a:rPr lang="hu-HU" dirty="0"/>
              <a:t> elv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346"/>
            <a:ext cx="7886700" cy="18472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000" dirty="0"/>
              <a:t>Ha </a:t>
            </a:r>
            <a:r>
              <a:rPr lang="hu-HU" sz="2000" b="1" i="1" dirty="0"/>
              <a:t>J</a:t>
            </a:r>
            <a:r>
              <a:rPr lang="hu-HU" sz="2000" dirty="0"/>
              <a:t> router az </a:t>
            </a:r>
            <a:r>
              <a:rPr lang="hu-HU" sz="2000" b="1" i="1" dirty="0"/>
              <a:t>I</a:t>
            </a:r>
            <a:r>
              <a:rPr lang="hu-HU" sz="2000" dirty="0"/>
              <a:t> </a:t>
            </a:r>
            <a:r>
              <a:rPr lang="hu-HU" sz="2000" dirty="0" err="1"/>
              <a:t>router-től</a:t>
            </a:r>
            <a:r>
              <a:rPr lang="hu-HU" sz="2000" dirty="0"/>
              <a:t> </a:t>
            </a:r>
            <a:r>
              <a:rPr lang="hu-HU" sz="2000" b="1" i="1" dirty="0"/>
              <a:t>K</a:t>
            </a:r>
            <a:r>
              <a:rPr lang="hu-HU" sz="2000" dirty="0"/>
              <a:t> router felé vezető </a:t>
            </a:r>
            <a:r>
              <a:rPr lang="hu-HU" sz="2000" i="1" dirty="0"/>
              <a:t>optimális útvonalon</a:t>
            </a:r>
            <a:r>
              <a:rPr lang="hu-HU" sz="2000" dirty="0"/>
              <a:t> helyezkedik el, akkor a J-től a K-ig vezető útvonal ugyanerre esik.</a:t>
            </a:r>
          </a:p>
          <a:p>
            <a:pPr lvl="1">
              <a:spcBef>
                <a:spcPts val="0"/>
              </a:spcBef>
            </a:pPr>
            <a:r>
              <a:rPr lang="hu-HU" sz="2000" b="1" dirty="0"/>
              <a:t>Következmény</a:t>
            </a:r>
          </a:p>
          <a:p>
            <a:pPr marL="684000" lvl="1" indent="0">
              <a:spcBef>
                <a:spcPts val="0"/>
              </a:spcBef>
              <a:buNone/>
            </a:pPr>
            <a:r>
              <a:rPr lang="hu-HU" sz="2000" dirty="0"/>
              <a:t>Az összes forrásból egy célba tartó optimális utak egy olyan fát alkotnak, melynek a gyökere a cél. Ezt nevezzük </a:t>
            </a:r>
            <a:r>
              <a:rPr lang="hu-HU" sz="2000" b="1" i="1" dirty="0" err="1"/>
              <a:t>nyelőfá</a:t>
            </a:r>
            <a:r>
              <a:rPr lang="hu-HU" sz="2000" dirty="0" err="1"/>
              <a:t>nak</a:t>
            </a:r>
            <a:r>
              <a:rPr lang="hu-HU" sz="2000" dirty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2008823" y="413766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J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4650" y="376428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74420" y="4739640"/>
            <a:ext cx="205740" cy="289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8860" y="35052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686050" y="44577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320165" y="40386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B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708785" y="493776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 flipV="1">
            <a:off x="2480310" y="3655377"/>
            <a:ext cx="434340" cy="25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H="1">
            <a:off x="2204435" y="3726339"/>
            <a:ext cx="132881" cy="4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0" idx="6"/>
          </p:cNvCxnSpPr>
          <p:nvPr/>
        </p:nvCxnSpPr>
        <p:spPr>
          <a:xfrm flipH="1" flipV="1">
            <a:off x="1514475" y="4168140"/>
            <a:ext cx="494348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1" idx="1"/>
          </p:cNvCxnSpPr>
          <p:nvPr/>
        </p:nvCxnSpPr>
        <p:spPr>
          <a:xfrm>
            <a:off x="1486019" y="4259739"/>
            <a:ext cx="251222" cy="71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5" idx="6"/>
          </p:cNvCxnSpPr>
          <p:nvPr/>
        </p:nvCxnSpPr>
        <p:spPr>
          <a:xfrm flipH="1" flipV="1">
            <a:off x="1280160" y="4884420"/>
            <a:ext cx="428625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886200" y="4038600"/>
            <a:ext cx="1440299" cy="8991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cap="small" dirty="0">
                <a:solidFill>
                  <a:schemeClr val="tx1"/>
                </a:solidFill>
              </a:rPr>
              <a:t>K</a:t>
            </a:r>
            <a:r>
              <a:rPr lang="hu-HU" sz="1600" b="1" cap="small" dirty="0">
                <a:solidFill>
                  <a:schemeClr val="tx1"/>
                </a:solidFill>
              </a:rPr>
              <a:t> </a:t>
            </a:r>
            <a:r>
              <a:rPr lang="hu-HU" sz="1600" b="1" cap="small" dirty="0" err="1">
                <a:solidFill>
                  <a:schemeClr val="tx1"/>
                </a:solidFill>
              </a:rPr>
              <a:t>nyelőfája</a:t>
            </a:r>
            <a:endParaRPr lang="en-US" sz="1600" b="1" cap="small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95110" y="3310890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K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9" idx="2"/>
            <a:endCxn id="11" idx="7"/>
          </p:cNvCxnSpPr>
          <p:nvPr/>
        </p:nvCxnSpPr>
        <p:spPr>
          <a:xfrm flipH="1">
            <a:off x="1874640" y="4587241"/>
            <a:ext cx="811411" cy="3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95110" y="39168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263640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955155" y="441213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949434" y="4934109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898119" y="6020118"/>
            <a:ext cx="20574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606534" y="5486400"/>
            <a:ext cx="194310" cy="259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7" idx="1"/>
            <a:endCxn id="38" idx="5"/>
          </p:cNvCxnSpPr>
          <p:nvPr/>
        </p:nvCxnSpPr>
        <p:spPr>
          <a:xfrm flipH="1" flipV="1">
            <a:off x="5772389" y="5707539"/>
            <a:ext cx="155860" cy="35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7"/>
            <a:endCxn id="36" idx="3"/>
          </p:cNvCxnSpPr>
          <p:nvPr/>
        </p:nvCxnSpPr>
        <p:spPr>
          <a:xfrm flipV="1">
            <a:off x="5772388" y="5155249"/>
            <a:ext cx="205502" cy="36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7"/>
            <a:endCxn id="34" idx="3"/>
          </p:cNvCxnSpPr>
          <p:nvPr/>
        </p:nvCxnSpPr>
        <p:spPr>
          <a:xfrm flipV="1">
            <a:off x="6115289" y="4633278"/>
            <a:ext cx="176807" cy="3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7"/>
            <a:endCxn id="33" idx="3"/>
          </p:cNvCxnSpPr>
          <p:nvPr/>
        </p:nvCxnSpPr>
        <p:spPr>
          <a:xfrm flipV="1">
            <a:off x="6429494" y="4137978"/>
            <a:ext cx="194072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1"/>
            <a:endCxn id="33" idx="5"/>
          </p:cNvCxnSpPr>
          <p:nvPr/>
        </p:nvCxnSpPr>
        <p:spPr>
          <a:xfrm flipH="1" flipV="1">
            <a:off x="6760964" y="4137978"/>
            <a:ext cx="222647" cy="3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30" idx="4"/>
          </p:cNvCxnSpPr>
          <p:nvPr/>
        </p:nvCxnSpPr>
        <p:spPr>
          <a:xfrm flipV="1">
            <a:off x="6692265" y="3600450"/>
            <a:ext cx="5715" cy="3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Legrövidebb út alapú forgalomirányítás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sz="2000" b="1" cap="small" dirty="0"/>
                  <a:t>Alhálózat reprezentációja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2000" dirty="0"/>
                  <a:t>Az alhálózat tekinthető egy gráfnak, amelyben minden router egy csomópontnak és minden él egy kommunikációs vonalnak (link) felel meg. Az éleken értelmezünk egy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hu-HU" sz="2000" dirty="0"/>
                  <a:t> nem-negatív súlyfüggvényt, amelyek a legrövidebb utak meghatározásánál használunk.</a:t>
                </a:r>
              </a:p>
              <a:p>
                <a:r>
                  <a:rPr lang="hu-HU" sz="2000" i="1" dirty="0"/>
                  <a:t>G=(V,E)</a:t>
                </a:r>
                <a:r>
                  <a:rPr lang="hu-HU" sz="2000" dirty="0"/>
                  <a:t> gráf reprezentálja az alhálózatot</a:t>
                </a:r>
              </a:p>
              <a:p>
                <a:r>
                  <a:rPr lang="hu-HU" sz="2000" i="1" dirty="0"/>
                  <a:t>P</a:t>
                </a:r>
                <a:r>
                  <a:rPr lang="hu-HU" sz="2000" dirty="0"/>
                  <a:t> útvonal súlya: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129130"/>
              </a:xfrm>
              <a:blipFill rotWithShape="1">
                <a:blip r:embed="rId2"/>
                <a:stretch>
                  <a:fillRect l="-696" t="-2857" b="-311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129590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65784" y="4114802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8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1734" y="4078708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51734" y="5819277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48087" y="4932950"/>
            <a:ext cx="342900" cy="397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422274" y="4453699"/>
            <a:ext cx="593727" cy="537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1"/>
          </p:cNvCxnSpPr>
          <p:nvPr/>
        </p:nvCxnSpPr>
        <p:spPr>
          <a:xfrm>
            <a:off x="2422274" y="5271848"/>
            <a:ext cx="593727" cy="6055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7" idx="2"/>
          </p:cNvCxnSpPr>
          <p:nvPr/>
        </p:nvCxnSpPr>
        <p:spPr>
          <a:xfrm flipV="1">
            <a:off x="3308684" y="4277229"/>
            <a:ext cx="1543050" cy="36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2"/>
          </p:cNvCxnSpPr>
          <p:nvPr/>
        </p:nvCxnSpPr>
        <p:spPr>
          <a:xfrm>
            <a:off x="3308684" y="6017798"/>
            <a:ext cx="154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7"/>
            <a:endCxn id="9" idx="3"/>
          </p:cNvCxnSpPr>
          <p:nvPr/>
        </p:nvCxnSpPr>
        <p:spPr>
          <a:xfrm flipV="1">
            <a:off x="5144419" y="5271848"/>
            <a:ext cx="653885" cy="605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9" idx="1"/>
          </p:cNvCxnSpPr>
          <p:nvPr/>
        </p:nvCxnSpPr>
        <p:spPr>
          <a:xfrm>
            <a:off x="5144419" y="4417605"/>
            <a:ext cx="653885" cy="5734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5"/>
            <a:endCxn id="8" idx="1"/>
          </p:cNvCxnSpPr>
          <p:nvPr/>
        </p:nvCxnSpPr>
        <p:spPr>
          <a:xfrm>
            <a:off x="3258468" y="4453700"/>
            <a:ext cx="1643483" cy="1423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7"/>
            <a:endCxn id="7" idx="3"/>
          </p:cNvCxnSpPr>
          <p:nvPr/>
        </p:nvCxnSpPr>
        <p:spPr>
          <a:xfrm flipV="1">
            <a:off x="3258468" y="4417606"/>
            <a:ext cx="1643483" cy="145981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4"/>
            <a:endCxn id="6" idx="0"/>
          </p:cNvCxnSpPr>
          <p:nvPr/>
        </p:nvCxnSpPr>
        <p:spPr>
          <a:xfrm>
            <a:off x="3137234" y="4511845"/>
            <a:ext cx="0" cy="1307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5023184" y="4475751"/>
            <a:ext cx="0" cy="134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1"/>
          </p:cNvCxnSpPr>
          <p:nvPr/>
        </p:nvCxnSpPr>
        <p:spPr>
          <a:xfrm flipH="1">
            <a:off x="5591006" y="4081367"/>
            <a:ext cx="904330" cy="70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95336" y="3896701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kommunikációs vonal (link)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6" idx="0"/>
            <a:endCxn id="4" idx="3"/>
          </p:cNvCxnSpPr>
          <p:nvPr/>
        </p:nvCxnSpPr>
        <p:spPr>
          <a:xfrm flipV="1">
            <a:off x="1377249" y="5271847"/>
            <a:ext cx="802558" cy="42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3111" y="5700612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router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4747" y="4453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86751" y="39540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95673" y="52277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51990" y="5450309"/>
            <a:ext cx="1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00199" y="4498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41590" y="54928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45694" y="42947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68118" y="60739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0" idx="1"/>
            <a:endCxn id="54" idx="3"/>
          </p:cNvCxnSpPr>
          <p:nvPr/>
        </p:nvCxnSpPr>
        <p:spPr>
          <a:xfrm flipH="1" flipV="1">
            <a:off x="5752894" y="5677539"/>
            <a:ext cx="984791" cy="1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37685" y="562513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súly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6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453B80-4FA5-4B5A-A46D-33B1158A67EA}"/>
</file>

<file path=customXml/itemProps2.xml><?xml version="1.0" encoding="utf-8"?>
<ds:datastoreItem xmlns:ds="http://schemas.openxmlformats.org/officeDocument/2006/customXml" ds:itemID="{D04CDBCE-8F36-4BD2-839D-C5A1E8ACB7BB}"/>
</file>

<file path=customXml/itemProps3.xml><?xml version="1.0" encoding="utf-8"?>
<ds:datastoreItem xmlns:ds="http://schemas.openxmlformats.org/officeDocument/2006/customXml" ds:itemID="{354FC3C1-E670-4B25-903F-C3DB1E50C945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73727</TotalTime>
  <Words>5156</Words>
  <Application>Microsoft Office PowerPoint</Application>
  <PresentationFormat>Diavetítés a képernyőre (4:3 oldalarány)</PresentationFormat>
  <Paragraphs>1378</Paragraphs>
  <Slides>58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58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Courier New</vt:lpstr>
      <vt:lpstr>Tw Cen MT</vt:lpstr>
      <vt:lpstr>Wingdings</vt:lpstr>
      <vt:lpstr>Wingdings 2</vt:lpstr>
      <vt:lpstr>Median</vt:lpstr>
      <vt:lpstr>Számítógépes Hálózatok</vt:lpstr>
      <vt:lpstr>Bridge-ek vs. Switch-ek Hidak vs. Kapcsolók</vt:lpstr>
      <vt:lpstr>Kapcsoljuk össze az Internetet</vt:lpstr>
      <vt:lpstr>Korlátok</vt:lpstr>
      <vt:lpstr>Hálózati réteg</vt:lpstr>
      <vt:lpstr>Forgalomirányító algoritmusok</vt:lpstr>
      <vt:lpstr>Forgalomirányító algoritmusok</vt:lpstr>
      <vt:lpstr>Optimalitási elv</vt:lpstr>
      <vt:lpstr>Legrövidebb út alapú forgalomirányítás</vt:lpstr>
      <vt:lpstr>Távolságvektor alapú forgalomirányítás</vt:lpstr>
      <vt:lpstr>Távolságvektor alapú forgalomirányítás  Elosztott Bellman-Ford algoritmus</vt:lpstr>
      <vt:lpstr>Distance Vector Initialization</vt:lpstr>
      <vt:lpstr>Distance Vector: 1st Iteration</vt:lpstr>
      <vt:lpstr>Distance Vector: End of 3rd Iteration</vt:lpstr>
      <vt:lpstr>Elosztott Bellman-Ford algoritmus – példa </vt:lpstr>
      <vt:lpstr>PowerPoint-bemutató</vt:lpstr>
      <vt:lpstr>Távolság vektor protokoll – Végtelenig számolás problémája (count to infinity)</vt:lpstr>
      <vt:lpstr>Példa - Count to Infinity Problem</vt:lpstr>
      <vt:lpstr>Elosztott Bellman-Ford algoritmus – Végtelenig számolás problémája</vt:lpstr>
      <vt:lpstr>Split horizon with Poisoned Reverse</vt:lpstr>
      <vt:lpstr>Kapcsolatállapot alapú forgalomirányítás  Link-state routing</vt:lpstr>
      <vt:lpstr>Kapcsolatállapot alapú forgalomirányítás működése</vt:lpstr>
      <vt:lpstr>Kapcsolatállapot alapú forgalomirányítás működése</vt:lpstr>
      <vt:lpstr>Kapcsolatállapot alapú forgalomirányítás működése</vt:lpstr>
      <vt:lpstr>Dijkstra algoritmus (1959)</vt:lpstr>
      <vt:lpstr>Dijkstra algoritmus pszeudo-kód</vt:lpstr>
      <vt:lpstr>OSPF vs. IS-IS</vt:lpstr>
      <vt:lpstr>Eltérő felépítés</vt:lpstr>
      <vt:lpstr>Hálózati réteg protokolljai - Környezet</vt:lpstr>
      <vt:lpstr>Szállítási réteg felé nyújtott szolgálatok</vt:lpstr>
      <vt:lpstr>Hálózati réteg – forgalomirányítás </vt:lpstr>
      <vt:lpstr>Unicast forgalomirányítás</vt:lpstr>
      <vt:lpstr>Adatszóró forgalomirányítás</vt:lpstr>
      <vt:lpstr>Adatszóró forgalomirányítás</vt:lpstr>
      <vt:lpstr>Adatszóró forgalomirányítás 2/2</vt:lpstr>
      <vt:lpstr>Többes-küldéses forgalomirányítás</vt:lpstr>
      <vt:lpstr>Hierarchikus forgalomirányítás</vt:lpstr>
      <vt:lpstr>Hierarchikus forgalomirányítás</vt:lpstr>
      <vt:lpstr>Hálózati réteg az Interneten</vt:lpstr>
      <vt:lpstr>Hálózati réteg az Interneten</vt:lpstr>
      <vt:lpstr>Hálózati réteg – Címzés  </vt:lpstr>
      <vt:lpstr>Az IPv4 fejrésze</vt:lpstr>
      <vt:lpstr>Az IP fejrésze</vt:lpstr>
      <vt:lpstr>Az IP fejrésze</vt:lpstr>
      <vt:lpstr>Címzés</vt:lpstr>
      <vt:lpstr>Lehetséges címzési struktúrák</vt:lpstr>
      <vt:lpstr>Példa: Telefonszámok</vt:lpstr>
      <vt:lpstr>IP cím</vt:lpstr>
      <vt:lpstr>IP cím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982</cp:revision>
  <cp:lastPrinted>2012-08-22T04:00:45Z</cp:lastPrinted>
  <dcterms:created xsi:type="dcterms:W3CDTF">2012-01-03T02:22:46Z</dcterms:created>
  <dcterms:modified xsi:type="dcterms:W3CDTF">2021-11-02T21:36:34Z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