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4"/>
  </p:sldMasterIdLst>
  <p:notesMasterIdLst>
    <p:notesMasterId r:id="rId62"/>
  </p:notesMasterIdLst>
  <p:handoutMasterIdLst>
    <p:handoutMasterId r:id="rId63"/>
  </p:handoutMasterIdLst>
  <p:sldIdLst>
    <p:sldId id="388" r:id="rId5"/>
    <p:sldId id="695" r:id="rId6"/>
    <p:sldId id="481" r:id="rId7"/>
    <p:sldId id="482" r:id="rId8"/>
    <p:sldId id="483" r:id="rId9"/>
    <p:sldId id="550" r:id="rId10"/>
    <p:sldId id="484" r:id="rId11"/>
    <p:sldId id="505" r:id="rId12"/>
    <p:sldId id="506" r:id="rId13"/>
    <p:sldId id="504" r:id="rId14"/>
    <p:sldId id="485" r:id="rId15"/>
    <p:sldId id="486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665" r:id="rId24"/>
    <p:sldId id="577" r:id="rId25"/>
    <p:sldId id="578" r:id="rId26"/>
    <p:sldId id="579" r:id="rId27"/>
    <p:sldId id="580" r:id="rId28"/>
    <p:sldId id="581" r:id="rId29"/>
    <p:sldId id="582" r:id="rId30"/>
    <p:sldId id="583" r:id="rId31"/>
    <p:sldId id="584" r:id="rId32"/>
    <p:sldId id="672" r:id="rId33"/>
    <p:sldId id="720" r:id="rId34"/>
    <p:sldId id="585" r:id="rId35"/>
    <p:sldId id="586" r:id="rId36"/>
    <p:sldId id="666" r:id="rId37"/>
    <p:sldId id="612" r:id="rId38"/>
    <p:sldId id="721" r:id="rId39"/>
    <p:sldId id="722" r:id="rId40"/>
    <p:sldId id="637" r:id="rId41"/>
    <p:sldId id="638" r:id="rId42"/>
    <p:sldId id="644" r:id="rId43"/>
    <p:sldId id="645" r:id="rId44"/>
    <p:sldId id="713" r:id="rId45"/>
    <p:sldId id="646" r:id="rId46"/>
    <p:sldId id="640" r:id="rId47"/>
    <p:sldId id="641" r:id="rId48"/>
    <p:sldId id="647" r:id="rId49"/>
    <p:sldId id="714" r:id="rId50"/>
    <p:sldId id="648" r:id="rId51"/>
    <p:sldId id="715" r:id="rId52"/>
    <p:sldId id="716" r:id="rId53"/>
    <p:sldId id="438" r:id="rId54"/>
    <p:sldId id="606" r:id="rId55"/>
    <p:sldId id="440" r:id="rId56"/>
    <p:sldId id="441" r:id="rId57"/>
    <p:sldId id="717" r:id="rId58"/>
    <p:sldId id="718" r:id="rId59"/>
    <p:sldId id="719" r:id="rId60"/>
    <p:sldId id="459" r:id="rId6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695"/>
            <p14:sldId id="481"/>
            <p14:sldId id="482"/>
            <p14:sldId id="483"/>
            <p14:sldId id="550"/>
            <p14:sldId id="484"/>
            <p14:sldId id="505"/>
            <p14:sldId id="506"/>
            <p14:sldId id="504"/>
            <p14:sldId id="485"/>
            <p14:sldId id="486"/>
            <p14:sldId id="569"/>
            <p14:sldId id="570"/>
            <p14:sldId id="571"/>
            <p14:sldId id="572"/>
            <p14:sldId id="573"/>
            <p14:sldId id="574"/>
            <p14:sldId id="575"/>
            <p14:sldId id="665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672"/>
            <p14:sldId id="720"/>
            <p14:sldId id="585"/>
            <p14:sldId id="586"/>
            <p14:sldId id="666"/>
            <p14:sldId id="612"/>
            <p14:sldId id="721"/>
            <p14:sldId id="722"/>
            <p14:sldId id="637"/>
            <p14:sldId id="638"/>
            <p14:sldId id="644"/>
            <p14:sldId id="645"/>
            <p14:sldId id="713"/>
            <p14:sldId id="646"/>
            <p14:sldId id="640"/>
            <p14:sldId id="641"/>
            <p14:sldId id="647"/>
            <p14:sldId id="714"/>
            <p14:sldId id="648"/>
            <p14:sldId id="715"/>
            <p14:sldId id="716"/>
            <p14:sldId id="438"/>
            <p14:sldId id="606"/>
            <p14:sldId id="440"/>
            <p14:sldId id="441"/>
            <p14:sldId id="717"/>
            <p14:sldId id="718"/>
            <p14:sldId id="719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AD1868-ED2A-4BBB-92B7-46D32477FF62}" v="2" dt="2022-05-19T11:23:39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émeth Olivér" userId="S::g0eo1x@inf.elte.hu::cdfc335f-6a5a-431f-a3d7-1f000c64c727" providerId="AD" clId="Web-{39AD1868-ED2A-4BBB-92B7-46D32477FF62}"/>
    <pc:docChg chg="modSld">
      <pc:chgData name="Németh Olivér" userId="S::g0eo1x@inf.elte.hu::cdfc335f-6a5a-431f-a3d7-1f000c64c727" providerId="AD" clId="Web-{39AD1868-ED2A-4BBB-92B7-46D32477FF62}" dt="2022-05-19T11:23:39.568" v="1" actId="1076"/>
      <pc:docMkLst>
        <pc:docMk/>
      </pc:docMkLst>
      <pc:sldChg chg="modSp">
        <pc:chgData name="Németh Olivér" userId="S::g0eo1x@inf.elte.hu::cdfc335f-6a5a-431f-a3d7-1f000c64c727" providerId="AD" clId="Web-{39AD1868-ED2A-4BBB-92B7-46D32477FF62}" dt="2022-05-19T11:23:39.568" v="1" actId="1076"/>
        <pc:sldMkLst>
          <pc:docMk/>
          <pc:sldMk cId="3105699020" sldId="580"/>
        </pc:sldMkLst>
        <pc:spChg chg="mod">
          <ac:chgData name="Németh Olivér" userId="S::g0eo1x@inf.elte.hu::cdfc335f-6a5a-431f-a3d7-1f000c64c727" providerId="AD" clId="Web-{39AD1868-ED2A-4BBB-92B7-46D32477FF62}" dt="2022-05-19T11:23:39.568" v="1" actId="1076"/>
          <ac:spMkLst>
            <pc:docMk/>
            <pc:sldMk cId="3105699020" sldId="580"/>
            <ac:spMk id="5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cforum.hu/szotar/eszk%F6z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0C982-E227-41A3-AB51-9B3BBCBE32AB}" type="slidenum">
              <a:rPr lang="en-US"/>
              <a:pPr/>
              <a:t>47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3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92E8A-83D8-4C9D-BE06-AD1416DBFB01}" type="slidenum">
              <a:rPr lang="en-US"/>
              <a:pPr/>
              <a:t>52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700088"/>
            <a:ext cx="4645025" cy="3484562"/>
          </a:xfrm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1208" tIns="45604" rIns="91208" bIns="45604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42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EAB491-8B13-43F6-822A-B3DD47EDFA33}" type="slidenum">
              <a:rPr lang="en-US"/>
              <a:pPr/>
              <a:t>53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700088"/>
            <a:ext cx="4645025" cy="3484562"/>
          </a:xfrm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1208" tIns="45604" rIns="91208" bIns="45604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5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2^24 16,78</a:t>
            </a:r>
            <a:r>
              <a:rPr lang="hu-HU" baseline="0"/>
              <a:t> MILLIÓ (128 darab)</a:t>
            </a:r>
          </a:p>
          <a:p>
            <a:r>
              <a:rPr lang="hu-HU" baseline="0"/>
              <a:t>56 536 </a:t>
            </a:r>
            <a:r>
              <a:rPr lang="hu-HU" baseline="0" err="1"/>
              <a:t>hoszt</a:t>
            </a:r>
            <a:r>
              <a:rPr lang="hu-HU" baseline="0"/>
              <a:t> (16 384 darab)</a:t>
            </a:r>
          </a:p>
          <a:p>
            <a:r>
              <a:rPr lang="hu-HU" baseline="0"/>
              <a:t>256 </a:t>
            </a:r>
            <a:r>
              <a:rPr lang="hu-HU" baseline="0" err="1"/>
              <a:t>hoszt</a:t>
            </a:r>
            <a:r>
              <a:rPr lang="hu-HU" baseline="0"/>
              <a:t> (2 097 152 darab)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 első típus megmondja, hogyan érhetők el a távoli hálózatok, a második pedig megmondja, hogyan érhetők el a helyi </a:t>
            </a:r>
            <a:r>
              <a:rPr lang="hu-HU" sz="1200" b="0" i="0" u="none" strike="noStrike" kern="1200" baseline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hosztok</a:t>
            </a:r>
            <a:r>
              <a:rPr lang="hu-HU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6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50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GATEWAY</a:t>
            </a:r>
            <a:r>
              <a:rPr lang="hu-H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Két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különálló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hálózat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vagy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hálózati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szegmens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közötti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átjárást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lehetővé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tevő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eszköz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2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52DFB-4EDA-410F-839E-B359D4BF755C}" type="slidenum">
              <a:rPr lang="en-US"/>
              <a:pPr/>
              <a:t>34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99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err="1"/>
              <a:t>ITTStub</a:t>
            </a:r>
            <a:r>
              <a:rPr lang="hu-HU"/>
              <a:t>;</a:t>
            </a:r>
            <a:r>
              <a:rPr lang="hu-HU" baseline="0"/>
              <a:t> </a:t>
            </a:r>
            <a:r>
              <a:rPr lang="hu-HU" baseline="0" err="1"/>
              <a:t>multiconnected</a:t>
            </a:r>
            <a:r>
              <a:rPr lang="hu-HU" baseline="0"/>
              <a:t>; </a:t>
            </a:r>
            <a:r>
              <a:rPr lang="hu-HU" baseline="0" err="1"/>
              <a:t>transit</a:t>
            </a:r>
            <a:endParaRPr lang="hu-HU" baseline="0"/>
          </a:p>
          <a:p>
            <a:endParaRPr lang="hu-HU" baseline="0"/>
          </a:p>
          <a:p>
            <a:r>
              <a:rPr lang="hu-HU" baseline="0"/>
              <a:t>Biztonságosabb a </a:t>
            </a:r>
            <a:r>
              <a:rPr lang="hu-HU" baseline="0" err="1"/>
              <a:t>tcp</a:t>
            </a:r>
            <a:r>
              <a:rPr lang="hu-HU" baseline="0"/>
              <a:t> és elrejti az érintett hálózatok topológiáját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17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Pontozza az útvonalakat</a:t>
            </a:r>
            <a:r>
              <a:rPr lang="hu-HU" baseline="0"/>
              <a:t> (végtelen értéket rendel a politikailag inkorrekt útvonalakhoz)</a:t>
            </a:r>
          </a:p>
          <a:p>
            <a:r>
              <a:rPr lang="hu-HU" baseline="0"/>
              <a:t>A pontozó nem a </a:t>
            </a:r>
            <a:r>
              <a:rPr lang="hu-HU" baseline="0" err="1"/>
              <a:t>bgp</a:t>
            </a:r>
            <a:r>
              <a:rPr lang="hu-HU" baseline="0"/>
              <a:t> része, hanem szabadon konfigurálható</a:t>
            </a:r>
          </a:p>
          <a:p>
            <a:r>
              <a:rPr lang="hu-HU" baseline="0"/>
              <a:t>Végtelenségig számolást az út ismeretével oldja fel.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4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962A2-D751-4E0B-AE0E-64254F241D2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5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ftp://ftp.arin.net/info/asn.tx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/>
              <a:t>Számítógépes Hálózatok</a:t>
            </a:r>
            <a:endParaRPr lang="en-US" sz="4900" cap="none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>
                <a:solidFill>
                  <a:schemeClr val="tx1"/>
                </a:solidFill>
              </a:rPr>
              <a:t>9. Előadás</a:t>
            </a:r>
            <a:r>
              <a:rPr lang="en-US" sz="3600" b="1">
                <a:solidFill>
                  <a:schemeClr val="tx1"/>
                </a:solidFill>
              </a:rPr>
              <a:t>: </a:t>
            </a:r>
            <a:r>
              <a:rPr lang="hu-HU" sz="3600" b="1">
                <a:solidFill>
                  <a:schemeClr val="tx1"/>
                </a:solidFill>
              </a:rPr>
              <a:t>	Hálózati réteg 2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Based on slides from </a:t>
            </a:r>
            <a:r>
              <a:rPr lang="hu-HU" b="1"/>
              <a:t>Zoltán Ács ELTE</a:t>
            </a:r>
            <a:r>
              <a:rPr lang="hu-HU"/>
              <a:t> and </a:t>
            </a:r>
            <a:r>
              <a:rPr lang="en-US"/>
              <a:t>D. </a:t>
            </a:r>
            <a:r>
              <a:rPr lang="en-US" err="1"/>
              <a:t>Choffnes</a:t>
            </a:r>
            <a:r>
              <a:rPr lang="en-US"/>
              <a:t> Northeastern U.</a:t>
            </a:r>
            <a:r>
              <a:rPr lang="hu-HU"/>
              <a:t>, </a:t>
            </a:r>
            <a:r>
              <a:rPr lang="hu-HU" err="1"/>
              <a:t>Philippa</a:t>
            </a:r>
            <a:r>
              <a:rPr lang="hu-HU"/>
              <a:t> </a:t>
            </a:r>
            <a:r>
              <a:rPr lang="hu-HU" err="1"/>
              <a:t>Gill</a:t>
            </a:r>
            <a:r>
              <a:rPr lang="hu-HU"/>
              <a:t> </a:t>
            </a:r>
            <a:r>
              <a:rPr lang="hu-HU" err="1"/>
              <a:t>from</a:t>
            </a:r>
            <a:r>
              <a:rPr lang="hu-HU"/>
              <a:t> </a:t>
            </a:r>
            <a:r>
              <a:rPr lang="hu-HU" err="1"/>
              <a:t>StonyBrook</a:t>
            </a:r>
            <a:r>
              <a:rPr lang="hu-HU"/>
              <a:t> University , </a:t>
            </a:r>
            <a:r>
              <a:rPr lang="en-US"/>
              <a:t>Revised </a:t>
            </a:r>
            <a:r>
              <a:rPr lang="hu-HU"/>
              <a:t>Spring</a:t>
            </a:r>
            <a:r>
              <a:rPr lang="en-US"/>
              <a:t> 201</a:t>
            </a:r>
            <a:r>
              <a:rPr lang="hu-HU"/>
              <a:t>6</a:t>
            </a:r>
            <a:r>
              <a:rPr lang="en-US"/>
              <a:t> by </a:t>
            </a:r>
            <a:r>
              <a:rPr lang="hu-HU"/>
              <a:t>S</a:t>
            </a:r>
            <a:r>
              <a:rPr lang="en-US"/>
              <a:t>. </a:t>
            </a:r>
            <a:r>
              <a:rPr lang="hu-HU"/>
              <a:t>Laki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Forgalomirányítási tábla példa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81DAAA1-E929-411D-8495-1A03AFDA5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3594"/>
            <a:ext cx="9364264" cy="15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725"/>
              <a:t>Gyors javítás az IP címek elfogyásának problémájára. (hálózati címfordítás)</a:t>
            </a:r>
          </a:p>
          <a:p>
            <a:pPr>
              <a:buNone/>
            </a:pPr>
            <a:r>
              <a:rPr lang="hu-HU" sz="1725" b="1" cap="small"/>
              <a:t>Alapelvek</a:t>
            </a:r>
          </a:p>
          <a:p>
            <a:r>
              <a:rPr lang="hu-HU" sz="1725"/>
              <a:t>Az internet forgalomhoz minden cégnek egy vagy legalábbis kevés IP-címet adnak. A vállalaton belül minden számítógéphez egyedi IP-címet használnak a belső forgalomirányításra.</a:t>
            </a:r>
          </a:p>
          <a:p>
            <a:r>
              <a:rPr lang="hu-HU" sz="1725"/>
              <a:t>A vállalaton kívüli csomagokban a címfordítást végzünk. </a:t>
            </a:r>
          </a:p>
          <a:p>
            <a:r>
              <a:rPr lang="hu-HU" sz="1725"/>
              <a:t>3 IP-címtartományt használunk:</a:t>
            </a:r>
          </a:p>
          <a:p>
            <a:pPr lvl="1"/>
            <a:r>
              <a:rPr lang="hu-HU" sz="1725"/>
              <a:t>10.0.0.0/8, azaz 16 777 216 lehetséges </a:t>
            </a:r>
            <a:r>
              <a:rPr lang="hu-HU" sz="1725" err="1"/>
              <a:t>hoszt</a:t>
            </a:r>
            <a:r>
              <a:rPr lang="hu-HU" sz="1725"/>
              <a:t>;</a:t>
            </a:r>
          </a:p>
          <a:p>
            <a:pPr lvl="1"/>
            <a:r>
              <a:rPr lang="hu-HU" sz="1725"/>
              <a:t>172.16.0.0/12, azaz 1 084 576 lehetséges </a:t>
            </a:r>
            <a:r>
              <a:rPr lang="hu-HU" sz="1725" err="1"/>
              <a:t>hoszt</a:t>
            </a:r>
            <a:r>
              <a:rPr lang="hu-HU" sz="1725"/>
              <a:t>;</a:t>
            </a:r>
          </a:p>
          <a:p>
            <a:pPr lvl="1"/>
            <a:r>
              <a:rPr lang="hu-HU" sz="1725"/>
              <a:t>192.168.0.0/16, azaz 65 536 lehetséges </a:t>
            </a:r>
            <a:r>
              <a:rPr lang="hu-HU" sz="1725" err="1"/>
              <a:t>hoszt</a:t>
            </a:r>
            <a:r>
              <a:rPr lang="hu-HU" sz="1725"/>
              <a:t>;</a:t>
            </a:r>
            <a:endParaRPr lang="en-US" sz="1725"/>
          </a:p>
          <a:p>
            <a:r>
              <a:rPr lang="hu-HU" sz="1725" i="1"/>
              <a:t>NAT </a:t>
            </a:r>
            <a:r>
              <a:rPr lang="hu-HU" sz="1725" i="1" err="1"/>
              <a:t>box</a:t>
            </a:r>
            <a:r>
              <a:rPr lang="hu-HU" sz="1725"/>
              <a:t> végzi a címfordítást</a:t>
            </a:r>
            <a:endParaRPr lang="en-US" sz="172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132286" y="2571750"/>
            <a:ext cx="1741571" cy="21747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>
            <a:stCxn id="55" idx="3"/>
            <a:endCxn id="62" idx="1"/>
          </p:cNvCxnSpPr>
          <p:nvPr/>
        </p:nvCxnSpPr>
        <p:spPr>
          <a:xfrm flipV="1">
            <a:off x="7347487" y="3382692"/>
            <a:ext cx="619631" cy="2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5326982" cy="3263504"/>
          </a:xfrm>
        </p:spPr>
        <p:txBody>
          <a:bodyPr>
            <a:normAutofit fontScale="92500" lnSpcReduction="10000"/>
          </a:bodyPr>
          <a:lstStyle/>
          <a:p>
            <a:r>
              <a:rPr lang="hu-HU" sz="1725"/>
              <a:t>Hogyan fogadja a választ?</a:t>
            </a:r>
          </a:p>
          <a:p>
            <a:pPr lvl="1"/>
            <a:r>
              <a:rPr lang="hu-HU" sz="1725"/>
              <a:t>A </a:t>
            </a:r>
            <a:r>
              <a:rPr lang="hu-HU" sz="1725" i="1"/>
              <a:t>port</a:t>
            </a:r>
            <a:r>
              <a:rPr lang="hu-HU" sz="1725"/>
              <a:t> mezők használata, ami mind a TCP, mind az UDP fejlécben van</a:t>
            </a:r>
          </a:p>
          <a:p>
            <a:pPr lvl="1"/>
            <a:r>
              <a:rPr lang="hu-HU" sz="1725"/>
              <a:t>Kimenő csomagnál egy mutatót tárolunk le, amit beírunk a </a:t>
            </a:r>
            <a:r>
              <a:rPr lang="hu-HU" sz="1725" i="1"/>
              <a:t>forrás port</a:t>
            </a:r>
            <a:r>
              <a:rPr lang="hu-HU" sz="1725"/>
              <a:t> mezőbe. </a:t>
            </a:r>
            <a:r>
              <a:rPr lang="hu-HU" sz="1725" i="1"/>
              <a:t>65536</a:t>
            </a:r>
            <a:r>
              <a:rPr lang="hu-HU" sz="1725"/>
              <a:t> bejegyzésből álló fordítási táblázatot kell a </a:t>
            </a:r>
            <a:r>
              <a:rPr lang="hu-HU" sz="1725" i="1"/>
              <a:t>NAT </a:t>
            </a:r>
            <a:r>
              <a:rPr lang="hu-HU" sz="1725" i="1" err="1"/>
              <a:t>box</a:t>
            </a:r>
            <a:r>
              <a:rPr lang="hu-HU" sz="1725" err="1"/>
              <a:t>-nak</a:t>
            </a:r>
            <a:r>
              <a:rPr lang="hu-HU" sz="1725"/>
              <a:t> kezelni. </a:t>
            </a:r>
          </a:p>
          <a:p>
            <a:pPr lvl="1"/>
            <a:r>
              <a:rPr lang="hu-HU" sz="1725"/>
              <a:t>A fordítási táblázatban benne van az eredeti IP és forrás port.</a:t>
            </a:r>
          </a:p>
          <a:p>
            <a:r>
              <a:rPr lang="hu-HU" sz="1725" b="1"/>
              <a:t>Ellenérvek</a:t>
            </a:r>
            <a:r>
              <a:rPr lang="hu-HU" sz="1725"/>
              <a:t>: sérti az IP </a:t>
            </a:r>
            <a:r>
              <a:rPr lang="hu-HU" sz="1725" err="1"/>
              <a:t>architekturális</a:t>
            </a:r>
            <a:r>
              <a:rPr lang="hu-HU" sz="1725"/>
              <a:t> modelljét, összeköttetés alapú hálózatot képez, rétegmodell alapelveit sérti, kötöttség a TCP és UDP fejléchez, szöveg törzsében is lehet az IP, szűkös port tartomány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484212" y="2975437"/>
            <a:ext cx="9024" cy="1383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93236" y="311317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96244" y="3272589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95506" y="3207920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>
                <a:solidFill>
                  <a:schemeClr val="tx1"/>
                </a:solidFill>
              </a:rPr>
              <a:t>2</a:t>
            </a:r>
            <a:endParaRPr lang="en-US" sz="1050" b="1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95506" y="3044054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>
                <a:solidFill>
                  <a:schemeClr val="tx1"/>
                </a:solidFill>
              </a:rPr>
              <a:t>1</a:t>
            </a:r>
            <a:endParaRPr lang="en-US" sz="1050" b="1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490229" y="3444038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93236" y="3612480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92498" y="3374921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>
                <a:solidFill>
                  <a:schemeClr val="tx1"/>
                </a:solidFill>
              </a:rPr>
              <a:t>3</a:t>
            </a:r>
            <a:endParaRPr lang="en-US" sz="1050" b="1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490229" y="3778103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93236" y="393752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592498" y="3872852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>
                <a:solidFill>
                  <a:schemeClr val="tx1"/>
                </a:solidFill>
              </a:rPr>
              <a:t>6</a:t>
            </a:r>
            <a:endParaRPr lang="en-US" sz="1050" b="1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92498" y="3708986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>
                <a:solidFill>
                  <a:schemeClr val="tx1"/>
                </a:solidFill>
              </a:rPr>
              <a:t>5</a:t>
            </a:r>
            <a:endParaRPr lang="en-US" sz="1050" b="1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6490229" y="4103144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93236" y="4262561"/>
            <a:ext cx="114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92498" y="4197892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>
                <a:solidFill>
                  <a:schemeClr val="tx1"/>
                </a:solidFill>
              </a:rPr>
              <a:t>8</a:t>
            </a:r>
            <a:endParaRPr lang="en-US" sz="1050" b="1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592498" y="4034026"/>
            <a:ext cx="135355" cy="1353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 b="1">
                <a:solidFill>
                  <a:schemeClr val="tx1"/>
                </a:solidFill>
              </a:rPr>
              <a:t>7</a:t>
            </a:r>
            <a:endParaRPr lang="en-US" sz="1050" b="1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598512" y="3527072"/>
            <a:ext cx="162427" cy="162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>
                <a:solidFill>
                  <a:schemeClr val="tx1"/>
                </a:solidFill>
              </a:rPr>
              <a:t>4</a:t>
            </a:r>
            <a:endParaRPr lang="en-US" sz="1200" b="1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7" idx="6"/>
            <a:endCxn id="40" idx="2"/>
          </p:cNvCxnSpPr>
          <p:nvPr/>
        </p:nvCxnSpPr>
        <p:spPr>
          <a:xfrm>
            <a:off x="6760939" y="3608285"/>
            <a:ext cx="216267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923618" y="3527072"/>
            <a:ext cx="162427" cy="1624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80569" y="3111730"/>
            <a:ext cx="180473" cy="10282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b="1">
                <a:solidFill>
                  <a:schemeClr val="bg1"/>
                </a:solidFill>
              </a:rPr>
              <a:t>NAT</a:t>
            </a:r>
          </a:p>
          <a:p>
            <a:pPr algn="ctr"/>
            <a:r>
              <a:rPr lang="hu-HU" sz="900" b="1">
                <a:solidFill>
                  <a:schemeClr val="bg1"/>
                </a:solidFill>
              </a:rPr>
              <a:t> </a:t>
            </a:r>
            <a:r>
              <a:rPr lang="hu-HU" sz="900" b="1" err="1">
                <a:solidFill>
                  <a:schemeClr val="bg1"/>
                </a:solidFill>
              </a:rPr>
              <a:t>box</a:t>
            </a:r>
            <a:endParaRPr lang="en-US" sz="900" b="1">
              <a:solidFill>
                <a:schemeClr val="bg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794037" y="3210991"/>
            <a:ext cx="553450" cy="347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b="1">
                <a:solidFill>
                  <a:schemeClr val="tx1"/>
                </a:solidFill>
              </a:rPr>
              <a:t>10.0.0.1</a:t>
            </a:r>
            <a:endParaRPr lang="en-US" sz="800" b="1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6794037" y="3312632"/>
            <a:ext cx="553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794037" y="3438966"/>
            <a:ext cx="5534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7967117" y="3208860"/>
            <a:ext cx="848217" cy="347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b="1">
                <a:solidFill>
                  <a:schemeClr val="tx1"/>
                </a:solidFill>
              </a:rPr>
              <a:t>192.60.42.12</a:t>
            </a:r>
            <a:endParaRPr lang="en-US" sz="900" b="1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7967117" y="3310502"/>
            <a:ext cx="848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967117" y="3436835"/>
            <a:ext cx="8482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24" idx="3"/>
            <a:endCxn id="55" idx="0"/>
          </p:cNvCxnSpPr>
          <p:nvPr/>
        </p:nvCxnSpPr>
        <p:spPr>
          <a:xfrm>
            <a:off x="6730861" y="3111731"/>
            <a:ext cx="339902" cy="992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51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4" grpId="0" animBg="1"/>
      <p:bldP spid="28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55" grpId="0" animBg="1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/>
              <a:t>IP</a:t>
            </a:r>
            <a:r>
              <a:rPr lang="en-US"/>
              <a:t> Fr</a:t>
            </a:r>
            <a:r>
              <a:rPr lang="hu-HU" err="1"/>
              <a:t>agmentation</a:t>
            </a:r>
            <a:r>
              <a:rPr lang="hu-HU"/>
              <a:t> – IP </a:t>
            </a:r>
            <a:r>
              <a:rPr lang="hu-HU" err="1"/>
              <a:t>Fragmentáció</a:t>
            </a:r>
            <a:r>
              <a:rPr lang="hu-HU"/>
              <a:t> (darabolás)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3799840"/>
            <a:ext cx="8839200" cy="2905760"/>
          </a:xfrm>
        </p:spPr>
        <p:txBody>
          <a:bodyPr>
            <a:normAutofit fontScale="92500" lnSpcReduction="20000"/>
          </a:bodyPr>
          <a:lstStyle/>
          <a:p>
            <a:r>
              <a:rPr lang="hu-HU" sz="2800"/>
              <a:t>Probléma</a:t>
            </a:r>
            <a:r>
              <a:rPr lang="en-US" sz="2800"/>
              <a:t>: </a:t>
            </a:r>
            <a:r>
              <a:rPr lang="hu-HU" sz="2800"/>
              <a:t>minden hálózatnak megvan a maga</a:t>
            </a:r>
            <a:r>
              <a:rPr lang="en-US" sz="2800"/>
              <a:t> MTU</a:t>
            </a:r>
            <a:r>
              <a:rPr lang="hu-HU" sz="2800" err="1"/>
              <a:t>-ja</a:t>
            </a:r>
            <a:endParaRPr lang="hu-HU" sz="2800"/>
          </a:p>
          <a:p>
            <a:pPr lvl="1"/>
            <a:r>
              <a:rPr lang="hu-HU" sz="2500"/>
              <a:t>MTU: Maximum </a:t>
            </a:r>
            <a:r>
              <a:rPr lang="hu-HU" sz="2500" err="1"/>
              <a:t>Transmission</a:t>
            </a:r>
            <a:r>
              <a:rPr lang="hu-HU" sz="2500"/>
              <a:t> Unit – lényegében a maximális használható csomag méret egy hálózatban</a:t>
            </a:r>
            <a:endParaRPr lang="en-US" sz="2500"/>
          </a:p>
          <a:p>
            <a:pPr lvl="1"/>
            <a:r>
              <a:rPr lang="en-US" sz="2400"/>
              <a:t>DARPA</a:t>
            </a:r>
            <a:r>
              <a:rPr lang="hu-HU" sz="2400"/>
              <a:t>/Internet</a:t>
            </a:r>
            <a:r>
              <a:rPr lang="en-US" sz="2400"/>
              <a:t> </a:t>
            </a:r>
            <a:r>
              <a:rPr lang="hu-HU" sz="2400"/>
              <a:t>alapelv</a:t>
            </a:r>
            <a:r>
              <a:rPr lang="en-US" sz="2400"/>
              <a:t>: </a:t>
            </a:r>
            <a:r>
              <a:rPr lang="hu-HU" sz="2400"/>
              <a:t>hálózatok heterogének lehetnek</a:t>
            </a:r>
            <a:endParaRPr lang="en-US" sz="2400"/>
          </a:p>
          <a:p>
            <a:pPr lvl="1"/>
            <a:r>
              <a:rPr lang="hu-HU" sz="2400"/>
              <a:t>A minimális MTU nem ismert egy adott útvonalhoz</a:t>
            </a:r>
            <a:endParaRPr lang="en-US" sz="2400"/>
          </a:p>
          <a:p>
            <a:r>
              <a:rPr lang="en-US" sz="2700"/>
              <a:t>IP </a:t>
            </a:r>
            <a:r>
              <a:rPr lang="hu-HU" sz="2700"/>
              <a:t>esetén</a:t>
            </a:r>
            <a:r>
              <a:rPr lang="en-US" sz="2700"/>
              <a:t>: </a:t>
            </a:r>
            <a:r>
              <a:rPr lang="en-US" sz="2700" err="1"/>
              <a:t>fragm</a:t>
            </a:r>
            <a:r>
              <a:rPr lang="hu-HU" sz="2700" err="1"/>
              <a:t>entáció</a:t>
            </a:r>
            <a:endParaRPr lang="en-US" sz="2700"/>
          </a:p>
          <a:p>
            <a:pPr lvl="1"/>
            <a:r>
              <a:rPr lang="hu-HU" sz="2400"/>
              <a:t>Vágjuk szét az IP csomagot, amikor az MTU csökken</a:t>
            </a:r>
            <a:endParaRPr lang="en-US" sz="2400"/>
          </a:p>
          <a:p>
            <a:pPr lvl="1"/>
            <a:r>
              <a:rPr lang="hu-HU" sz="2400"/>
              <a:t>Állítsuk helyre a darabokból a csomagot a fogadó állomásnál</a:t>
            </a:r>
            <a:endParaRPr lang="en-US" sz="2400"/>
          </a:p>
        </p:txBody>
      </p:sp>
      <p:sp>
        <p:nvSpPr>
          <p:cNvPr id="5" name="Cloud 4"/>
          <p:cNvSpPr/>
          <p:nvPr/>
        </p:nvSpPr>
        <p:spPr>
          <a:xfrm>
            <a:off x="444187" y="167200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6475022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444364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5" idx="3"/>
            <a:endCxn id="13" idx="1"/>
          </p:cNvCxnSpPr>
          <p:nvPr/>
        </p:nvCxnSpPr>
        <p:spPr>
          <a:xfrm flipV="1">
            <a:off x="2865779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6" idx="1"/>
          </p:cNvCxnSpPr>
          <p:nvPr/>
        </p:nvCxnSpPr>
        <p:spPr>
          <a:xfrm>
            <a:off x="5938864" y="2101035"/>
            <a:ext cx="40283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94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54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69" y="189984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01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651509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2833" y="220666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MTU = 4000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39191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" y="1818740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53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stCxn id="22" idx="3"/>
            <a:endCxn id="15" idx="1"/>
          </p:cNvCxnSpPr>
          <p:nvPr/>
        </p:nvCxnSpPr>
        <p:spPr>
          <a:xfrm flipV="1">
            <a:off x="634881" y="2112890"/>
            <a:ext cx="1508288" cy="935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4" idx="1"/>
          </p:cNvCxnSpPr>
          <p:nvPr/>
        </p:nvCxnSpPr>
        <p:spPr>
          <a:xfrm>
            <a:off x="3986504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27" idx="1"/>
          </p:cNvCxnSpPr>
          <p:nvPr/>
        </p:nvCxnSpPr>
        <p:spPr>
          <a:xfrm>
            <a:off x="7064311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2834" y="2981032"/>
            <a:ext cx="18326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Datagram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116096" y="2981032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Dgram1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43120" y="2981032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Dgram2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58736" y="2981032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108062" y="2981032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9240" y="2963650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398566" y="2963650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05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</a:t>
            </a:r>
            <a:r>
              <a:rPr lang="hu-HU"/>
              <a:t>fejléc</a:t>
            </a:r>
            <a:r>
              <a:rPr lang="en-US"/>
              <a:t>: </a:t>
            </a:r>
            <a:r>
              <a:rPr lang="hu-HU"/>
              <a:t>2. szó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517072"/>
            <a:ext cx="9144000" cy="2057400"/>
          </a:xfrm>
        </p:spPr>
        <p:txBody>
          <a:bodyPr>
            <a:normAutofit fontScale="77500" lnSpcReduction="20000"/>
          </a:bodyPr>
          <a:lstStyle/>
          <a:p>
            <a:r>
              <a:rPr lang="en-US" sz="2800"/>
              <a:t>Identifier</a:t>
            </a:r>
            <a:r>
              <a:rPr lang="hu-HU" sz="2800"/>
              <a:t> (azonosító)</a:t>
            </a:r>
            <a:r>
              <a:rPr lang="en-US" sz="2800"/>
              <a:t>: </a:t>
            </a:r>
            <a:endParaRPr lang="hu-HU" sz="2800"/>
          </a:p>
          <a:p>
            <a:pPr lvl="1"/>
            <a:r>
              <a:rPr lang="hu-HU" sz="2500"/>
              <a:t>egyedi azonosító minden IP </a:t>
            </a:r>
            <a:r>
              <a:rPr lang="hu-HU" sz="2500" err="1"/>
              <a:t>datagramhoz</a:t>
            </a:r>
            <a:r>
              <a:rPr lang="hu-HU" sz="2500"/>
              <a:t> (csomaghoz)</a:t>
            </a:r>
            <a:endParaRPr lang="en-US" sz="2500"/>
          </a:p>
          <a:p>
            <a:r>
              <a:rPr lang="en-US" sz="2800"/>
              <a:t>Flags</a:t>
            </a:r>
            <a:r>
              <a:rPr lang="hu-HU" sz="2800"/>
              <a:t> (jelölő bitek)</a:t>
            </a:r>
            <a:r>
              <a:rPr lang="en-US" sz="2800"/>
              <a:t>: </a:t>
            </a:r>
            <a:endParaRPr lang="hu-HU" sz="2800"/>
          </a:p>
          <a:p>
            <a:pPr lvl="1"/>
            <a:r>
              <a:rPr lang="en-US" sz="2500"/>
              <a:t>M flag, </a:t>
            </a:r>
            <a:r>
              <a:rPr lang="hu-HU" sz="2500"/>
              <a:t>értéke 0, ha ez az utolsó darab/</a:t>
            </a:r>
            <a:r>
              <a:rPr lang="hu-HU" sz="2500" err="1"/>
              <a:t>fragment</a:t>
            </a:r>
            <a:r>
              <a:rPr lang="hu-HU" sz="2500"/>
              <a:t>, különben 1</a:t>
            </a:r>
            <a:endParaRPr lang="en-US" sz="2500"/>
          </a:p>
          <a:p>
            <a:r>
              <a:rPr lang="en-US" sz="2800"/>
              <a:t>Offset</a:t>
            </a:r>
            <a:r>
              <a:rPr lang="hu-HU" sz="2800"/>
              <a:t> (eltolás)</a:t>
            </a:r>
            <a:r>
              <a:rPr lang="en-US" sz="2800"/>
              <a:t>: </a:t>
            </a:r>
            <a:endParaRPr lang="hu-HU" sz="2800"/>
          </a:p>
          <a:p>
            <a:pPr lvl="1"/>
            <a:r>
              <a:rPr lang="hu-HU" sz="2500"/>
              <a:t>A darab/</a:t>
            </a:r>
            <a:r>
              <a:rPr lang="hu-HU" sz="2500" err="1"/>
              <a:t>fragment</a:t>
            </a:r>
            <a:r>
              <a:rPr lang="hu-HU" sz="2500"/>
              <a:t> első bájtjának pozíciója</a:t>
            </a:r>
            <a:endParaRPr lang="en-US" sz="2200"/>
          </a:p>
          <a:p>
            <a:pPr lvl="1"/>
            <a:endParaRPr lang="en-US" sz="2500"/>
          </a:p>
        </p:txBody>
      </p:sp>
      <p:sp>
        <p:nvSpPr>
          <p:cNvPr id="7" name="Rectangle 6"/>
          <p:cNvSpPr/>
          <p:nvPr/>
        </p:nvSpPr>
        <p:spPr>
          <a:xfrm>
            <a:off x="914487" y="3918180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1945" y="3918178"/>
            <a:ext cx="949925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/>
              <a:t>HLen</a:t>
            </a:r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2721870" y="3918180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9780" y="3918177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Datagram Length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5040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2242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8033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48519" y="342829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38611" y="34282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72499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3118" y="342828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16405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87" y="4301832"/>
            <a:ext cx="366529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Identifier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9780" y="4301834"/>
            <a:ext cx="729974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Flags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15850" y="4301831"/>
            <a:ext cx="292220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Offset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86" y="4685483"/>
            <a:ext cx="1807384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TTL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21869" y="4685483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Protocol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9779" y="4685480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Checksum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11111" y="5069135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Source IP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6307" y="5452787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Destination IP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6307" y="583643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Options (if any, usually not)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6307" y="6216840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6264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444187" y="167200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6475022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444364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2" idx="3"/>
            <a:endCxn id="10" idx="1"/>
          </p:cNvCxnSpPr>
          <p:nvPr/>
        </p:nvCxnSpPr>
        <p:spPr>
          <a:xfrm flipV="1">
            <a:off x="2865779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  <a:endCxn id="13" idx="1"/>
          </p:cNvCxnSpPr>
          <p:nvPr/>
        </p:nvCxnSpPr>
        <p:spPr>
          <a:xfrm>
            <a:off x="5938864" y="2101035"/>
            <a:ext cx="40283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94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54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69" y="189984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01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51509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833" y="220666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MTU = 4000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39191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1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" y="1818740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53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17" idx="3"/>
            <a:endCxn id="12" idx="1"/>
          </p:cNvCxnSpPr>
          <p:nvPr/>
        </p:nvCxnSpPr>
        <p:spPr>
          <a:xfrm flipV="1">
            <a:off x="634881" y="2112890"/>
            <a:ext cx="1508288" cy="935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3986504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8" idx="1"/>
          </p:cNvCxnSpPr>
          <p:nvPr/>
        </p:nvCxnSpPr>
        <p:spPr>
          <a:xfrm>
            <a:off x="7064311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329172" y="4448224"/>
            <a:ext cx="17356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48504" y="3776406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48504" y="5765954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Data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6717" y="4448224"/>
            <a:ext cx="1202455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 </a:t>
            </a:r>
            <a:r>
              <a:rPr lang="en-US" sz="2400" err="1"/>
              <a:t>Hdr</a:t>
            </a:r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4147277" y="377640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47277" y="576595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7995" y="4030450"/>
            <a:ext cx="24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/>
              <a:t>Hossz </a:t>
            </a:r>
            <a:r>
              <a:rPr lang="en-US" sz="2000"/>
              <a:t>= 3820, M = 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19336" y="481121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3800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2944" y="483187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26084" y="3102776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/>
              <a:t>Hossz </a:t>
            </a:r>
            <a:r>
              <a:rPr lang="en-US" sz="2000"/>
              <a:t>= 2000, M = 1</a:t>
            </a:r>
          </a:p>
          <a:p>
            <a:pPr algn="ctr"/>
            <a:r>
              <a:rPr lang="en-US" sz="2000"/>
              <a:t>Offset =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26085" y="5058068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/>
              <a:t>Hossz </a:t>
            </a:r>
            <a:r>
              <a:rPr lang="en-US" sz="2000"/>
              <a:t>= 1840, M = 0</a:t>
            </a:r>
          </a:p>
          <a:p>
            <a:pPr algn="ctr"/>
            <a:r>
              <a:rPr lang="en-US" sz="2000"/>
              <a:t>Offset = 1980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58148" y="4165424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1980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2890" y="416546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58148" y="6149606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1820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12890" y="614965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60" name="Up Arrow 59"/>
          <p:cNvSpPr/>
          <p:nvPr/>
        </p:nvSpPr>
        <p:spPr>
          <a:xfrm rot="10345480">
            <a:off x="5122364" y="4533696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/>
          <p:cNvSpPr/>
          <p:nvPr/>
        </p:nvSpPr>
        <p:spPr>
          <a:xfrm rot="16200000">
            <a:off x="6389049" y="2846715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 rot="16200000">
            <a:off x="6389049" y="4806698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 rot="16200000">
            <a:off x="2888263" y="3798820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49" idx="3"/>
          </p:cNvCxnSpPr>
          <p:nvPr/>
        </p:nvCxnSpPr>
        <p:spPr>
          <a:xfrm>
            <a:off x="5813484" y="4365479"/>
            <a:ext cx="1588537" cy="88682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 flipV="1">
            <a:off x="5813484" y="5404705"/>
            <a:ext cx="1588537" cy="94495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17601" y="4676854"/>
            <a:ext cx="113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/>
              <a:t>1980</a:t>
            </a:r>
          </a:p>
          <a:p>
            <a:pPr algn="r"/>
            <a:r>
              <a:rPr lang="en-US" sz="2400"/>
              <a:t>+ 1820</a:t>
            </a:r>
          </a:p>
          <a:p>
            <a:pPr algn="r"/>
            <a:r>
              <a:rPr lang="en-US" sz="2400"/>
              <a:t>= 3800</a:t>
            </a:r>
          </a:p>
        </p:txBody>
      </p:sp>
    </p:spTree>
    <p:extLst>
      <p:ext uri="{BB962C8B-B14F-4D97-AF65-F5344CB8AC3E}">
        <p14:creationId xmlns:p14="http://schemas.microsoft.com/office/powerpoint/2010/main" val="207904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0" grpId="0" animBg="1"/>
      <p:bldP spid="31" grpId="0" animBg="1"/>
      <p:bldP spid="47" grpId="0"/>
      <p:bldP spid="48" grpId="0"/>
      <p:bldP spid="49" grpId="0"/>
      <p:bldP spid="50" grpId="0"/>
      <p:bldP spid="51" grpId="0"/>
      <p:bldP spid="52" grpId="0"/>
      <p:bldP spid="60" grpId="0" animBg="1"/>
      <p:bldP spid="60" grpId="1" animBg="1"/>
      <p:bldP spid="62" grpId="0" animBg="1"/>
      <p:bldP spid="63" grpId="0" animBg="1"/>
      <p:bldP spid="64" grpId="0" animBg="1"/>
      <p:bldP spid="71" grpId="0"/>
      <p:bldP spid="7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4975019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590181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10" idx="1"/>
          </p:cNvCxnSpPr>
          <p:nvPr/>
        </p:nvCxnSpPr>
        <p:spPr>
          <a:xfrm flipV="1">
            <a:off x="11596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  <a:endCxn id="13" idx="1"/>
          </p:cNvCxnSpPr>
          <p:nvPr/>
        </p:nvCxnSpPr>
        <p:spPr>
          <a:xfrm>
            <a:off x="3084681" y="2101035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1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71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98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97326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39188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1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750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1132321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8" idx="1"/>
          </p:cNvCxnSpPr>
          <p:nvPr/>
        </p:nvCxnSpPr>
        <p:spPr>
          <a:xfrm>
            <a:off x="5564308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38872" y="3656104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38872" y="5689186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Data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7645" y="365610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7645" y="568918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486235" y="3656104"/>
            <a:ext cx="1110329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48573" y="5265006"/>
            <a:ext cx="8872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Data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85008" y="365610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47346" y="526500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6452" y="2982474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/>
              <a:t>Hossz </a:t>
            </a:r>
            <a:r>
              <a:rPr lang="en-US" sz="2000"/>
              <a:t>= 2000, M = 1</a:t>
            </a:r>
          </a:p>
          <a:p>
            <a:pPr algn="ctr"/>
            <a:r>
              <a:rPr lang="en-US" sz="2000"/>
              <a:t>Offset =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6453" y="4981300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/>
              <a:t>Hossz </a:t>
            </a:r>
            <a:r>
              <a:rPr lang="en-US" sz="2000"/>
              <a:t>= 1840, M = 0</a:t>
            </a:r>
          </a:p>
          <a:p>
            <a:pPr algn="ctr"/>
            <a:r>
              <a:rPr lang="en-US" sz="2000"/>
              <a:t>Offset = 1980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48516" y="4045122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1980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3258" y="404516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48516" y="6072838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1820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3258" y="60728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09966" y="565231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58658" y="403975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60016" y="4039756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1480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85867" y="5648658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500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553988" y="4557120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/>
              <a:t>Hossz </a:t>
            </a:r>
            <a:r>
              <a:rPr lang="en-US" sz="2000"/>
              <a:t>= 520, M = 1</a:t>
            </a:r>
          </a:p>
          <a:p>
            <a:pPr algn="ctr"/>
            <a:r>
              <a:rPr lang="en-US" sz="2000"/>
              <a:t>Offset = 1480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83457" y="2982474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/>
              <a:t>Hossz </a:t>
            </a:r>
            <a:r>
              <a:rPr lang="en-US" sz="2000"/>
              <a:t>= 1500, M = 1</a:t>
            </a:r>
          </a:p>
          <a:p>
            <a:pPr algn="ctr"/>
            <a:r>
              <a:rPr lang="en-US" sz="2000"/>
              <a:t>Offset = 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430451" y="4300497"/>
            <a:ext cx="1110329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Data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492789" y="5909399"/>
            <a:ext cx="8872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Data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29224" y="4300497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891562" y="5909399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54182" y="629670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02874" y="46841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04232" y="4684149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1480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30083" y="6293051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340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498204" y="5201513"/>
            <a:ext cx="2263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/>
              <a:t>Hossz </a:t>
            </a:r>
            <a:r>
              <a:rPr lang="en-US" sz="2000"/>
              <a:t>= 360, M = 0</a:t>
            </a:r>
          </a:p>
          <a:p>
            <a:pPr algn="ctr"/>
            <a:r>
              <a:rPr lang="en-US" sz="2000"/>
              <a:t>Offset = 3460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427673" y="3626867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/>
              <a:t>Hossz </a:t>
            </a:r>
            <a:r>
              <a:rPr lang="en-US" sz="2000"/>
              <a:t>= 1500, M = 1</a:t>
            </a:r>
          </a:p>
          <a:p>
            <a:pPr algn="ctr"/>
            <a:r>
              <a:rPr lang="en-US" sz="2000"/>
              <a:t>Offset = 1980</a:t>
            </a:r>
          </a:p>
        </p:txBody>
      </p:sp>
      <p:cxnSp>
        <p:nvCxnSpPr>
          <p:cNvPr id="69" name="Straight Arrow Connector 68"/>
          <p:cNvCxnSpPr>
            <a:stCxn id="57" idx="3"/>
          </p:cNvCxnSpPr>
          <p:nvPr/>
        </p:nvCxnSpPr>
        <p:spPr>
          <a:xfrm>
            <a:off x="5415352" y="4239811"/>
            <a:ext cx="1622166" cy="88045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3"/>
          </p:cNvCxnSpPr>
          <p:nvPr/>
        </p:nvCxnSpPr>
        <p:spPr>
          <a:xfrm flipV="1">
            <a:off x="5298535" y="5272667"/>
            <a:ext cx="1738983" cy="57604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53098" y="4544816"/>
            <a:ext cx="113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/>
              <a:t>1480</a:t>
            </a:r>
          </a:p>
          <a:p>
            <a:pPr algn="r"/>
            <a:r>
              <a:rPr lang="en-US" sz="2400"/>
              <a:t>+ 500</a:t>
            </a:r>
          </a:p>
          <a:p>
            <a:pPr algn="r"/>
            <a:r>
              <a:rPr lang="en-US" sz="2400"/>
              <a:t>= 1980</a:t>
            </a:r>
          </a:p>
        </p:txBody>
      </p:sp>
      <p:sp>
        <p:nvSpPr>
          <p:cNvPr id="72" name="Up Arrow 71"/>
          <p:cNvSpPr/>
          <p:nvPr/>
        </p:nvSpPr>
        <p:spPr>
          <a:xfrm rot="10345480">
            <a:off x="4708362" y="4400697"/>
            <a:ext cx="846247" cy="51139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 rot="16200000">
            <a:off x="5972178" y="2732431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Up Arrow 73"/>
          <p:cNvSpPr/>
          <p:nvPr/>
        </p:nvSpPr>
        <p:spPr>
          <a:xfrm rot="16200000">
            <a:off x="5898749" y="4312269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16200000">
            <a:off x="2775520" y="2727940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Up Arrow 75"/>
          <p:cNvSpPr/>
          <p:nvPr/>
        </p:nvSpPr>
        <p:spPr>
          <a:xfrm rot="10800000">
            <a:off x="8255048" y="4351932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 Arrow 76"/>
          <p:cNvSpPr/>
          <p:nvPr/>
        </p:nvSpPr>
        <p:spPr>
          <a:xfrm rot="10800000">
            <a:off x="8246953" y="2799145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 Arrow 77"/>
          <p:cNvSpPr/>
          <p:nvPr/>
        </p:nvSpPr>
        <p:spPr>
          <a:xfrm rot="16200000">
            <a:off x="2819078" y="4735392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5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55" grpId="0"/>
      <p:bldP spid="56" grpId="0"/>
      <p:bldP spid="57" grpId="0"/>
      <p:bldP spid="58" grpId="0"/>
      <p:bldP spid="59" grpId="0"/>
      <p:bldP spid="53" grpId="0"/>
      <p:bldP spid="54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</a:t>
            </a:r>
            <a:r>
              <a:rPr lang="hu-HU"/>
              <a:t> csomag helyreállítása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366291" y="1580394"/>
            <a:ext cx="4625309" cy="5125205"/>
          </a:xfrm>
        </p:spPr>
        <p:txBody>
          <a:bodyPr>
            <a:normAutofit fontScale="85000" lnSpcReduction="10000"/>
          </a:bodyPr>
          <a:lstStyle/>
          <a:p>
            <a:r>
              <a:rPr lang="hu-HU"/>
              <a:t>A végponton történik</a:t>
            </a:r>
            <a:endParaRPr lang="en-US"/>
          </a:p>
          <a:p>
            <a:r>
              <a:rPr lang="en-US"/>
              <a:t>M = 0</a:t>
            </a:r>
            <a:r>
              <a:rPr lang="hu-HU"/>
              <a:t>, akkor ebből a darabból tudjuk a teljes adatmennyiséget</a:t>
            </a:r>
          </a:p>
          <a:p>
            <a:pPr lvl="1"/>
            <a:r>
              <a:rPr lang="hu-HU"/>
              <a:t>Hossz – IPHDR_hossz + </a:t>
            </a:r>
            <a:r>
              <a:rPr lang="hu-HU" err="1"/>
              <a:t>Offset</a:t>
            </a:r>
            <a:endParaRPr lang="en-US"/>
          </a:p>
          <a:p>
            <a:pPr lvl="1"/>
            <a:r>
              <a:rPr lang="en-US"/>
              <a:t>360 – 20 + 3460 = 3800</a:t>
            </a:r>
          </a:p>
          <a:p>
            <a:r>
              <a:rPr lang="hu-HU"/>
              <a:t>Kihívások</a:t>
            </a:r>
            <a:r>
              <a:rPr lang="en-US"/>
              <a:t>:</a:t>
            </a:r>
          </a:p>
          <a:p>
            <a:pPr lvl="1"/>
            <a:r>
              <a:rPr lang="hu-HU"/>
              <a:t>Nem sorrendben beérkező darabok</a:t>
            </a:r>
            <a:endParaRPr lang="en-US"/>
          </a:p>
          <a:p>
            <a:pPr lvl="1"/>
            <a:r>
              <a:rPr lang="hu-HU"/>
              <a:t>Duplikátumok</a:t>
            </a:r>
            <a:endParaRPr lang="en-US"/>
          </a:p>
          <a:p>
            <a:pPr lvl="1"/>
            <a:r>
              <a:rPr lang="hu-HU"/>
              <a:t>Hiányzó darabok</a:t>
            </a:r>
            <a:endParaRPr lang="en-US"/>
          </a:p>
          <a:p>
            <a:r>
              <a:rPr lang="hu-HU"/>
              <a:t>Memória kezelés szempontjából egy rémálom…</a:t>
            </a:r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1333" y="1969544"/>
            <a:ext cx="1711556" cy="783762"/>
            <a:chOff x="507351" y="2355624"/>
            <a:chExt cx="1711556" cy="783762"/>
          </a:xfrm>
        </p:grpSpPr>
        <p:sp>
          <p:nvSpPr>
            <p:cNvPr id="5" name="Rectangle 4"/>
            <p:cNvSpPr/>
            <p:nvPr/>
          </p:nvSpPr>
          <p:spPr>
            <a:xfrm>
              <a:off x="1108578" y="2355624"/>
              <a:ext cx="1110329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7351" y="2355624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IP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1001" y="27392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/>
                <a:t>20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2359" y="2739276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/>
                <a:t>1480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333" y="3253326"/>
            <a:ext cx="1488484" cy="787415"/>
            <a:chOff x="569689" y="3964526"/>
            <a:chExt cx="1488484" cy="787415"/>
          </a:xfrm>
        </p:grpSpPr>
        <p:sp>
          <p:nvSpPr>
            <p:cNvPr id="6" name="Rectangle 5"/>
            <p:cNvSpPr/>
            <p:nvPr/>
          </p:nvSpPr>
          <p:spPr>
            <a:xfrm>
              <a:off x="1170916" y="3964526"/>
              <a:ext cx="887257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Data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689" y="3964526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2309" y="435183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/>
                <a:t>20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08210" y="4348178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/>
                <a:t>500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333" y="2840080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/>
              <a:t>Hossz </a:t>
            </a:r>
            <a:r>
              <a:rPr lang="en-US" sz="2000"/>
              <a:t>= 520, M = 1, Offset = 1480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333" y="1580394"/>
            <a:ext cx="3634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/>
              <a:t>Hossz </a:t>
            </a:r>
            <a:r>
              <a:rPr lang="en-US" sz="2000"/>
              <a:t>= 1500, M = 1, Offset = 0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1333" y="4559991"/>
            <a:ext cx="1711556" cy="783762"/>
            <a:chOff x="3451567" y="3000017"/>
            <a:chExt cx="1711556" cy="783762"/>
          </a:xfrm>
        </p:grpSpPr>
        <p:sp>
          <p:nvSpPr>
            <p:cNvPr id="15" name="Rectangle 14"/>
            <p:cNvSpPr/>
            <p:nvPr/>
          </p:nvSpPr>
          <p:spPr>
            <a:xfrm>
              <a:off x="4052794" y="3000017"/>
              <a:ext cx="1110329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Data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51567" y="3000017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IP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25217" y="3383669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/>
                <a:t>20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26575" y="3383669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/>
                <a:t>1480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333" y="5889079"/>
            <a:ext cx="1488484" cy="787415"/>
            <a:chOff x="3513905" y="4608919"/>
            <a:chExt cx="1488484" cy="787415"/>
          </a:xfrm>
        </p:grpSpPr>
        <p:sp>
          <p:nvSpPr>
            <p:cNvPr id="16" name="Rectangle 15"/>
            <p:cNvSpPr/>
            <p:nvPr/>
          </p:nvSpPr>
          <p:spPr>
            <a:xfrm>
              <a:off x="4115132" y="4608919"/>
              <a:ext cx="887257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Data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13905" y="4608919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6525" y="499622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/>
                <a:t>20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2426" y="4992571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/>
                <a:t>340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1333" y="5475833"/>
            <a:ext cx="3916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/>
              <a:t>Hossz </a:t>
            </a:r>
            <a:r>
              <a:rPr lang="en-US" sz="2000"/>
              <a:t>= 360, M = 0, Offset = 3460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333" y="4159451"/>
            <a:ext cx="4057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/>
              <a:t>Hossz </a:t>
            </a:r>
            <a:r>
              <a:rPr lang="en-US" sz="2000"/>
              <a:t>= 1500, M = 1, Offset = 1980</a:t>
            </a:r>
          </a:p>
        </p:txBody>
      </p:sp>
    </p:spTree>
    <p:extLst>
      <p:ext uri="{BB962C8B-B14F-4D97-AF65-F5344CB8AC3E}">
        <p14:creationId xmlns:p14="http://schemas.microsoft.com/office/powerpoint/2010/main" val="401067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Fragmentáció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/>
              <a:t>Az Internet esetén</a:t>
            </a:r>
            <a:endParaRPr lang="en-US"/>
          </a:p>
          <a:p>
            <a:pPr lvl="1"/>
            <a:r>
              <a:rPr lang="hu-HU"/>
              <a:t>Elosztott és heterogén</a:t>
            </a:r>
            <a:endParaRPr lang="en-US"/>
          </a:p>
          <a:p>
            <a:pPr lvl="2"/>
            <a:r>
              <a:rPr lang="hu-HU"/>
              <a:t>Minden hálózat maga választ </a:t>
            </a:r>
            <a:r>
              <a:rPr lang="hu-HU" err="1"/>
              <a:t>MTU-t</a:t>
            </a:r>
            <a:endParaRPr lang="en-US"/>
          </a:p>
          <a:p>
            <a:pPr lvl="1"/>
            <a:r>
              <a:rPr lang="hu-HU"/>
              <a:t>Kapcsolat nélküli </a:t>
            </a:r>
            <a:r>
              <a:rPr lang="hu-HU" err="1"/>
              <a:t>datagram</a:t>
            </a:r>
            <a:r>
              <a:rPr lang="hu-HU"/>
              <a:t>/csomag alapú protokoll</a:t>
            </a:r>
            <a:endParaRPr lang="en-US"/>
          </a:p>
          <a:p>
            <a:pPr lvl="2"/>
            <a:r>
              <a:rPr lang="hu-HU"/>
              <a:t>Minden darab tartalmazza a továbbításhoz szükséges összes információt</a:t>
            </a:r>
            <a:endParaRPr lang="en-US"/>
          </a:p>
          <a:p>
            <a:pPr lvl="2"/>
            <a:r>
              <a:rPr lang="hu-HU"/>
              <a:t>A darabok függetlenül kerülnek leszállításra, akár különböző útvonalon keresztül</a:t>
            </a:r>
            <a:endParaRPr lang="en-US"/>
          </a:p>
          <a:p>
            <a:pPr lvl="1"/>
            <a:r>
              <a:rPr lang="hu-HU"/>
              <a:t>Legjobb szándék elve szerint (</a:t>
            </a:r>
            <a:r>
              <a:rPr lang="hu-HU" err="1"/>
              <a:t>best</a:t>
            </a:r>
            <a:r>
              <a:rPr lang="hu-HU"/>
              <a:t> </a:t>
            </a:r>
            <a:r>
              <a:rPr lang="hu-HU" err="1"/>
              <a:t>effort</a:t>
            </a:r>
            <a:r>
              <a:rPr lang="hu-HU"/>
              <a:t>)</a:t>
            </a:r>
            <a:endParaRPr lang="en-US"/>
          </a:p>
          <a:p>
            <a:pPr lvl="2"/>
            <a:r>
              <a:rPr lang="hu-HU"/>
              <a:t>A r</a:t>
            </a:r>
            <a:r>
              <a:rPr lang="en-US"/>
              <a:t>outer</a:t>
            </a:r>
            <a:r>
              <a:rPr lang="hu-HU" err="1"/>
              <a:t>-ek</a:t>
            </a:r>
            <a:r>
              <a:rPr lang="hu-HU"/>
              <a:t> és a fogadó is eldobhat darabokat</a:t>
            </a:r>
            <a:endParaRPr lang="en-US"/>
          </a:p>
          <a:p>
            <a:pPr lvl="2"/>
            <a:r>
              <a:rPr lang="hu-HU"/>
              <a:t>Nem követelmény a küldő értesítése a „hibáról”</a:t>
            </a:r>
            <a:endParaRPr lang="en-US"/>
          </a:p>
          <a:p>
            <a:pPr lvl="1"/>
            <a:r>
              <a:rPr lang="hu-HU"/>
              <a:t>A legtöbb feladat a végpontra hárul</a:t>
            </a:r>
            <a:endParaRPr lang="en-US"/>
          </a:p>
          <a:p>
            <a:pPr lvl="2"/>
            <a:r>
              <a:rPr lang="hu-HU"/>
              <a:t>Csomag helyreállítása a darabokból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63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Fregmantáció</a:t>
            </a:r>
            <a:r>
              <a:rPr lang="hu-HU"/>
              <a:t> a valóságban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fontScale="92500" lnSpcReduction="10000"/>
          </a:bodyPr>
          <a:lstStyle/>
          <a:p>
            <a:r>
              <a:rPr lang="hu-HU"/>
              <a:t>A f</a:t>
            </a:r>
            <a:r>
              <a:rPr lang="en-US" err="1"/>
              <a:t>ragment</a:t>
            </a:r>
            <a:r>
              <a:rPr lang="hu-HU" err="1"/>
              <a:t>áció</a:t>
            </a:r>
            <a:r>
              <a:rPr lang="hu-HU"/>
              <a:t> költséges</a:t>
            </a:r>
            <a:endParaRPr lang="en-US"/>
          </a:p>
          <a:p>
            <a:pPr lvl="1"/>
            <a:r>
              <a:rPr lang="hu-HU"/>
              <a:t>Memória és CPU költés a csomag visszaállításához</a:t>
            </a:r>
            <a:endParaRPr lang="en-US"/>
          </a:p>
          <a:p>
            <a:pPr lvl="1"/>
            <a:r>
              <a:rPr lang="hu-HU"/>
              <a:t>Ha lehetséges, el kell kerülni</a:t>
            </a:r>
            <a:endParaRPr lang="en-US"/>
          </a:p>
          <a:p>
            <a:r>
              <a:rPr lang="en-US"/>
              <a:t>MTU </a:t>
            </a:r>
            <a:r>
              <a:rPr lang="hu-HU"/>
              <a:t>felderítő protokoll</a:t>
            </a:r>
            <a:endParaRPr lang="en-US"/>
          </a:p>
          <a:p>
            <a:pPr lvl="1"/>
            <a:r>
              <a:rPr lang="hu-HU"/>
              <a:t>Csomagküldés a</a:t>
            </a:r>
            <a:r>
              <a:rPr lang="en-US"/>
              <a:t> “don’t fragment” </a:t>
            </a:r>
            <a:r>
              <a:rPr lang="hu-HU" err="1"/>
              <a:t>flag</a:t>
            </a:r>
            <a:r>
              <a:rPr lang="hu-HU"/>
              <a:t> bittel</a:t>
            </a:r>
            <a:endParaRPr lang="en-US"/>
          </a:p>
          <a:p>
            <a:pPr lvl="1"/>
            <a:r>
              <a:rPr lang="hu-HU"/>
              <a:t>Folyamatosan csökkentjük a csomag méretét, amíg egy meg nem érkezik</a:t>
            </a:r>
            <a:endParaRPr lang="en-US"/>
          </a:p>
          <a:p>
            <a:pPr lvl="1"/>
            <a:r>
              <a:rPr lang="hu-HU"/>
              <a:t>Lehetséges</a:t>
            </a:r>
            <a:r>
              <a:rPr lang="en-US"/>
              <a:t> “can’t fragment” </a:t>
            </a:r>
            <a:r>
              <a:rPr lang="hu-HU"/>
              <a:t>hiba egy </a:t>
            </a:r>
            <a:r>
              <a:rPr lang="hu-HU" err="1"/>
              <a:t>routertől</a:t>
            </a:r>
            <a:r>
              <a:rPr lang="en-US"/>
              <a:t>, </a:t>
            </a:r>
            <a:r>
              <a:rPr lang="hu-HU"/>
              <a:t>ami közvetlenül tartalmazza az adott hálózatban használt </a:t>
            </a:r>
            <a:r>
              <a:rPr lang="hu-HU" err="1"/>
              <a:t>MTU-t</a:t>
            </a:r>
            <a:endParaRPr lang="en-US"/>
          </a:p>
          <a:p>
            <a:r>
              <a:rPr lang="hu-HU"/>
              <a:t>Darabok kezelését végző </a:t>
            </a:r>
            <a:r>
              <a:rPr lang="hu-HU" err="1"/>
              <a:t>router</a:t>
            </a:r>
            <a:endParaRPr lang="en-US"/>
          </a:p>
          <a:p>
            <a:pPr lvl="1"/>
            <a:r>
              <a:rPr lang="hu-HU"/>
              <a:t>Gyors, specializált hardver megoldás</a:t>
            </a:r>
            <a:endParaRPr lang="en-US"/>
          </a:p>
          <a:p>
            <a:pPr lvl="1"/>
            <a:r>
              <a:rPr lang="hu-HU"/>
              <a:t>Dedikált erőforrás a darabok kezeléséhez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lasses\CS 4700\assets\us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5" t="15244" r="-1130" b="9834"/>
          <a:stretch/>
        </p:blipFill>
        <p:spPr bwMode="auto">
          <a:xfrm>
            <a:off x="91250" y="2315526"/>
            <a:ext cx="4282094" cy="269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</a:t>
            </a:r>
            <a:r>
              <a:rPr lang="en-US"/>
              <a:t>: </a:t>
            </a:r>
            <a:r>
              <a:rPr lang="hu-HU"/>
              <a:t>Telefonszámok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B9EA5-CE9A-4950-A80C-5ADF06B45BB8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23588" y="1507251"/>
            <a:ext cx="3143458" cy="736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/>
              <a:t>1-617-373-1234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66713" y="2006923"/>
            <a:ext cx="18895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313590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09084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912953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Classes\CS 4700\assets\massachusetts-county-ma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36" y="2315526"/>
            <a:ext cx="4347569" cy="241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 Arrow 13"/>
          <p:cNvSpPr/>
          <p:nvPr/>
        </p:nvSpPr>
        <p:spPr>
          <a:xfrm rot="12646508">
            <a:off x="7177077" y="2119908"/>
            <a:ext cx="846247" cy="10030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1028" name="Picture 4" descr="D:\Classes\CS 4700\assets\northeastern-universit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2" y="5009750"/>
            <a:ext cx="6207256" cy="89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87590" y="5041429"/>
            <a:ext cx="2038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West Village 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Room 256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70561" y="3130167"/>
            <a:ext cx="2799961" cy="724742"/>
            <a:chOff x="414979" y="3333623"/>
            <a:chExt cx="8263530" cy="1523216"/>
          </a:xfrm>
        </p:grpSpPr>
        <p:sp>
          <p:nvSpPr>
            <p:cNvPr id="18" name="Rectangle 17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85000" lnSpcReduction="1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hu-HU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Nagyon általános</a:t>
              </a: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17058" y="5904106"/>
            <a:ext cx="2799961" cy="724742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hu-HU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Nagyon konkrét</a:t>
              </a: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05619" y="5075295"/>
            <a:ext cx="209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West Village 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Room 1234</a:t>
            </a:r>
          </a:p>
        </p:txBody>
      </p:sp>
      <p:sp>
        <p:nvSpPr>
          <p:cNvPr id="13" name="Curved Down Arrow 12"/>
          <p:cNvSpPr/>
          <p:nvPr/>
        </p:nvSpPr>
        <p:spPr>
          <a:xfrm rot="10800000">
            <a:off x="4912953" y="5816812"/>
            <a:ext cx="2934810" cy="899325"/>
          </a:xfrm>
          <a:prstGeom prst="curvedDownArrow">
            <a:avLst>
              <a:gd name="adj1" fmla="val 44797"/>
              <a:gd name="adj2" fmla="val 83788"/>
              <a:gd name="adj3" fmla="val 38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4882809" y="1517907"/>
            <a:ext cx="1015574" cy="552055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A1F28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3278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41464" y="5904106"/>
            <a:ext cx="3769329" cy="724742"/>
            <a:chOff x="414979" y="3333623"/>
            <a:chExt cx="8263530" cy="1523216"/>
          </a:xfrm>
        </p:grpSpPr>
        <p:sp>
          <p:nvSpPr>
            <p:cNvPr id="27" name="Rectangle 2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prstClr val="white"/>
                </a:buClr>
                <a:buSzTx/>
                <a:buFont typeface="Arial" pitchFamily="34" charset="0"/>
                <a:buNone/>
                <a:tabLst/>
                <a:defRPr/>
              </a:pPr>
              <a:r>
                <a:rPr kumimoji="0" lang="hu-HU" sz="3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/>
                  <a:ea typeface="+mn-ea"/>
                  <a:cs typeface="+mn-cs"/>
                </a:rPr>
                <a:t>Helyi frissítések</a:t>
              </a: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8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  <p:bldP spid="10" grpId="1"/>
      <p:bldP spid="23" grpId="0"/>
      <p:bldP spid="13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/>
              <a:t>IPv6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3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/>
              <a:t>Fogyó </a:t>
            </a:r>
            <a:r>
              <a:rPr lang="en-US"/>
              <a:t>IPv4 </a:t>
            </a:r>
            <a:r>
              <a:rPr lang="hu-HU"/>
              <a:t>címek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2585720"/>
          </a:xfrm>
        </p:spPr>
        <p:txBody>
          <a:bodyPr>
            <a:normAutofit/>
          </a:bodyPr>
          <a:lstStyle/>
          <a:p>
            <a:r>
              <a:rPr lang="en-US" err="1"/>
              <a:t>Probl</a:t>
            </a:r>
            <a:r>
              <a:rPr lang="hu-HU" err="1"/>
              <a:t>éma</a:t>
            </a:r>
            <a:r>
              <a:rPr lang="en-US"/>
              <a:t>: </a:t>
            </a:r>
            <a:r>
              <a:rPr lang="hu-HU"/>
              <a:t>az</a:t>
            </a:r>
            <a:r>
              <a:rPr lang="en-US"/>
              <a:t> IPv4 </a:t>
            </a:r>
            <a:r>
              <a:rPr lang="hu-HU"/>
              <a:t>címtartomány túl kicsi</a:t>
            </a:r>
            <a:endParaRPr lang="en-US"/>
          </a:p>
          <a:p>
            <a:pPr lvl="1"/>
            <a:r>
              <a:rPr lang="en-US"/>
              <a:t>2</a:t>
            </a:r>
            <a:r>
              <a:rPr lang="en-US" baseline="30000"/>
              <a:t>32</a:t>
            </a:r>
            <a:r>
              <a:rPr lang="en-US"/>
              <a:t> = 4,294,967,296 </a:t>
            </a:r>
            <a:r>
              <a:rPr lang="hu-HU"/>
              <a:t>lehetséges cím</a:t>
            </a:r>
            <a:endParaRPr lang="en-US"/>
          </a:p>
          <a:p>
            <a:pPr lvl="1"/>
            <a:r>
              <a:rPr lang="hu-HU"/>
              <a:t>Ez kevesebb mint egy emberenként</a:t>
            </a:r>
            <a:endParaRPr lang="en-US"/>
          </a:p>
          <a:p>
            <a:r>
              <a:rPr lang="hu-HU"/>
              <a:t>A világ egy részén már nincs kiosztható IP blokk</a:t>
            </a:r>
            <a:endParaRPr lang="en-US"/>
          </a:p>
          <a:p>
            <a:pPr lvl="1"/>
            <a:r>
              <a:rPr lang="en-US"/>
              <a:t>IANA </a:t>
            </a:r>
            <a:r>
              <a:rPr lang="hu-HU"/>
              <a:t>az utolsó</a:t>
            </a:r>
            <a:r>
              <a:rPr lang="en-US"/>
              <a:t> /8 </a:t>
            </a:r>
            <a:r>
              <a:rPr lang="hu-HU"/>
              <a:t>blokkot 2011-ben osztotta ki</a:t>
            </a:r>
            <a:endParaRPr lang="en-US"/>
          </a:p>
          <a:p>
            <a:pPr lvl="1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798" y="4221480"/>
          <a:ext cx="842264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Régió</a:t>
                      </a:r>
                      <a:endParaRPr lang="en-US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/>
                        <a:t>Regional</a:t>
                      </a:r>
                      <a:r>
                        <a:rPr lang="en-US" baseline="0"/>
                        <a:t>  Internet Registry (RIR)</a:t>
                      </a:r>
                      <a:endParaRPr lang="en-US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hu-HU"/>
                        <a:t>Utolsó IP blokk kiosztása</a:t>
                      </a:r>
                      <a:endParaRPr lang="en-US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Asia/Pacific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April 19,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Europe/Middle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September 14,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 Jan 2015 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South</a:t>
                      </a:r>
                      <a:r>
                        <a:rPr lang="en-US" baseline="0"/>
                        <a:t> America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LACNIC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 Jan 2015 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AFRINIC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17 Jan 2022(Projected)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174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/>
              <a:t>IPv6, 1998(!)</a:t>
            </a:r>
            <a:r>
              <a:rPr lang="hu-HU" err="1"/>
              <a:t>-ban</a:t>
            </a:r>
            <a:r>
              <a:rPr lang="hu-HU"/>
              <a:t> mutatták be</a:t>
            </a:r>
            <a:endParaRPr lang="en-US"/>
          </a:p>
          <a:p>
            <a:pPr lvl="1"/>
            <a:r>
              <a:rPr lang="en-US"/>
              <a:t>128</a:t>
            </a:r>
            <a:r>
              <a:rPr lang="hu-HU"/>
              <a:t> </a:t>
            </a:r>
            <a:r>
              <a:rPr lang="en-US"/>
              <a:t>bit</a:t>
            </a:r>
            <a:r>
              <a:rPr lang="hu-HU"/>
              <a:t>es</a:t>
            </a:r>
            <a:r>
              <a:rPr lang="en-US"/>
              <a:t> </a:t>
            </a:r>
            <a:r>
              <a:rPr lang="hu-HU"/>
              <a:t>címek</a:t>
            </a:r>
            <a:endParaRPr lang="en-US"/>
          </a:p>
          <a:p>
            <a:pPr lvl="1"/>
            <a:r>
              <a:rPr lang="en-US"/>
              <a:t>4.8 * 10</a:t>
            </a:r>
            <a:r>
              <a:rPr lang="en-US" baseline="30000"/>
              <a:t>28</a:t>
            </a:r>
            <a:r>
              <a:rPr lang="en-US"/>
              <a:t> </a:t>
            </a:r>
            <a:r>
              <a:rPr lang="hu-HU"/>
              <a:t>cím/ember</a:t>
            </a:r>
            <a:endParaRPr lang="en-US"/>
          </a:p>
          <a:p>
            <a:r>
              <a:rPr lang="hu-HU"/>
              <a:t>Cím formátum</a:t>
            </a:r>
            <a:endParaRPr lang="en-US"/>
          </a:p>
          <a:p>
            <a:pPr lvl="1"/>
            <a:r>
              <a:rPr lang="en-US"/>
              <a:t>16</a:t>
            </a:r>
            <a:r>
              <a:rPr lang="hu-HU"/>
              <a:t> </a:t>
            </a:r>
            <a:r>
              <a:rPr lang="en-US"/>
              <a:t>bit</a:t>
            </a:r>
            <a:r>
              <a:rPr lang="hu-HU"/>
              <a:t>es értékek 8 csoportba sorolva</a:t>
            </a:r>
            <a:r>
              <a:rPr lang="en-US"/>
              <a:t> </a:t>
            </a:r>
            <a:r>
              <a:rPr lang="hu-HU"/>
              <a:t>(</a:t>
            </a:r>
            <a:r>
              <a:rPr lang="en-US"/>
              <a:t>‘:’</a:t>
            </a:r>
            <a:r>
              <a:rPr lang="hu-HU" err="1"/>
              <a:t>-tal</a:t>
            </a:r>
            <a:r>
              <a:rPr lang="hu-HU"/>
              <a:t> elválasztva)</a:t>
            </a:r>
            <a:endParaRPr lang="en-US"/>
          </a:p>
          <a:p>
            <a:pPr lvl="1"/>
            <a:r>
              <a:rPr lang="hu-HU"/>
              <a:t>Minden csoport elején szereplő nulla sorozatok elhagyhatók</a:t>
            </a:r>
            <a:endParaRPr lang="en-US"/>
          </a:p>
          <a:p>
            <a:pPr lvl="1"/>
            <a:r>
              <a:rPr lang="hu-HU"/>
              <a:t>Csupa nulla csoportok elhagyhatók</a:t>
            </a:r>
            <a:r>
              <a:rPr lang="en-US"/>
              <a:t> </a:t>
            </a:r>
            <a:r>
              <a:rPr lang="hu-HU"/>
              <a:t>, ekkor </a:t>
            </a:r>
            <a:r>
              <a:rPr lang="en-US"/>
              <a:t>‘::’</a:t>
            </a:r>
          </a:p>
          <a:p>
            <a:pPr marL="45720" indent="0">
              <a:buNone/>
            </a:pPr>
            <a:endParaRPr lang="en-US" sz="1050"/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/>
              <a:t>2001:0db8:0000:0000:0000:ff00:0042:8329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/>
              <a:t>2001:db8:0:0:0:ff00:42:8329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/>
              <a:t>2001:db8::ff00:42:8329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/>
          </a:p>
          <a:p>
            <a:pPr marL="45720" indent="0" algn="ctr">
              <a:buNone/>
            </a:pP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187440" y="5728063"/>
            <a:ext cx="7416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58160" y="5728063"/>
            <a:ext cx="24180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84320" y="6215743"/>
            <a:ext cx="72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4"/>
          <p:cNvCxnSpPr/>
          <p:nvPr/>
        </p:nvCxnSpPr>
        <p:spPr>
          <a:xfrm>
            <a:off x="2289586" y="5718714"/>
            <a:ext cx="7416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2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/>
              <a:t>Ki tudja a </a:t>
            </a:r>
            <a:r>
              <a:rPr lang="hu-HU" err="1"/>
              <a:t>localhost</a:t>
            </a:r>
            <a:r>
              <a:rPr lang="hu-HU"/>
              <a:t> IPv4 címét</a:t>
            </a:r>
            <a:r>
              <a:rPr lang="en-US"/>
              <a:t>?</a:t>
            </a:r>
          </a:p>
          <a:p>
            <a:pPr lvl="1"/>
            <a:r>
              <a:rPr lang="en-US"/>
              <a:t>127.0.0.1</a:t>
            </a:r>
          </a:p>
          <a:p>
            <a:pPr marL="365760" lvl="1" indent="0">
              <a:buNone/>
            </a:pPr>
            <a:endParaRPr lang="en-US"/>
          </a:p>
          <a:p>
            <a:r>
              <a:rPr lang="hu-HU"/>
              <a:t>Mi ez az</a:t>
            </a:r>
            <a:r>
              <a:rPr lang="en-US"/>
              <a:t> IPv6</a:t>
            </a:r>
            <a:r>
              <a:rPr lang="hu-HU"/>
              <a:t> esetén</a:t>
            </a:r>
            <a:r>
              <a:rPr lang="en-US"/>
              <a:t>?</a:t>
            </a:r>
          </a:p>
          <a:p>
            <a:pPr lvl="1"/>
            <a:r>
              <a:rPr lang="en-US"/>
              <a:t>::1</a:t>
            </a:r>
          </a:p>
        </p:txBody>
      </p:sp>
    </p:spTree>
    <p:extLst>
      <p:ext uri="{BB962C8B-B14F-4D97-AF65-F5344CB8AC3E}">
        <p14:creationId xmlns:p14="http://schemas.microsoft.com/office/powerpoint/2010/main" val="23209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 </a:t>
            </a:r>
            <a:r>
              <a:rPr lang="hu-HU"/>
              <a:t>Fejléc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55320"/>
          </a:xfrm>
        </p:spPr>
        <p:txBody>
          <a:bodyPr/>
          <a:lstStyle/>
          <a:p>
            <a:r>
              <a:rPr lang="hu-HU"/>
              <a:t>Az</a:t>
            </a:r>
            <a:r>
              <a:rPr lang="en-US"/>
              <a:t> IPv4</a:t>
            </a:r>
            <a:r>
              <a:rPr lang="hu-HU" err="1"/>
              <a:t>-nél</a:t>
            </a:r>
            <a:r>
              <a:rPr lang="hu-HU"/>
              <a:t> látott kétszerese</a:t>
            </a:r>
            <a:r>
              <a:rPr lang="en-US"/>
              <a:t> (320 bit vs. 160 bit)</a:t>
            </a:r>
          </a:p>
        </p:txBody>
      </p:sp>
      <p:sp>
        <p:nvSpPr>
          <p:cNvPr id="5" name="Rectangle 4"/>
          <p:cNvSpPr/>
          <p:nvPr/>
        </p:nvSpPr>
        <p:spPr>
          <a:xfrm>
            <a:off x="995491" y="2751208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Version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2948" y="2751206"/>
            <a:ext cx="1879773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DSCP/ECN</a:t>
            </a:r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3732722" y="2751205"/>
            <a:ext cx="458634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Flow Label</a:t>
            </a:r>
          </a:p>
        </p:txBody>
      </p:sp>
      <p:sp>
        <p:nvSpPr>
          <p:cNvPr id="9" name="Rectangle 8"/>
          <p:cNvSpPr/>
          <p:nvPr/>
        </p:nvSpPr>
        <p:spPr>
          <a:xfrm>
            <a:off x="696044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3950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61338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29523" y="226131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19615" y="226131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53503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14122" y="226131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97409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5491" y="3134860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Datagram Length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60784" y="3134862"/>
            <a:ext cx="187209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Next Header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28969" y="3134859"/>
            <a:ext cx="179009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Hop Limit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2115" y="3518514"/>
            <a:ext cx="7326946" cy="15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Source IP Address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7311" y="5042298"/>
            <a:ext cx="7326946" cy="15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Destination IP Address</a:t>
            </a:r>
          </a:p>
        </p:txBody>
      </p:sp>
      <p:grpSp>
        <p:nvGrpSpPr>
          <p:cNvPr id="27" name="Group 26"/>
          <p:cNvGrpSpPr/>
          <p:nvPr/>
        </p:nvGrpSpPr>
        <p:grpSpPr>
          <a:xfrm flipH="1">
            <a:off x="129567" y="3418384"/>
            <a:ext cx="2330739" cy="523220"/>
            <a:chOff x="1219204" y="4876799"/>
            <a:chExt cx="5181601" cy="2028167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>
                  <a:solidFill>
                    <a:sysClr val="window" lastClr="FFFFFF"/>
                  </a:solidFill>
                </a:rPr>
                <a:t>Version = 6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4580758" y="3418384"/>
            <a:ext cx="2330740" cy="1819105"/>
            <a:chOff x="1219204" y="4876795"/>
            <a:chExt cx="5181603" cy="5368680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6" y="4876795"/>
              <a:ext cx="5181601" cy="5368680"/>
            </a:xfrm>
            <a:prstGeom prst="wedgeRectCallout">
              <a:avLst>
                <a:gd name="adj1" fmla="val -8478"/>
                <a:gd name="adj2" fmla="val -6901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4" y="4876798"/>
              <a:ext cx="5181601" cy="535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Groups</a:t>
              </a:r>
              <a:r>
                <a:rPr kumimoji="0" lang="en-US" sz="2800" b="0" i="0" u="none" strike="noStrike" kern="0" cap="none" spc="0" normalizeH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packets into flows, used for </a:t>
              </a:r>
              <a:r>
                <a:rPr kumimoji="0" lang="en-US" sz="2800" b="0" i="0" u="none" strike="noStrike" kern="0" cap="none" spc="0" normalizeH="0" noProof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QoS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1210791" y="3756430"/>
            <a:ext cx="2499029" cy="523220"/>
            <a:chOff x="1219204" y="4876799"/>
            <a:chExt cx="5181601" cy="2028167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>
                  <a:solidFill>
                    <a:sysClr val="window" lastClr="FFFFFF"/>
                  </a:solidFill>
                </a:rPr>
                <a:t>Ld.</a:t>
              </a:r>
              <a:r>
                <a:rPr lang="en-US" sz="2800" kern="0" noProof="0">
                  <a:solidFill>
                    <a:sysClr val="window" lastClr="FFFFFF"/>
                  </a:solidFill>
                </a:rPr>
                <a:t> IPv4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4173014" y="3756430"/>
            <a:ext cx="2177998" cy="1384996"/>
            <a:chOff x="1219204" y="4876795"/>
            <a:chExt cx="5181603" cy="5368685"/>
          </a:xfrm>
        </p:grpSpPr>
        <p:sp>
          <p:nvSpPr>
            <p:cNvPr id="48" name="Rectangular Callout 47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-8478"/>
                <a:gd name="adj2" fmla="val -74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9204" y="4876799"/>
              <a:ext cx="5181601" cy="536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>
                  <a:solidFill>
                    <a:sysClr val="window" lastClr="FFFFFF"/>
                  </a:solidFill>
                </a:rPr>
                <a:t>Ld.</a:t>
              </a:r>
              <a:r>
                <a:rPr lang="en-US" sz="2800" kern="0" noProof="0">
                  <a:solidFill>
                    <a:sysClr val="window" lastClr="FFFFFF"/>
                  </a:solidFill>
                </a:rPr>
                <a:t> Protocol </a:t>
              </a:r>
              <a:r>
                <a:rPr lang="hu-HU" sz="2800" kern="0">
                  <a:solidFill>
                    <a:sysClr val="window" lastClr="FFFFFF"/>
                  </a:solidFill>
                </a:rPr>
                <a:t>mező az</a:t>
              </a:r>
              <a:r>
                <a:rPr lang="en-US" sz="2800" kern="0" noProof="0">
                  <a:solidFill>
                    <a:sysClr val="window" lastClr="FFFFFF"/>
                  </a:solidFill>
                </a:rPr>
                <a:t> IPv4</a:t>
              </a:r>
              <a:r>
                <a:rPr lang="hu-HU" sz="2800" kern="0" noProof="0" err="1">
                  <a:solidFill>
                    <a:sysClr val="window" lastClr="FFFFFF"/>
                  </a:solidFill>
                </a:rPr>
                <a:t>-nél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 flipH="1">
            <a:off x="6528969" y="3756429"/>
            <a:ext cx="2499030" cy="954108"/>
            <a:chOff x="1219204" y="4876795"/>
            <a:chExt cx="5181603" cy="5647453"/>
          </a:xfrm>
        </p:grpSpPr>
        <p:sp>
          <p:nvSpPr>
            <p:cNvPr id="51" name="Rectangular Callout 50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8598"/>
                <a:gd name="adj2" fmla="val -8122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19204" y="4876801"/>
              <a:ext cx="5181601" cy="5647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>
                  <a:solidFill>
                    <a:sysClr val="window" lastClr="FFFFFF"/>
                  </a:solidFill>
                </a:rPr>
                <a:t>Ld. </a:t>
              </a:r>
              <a:r>
                <a:rPr lang="en-US" sz="2800" kern="0" noProof="0">
                  <a:solidFill>
                    <a:sysClr val="window" lastClr="FFFFFF"/>
                  </a:solidFill>
                </a:rPr>
                <a:t>TTL </a:t>
              </a:r>
              <a:r>
                <a:rPr lang="hu-HU" sz="2800" kern="0" noProof="0">
                  <a:solidFill>
                    <a:sysClr val="window" lastClr="FFFFFF"/>
                  </a:solidFill>
                </a:rPr>
                <a:t>az</a:t>
              </a:r>
              <a:r>
                <a:rPr lang="en-US" sz="2800" kern="0" noProof="0">
                  <a:solidFill>
                    <a:sysClr val="window" lastClr="FFFFFF"/>
                  </a:solidFill>
                </a:rPr>
                <a:t> IPv4</a:t>
              </a:r>
              <a:r>
                <a:rPr lang="hu-HU" sz="2800" kern="0" noProof="0" err="1">
                  <a:solidFill>
                    <a:sysClr val="window" lastClr="FFFFFF"/>
                  </a:solidFill>
                </a:rPr>
                <a:t>-nél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 flipH="1">
            <a:off x="1294936" y="3418385"/>
            <a:ext cx="2499029" cy="523220"/>
            <a:chOff x="1219204" y="4876799"/>
            <a:chExt cx="5181601" cy="2028167"/>
          </a:xfrm>
        </p:grpSpPr>
        <p:sp>
          <p:nvSpPr>
            <p:cNvPr id="54" name="Rectangular Callout 53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>
                  <a:solidFill>
                    <a:sysClr val="window" lastClr="FFFFFF"/>
                  </a:solidFill>
                </a:rPr>
                <a:t>Ld.</a:t>
              </a:r>
              <a:r>
                <a:rPr lang="en-US" sz="2800" kern="0" noProof="0">
                  <a:solidFill>
                    <a:sysClr val="window" lastClr="FFFFFF"/>
                  </a:solidFill>
                </a:rPr>
                <a:t> IPv4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6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Különbségek az IPv4-hez képest</a:t>
            </a:r>
            <a:r>
              <a:rPr lang="en-US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/>
              <a:t>Számos mező hiányzik az</a:t>
            </a:r>
            <a:r>
              <a:rPr lang="en-US"/>
              <a:t> IPv6</a:t>
            </a:r>
            <a:r>
              <a:rPr lang="hu-HU"/>
              <a:t> fejlécből</a:t>
            </a:r>
            <a:endParaRPr lang="en-US"/>
          </a:p>
          <a:p>
            <a:pPr lvl="1"/>
            <a:r>
              <a:rPr lang="hu-HU"/>
              <a:t>Fejléc hossza</a:t>
            </a:r>
            <a:r>
              <a:rPr lang="en-US"/>
              <a:t> – </a:t>
            </a:r>
            <a:r>
              <a:rPr lang="hu-HU"/>
              <a:t>beépült a</a:t>
            </a:r>
            <a:r>
              <a:rPr lang="en-US"/>
              <a:t> Next Header </a:t>
            </a:r>
            <a:r>
              <a:rPr lang="hu-HU"/>
              <a:t>mezőbe</a:t>
            </a:r>
            <a:endParaRPr lang="en-US"/>
          </a:p>
          <a:p>
            <a:pPr lvl="1"/>
            <a:r>
              <a:rPr lang="en-US"/>
              <a:t>Checksum – </a:t>
            </a:r>
            <a:r>
              <a:rPr lang="hu-HU"/>
              <a:t>nem igazán használták már korábban se…</a:t>
            </a:r>
            <a:endParaRPr lang="en-US"/>
          </a:p>
          <a:p>
            <a:pPr lvl="1"/>
            <a:r>
              <a:rPr lang="en-US"/>
              <a:t>Identifier, Flags, Offset</a:t>
            </a:r>
          </a:p>
          <a:p>
            <a:pPr lvl="2"/>
            <a:r>
              <a:rPr lang="en-US"/>
              <a:t>IPv6 router</a:t>
            </a:r>
            <a:r>
              <a:rPr lang="hu-HU" err="1"/>
              <a:t>ek</a:t>
            </a:r>
            <a:r>
              <a:rPr lang="hu-HU"/>
              <a:t> nem támogatják a </a:t>
            </a:r>
            <a:r>
              <a:rPr lang="hu-HU" err="1"/>
              <a:t>fragmentációt</a:t>
            </a:r>
            <a:endParaRPr lang="en-US"/>
          </a:p>
          <a:p>
            <a:pPr lvl="2"/>
            <a:r>
              <a:rPr lang="hu-HU"/>
              <a:t>Az állomások </a:t>
            </a:r>
            <a:r>
              <a:rPr lang="en-US"/>
              <a:t>MTU </a:t>
            </a:r>
            <a:r>
              <a:rPr lang="hu-HU"/>
              <a:t>felderítést alkalmaznak</a:t>
            </a:r>
            <a:endParaRPr lang="en-US"/>
          </a:p>
          <a:p>
            <a:r>
              <a:rPr lang="hu-HU"/>
              <a:t>Az Internet felhasználás súlypontjainak megváltozása</a:t>
            </a:r>
            <a:endParaRPr lang="en-US"/>
          </a:p>
          <a:p>
            <a:pPr lvl="1"/>
            <a:r>
              <a:rPr lang="hu-HU"/>
              <a:t>Napjaink hálózatai sokkal homogénebbek, mint azt kezdetben gondolták</a:t>
            </a:r>
          </a:p>
          <a:p>
            <a:pPr lvl="1"/>
            <a:r>
              <a:rPr lang="hu-HU"/>
              <a:t>Azonban a </a:t>
            </a:r>
            <a:r>
              <a:rPr lang="hu-HU" err="1"/>
              <a:t>routing</a:t>
            </a:r>
            <a:r>
              <a:rPr lang="hu-HU"/>
              <a:t> költsége és bonyolultsága domináns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Teljesítmény növekmény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/>
              <a:t>Nincsenek ellenőrizendő kontrollösszegek (</a:t>
            </a:r>
            <a:r>
              <a:rPr lang="hu-HU" err="1"/>
              <a:t>checksum</a:t>
            </a:r>
            <a:r>
              <a:rPr lang="hu-HU"/>
              <a:t>)</a:t>
            </a:r>
            <a:endParaRPr lang="en-US"/>
          </a:p>
          <a:p>
            <a:r>
              <a:rPr lang="hu-HU"/>
              <a:t>Nem szükséges a </a:t>
            </a:r>
            <a:r>
              <a:rPr lang="hu-HU" err="1"/>
              <a:t>fragmentáció</a:t>
            </a:r>
            <a:r>
              <a:rPr lang="hu-HU"/>
              <a:t> kezelése a </a:t>
            </a:r>
            <a:r>
              <a:rPr lang="hu-HU" err="1"/>
              <a:t>routerekben</a:t>
            </a:r>
            <a:endParaRPr lang="en-US"/>
          </a:p>
          <a:p>
            <a:r>
              <a:rPr lang="hu-HU"/>
              <a:t>Egyszerű </a:t>
            </a:r>
            <a:r>
              <a:rPr lang="hu-HU" err="1"/>
              <a:t>routing</a:t>
            </a:r>
            <a:r>
              <a:rPr lang="hu-HU"/>
              <a:t> tábla szerkezet</a:t>
            </a:r>
            <a:endParaRPr lang="en-US"/>
          </a:p>
          <a:p>
            <a:pPr lvl="1"/>
            <a:r>
              <a:rPr lang="hu-HU"/>
              <a:t>A cím tér nagy</a:t>
            </a:r>
            <a:endParaRPr lang="en-US"/>
          </a:p>
          <a:p>
            <a:pPr lvl="1"/>
            <a:r>
              <a:rPr lang="hu-HU"/>
              <a:t>Nincs szükség</a:t>
            </a:r>
            <a:r>
              <a:rPr lang="en-US"/>
              <a:t> CIDR</a:t>
            </a:r>
            <a:r>
              <a:rPr lang="hu-HU" err="1"/>
              <a:t>-re</a:t>
            </a:r>
            <a:r>
              <a:rPr lang="en-US"/>
              <a:t> (</a:t>
            </a:r>
            <a:r>
              <a:rPr lang="hu-HU"/>
              <a:t>de </a:t>
            </a:r>
            <a:r>
              <a:rPr lang="hu-HU" err="1"/>
              <a:t>aggregáció</a:t>
            </a:r>
            <a:r>
              <a:rPr lang="hu-HU"/>
              <a:t> szükséges</a:t>
            </a:r>
            <a:r>
              <a:rPr lang="en-US"/>
              <a:t>)</a:t>
            </a:r>
          </a:p>
          <a:p>
            <a:pPr lvl="1"/>
            <a:r>
              <a:rPr lang="hu-HU"/>
              <a:t>A szabványos alhálózat méret</a:t>
            </a:r>
            <a:r>
              <a:rPr lang="en-US"/>
              <a:t> 2</a:t>
            </a:r>
            <a:r>
              <a:rPr lang="en-US" baseline="30000"/>
              <a:t>64</a:t>
            </a:r>
            <a:r>
              <a:rPr lang="en-US"/>
              <a:t> </a:t>
            </a:r>
            <a:r>
              <a:rPr lang="hu-HU"/>
              <a:t>cím</a:t>
            </a:r>
            <a:endParaRPr lang="en-US"/>
          </a:p>
          <a:p>
            <a:r>
              <a:rPr lang="hu-HU"/>
              <a:t>Egyszerű </a:t>
            </a:r>
            <a:r>
              <a:rPr lang="hu-HU" err="1"/>
              <a:t>auto-konfiguráció</a:t>
            </a:r>
            <a:endParaRPr lang="en-US"/>
          </a:p>
          <a:p>
            <a:pPr lvl="1"/>
            <a:r>
              <a:rPr lang="en-US"/>
              <a:t>Neighbor Discovery Protocol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17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További </a:t>
            </a:r>
            <a:r>
              <a:rPr lang="en-US"/>
              <a:t>IPv6 </a:t>
            </a:r>
            <a:r>
              <a:rPr lang="hu-HU"/>
              <a:t>lehetőségek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hu-HU"/>
              <a:t>Forrás </a:t>
            </a:r>
            <a:r>
              <a:rPr lang="en-US"/>
              <a:t>Routing</a:t>
            </a:r>
          </a:p>
          <a:p>
            <a:pPr lvl="1"/>
            <a:r>
              <a:rPr lang="hu-HU"/>
              <a:t>Az állomás meghatározhatja azt az útvonalat, amelyen a csomagjait továbbítani szeretné</a:t>
            </a:r>
            <a:endParaRPr lang="en-US"/>
          </a:p>
          <a:p>
            <a:r>
              <a:rPr lang="en-US"/>
              <a:t>Mobil IP</a:t>
            </a:r>
          </a:p>
          <a:p>
            <a:pPr lvl="1"/>
            <a:r>
              <a:rPr lang="hu-HU"/>
              <a:t>Az állomások magukkal vihetik az IP címüket más hálózatokba</a:t>
            </a:r>
            <a:endParaRPr lang="en-US"/>
          </a:p>
          <a:p>
            <a:pPr lvl="1"/>
            <a:r>
              <a:rPr lang="hu-HU"/>
              <a:t>Forrás </a:t>
            </a:r>
            <a:r>
              <a:rPr lang="hu-HU" err="1"/>
              <a:t>routing</a:t>
            </a:r>
            <a:r>
              <a:rPr lang="hu-HU"/>
              <a:t> használata a csomagok irányításához</a:t>
            </a:r>
            <a:endParaRPr lang="en-US"/>
          </a:p>
          <a:p>
            <a:r>
              <a:rPr lang="en-US"/>
              <a:t>Privacy </a:t>
            </a:r>
            <a:r>
              <a:rPr lang="hu-HU"/>
              <a:t>kiterjesztések</a:t>
            </a:r>
            <a:endParaRPr lang="en-US"/>
          </a:p>
          <a:p>
            <a:pPr lvl="1"/>
            <a:r>
              <a:rPr lang="hu-HU"/>
              <a:t>Véletlenszerűen generált állomás azonosítók</a:t>
            </a:r>
            <a:endParaRPr lang="en-US"/>
          </a:p>
          <a:p>
            <a:pPr lvl="1"/>
            <a:r>
              <a:rPr lang="hu-HU"/>
              <a:t>Megnehezíti egy IP egy adott állomáshoz való kapcsolását</a:t>
            </a:r>
            <a:endParaRPr lang="en-US"/>
          </a:p>
          <a:p>
            <a:r>
              <a:rPr lang="en-US" err="1"/>
              <a:t>Jumbograms</a:t>
            </a:r>
            <a:endParaRPr lang="en-US"/>
          </a:p>
          <a:p>
            <a:pPr lvl="1"/>
            <a:r>
              <a:rPr lang="en-US"/>
              <a:t>4Gb</a:t>
            </a:r>
            <a:r>
              <a:rPr lang="hu-HU" err="1"/>
              <a:t>-es</a:t>
            </a:r>
            <a:r>
              <a:rPr lang="hu-HU"/>
              <a:t> </a:t>
            </a:r>
            <a:r>
              <a:rPr lang="hu-HU" err="1"/>
              <a:t>datagramok</a:t>
            </a:r>
            <a:r>
              <a:rPr lang="hu-HU"/>
              <a:t> küldése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23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Bevezetési nehézségek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602480"/>
            <a:ext cx="8839200" cy="210312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IPv6</a:t>
            </a:r>
            <a:r>
              <a:rPr lang="hu-HU"/>
              <a:t> bevezetése a teljes Internet frissítését jelentené</a:t>
            </a:r>
            <a:endParaRPr lang="en-US"/>
          </a:p>
          <a:p>
            <a:pPr lvl="1"/>
            <a:r>
              <a:rPr lang="hu-HU"/>
              <a:t>Minden</a:t>
            </a:r>
            <a:r>
              <a:rPr lang="en-US"/>
              <a:t> router, </a:t>
            </a:r>
            <a:r>
              <a:rPr lang="hu-HU"/>
              <a:t>minden </a:t>
            </a:r>
            <a:r>
              <a:rPr lang="hu-HU" err="1"/>
              <a:t>hoszt</a:t>
            </a:r>
            <a:endParaRPr lang="en-US"/>
          </a:p>
          <a:p>
            <a:pPr lvl="1"/>
            <a:r>
              <a:rPr lang="en-US"/>
              <a:t>ICMPv6, DHCPv6, DNSv6</a:t>
            </a:r>
          </a:p>
          <a:p>
            <a:r>
              <a:rPr lang="en-US"/>
              <a:t>2013: 0.94%</a:t>
            </a:r>
            <a:r>
              <a:rPr lang="hu-HU" err="1"/>
              <a:t>-a</a:t>
            </a:r>
            <a:r>
              <a:rPr lang="hu-HU"/>
              <a:t> a </a:t>
            </a:r>
            <a:r>
              <a:rPr lang="hu-HU" err="1"/>
              <a:t>Google</a:t>
            </a:r>
            <a:r>
              <a:rPr lang="hu-HU"/>
              <a:t> forgalmának</a:t>
            </a:r>
            <a:r>
              <a:rPr lang="en-US"/>
              <a:t> </a:t>
            </a:r>
            <a:r>
              <a:rPr lang="hu-HU"/>
              <a:t>volt </a:t>
            </a:r>
            <a:r>
              <a:rPr lang="en-US"/>
              <a:t>IPv6</a:t>
            </a:r>
            <a:r>
              <a:rPr lang="hu-HU"/>
              <a:t> feletti</a:t>
            </a:r>
          </a:p>
          <a:p>
            <a:r>
              <a:rPr lang="hu-HU"/>
              <a:t>2015: ez</a:t>
            </a:r>
            <a:r>
              <a:rPr lang="en-US"/>
              <a:t> 2.5%</a:t>
            </a:r>
          </a:p>
        </p:txBody>
      </p:sp>
      <p:sp>
        <p:nvSpPr>
          <p:cNvPr id="5" name="Left Brace 4"/>
          <p:cNvSpPr/>
          <p:nvPr/>
        </p:nvSpPr>
        <p:spPr>
          <a:xfrm>
            <a:off x="5822520" y="1848471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0800000">
            <a:off x="1367048" y="1848470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8957" y="4265524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4650" y="1677873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356662" y="2310439"/>
            <a:ext cx="4496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89135" y="329488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76983" y="3784448"/>
            <a:ext cx="445547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1552" y="2823057"/>
            <a:ext cx="71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IPv4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94185" y="2345317"/>
            <a:ext cx="20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TCP, UDP, ICMP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45213" y="1848471"/>
            <a:ext cx="488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HTTP, FTP, SMTP, RTP, IMAP, …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96050" y="3298976"/>
            <a:ext cx="4049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Ethernet, 802.11x, DOCSIS, …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17622" y="3803859"/>
            <a:ext cx="457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Fiber, Coax, Twisted Pair, Radio, …</a:t>
            </a:r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2589135" y="281714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76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/>
              <a:t>https://www.google.com/intl/en/ipv6/statistics.html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2883877" y="174439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/>
              <a:t>IPv6 </a:t>
            </a:r>
            <a:r>
              <a:rPr lang="hu-HU" b="1" err="1"/>
              <a:t>Adoption</a:t>
            </a:r>
            <a:endParaRPr lang="hu-HU" b="1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735A838-A1F4-41DE-82E6-24181241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8" y="2073375"/>
            <a:ext cx="8652541" cy="469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6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IP cím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1254239"/>
          </a:xfrm>
        </p:spPr>
        <p:txBody>
          <a:bodyPr>
            <a:normAutofit/>
          </a:bodyPr>
          <a:lstStyle/>
          <a:p>
            <a:r>
              <a:rPr lang="hu-HU" sz="1500"/>
              <a:t>Minden </a:t>
            </a:r>
            <a:r>
              <a:rPr lang="hu-HU" sz="1500" err="1"/>
              <a:t>hoszt</a:t>
            </a:r>
            <a:r>
              <a:rPr lang="hu-HU" sz="1500"/>
              <a:t> és minden router az Interneten rendelkezik egy IP-címmel, amely a hálózat számát és a </a:t>
            </a:r>
            <a:r>
              <a:rPr lang="hu-HU" sz="1500" err="1"/>
              <a:t>hoszt</a:t>
            </a:r>
            <a:r>
              <a:rPr lang="hu-HU" sz="1500"/>
              <a:t> számát kódolja. (</a:t>
            </a:r>
            <a:r>
              <a:rPr lang="hu-HU" sz="1500" i="1"/>
              <a:t>egyedi kombináció</a:t>
            </a:r>
            <a:r>
              <a:rPr lang="hu-HU" sz="1500"/>
              <a:t>)</a:t>
            </a:r>
          </a:p>
          <a:p>
            <a:r>
              <a:rPr lang="hu-HU" sz="1500"/>
              <a:t>4 bájton ábrázolják az IP-címet.</a:t>
            </a:r>
          </a:p>
          <a:p>
            <a:r>
              <a:rPr lang="hu-HU" sz="1500"/>
              <a:t>Több évtizeden keresztül 5 osztályos címzést használtak: A,B, C, D és E.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048203" y="3809931"/>
            <a:ext cx="6480000" cy="4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4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6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8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28203" y="3530828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89407" y="3530827"/>
            <a:ext cx="0" cy="279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50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532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65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582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55703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6070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63203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581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57578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706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631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60666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65666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868166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793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78733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6918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843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81821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286821" y="3670378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89321" y="3675362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157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115128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282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7207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518216" y="3681077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923216" y="3676093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25716" y="3681077"/>
            <a:ext cx="0" cy="13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008135" y="3325628"/>
            <a:ext cx="606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/>
              <a:t>32 bit</a:t>
            </a:r>
            <a:endParaRPr lang="en-US" sz="135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550591" y="3459605"/>
            <a:ext cx="2964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034757" y="3459605"/>
            <a:ext cx="2973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48204" y="3896298"/>
            <a:ext cx="202500" cy="232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>
                <a:solidFill>
                  <a:schemeClr val="tx1"/>
                </a:solidFill>
              </a:rPr>
              <a:t>0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50704" y="3896298"/>
            <a:ext cx="1417499" cy="2324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>
                <a:solidFill>
                  <a:schemeClr val="tx1"/>
                </a:solidFill>
              </a:rPr>
              <a:t>Hálózat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668204" y="3896581"/>
            <a:ext cx="4830347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err="1">
                <a:solidFill>
                  <a:schemeClr val="tx1"/>
                </a:solidFill>
              </a:rPr>
              <a:t>hoszt</a:t>
            </a:r>
            <a:r>
              <a:rPr lang="hu-HU" sz="1350">
                <a:solidFill>
                  <a:schemeClr val="tx1"/>
                </a:solidFill>
              </a:rPr>
              <a:t> 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48203" y="4250136"/>
            <a:ext cx="405000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50">
                <a:solidFill>
                  <a:schemeClr val="tx1"/>
                </a:solidFill>
              </a:rPr>
              <a:t>1  0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453203" y="4250136"/>
            <a:ext cx="2848634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>
                <a:solidFill>
                  <a:schemeClr val="tx1"/>
                </a:solidFill>
              </a:rPr>
              <a:t>Hálózat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92930" y="4252590"/>
            <a:ext cx="320562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err="1">
                <a:solidFill>
                  <a:schemeClr val="tx1"/>
                </a:solidFill>
              </a:rPr>
              <a:t>hoszt</a:t>
            </a:r>
            <a:r>
              <a:rPr lang="hu-HU" sz="1350">
                <a:solidFill>
                  <a:schemeClr val="tx1"/>
                </a:solidFill>
              </a:rPr>
              <a:t> 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051151" y="4611599"/>
            <a:ext cx="614363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>
                <a:solidFill>
                  <a:schemeClr val="tx1"/>
                </a:solidFill>
              </a:rPr>
              <a:t>1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665514" y="4611599"/>
            <a:ext cx="4230585" cy="234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>
                <a:solidFill>
                  <a:schemeClr val="tx1"/>
                </a:solidFill>
              </a:rPr>
              <a:t>Hálózat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96099" y="4614055"/>
            <a:ext cx="1605400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err="1">
                <a:solidFill>
                  <a:schemeClr val="tx1"/>
                </a:solidFill>
              </a:rPr>
              <a:t>hoszt</a:t>
            </a:r>
            <a:r>
              <a:rPr lang="hu-HU" sz="1350">
                <a:solidFill>
                  <a:schemeClr val="tx1"/>
                </a:solidFill>
              </a:rPr>
              <a:t> 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2" name="Rectangle 48"/>
          <p:cNvSpPr/>
          <p:nvPr/>
        </p:nvSpPr>
        <p:spPr>
          <a:xfrm>
            <a:off x="1049668" y="4938011"/>
            <a:ext cx="793976" cy="2430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>
                <a:solidFill>
                  <a:schemeClr val="tx1"/>
                </a:solidFill>
              </a:rPr>
              <a:t>1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0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4" name="Rectangle 50"/>
          <p:cNvSpPr/>
          <p:nvPr/>
        </p:nvSpPr>
        <p:spPr>
          <a:xfrm>
            <a:off x="1843645" y="4944371"/>
            <a:ext cx="565637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err="1">
                <a:solidFill>
                  <a:schemeClr val="tx1"/>
                </a:solidFill>
              </a:rPr>
              <a:t>többesküldéses</a:t>
            </a:r>
            <a:r>
              <a:rPr lang="hu-HU" sz="1350">
                <a:solidFill>
                  <a:schemeClr val="tx1"/>
                </a:solidFill>
              </a:rPr>
              <a:t> cím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5" name="Rectangle 48"/>
          <p:cNvSpPr/>
          <p:nvPr/>
        </p:nvSpPr>
        <p:spPr>
          <a:xfrm>
            <a:off x="1048183" y="5321150"/>
            <a:ext cx="793976" cy="2322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>
                <a:solidFill>
                  <a:schemeClr val="tx1"/>
                </a:solidFill>
              </a:rPr>
              <a:t>1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6" name="Rectangle 50"/>
          <p:cNvSpPr/>
          <p:nvPr/>
        </p:nvSpPr>
        <p:spPr>
          <a:xfrm>
            <a:off x="1842161" y="5316959"/>
            <a:ext cx="5656371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>
                <a:solidFill>
                  <a:schemeClr val="tx1"/>
                </a:solidFill>
              </a:rPr>
              <a:t>jövőbeni felhasználásra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7" name="TextBox 37"/>
          <p:cNvSpPr txBox="1"/>
          <p:nvPr/>
        </p:nvSpPr>
        <p:spPr>
          <a:xfrm>
            <a:off x="0" y="3887786"/>
            <a:ext cx="10509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/>
              <a:t>A</a:t>
            </a:r>
            <a:endParaRPr lang="en-US" sz="1350" b="1"/>
          </a:p>
        </p:txBody>
      </p:sp>
      <p:sp>
        <p:nvSpPr>
          <p:cNvPr id="58" name="TextBox 37"/>
          <p:cNvSpPr txBox="1"/>
          <p:nvPr/>
        </p:nvSpPr>
        <p:spPr>
          <a:xfrm>
            <a:off x="0" y="4232012"/>
            <a:ext cx="10509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/>
              <a:t>B</a:t>
            </a:r>
            <a:endParaRPr lang="en-US" sz="1350" b="1"/>
          </a:p>
        </p:txBody>
      </p:sp>
      <p:sp>
        <p:nvSpPr>
          <p:cNvPr id="59" name="TextBox 37"/>
          <p:cNvSpPr txBox="1"/>
          <p:nvPr/>
        </p:nvSpPr>
        <p:spPr>
          <a:xfrm>
            <a:off x="0" y="4597176"/>
            <a:ext cx="10420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/>
              <a:t>C</a:t>
            </a:r>
            <a:endParaRPr lang="en-US" sz="1350" b="1"/>
          </a:p>
        </p:txBody>
      </p:sp>
      <p:sp>
        <p:nvSpPr>
          <p:cNvPr id="60" name="TextBox 37"/>
          <p:cNvSpPr txBox="1"/>
          <p:nvPr/>
        </p:nvSpPr>
        <p:spPr>
          <a:xfrm>
            <a:off x="0" y="4914522"/>
            <a:ext cx="10598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/>
              <a:t>D</a:t>
            </a:r>
            <a:endParaRPr lang="en-US" sz="1350" b="1"/>
          </a:p>
        </p:txBody>
      </p:sp>
      <p:sp>
        <p:nvSpPr>
          <p:cNvPr id="61" name="TextBox 37"/>
          <p:cNvSpPr txBox="1"/>
          <p:nvPr/>
        </p:nvSpPr>
        <p:spPr>
          <a:xfrm>
            <a:off x="-1" y="5309695"/>
            <a:ext cx="10420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350" b="1"/>
              <a:t>E</a:t>
            </a:r>
            <a:endParaRPr lang="en-US" sz="1350" b="1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8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/>
      <p:bldP spid="41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/>
      <p:bldP spid="58" grpId="0"/>
      <p:bldP spid="59" grpId="0"/>
      <p:bldP spid="60" grpId="0"/>
      <p:bldP spid="6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u-HU" sz="3200"/>
              <a:t>https://www.google.com/intl/en/ipv6/statistics.html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2883877" y="1744394"/>
            <a:ext cx="361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/>
              <a:t>IPv6 </a:t>
            </a:r>
            <a:r>
              <a:rPr lang="hu-HU" b="1" err="1"/>
              <a:t>Adoption</a:t>
            </a:r>
            <a:endParaRPr lang="hu-HU" b="1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3DFA9DE-1B6C-4A8B-8F8E-CC0D7CE2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4" y="4328664"/>
            <a:ext cx="4424516" cy="252933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87B9F59-2456-420F-A3BC-F74EF1783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3726"/>
            <a:ext cx="5324167" cy="3136649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024F25EE-72AD-41EC-AA6C-F8CB31E85180}"/>
              </a:ext>
            </a:extLst>
          </p:cNvPr>
          <p:cNvCxnSpPr/>
          <p:nvPr/>
        </p:nvCxnSpPr>
        <p:spPr>
          <a:xfrm flipV="1">
            <a:off x="7403690" y="3274142"/>
            <a:ext cx="339213" cy="2743200"/>
          </a:xfrm>
          <a:prstGeom prst="line">
            <a:avLst/>
          </a:prstGeom>
          <a:ln w="63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9F4A8E0-624F-4168-B49C-553F4A007B14}"/>
              </a:ext>
            </a:extLst>
          </p:cNvPr>
          <p:cNvSpPr txBox="1"/>
          <p:nvPr/>
        </p:nvSpPr>
        <p:spPr>
          <a:xfrm>
            <a:off x="6931742" y="2949677"/>
            <a:ext cx="163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/>
              <a:t>27.67%</a:t>
            </a:r>
          </a:p>
        </p:txBody>
      </p:sp>
    </p:spTree>
    <p:extLst>
      <p:ext uri="{BB962C8B-B14F-4D97-AF65-F5344CB8AC3E}">
        <p14:creationId xmlns:p14="http://schemas.microsoft.com/office/powerpoint/2010/main" val="633970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2099161" y="5982441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97706" y="6003646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Átmenet</a:t>
            </a:r>
            <a:r>
              <a:rPr lang="en-US"/>
              <a:t> IPv6</a:t>
            </a:r>
            <a:r>
              <a:rPr lang="hu-HU" err="1"/>
              <a:t>-ra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910840"/>
          </a:xfrm>
        </p:spPr>
        <p:txBody>
          <a:bodyPr>
            <a:normAutofit fontScale="92500"/>
          </a:bodyPr>
          <a:lstStyle/>
          <a:p>
            <a:r>
              <a:rPr lang="hu-HU"/>
              <a:t>Hogyan történhet az átmenet </a:t>
            </a:r>
            <a:r>
              <a:rPr lang="en-US"/>
              <a:t>IPv4</a:t>
            </a:r>
            <a:r>
              <a:rPr lang="hu-HU" err="1"/>
              <a:t>-ről</a:t>
            </a:r>
            <a:r>
              <a:rPr lang="en-US"/>
              <a:t> IPv6</a:t>
            </a:r>
            <a:r>
              <a:rPr lang="hu-HU" err="1"/>
              <a:t>-ra</a:t>
            </a:r>
            <a:r>
              <a:rPr lang="en-US"/>
              <a:t>?</a:t>
            </a:r>
          </a:p>
          <a:p>
            <a:pPr lvl="1"/>
            <a:r>
              <a:rPr lang="hu-HU"/>
              <a:t>Napjainkban a legtöbb végpont a hálózat széleken</a:t>
            </a:r>
            <a:r>
              <a:rPr lang="en-US"/>
              <a:t> </a:t>
            </a:r>
            <a:r>
              <a:rPr lang="hu-HU"/>
              <a:t>támogatja az </a:t>
            </a:r>
            <a:r>
              <a:rPr lang="en-US"/>
              <a:t>IPv6</a:t>
            </a:r>
            <a:r>
              <a:rPr lang="hu-HU" err="1"/>
              <a:t>-ot</a:t>
            </a:r>
            <a:endParaRPr lang="en-US"/>
          </a:p>
          <a:p>
            <a:pPr lvl="2"/>
            <a:r>
              <a:rPr lang="en-US"/>
              <a:t>Windows/OSX/iOS/Android </a:t>
            </a:r>
            <a:r>
              <a:rPr lang="hu-HU"/>
              <a:t>mind tartalmaz </a:t>
            </a:r>
            <a:r>
              <a:rPr lang="en-US"/>
              <a:t>IPv6</a:t>
            </a:r>
            <a:r>
              <a:rPr lang="hu-HU"/>
              <a:t> támogatást</a:t>
            </a:r>
            <a:endParaRPr lang="en-US"/>
          </a:p>
          <a:p>
            <a:pPr lvl="2"/>
            <a:r>
              <a:rPr lang="hu-HU"/>
              <a:t>Az itteni </a:t>
            </a:r>
            <a:r>
              <a:rPr lang="hu-HU" err="1"/>
              <a:t>vezetéknélküli</a:t>
            </a:r>
            <a:r>
              <a:rPr lang="hu-HU"/>
              <a:t> </a:t>
            </a:r>
            <a:r>
              <a:rPr lang="hu-HU" err="1"/>
              <a:t>access</a:t>
            </a:r>
            <a:r>
              <a:rPr lang="hu-HU"/>
              <a:t> </a:t>
            </a:r>
            <a:r>
              <a:rPr lang="hu-HU" err="1"/>
              <a:t>point-ok</a:t>
            </a:r>
            <a:r>
              <a:rPr lang="hu-HU"/>
              <a:t> is</a:t>
            </a:r>
            <a:r>
              <a:rPr lang="en-US"/>
              <a:t> </a:t>
            </a:r>
            <a:r>
              <a:rPr lang="hu-HU"/>
              <a:t>valószínűleg </a:t>
            </a:r>
            <a:r>
              <a:rPr lang="en-US"/>
              <a:t>IPv6</a:t>
            </a:r>
            <a:r>
              <a:rPr lang="hu-HU"/>
              <a:t> képesek</a:t>
            </a:r>
            <a:endParaRPr lang="en-US"/>
          </a:p>
          <a:p>
            <a:pPr lvl="1"/>
            <a:r>
              <a:rPr lang="hu-HU"/>
              <a:t>Az</a:t>
            </a:r>
            <a:r>
              <a:rPr lang="en-US"/>
              <a:t> Internet </a:t>
            </a:r>
            <a:r>
              <a:rPr lang="hu-HU"/>
              <a:t>magja a probléma</a:t>
            </a:r>
          </a:p>
          <a:p>
            <a:pPr lvl="2"/>
            <a:r>
              <a:rPr lang="en-US"/>
              <a:t> IPv4 </a:t>
            </a:r>
            <a:r>
              <a:rPr lang="hu-HU"/>
              <a:t>mag nem </a:t>
            </a:r>
            <a:r>
              <a:rPr lang="hu-HU" err="1"/>
              <a:t>routolja</a:t>
            </a:r>
            <a:r>
              <a:rPr lang="hu-HU"/>
              <a:t> az IPv6 forgalmat</a:t>
            </a:r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3596386" y="5546982"/>
            <a:ext cx="2162855" cy="1078416"/>
          </a:xfrm>
          <a:prstGeom prst="cloud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Mag</a:t>
            </a:r>
            <a:endParaRPr lang="en-US"/>
          </a:p>
          <a:p>
            <a:pPr algn="ctr"/>
            <a:r>
              <a:rPr lang="en-US"/>
              <a:t>Internet</a:t>
            </a:r>
          </a:p>
        </p:txBody>
      </p:sp>
      <p:sp>
        <p:nvSpPr>
          <p:cNvPr id="7" name="Cloud 6"/>
          <p:cNvSpPr/>
          <p:nvPr/>
        </p:nvSpPr>
        <p:spPr>
          <a:xfrm>
            <a:off x="6251612" y="5469611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Üzleti hálózat</a:t>
            </a:r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335404" y="5537300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Otthoni hálózat</a:t>
            </a:r>
            <a:endParaRPr lang="en-US"/>
          </a:p>
        </p:txBody>
      </p: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5" y="6008819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41" y="5701942"/>
            <a:ext cx="1312036" cy="9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Classes\CS 4700\assets\2010_apple_ip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3" y="4785659"/>
            <a:ext cx="1036638" cy="10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37" y="4906015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610" y="5397545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260" y="6003646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 flipH="1">
            <a:off x="1294936" y="4500880"/>
            <a:ext cx="1356824" cy="980896"/>
            <a:chOff x="1219204" y="4876799"/>
            <a:chExt cx="5181601" cy="2028167"/>
          </a:xfrm>
        </p:grpSpPr>
        <p:sp>
          <p:nvSpPr>
            <p:cNvPr id="16" name="Rectangular Callout 15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34204"/>
                <a:gd name="adj2" fmla="val 77583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>
                  <a:solidFill>
                    <a:sysClr val="window" lastClr="FFFFFF"/>
                  </a:solidFill>
                </a:rPr>
                <a:t>IPv6 </a:t>
              </a:r>
              <a:r>
                <a:rPr lang="hu-HU" sz="2800" kern="0" noProof="0">
                  <a:solidFill>
                    <a:sysClr val="window" lastClr="FFFFFF"/>
                  </a:solidFill>
                </a:rPr>
                <a:t>képes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976215" y="4433278"/>
            <a:ext cx="1356824" cy="980896"/>
            <a:chOff x="1219204" y="4876799"/>
            <a:chExt cx="5181601" cy="2028167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>
                  <a:solidFill>
                    <a:sysClr val="window" lastClr="FFFFFF"/>
                  </a:solidFill>
                </a:rPr>
                <a:t>IPv6 </a:t>
              </a:r>
              <a:r>
                <a:rPr lang="hu-HU" sz="2800" kern="0" noProof="0">
                  <a:solidFill>
                    <a:sysClr val="window" lastClr="FFFFFF"/>
                  </a:solidFill>
                </a:rPr>
                <a:t>képes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3761335" y="4443438"/>
            <a:ext cx="1356824" cy="980896"/>
            <a:chOff x="1219204" y="4876799"/>
            <a:chExt cx="5181601" cy="2028167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noProof="0">
                  <a:solidFill>
                    <a:sysClr val="window" lastClr="FFFFFF"/>
                  </a:solidFill>
                </a:rPr>
                <a:t>Csak </a:t>
              </a:r>
              <a:r>
                <a:rPr lang="en-US" sz="2800" kern="0" noProof="0">
                  <a:solidFill>
                    <a:sysClr val="window" lastClr="FFFFFF"/>
                  </a:solidFill>
                </a:rPr>
                <a:t>IPv4 :(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1995802" y="5181993"/>
            <a:ext cx="4902837" cy="710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IPv6 </a:t>
            </a:r>
            <a:r>
              <a:rPr lang="hu-HU"/>
              <a:t>Csomagok</a:t>
            </a:r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3856178" y="4906015"/>
            <a:ext cx="1366034" cy="136603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Átmeneti megoldások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/>
              <a:t>Azaz hogyan </a:t>
            </a:r>
            <a:r>
              <a:rPr lang="hu-HU" err="1"/>
              <a:t>routoljunk</a:t>
            </a:r>
            <a:r>
              <a:rPr lang="hu-HU"/>
              <a:t> IPv6 forgalmaz IPv4 hálózat felett</a:t>
            </a:r>
            <a:r>
              <a:rPr lang="en-US"/>
              <a:t>?</a:t>
            </a:r>
          </a:p>
          <a:p>
            <a:r>
              <a:rPr lang="hu-HU"/>
              <a:t>Megoldás</a:t>
            </a:r>
            <a:endParaRPr lang="en-US"/>
          </a:p>
          <a:p>
            <a:pPr lvl="1"/>
            <a:r>
              <a:rPr lang="hu-HU"/>
              <a:t>Használjunk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tunnel</a:t>
            </a:r>
            <a:r>
              <a:rPr lang="hu-HU" err="1">
                <a:solidFill>
                  <a:schemeClr val="accent1"/>
                </a:solidFill>
              </a:rPr>
              <a:t>eket</a:t>
            </a:r>
            <a:r>
              <a:rPr lang="en-US"/>
              <a:t> </a:t>
            </a:r>
            <a:r>
              <a:rPr lang="hu-HU"/>
              <a:t>az IPv6 csomagok becsomagolására és IPv4 hálózaton való továbbítására</a:t>
            </a:r>
            <a:endParaRPr lang="en-US"/>
          </a:p>
          <a:p>
            <a:pPr lvl="1"/>
            <a:r>
              <a:rPr lang="hu-HU"/>
              <a:t>Számos különböző implementáció</a:t>
            </a:r>
            <a:endParaRPr lang="en-US"/>
          </a:p>
          <a:p>
            <a:pPr lvl="2"/>
            <a:r>
              <a:rPr lang="en-US"/>
              <a:t>6to4</a:t>
            </a:r>
          </a:p>
          <a:p>
            <a:pPr lvl="2"/>
            <a:r>
              <a:rPr lang="en-US"/>
              <a:t>IPv6 Rapid Deployment (6rd)</a:t>
            </a:r>
          </a:p>
          <a:p>
            <a:pPr lvl="2"/>
            <a:r>
              <a:rPr lang="en-US" err="1"/>
              <a:t>Teredo</a:t>
            </a:r>
            <a:endParaRPr lang="en-US"/>
          </a:p>
          <a:p>
            <a:pPr lvl="2"/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87658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err="1"/>
              <a:t>Routing</a:t>
            </a:r>
            <a:r>
              <a:rPr lang="hu-HU" sz="4400"/>
              <a:t> 2. felvonás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16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Újra: </a:t>
            </a:r>
            <a:r>
              <a:rPr lang="en-US"/>
              <a:t>Internet </a:t>
            </a:r>
            <a:r>
              <a:rPr lang="hu-HU"/>
              <a:t>forgalom irányítás</a:t>
            </a:r>
            <a:endParaRPr lang="en-US"/>
          </a:p>
        </p:txBody>
      </p:sp>
      <p:sp>
        <p:nvSpPr>
          <p:cNvPr id="784387" name="Rectangle 3"/>
          <p:cNvSpPr>
            <a:spLocks noGrp="1" noChangeArrowheads="1"/>
          </p:cNvSpPr>
          <p:nvPr>
            <p:ph idx="1"/>
          </p:nvPr>
        </p:nvSpPr>
        <p:spPr>
          <a:xfrm>
            <a:off x="65312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hu-HU"/>
              <a:t>Az Internet egy két szintű hierarchiába van szervezve</a:t>
            </a:r>
          </a:p>
          <a:p>
            <a:r>
              <a:rPr lang="hu-HU"/>
              <a:t>Első szint</a:t>
            </a:r>
            <a:r>
              <a:rPr lang="en-US"/>
              <a:t> – </a:t>
            </a:r>
            <a:r>
              <a:rPr lang="hu-HU"/>
              <a:t>autonóm rendszerek</a:t>
            </a:r>
            <a:r>
              <a:rPr lang="en-US"/>
              <a:t> (AS</a:t>
            </a:r>
            <a:r>
              <a:rPr lang="hu-HU" err="1"/>
              <a:t>-ek</a:t>
            </a:r>
            <a:r>
              <a:rPr lang="en-US"/>
              <a:t>)</a:t>
            </a:r>
          </a:p>
          <a:p>
            <a:pPr lvl="1"/>
            <a:r>
              <a:rPr lang="en-US"/>
              <a:t>AS – </a:t>
            </a:r>
            <a:r>
              <a:rPr lang="hu-HU"/>
              <a:t>egy adminisztratív tartomány alatti hálózat</a:t>
            </a:r>
            <a:endParaRPr lang="en-US"/>
          </a:p>
          <a:p>
            <a:pPr lvl="1"/>
            <a:r>
              <a:rPr lang="hu-HU"/>
              <a:t>Pl.</a:t>
            </a:r>
            <a:r>
              <a:rPr lang="en-US"/>
              <a:t>: </a:t>
            </a:r>
            <a:r>
              <a:rPr lang="hu-HU"/>
              <a:t>ELTE, </a:t>
            </a:r>
            <a:r>
              <a:rPr lang="en-US"/>
              <a:t>Comcast, AT&amp;T, Verizon, Sprint, </a:t>
            </a:r>
            <a:r>
              <a:rPr lang="hu-HU"/>
              <a:t>..</a:t>
            </a:r>
            <a:r>
              <a:rPr lang="en-US"/>
              <a:t>.</a:t>
            </a:r>
          </a:p>
          <a:p>
            <a:r>
              <a:rPr lang="en-US"/>
              <a:t>AS</a:t>
            </a:r>
            <a:r>
              <a:rPr lang="hu-HU" err="1"/>
              <a:t>-en</a:t>
            </a:r>
            <a:r>
              <a:rPr lang="hu-HU"/>
              <a:t> belül ún.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intra-domain</a:t>
            </a:r>
            <a:r>
              <a:rPr lang="en-US"/>
              <a:t> routing proto</a:t>
            </a:r>
            <a:r>
              <a:rPr lang="hu-HU" err="1"/>
              <a:t>kollokat</a:t>
            </a:r>
            <a:r>
              <a:rPr lang="hu-HU"/>
              <a:t> használunk</a:t>
            </a:r>
            <a:endParaRPr lang="en-US"/>
          </a:p>
          <a:p>
            <a:pPr lvl="1"/>
            <a:r>
              <a:rPr lang="en-US"/>
              <a:t>Distance Vector, </a:t>
            </a:r>
            <a:r>
              <a:rPr lang="hu-HU"/>
              <a:t>pl.:</a:t>
            </a:r>
            <a:r>
              <a:rPr lang="en-US"/>
              <a:t> Routing Information Protocol (RIP)</a:t>
            </a:r>
          </a:p>
          <a:p>
            <a:pPr lvl="1"/>
            <a:r>
              <a:rPr lang="en-US"/>
              <a:t>Link State, </a:t>
            </a:r>
            <a:r>
              <a:rPr lang="hu-HU"/>
              <a:t>pl.:</a:t>
            </a:r>
            <a:r>
              <a:rPr lang="en-US"/>
              <a:t> Open Shortest Path First (OSPF)</a:t>
            </a:r>
          </a:p>
          <a:p>
            <a:r>
              <a:rPr lang="hu-HU" err="1"/>
              <a:t>AS-ek</a:t>
            </a:r>
            <a:r>
              <a:rPr lang="hu-HU"/>
              <a:t> között ún.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inter-domain</a:t>
            </a:r>
            <a:r>
              <a:rPr lang="en-US"/>
              <a:t> routing proto</a:t>
            </a:r>
            <a:r>
              <a:rPr lang="hu-HU" err="1"/>
              <a:t>kollokat</a:t>
            </a:r>
            <a:endParaRPr lang="en-US"/>
          </a:p>
          <a:p>
            <a:pPr lvl="1"/>
            <a:r>
              <a:rPr lang="en-US"/>
              <a:t>Border Gateway Routing (BGP)</a:t>
            </a:r>
          </a:p>
          <a:p>
            <a:pPr lvl="1"/>
            <a:r>
              <a:rPr lang="hu-HU"/>
              <a:t>Napjainkban:</a:t>
            </a:r>
            <a:r>
              <a:rPr lang="en-US"/>
              <a:t> BGP-4 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</a:t>
            </a:r>
            <a:r>
              <a:rPr lang="hu-HU"/>
              <a:t> példa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827028" y="1864805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AS-1</a:t>
            </a:r>
          </a:p>
        </p:txBody>
      </p:sp>
      <p:sp>
        <p:nvSpPr>
          <p:cNvPr id="6" name="Cloud 5"/>
          <p:cNvSpPr/>
          <p:nvPr/>
        </p:nvSpPr>
        <p:spPr>
          <a:xfrm>
            <a:off x="5860918" y="2334681"/>
            <a:ext cx="2762494" cy="1986272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loud 6"/>
          <p:cNvSpPr/>
          <p:nvPr/>
        </p:nvSpPr>
        <p:spPr>
          <a:xfrm>
            <a:off x="2930885" y="4150829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0" name="Straight Connector 9"/>
          <p:cNvCxnSpPr>
            <a:endCxn id="14" idx="2"/>
          </p:cNvCxnSpPr>
          <p:nvPr/>
        </p:nvCxnSpPr>
        <p:spPr>
          <a:xfrm flipV="1">
            <a:off x="2942725" y="5890230"/>
            <a:ext cx="762432" cy="4864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3" idx="1"/>
          </p:cNvCxnSpPr>
          <p:nvPr/>
        </p:nvCxnSpPr>
        <p:spPr>
          <a:xfrm flipV="1">
            <a:off x="2208275" y="5135206"/>
            <a:ext cx="722610" cy="19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75" y="502190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60" y="611793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3219260" y="1986420"/>
            <a:ext cx="775522" cy="3034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17" y="1727681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/>
          <p:cNvCxnSpPr>
            <a:endCxn id="42" idx="1"/>
          </p:cNvCxnSpPr>
          <p:nvPr/>
        </p:nvCxnSpPr>
        <p:spPr>
          <a:xfrm>
            <a:off x="469192" y="2123544"/>
            <a:ext cx="439874" cy="6556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7" y="1864805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endCxn id="51" idx="2"/>
          </p:cNvCxnSpPr>
          <p:nvPr/>
        </p:nvCxnSpPr>
        <p:spPr>
          <a:xfrm flipV="1">
            <a:off x="6965630" y="4183624"/>
            <a:ext cx="55801" cy="64560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65" y="457048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>
            <a:endCxn id="49" idx="0"/>
          </p:cNvCxnSpPr>
          <p:nvPr/>
        </p:nvCxnSpPr>
        <p:spPr>
          <a:xfrm flipH="1">
            <a:off x="8218241" y="2366764"/>
            <a:ext cx="649224" cy="49117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00" y="198641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>
            <a:stCxn id="134" idx="1"/>
            <a:endCxn id="12" idx="3"/>
          </p:cNvCxnSpPr>
          <p:nvPr/>
        </p:nvCxnSpPr>
        <p:spPr>
          <a:xfrm flipH="1">
            <a:off x="3214695" y="2783617"/>
            <a:ext cx="2750725" cy="74980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0"/>
            <a:endCxn id="12" idx="2"/>
          </p:cNvCxnSpPr>
          <p:nvPr/>
        </p:nvCxnSpPr>
        <p:spPr>
          <a:xfrm flipH="1" flipV="1">
            <a:off x="2892138" y="3723623"/>
            <a:ext cx="683863" cy="5756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2"/>
            <a:endCxn id="132" idx="3"/>
          </p:cNvCxnSpPr>
          <p:nvPr/>
        </p:nvCxnSpPr>
        <p:spPr>
          <a:xfrm flipH="1">
            <a:off x="5788742" y="4104018"/>
            <a:ext cx="227195" cy="72768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0"/>
            <a:endCxn id="44" idx="2"/>
          </p:cNvCxnSpPr>
          <p:nvPr/>
        </p:nvCxnSpPr>
        <p:spPr>
          <a:xfrm flipH="1" flipV="1">
            <a:off x="2892138" y="2480116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3" idx="3"/>
          </p:cNvCxnSpPr>
          <p:nvPr/>
        </p:nvCxnSpPr>
        <p:spPr>
          <a:xfrm flipV="1">
            <a:off x="2208275" y="2334680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1" idx="3"/>
            <a:endCxn id="44" idx="2"/>
          </p:cNvCxnSpPr>
          <p:nvPr/>
        </p:nvCxnSpPr>
        <p:spPr>
          <a:xfrm flipV="1">
            <a:off x="2049923" y="2480116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2" idx="0"/>
            <a:endCxn id="45" idx="2"/>
          </p:cNvCxnSpPr>
          <p:nvPr/>
        </p:nvCxnSpPr>
        <p:spPr>
          <a:xfrm flipV="1">
            <a:off x="2892138" y="3159579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1" idx="3"/>
            <a:endCxn id="12" idx="1"/>
          </p:cNvCxnSpPr>
          <p:nvPr/>
        </p:nvCxnSpPr>
        <p:spPr>
          <a:xfrm>
            <a:off x="2049923" y="3495628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2" idx="0"/>
            <a:endCxn id="43" idx="1"/>
          </p:cNvCxnSpPr>
          <p:nvPr/>
        </p:nvCxnSpPr>
        <p:spPr>
          <a:xfrm flipV="1">
            <a:off x="1231624" y="2334681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1" idx="0"/>
            <a:endCxn id="42" idx="2"/>
          </p:cNvCxnSpPr>
          <p:nvPr/>
        </p:nvCxnSpPr>
        <p:spPr>
          <a:xfrm flipH="1" flipV="1">
            <a:off x="1231624" y="2969382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2"/>
            <a:endCxn id="13" idx="0"/>
          </p:cNvCxnSpPr>
          <p:nvPr/>
        </p:nvCxnSpPr>
        <p:spPr>
          <a:xfrm flipH="1">
            <a:off x="3253443" y="4679638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3898558" y="4489441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132" idx="0"/>
          </p:cNvCxnSpPr>
          <p:nvPr/>
        </p:nvCxnSpPr>
        <p:spPr>
          <a:xfrm>
            <a:off x="4916433" y="4506426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H="1" flipV="1">
            <a:off x="3253443" y="5325403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5" idx="1"/>
            <a:endCxn id="14" idx="3"/>
          </p:cNvCxnSpPr>
          <p:nvPr/>
        </p:nvCxnSpPr>
        <p:spPr>
          <a:xfrm flipH="1">
            <a:off x="4027714" y="5700033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5" idx="3"/>
          </p:cNvCxnSpPr>
          <p:nvPr/>
        </p:nvCxnSpPr>
        <p:spPr>
          <a:xfrm flipH="1">
            <a:off x="4989904" y="5021903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5" idx="0"/>
            <a:endCxn id="133" idx="2"/>
          </p:cNvCxnSpPr>
          <p:nvPr/>
        </p:nvCxnSpPr>
        <p:spPr>
          <a:xfrm flipH="1" flipV="1">
            <a:off x="3576001" y="4679638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1" idx="1"/>
            <a:endCxn id="131" idx="3"/>
          </p:cNvCxnSpPr>
          <p:nvPr/>
        </p:nvCxnSpPr>
        <p:spPr>
          <a:xfrm flipH="1" flipV="1">
            <a:off x="6338494" y="3913821"/>
            <a:ext cx="360379" cy="796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4" idx="2"/>
            <a:endCxn id="131" idx="0"/>
          </p:cNvCxnSpPr>
          <p:nvPr/>
        </p:nvCxnSpPr>
        <p:spPr>
          <a:xfrm flipH="1">
            <a:off x="6015937" y="2973814"/>
            <a:ext cx="272041" cy="7498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8" idx="1"/>
            <a:endCxn id="134" idx="3"/>
          </p:cNvCxnSpPr>
          <p:nvPr/>
        </p:nvCxnSpPr>
        <p:spPr>
          <a:xfrm flipH="1">
            <a:off x="6610535" y="2697982"/>
            <a:ext cx="415506" cy="856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48" idx="2"/>
            <a:endCxn id="51" idx="0"/>
          </p:cNvCxnSpPr>
          <p:nvPr/>
        </p:nvCxnSpPr>
        <p:spPr>
          <a:xfrm flipH="1">
            <a:off x="7021431" y="2888179"/>
            <a:ext cx="327168" cy="9150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8" idx="3"/>
            <a:endCxn id="49" idx="1"/>
          </p:cNvCxnSpPr>
          <p:nvPr/>
        </p:nvCxnSpPr>
        <p:spPr>
          <a:xfrm>
            <a:off x="7671156" y="2697982"/>
            <a:ext cx="224527" cy="350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9" idx="2"/>
            <a:endCxn id="50" idx="0"/>
          </p:cNvCxnSpPr>
          <p:nvPr/>
        </p:nvCxnSpPr>
        <p:spPr>
          <a:xfrm flipH="1">
            <a:off x="7892825" y="3238336"/>
            <a:ext cx="325416" cy="42254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0" idx="1"/>
            <a:endCxn id="51" idx="3"/>
          </p:cNvCxnSpPr>
          <p:nvPr/>
        </p:nvCxnSpPr>
        <p:spPr>
          <a:xfrm flipH="1">
            <a:off x="7343988" y="3851077"/>
            <a:ext cx="226279" cy="1423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150862" y="473598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AS-2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264298" y="305802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AS-3</a:t>
            </a:r>
          </a:p>
        </p:txBody>
      </p: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3343228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85" y="494500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9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8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317" y="429924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08" y="330543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66" y="258898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60" y="214448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20997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53" y="27791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41" y="25077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83" y="285794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267" y="366087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73" y="38032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79" y="3723623"/>
            <a:ext cx="645115" cy="380395"/>
          </a:xfrm>
          <a:prstGeom prst="rect">
            <a:avLst/>
          </a:prstGeom>
          <a:noFill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27" y="4641508"/>
            <a:ext cx="645115" cy="380395"/>
          </a:xfrm>
          <a:prstGeom prst="rect">
            <a:avLst/>
          </a:prstGeom>
          <a:noFill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43" y="4299243"/>
            <a:ext cx="645115" cy="380395"/>
          </a:xfrm>
          <a:prstGeom prst="rect">
            <a:avLst/>
          </a:prstGeom>
          <a:noFill/>
        </p:spPr>
      </p:pic>
      <p:pic>
        <p:nvPicPr>
          <p:cNvPr id="13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20" y="2593419"/>
            <a:ext cx="645115" cy="380395"/>
          </a:xfrm>
          <a:prstGeom prst="rect">
            <a:avLst/>
          </a:prstGeom>
          <a:noFill/>
        </p:spPr>
      </p:pic>
      <p:grpSp>
        <p:nvGrpSpPr>
          <p:cNvPr id="148" name="Group 147"/>
          <p:cNvGrpSpPr/>
          <p:nvPr/>
        </p:nvGrpSpPr>
        <p:grpSpPr>
          <a:xfrm flipH="1">
            <a:off x="157064" y="3953624"/>
            <a:ext cx="1582577" cy="954107"/>
            <a:chOff x="1219200" y="4876799"/>
            <a:chExt cx="5181605" cy="1384995"/>
          </a:xfrm>
        </p:grpSpPr>
        <p:sp>
          <p:nvSpPr>
            <p:cNvPr id="149" name="Rectangular Callout 14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7261"/>
                <a:gd name="adj2" fmla="val -878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219203" y="4876799"/>
              <a:ext cx="518160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Belső </a:t>
              </a:r>
              <a:r>
                <a:rPr kumimoji="0" lang="en-US" sz="2800" b="0" i="0" u="none" strike="noStrike" kern="0" cap="none" spc="0" normalizeH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Router</a:t>
              </a:r>
              <a:r>
                <a:rPr kumimoji="0" lang="hu-HU" sz="2800" b="0" i="0" u="none" strike="noStrike" kern="0" cap="none" spc="0" normalizeH="0" noProof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ek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flipH="1">
            <a:off x="5438853" y="5467326"/>
            <a:ext cx="1582577" cy="954107"/>
            <a:chOff x="1219200" y="4876799"/>
            <a:chExt cx="5181605" cy="1384995"/>
          </a:xfrm>
        </p:grpSpPr>
        <p:sp>
          <p:nvSpPr>
            <p:cNvPr id="152" name="Rectangular Callout 15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r>
                <a:rPr kumimoji="0" lang="en-US" sz="2800" b="0" i="0" u="none" strike="noStrike" kern="0" cap="none" spc="0" normalizeH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Router</a:t>
              </a:r>
              <a:r>
                <a:rPr kumimoji="0" lang="hu-HU" sz="2800" b="0" i="0" u="none" strike="noStrike" kern="0" cap="none" spc="0" normalizeH="0" noProof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ek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91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Miért van szükség </a:t>
            </a:r>
            <a:r>
              <a:rPr lang="hu-HU" err="1"/>
              <a:t>AS-ekre</a:t>
            </a:r>
            <a:r>
              <a:rPr lang="en-US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hu-HU"/>
              <a:t>A </a:t>
            </a:r>
            <a:r>
              <a:rPr lang="hu-HU" err="1"/>
              <a:t>routing</a:t>
            </a:r>
            <a:r>
              <a:rPr lang="hu-HU"/>
              <a:t> algoritmusok </a:t>
            </a:r>
            <a:r>
              <a:rPr lang="hu-HU" b="1"/>
              <a:t>nem elég hatékonyak </a:t>
            </a:r>
            <a:r>
              <a:rPr lang="hu-HU"/>
              <a:t>ahhoz, hogy a teljes Internet topológián működjenek</a:t>
            </a:r>
          </a:p>
          <a:p>
            <a:r>
              <a:rPr lang="hu-HU"/>
              <a:t>Különböző szervezetek </a:t>
            </a:r>
            <a:r>
              <a:rPr lang="hu-HU" b="1"/>
              <a:t>más-más politika</a:t>
            </a:r>
            <a:r>
              <a:rPr lang="hu-HU"/>
              <a:t> mentén akarnak forgalom irányítást (policy)</a:t>
            </a:r>
          </a:p>
          <a:p>
            <a:r>
              <a:rPr lang="hu-HU"/>
              <a:t>Lehetőség, hogy a szervezetek </a:t>
            </a:r>
            <a:r>
              <a:rPr lang="hu-HU" b="1"/>
              <a:t>elrejtsék a belső hálózatuk szerkezetét</a:t>
            </a:r>
          </a:p>
          <a:p>
            <a:r>
              <a:rPr lang="hu-HU"/>
              <a:t>Lehetőség, hogy a szervezetek </a:t>
            </a:r>
            <a:r>
              <a:rPr lang="hu-HU" b="1"/>
              <a:t>eldöntsék</a:t>
            </a:r>
            <a:r>
              <a:rPr lang="hu-HU"/>
              <a:t>, hogy mely más szervezeteken keresztül forgalmazzanak</a:t>
            </a:r>
            <a:endParaRPr lang="en-US"/>
          </a:p>
        </p:txBody>
      </p:sp>
      <p:grpSp>
        <p:nvGrpSpPr>
          <p:cNvPr id="8" name="Group 4"/>
          <p:cNvGrpSpPr/>
          <p:nvPr/>
        </p:nvGrpSpPr>
        <p:grpSpPr>
          <a:xfrm>
            <a:off x="1393857" y="5429944"/>
            <a:ext cx="6623472" cy="1456526"/>
            <a:chOff x="414979" y="3333623"/>
            <a:chExt cx="8263530" cy="1523216"/>
          </a:xfrm>
        </p:grpSpPr>
        <p:sp>
          <p:nvSpPr>
            <p:cNvPr id="9" name="Rectangle 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85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hu-HU" sz="3200">
                  <a:solidFill>
                    <a:schemeClr val="bg1"/>
                  </a:solidFill>
                </a:rPr>
                <a:t>Egyszerűbb az útvonalak számítása</a:t>
              </a:r>
              <a:endParaRPr lang="en-US" sz="320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>
                  <a:solidFill>
                    <a:schemeClr val="bg1"/>
                  </a:solidFill>
                </a:rPr>
                <a:t>Nagyobb rugalmasság</a:t>
              </a:r>
              <a:endParaRPr lang="en-US" sz="320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>
                  <a:solidFill>
                    <a:schemeClr val="bg1"/>
                  </a:solidFill>
                </a:rPr>
                <a:t>Nagyobb autonómia/függetlenség</a:t>
              </a:r>
              <a:endParaRPr lang="en-US" sz="32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80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AS számok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/>
              <a:t>Minden</a:t>
            </a:r>
            <a:r>
              <a:rPr lang="en-US"/>
              <a:t> AS</a:t>
            </a:r>
            <a:r>
              <a:rPr lang="hu-HU" err="1"/>
              <a:t>-t</a:t>
            </a:r>
            <a:r>
              <a:rPr lang="en-US"/>
              <a:t> </a:t>
            </a:r>
            <a:r>
              <a:rPr lang="hu-HU"/>
              <a:t>egy AS szám (ASN) azonosít</a:t>
            </a:r>
            <a:endParaRPr lang="en-US"/>
          </a:p>
          <a:p>
            <a:pPr lvl="1"/>
            <a:r>
              <a:rPr lang="en-US"/>
              <a:t>16</a:t>
            </a:r>
            <a:r>
              <a:rPr lang="hu-HU"/>
              <a:t> </a:t>
            </a:r>
            <a:r>
              <a:rPr lang="en-US"/>
              <a:t>bit</a:t>
            </a:r>
            <a:r>
              <a:rPr lang="hu-HU"/>
              <a:t>es érték</a:t>
            </a:r>
            <a:r>
              <a:rPr lang="en-US"/>
              <a:t> (</a:t>
            </a:r>
            <a:r>
              <a:rPr lang="hu-HU"/>
              <a:t>a legújabb protokollok már</a:t>
            </a:r>
            <a:r>
              <a:rPr lang="en-US"/>
              <a:t> 32</a:t>
            </a:r>
            <a:r>
              <a:rPr lang="hu-HU"/>
              <a:t> </a:t>
            </a:r>
            <a:r>
              <a:rPr lang="en-US"/>
              <a:t>bit</a:t>
            </a:r>
            <a:r>
              <a:rPr lang="hu-HU"/>
              <a:t>es azonosítókat is támogatnak</a:t>
            </a:r>
            <a:r>
              <a:rPr lang="en-US"/>
              <a:t>)</a:t>
            </a:r>
          </a:p>
          <a:p>
            <a:pPr lvl="1"/>
            <a:r>
              <a:rPr lang="en-US"/>
              <a:t>64512 – 65535 </a:t>
            </a:r>
            <a:r>
              <a:rPr lang="hu-HU"/>
              <a:t>más célra foglalt</a:t>
            </a:r>
            <a:endParaRPr lang="en-US"/>
          </a:p>
          <a:p>
            <a:r>
              <a:rPr lang="hu-HU"/>
              <a:t>Jelenleg kb. </a:t>
            </a:r>
            <a:r>
              <a:rPr lang="en-US"/>
              <a:t>40000 AS</a:t>
            </a:r>
            <a:r>
              <a:rPr lang="hu-HU"/>
              <a:t> szám létezik</a:t>
            </a:r>
            <a:endParaRPr lang="en-US"/>
          </a:p>
          <a:p>
            <a:pPr lvl="1"/>
            <a:r>
              <a:rPr lang="en-US"/>
              <a:t>AT&amp;T: 5074, 6341, 7018, …</a:t>
            </a:r>
          </a:p>
          <a:p>
            <a:pPr lvl="1"/>
            <a:r>
              <a:rPr lang="en-US"/>
              <a:t>Sprint: 1239, 1240, 6211, 6242, …</a:t>
            </a:r>
          </a:p>
          <a:p>
            <a:pPr lvl="1"/>
            <a:r>
              <a:rPr lang="hu-HU"/>
              <a:t>ELTE</a:t>
            </a:r>
            <a:r>
              <a:rPr lang="en-US"/>
              <a:t>: </a:t>
            </a:r>
            <a:r>
              <a:rPr lang="hu-HU"/>
              <a:t>2012</a:t>
            </a:r>
            <a:endParaRPr lang="en-US"/>
          </a:p>
          <a:p>
            <a:pPr lvl="1"/>
            <a:r>
              <a:rPr lang="en-US"/>
              <a:t>Google 15169, 36561 (formerly YT), + others</a:t>
            </a:r>
          </a:p>
          <a:p>
            <a:pPr lvl="1"/>
            <a:r>
              <a:rPr lang="en-US"/>
              <a:t>Facebook 32934</a:t>
            </a:r>
          </a:p>
          <a:p>
            <a:pPr lvl="1"/>
            <a:r>
              <a:rPr lang="hu-HU" err="1"/>
              <a:t>Észak-amerkiai</a:t>
            </a:r>
            <a:r>
              <a:rPr lang="hu-HU"/>
              <a:t> </a:t>
            </a:r>
            <a:r>
              <a:rPr lang="hu-HU" err="1"/>
              <a:t>AS-ek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hlinkClick r:id="rId2"/>
              </a:rPr>
              <a:t>ftp://ftp.arin.net/info/asn.txt</a:t>
            </a:r>
            <a:endParaRPr lang="en-US"/>
          </a:p>
          <a:p>
            <a:pPr lvl="1"/>
            <a:endParaRPr lang="en-US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0281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Inter-Domain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hu-HU"/>
              <a:t>A globális összeköttetéshez szükséges!!!</a:t>
            </a:r>
            <a:endParaRPr lang="en-US"/>
          </a:p>
          <a:p>
            <a:pPr lvl="1"/>
            <a:r>
              <a:rPr lang="hu-HU"/>
              <a:t>Azaz minden </a:t>
            </a:r>
            <a:r>
              <a:rPr lang="hu-HU" err="1"/>
              <a:t>AS-nek</a:t>
            </a:r>
            <a:r>
              <a:rPr lang="hu-HU"/>
              <a:t> </a:t>
            </a:r>
            <a:r>
              <a:rPr lang="hu-HU" b="1" u="sng"/>
              <a:t>ugyanazt</a:t>
            </a:r>
            <a:r>
              <a:rPr lang="hu-HU"/>
              <a:t> a protokollt kell használnia</a:t>
            </a:r>
            <a:endParaRPr lang="en-US"/>
          </a:p>
          <a:p>
            <a:pPr lvl="1"/>
            <a:r>
              <a:rPr lang="hu-HU"/>
              <a:t>Szemben az </a:t>
            </a:r>
            <a:r>
              <a:rPr lang="hu-HU" err="1"/>
              <a:t>intra-domain</a:t>
            </a:r>
            <a:r>
              <a:rPr lang="hu-HU"/>
              <a:t> </a:t>
            </a:r>
            <a:r>
              <a:rPr lang="hu-HU" err="1"/>
              <a:t>routing-gal</a:t>
            </a:r>
            <a:endParaRPr lang="en-US"/>
          </a:p>
          <a:p>
            <a:r>
              <a:rPr lang="hu-HU"/>
              <a:t>Milyen követelmények vannak</a:t>
            </a:r>
            <a:r>
              <a:rPr lang="en-US"/>
              <a:t>?</a:t>
            </a:r>
          </a:p>
          <a:p>
            <a:pPr lvl="1"/>
            <a:r>
              <a:rPr lang="hu-HU"/>
              <a:t>Skálázódás</a:t>
            </a:r>
            <a:endParaRPr lang="en-US"/>
          </a:p>
          <a:p>
            <a:pPr lvl="1"/>
            <a:r>
              <a:rPr lang="hu-HU"/>
              <a:t>Rugalmas útvonal választás</a:t>
            </a:r>
            <a:endParaRPr lang="en-US"/>
          </a:p>
          <a:p>
            <a:pPr lvl="2"/>
            <a:r>
              <a:rPr lang="hu-HU"/>
              <a:t>Költség</a:t>
            </a:r>
            <a:endParaRPr lang="en-US"/>
          </a:p>
          <a:p>
            <a:pPr lvl="2"/>
            <a:r>
              <a:rPr lang="hu-HU"/>
              <a:t>Forgalom irányítás egy hiba kikerülésére</a:t>
            </a:r>
            <a:endParaRPr lang="en-US"/>
          </a:p>
          <a:p>
            <a:r>
              <a:rPr lang="hu-HU"/>
              <a:t>Milyen protokollt válasszunk?</a:t>
            </a:r>
          </a:p>
          <a:p>
            <a:pPr lvl="1"/>
            <a:r>
              <a:rPr lang="en-US"/>
              <a:t>link state </a:t>
            </a:r>
            <a:r>
              <a:rPr lang="hu-HU"/>
              <a:t> vagy</a:t>
            </a:r>
            <a:r>
              <a:rPr lang="en-US"/>
              <a:t> distance vector?</a:t>
            </a:r>
          </a:p>
          <a:p>
            <a:pPr lvl="1"/>
            <a:r>
              <a:rPr lang="hu-HU"/>
              <a:t>Válasz</a:t>
            </a:r>
            <a:r>
              <a:rPr lang="en-US"/>
              <a:t>: </a:t>
            </a:r>
            <a:r>
              <a:rPr lang="hu-HU"/>
              <a:t>A </a:t>
            </a:r>
            <a:r>
              <a:rPr lang="en-US"/>
              <a:t>BGP </a:t>
            </a:r>
            <a:r>
              <a:rPr lang="hu-HU"/>
              <a:t>egy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path vector </a:t>
            </a:r>
            <a:r>
              <a:rPr lang="hu-HU">
                <a:solidFill>
                  <a:schemeClr val="accent1"/>
                </a:solidFill>
              </a:rPr>
              <a:t>(útvonal vektor) </a:t>
            </a:r>
            <a:r>
              <a:rPr lang="en-US"/>
              <a:t>proto</a:t>
            </a:r>
            <a:r>
              <a:rPr lang="hu-HU" err="1"/>
              <a:t>koll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9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err="1"/>
              <a:t>B</a:t>
            </a:r>
            <a:r>
              <a:rPr lang="hu-HU" err="1"/>
              <a:t>order</a:t>
            </a:r>
            <a:r>
              <a:rPr lang="hu-HU" b="1"/>
              <a:t> </a:t>
            </a:r>
            <a:r>
              <a:rPr lang="hu-HU" b="1" err="1"/>
              <a:t>G</a:t>
            </a:r>
            <a:r>
              <a:rPr lang="hu-HU" err="1"/>
              <a:t>ateway</a:t>
            </a:r>
            <a:r>
              <a:rPr lang="hu-HU" b="1"/>
              <a:t> </a:t>
            </a:r>
            <a:r>
              <a:rPr lang="hu-HU" b="1" err="1"/>
              <a:t>P</a:t>
            </a:r>
            <a:r>
              <a:rPr lang="hu-HU" err="1"/>
              <a:t>rotocol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200" b="1" cap="small"/>
              <a:t>Általános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 err="1"/>
              <a:t>AS-ek</a:t>
            </a:r>
            <a:r>
              <a:rPr lang="hu-HU" sz="2200"/>
              <a:t> közötti </a:t>
            </a:r>
            <a:r>
              <a:rPr lang="hu-HU" sz="2200" i="1"/>
              <a:t>(</a:t>
            </a:r>
            <a:r>
              <a:rPr lang="hu-HU" sz="2200" i="1" err="1"/>
              <a:t>exterior</a:t>
            </a:r>
            <a:r>
              <a:rPr lang="hu-HU" sz="2200" i="1"/>
              <a:t> </a:t>
            </a:r>
            <a:r>
              <a:rPr lang="hu-HU" sz="2200" i="1" err="1"/>
              <a:t>gateway</a:t>
            </a:r>
            <a:r>
              <a:rPr lang="hu-HU" sz="2200" i="1"/>
              <a:t> </a:t>
            </a:r>
            <a:r>
              <a:rPr lang="hu-HU" sz="2200" i="1" err="1"/>
              <a:t>protocol</a:t>
            </a:r>
            <a:r>
              <a:rPr lang="hu-HU" sz="2200" i="1"/>
              <a:t>)</a:t>
            </a:r>
            <a:r>
              <a:rPr lang="hu-HU" sz="2200"/>
              <a:t>. 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/>
              <a:t>Eltérő célok vannak forgalomirányítási szempontból, mint az </a:t>
            </a:r>
            <a:r>
              <a:rPr lang="hu-HU" sz="2200" err="1"/>
              <a:t>AS-eken</a:t>
            </a:r>
            <a:r>
              <a:rPr lang="hu-HU" sz="2200"/>
              <a:t> belüli protokollnál.</a:t>
            </a:r>
          </a:p>
          <a:p>
            <a:pPr marL="91440" lvl="1" indent="-91440">
              <a:spcBef>
                <a:spcPts val="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hu-HU" sz="2200"/>
              <a:t>Politikai szempontok szerepet játszathatnak a forgalomirányítási döntésben.</a:t>
            </a:r>
          </a:p>
          <a:p>
            <a:pPr marL="0" lvl="1" indent="0">
              <a:spcBef>
                <a:spcPts val="0"/>
              </a:spcBef>
              <a:spcAft>
                <a:spcPts val="200"/>
              </a:spcAft>
              <a:buSzPct val="100000"/>
              <a:buNone/>
            </a:pPr>
            <a:r>
              <a:rPr lang="hu-HU" sz="2200" b="1" cap="small"/>
              <a:t>Néhány példa forgalomirányítási korlátozásra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/>
              <a:t>Ne legyen átmenő forgalom bizonyos </a:t>
            </a:r>
            <a:r>
              <a:rPr lang="hu-HU" sz="2200" err="1"/>
              <a:t>AS-eken</a:t>
            </a:r>
            <a:r>
              <a:rPr lang="hu-HU" sz="2200"/>
              <a:t> keresztül.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/>
              <a:t>Csak akkor haladjunk át Albánián, ha nincs más út a célhoz.</a:t>
            </a:r>
          </a:p>
          <a:p>
            <a:pPr marL="468630" lvl="2" indent="-285750">
              <a:spcBef>
                <a:spcPts val="0"/>
              </a:spcBef>
              <a:spcAft>
                <a:spcPts val="200"/>
              </a:spcAft>
              <a:buSzPct val="100000"/>
            </a:pPr>
            <a:r>
              <a:rPr lang="hu-HU" sz="2200"/>
              <a:t>Az IBM-nél kezdődő illetve végződő forgalom ne menjen át a </a:t>
            </a:r>
            <a:r>
              <a:rPr lang="hu-HU" sz="2200" err="1"/>
              <a:t>Microsoft-on</a:t>
            </a:r>
            <a:r>
              <a:rPr lang="hu-HU" sz="2200"/>
              <a:t>.</a:t>
            </a:r>
          </a:p>
          <a:p>
            <a:pPr>
              <a:spcBef>
                <a:spcPts val="0"/>
              </a:spcBef>
            </a:pPr>
            <a:r>
              <a:rPr lang="hu-HU" sz="2200"/>
              <a:t>A politikai jellegű szabályokat kézzel konfigurálják a </a:t>
            </a:r>
            <a:r>
              <a:rPr lang="hu-HU" sz="2200" err="1"/>
              <a:t>BGP-routeren</a:t>
            </a:r>
            <a:r>
              <a:rPr lang="hu-HU" sz="2200"/>
              <a:t>. </a:t>
            </a:r>
          </a:p>
          <a:p>
            <a:pPr>
              <a:spcBef>
                <a:spcPts val="0"/>
              </a:spcBef>
            </a:pPr>
            <a:r>
              <a:rPr lang="hu-HU" sz="2200"/>
              <a:t>A BGP router szempontjából a világ </a:t>
            </a:r>
            <a:r>
              <a:rPr lang="hu-HU" sz="2200" err="1"/>
              <a:t>AS-ekből</a:t>
            </a:r>
            <a:r>
              <a:rPr lang="hu-HU" sz="2200"/>
              <a:t> és a közöttük átmenő vonalakból áll.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cap="small"/>
              <a:t>Definíció</a:t>
            </a:r>
          </a:p>
          <a:p>
            <a:pPr>
              <a:spcBef>
                <a:spcPts val="0"/>
              </a:spcBef>
            </a:pPr>
            <a:r>
              <a:rPr lang="hu-HU" sz="2200"/>
              <a:t>Két AS összekötött, ha van köztük a </a:t>
            </a:r>
            <a:r>
              <a:rPr lang="hu-HU" sz="2200" err="1"/>
              <a:t>BGP-router-eiket</a:t>
            </a:r>
            <a:r>
              <a:rPr lang="hu-HU" sz="2200"/>
              <a:t> összekötő él.</a:t>
            </a:r>
          </a:p>
          <a:p>
            <a:endParaRPr lang="en-US" sz="2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IP cím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685804"/>
          </a:xfrm>
        </p:spPr>
        <p:txBody>
          <a:bodyPr>
            <a:normAutofit/>
          </a:bodyPr>
          <a:lstStyle/>
          <a:p>
            <a:r>
              <a:rPr lang="hu-HU" sz="1500"/>
              <a:t>Az IP-t pontokkal elválasztott decimális rendszerben írják. Például: </a:t>
            </a:r>
            <a:r>
              <a:rPr lang="hu-HU" sz="1500" i="1"/>
              <a:t>192.168.0.1</a:t>
            </a:r>
          </a:p>
          <a:p>
            <a:r>
              <a:rPr lang="hu-HU" sz="1500"/>
              <a:t>Van pár speciális cím. Lásd az alábbiakban.</a:t>
            </a:r>
          </a:p>
        </p:txBody>
      </p:sp>
      <p:sp>
        <p:nvSpPr>
          <p:cNvPr id="40" name="Rectangle 40"/>
          <p:cNvSpPr/>
          <p:nvPr/>
        </p:nvSpPr>
        <p:spPr>
          <a:xfrm>
            <a:off x="869005" y="3071394"/>
            <a:ext cx="5424053" cy="22673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>
                <a:solidFill>
                  <a:schemeClr val="tx1"/>
                </a:solidFill>
              </a:rPr>
              <a:t>0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0</a:t>
            </a:r>
            <a:r>
              <a:rPr lang="hu-HU" sz="1200">
                <a:solidFill>
                  <a:schemeClr val="tx1"/>
                </a:solidFill>
              </a:rPr>
              <a:t> 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3" name="Rectangle 45"/>
          <p:cNvSpPr/>
          <p:nvPr/>
        </p:nvSpPr>
        <p:spPr>
          <a:xfrm>
            <a:off x="869004" y="3425232"/>
            <a:ext cx="2547257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>
                <a:solidFill>
                  <a:schemeClr val="tx1"/>
                </a:solidFill>
              </a:rPr>
              <a:t>0..0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5" name="Rectangle 47"/>
          <p:cNvSpPr/>
          <p:nvPr/>
        </p:nvSpPr>
        <p:spPr>
          <a:xfrm>
            <a:off x="3416261" y="3427687"/>
            <a:ext cx="2876798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 err="1">
                <a:solidFill>
                  <a:schemeClr val="tx1"/>
                </a:solidFill>
              </a:rPr>
              <a:t>hoszt</a:t>
            </a:r>
            <a:r>
              <a:rPr lang="hu-HU" sz="1350">
                <a:solidFill>
                  <a:schemeClr val="tx1"/>
                </a:solidFill>
              </a:rPr>
              <a:t> 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7" name="Rectangle 49"/>
          <p:cNvSpPr/>
          <p:nvPr/>
        </p:nvSpPr>
        <p:spPr>
          <a:xfrm>
            <a:off x="869004" y="4107329"/>
            <a:ext cx="2538351" cy="234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>
                <a:solidFill>
                  <a:schemeClr val="tx1"/>
                </a:solidFill>
              </a:rPr>
              <a:t>Hálózat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8" name="Rectangle 50"/>
          <p:cNvSpPr/>
          <p:nvPr/>
        </p:nvSpPr>
        <p:spPr>
          <a:xfrm>
            <a:off x="3407355" y="4097538"/>
            <a:ext cx="2885703" cy="23216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>
                <a:solidFill>
                  <a:schemeClr val="tx1"/>
                </a:solidFill>
              </a:rPr>
              <a:t>1..1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60097" y="4444292"/>
            <a:ext cx="1425039" cy="2376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>
                <a:solidFill>
                  <a:schemeClr val="tx1"/>
                </a:solidFill>
              </a:rPr>
              <a:t>0  1  </a:t>
            </a:r>
            <a:r>
              <a:rPr lang="hu-HU" sz="1100" err="1">
                <a:solidFill>
                  <a:schemeClr val="tx1"/>
                </a:solidFill>
              </a:rPr>
              <a:t>1</a:t>
            </a:r>
            <a:r>
              <a:rPr lang="hu-HU" sz="1100">
                <a:solidFill>
                  <a:schemeClr val="tx1"/>
                </a:solidFill>
              </a:rPr>
              <a:t>  </a:t>
            </a:r>
            <a:r>
              <a:rPr lang="hu-HU" sz="1100" err="1">
                <a:solidFill>
                  <a:schemeClr val="tx1"/>
                </a:solidFill>
              </a:rPr>
              <a:t>1</a:t>
            </a:r>
            <a:r>
              <a:rPr lang="hu-HU" sz="1100">
                <a:solidFill>
                  <a:schemeClr val="tx1"/>
                </a:solidFill>
              </a:rPr>
              <a:t>  </a:t>
            </a:r>
            <a:r>
              <a:rPr lang="hu-HU" sz="1100" err="1">
                <a:solidFill>
                  <a:schemeClr val="tx1"/>
                </a:solidFill>
              </a:rPr>
              <a:t>1</a:t>
            </a:r>
            <a:r>
              <a:rPr lang="hu-HU" sz="1100">
                <a:solidFill>
                  <a:schemeClr val="tx1"/>
                </a:solidFill>
              </a:rPr>
              <a:t>  </a:t>
            </a:r>
            <a:r>
              <a:rPr lang="hu-HU" sz="1100" err="1">
                <a:solidFill>
                  <a:schemeClr val="tx1"/>
                </a:solidFill>
              </a:rPr>
              <a:t>1</a:t>
            </a:r>
            <a:r>
              <a:rPr lang="hu-HU" sz="1100">
                <a:solidFill>
                  <a:schemeClr val="tx1"/>
                </a:solidFill>
              </a:rPr>
              <a:t>  </a:t>
            </a:r>
            <a:r>
              <a:rPr lang="hu-HU" sz="1100" err="1">
                <a:solidFill>
                  <a:schemeClr val="tx1"/>
                </a:solidFill>
              </a:rPr>
              <a:t>1</a:t>
            </a:r>
            <a:r>
              <a:rPr lang="hu-HU" sz="1100">
                <a:solidFill>
                  <a:schemeClr val="tx1"/>
                </a:solidFill>
              </a:rPr>
              <a:t>  </a:t>
            </a:r>
            <a:r>
              <a:rPr lang="hu-HU" sz="1100" err="1">
                <a:solidFill>
                  <a:schemeClr val="tx1"/>
                </a:solidFill>
              </a:rPr>
              <a:t>1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0" name="Rectangle 50"/>
          <p:cNvSpPr/>
          <p:nvPr/>
        </p:nvSpPr>
        <p:spPr>
          <a:xfrm>
            <a:off x="2285136" y="4449125"/>
            <a:ext cx="3999016" cy="2376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350">
                <a:solidFill>
                  <a:schemeClr val="tx1"/>
                </a:solidFill>
              </a:rPr>
              <a:t>(bármi)</a:t>
            </a:r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3" name="TextBox 37"/>
          <p:cNvSpPr txBox="1"/>
          <p:nvPr/>
        </p:nvSpPr>
        <p:spPr>
          <a:xfrm>
            <a:off x="6301964" y="3041827"/>
            <a:ext cx="10772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/>
              <a:t>Ez egy </a:t>
            </a:r>
            <a:r>
              <a:rPr lang="hu-HU" sz="1350" err="1"/>
              <a:t>hoszt</a:t>
            </a:r>
            <a:r>
              <a:rPr lang="hu-HU" sz="1350"/>
              <a:t>.</a:t>
            </a:r>
            <a:endParaRPr lang="en-US" sz="1350"/>
          </a:p>
        </p:txBody>
      </p:sp>
      <p:sp>
        <p:nvSpPr>
          <p:cNvPr id="54" name="Rectangle 40"/>
          <p:cNvSpPr/>
          <p:nvPr/>
        </p:nvSpPr>
        <p:spPr>
          <a:xfrm>
            <a:off x="867520" y="3791336"/>
            <a:ext cx="5424053" cy="226739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>
                <a:solidFill>
                  <a:schemeClr val="tx1"/>
                </a:solidFill>
              </a:rPr>
              <a:t>1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 </a:t>
            </a:r>
            <a:r>
              <a:rPr lang="hu-HU" sz="1200" err="1">
                <a:solidFill>
                  <a:schemeClr val="tx1"/>
                </a:solidFill>
              </a:rPr>
              <a:t>1</a:t>
            </a:r>
            <a:r>
              <a:rPr lang="hu-HU" sz="1200">
                <a:solidFill>
                  <a:schemeClr val="tx1"/>
                </a:solidFill>
              </a:rPr>
              <a:t> 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5" name="TextBox 37"/>
          <p:cNvSpPr txBox="1"/>
          <p:nvPr/>
        </p:nvSpPr>
        <p:spPr>
          <a:xfrm>
            <a:off x="6309390" y="3396604"/>
            <a:ext cx="21737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/>
              <a:t>Ez egy </a:t>
            </a:r>
            <a:r>
              <a:rPr lang="hu-HU" sz="1350" err="1"/>
              <a:t>hoszt</a:t>
            </a:r>
            <a:r>
              <a:rPr lang="hu-HU" sz="1350"/>
              <a:t> ezen hálózaton.</a:t>
            </a:r>
            <a:endParaRPr lang="en-US" sz="1350"/>
          </a:p>
        </p:txBody>
      </p:sp>
      <p:sp>
        <p:nvSpPr>
          <p:cNvPr id="56" name="TextBox 37"/>
          <p:cNvSpPr txBox="1"/>
          <p:nvPr/>
        </p:nvSpPr>
        <p:spPr>
          <a:xfrm>
            <a:off x="6298998" y="3760285"/>
            <a:ext cx="22397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/>
              <a:t>Adatszórás a helyi hálózaton.</a:t>
            </a:r>
            <a:endParaRPr lang="en-US" sz="1350"/>
          </a:p>
        </p:txBody>
      </p:sp>
      <p:sp>
        <p:nvSpPr>
          <p:cNvPr id="57" name="TextBox 37"/>
          <p:cNvSpPr txBox="1"/>
          <p:nvPr/>
        </p:nvSpPr>
        <p:spPr>
          <a:xfrm>
            <a:off x="6297511" y="4088341"/>
            <a:ext cx="24620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/>
              <a:t>Adatszórás egy távoli hálózaton.</a:t>
            </a:r>
            <a:endParaRPr lang="en-US" sz="1350"/>
          </a:p>
        </p:txBody>
      </p:sp>
      <p:sp>
        <p:nvSpPr>
          <p:cNvPr id="58" name="TextBox 37"/>
          <p:cNvSpPr txBox="1"/>
          <p:nvPr/>
        </p:nvSpPr>
        <p:spPr>
          <a:xfrm>
            <a:off x="6287120" y="4425304"/>
            <a:ext cx="1197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/>
              <a:t>Visszacsatolás.</a:t>
            </a:r>
            <a:endParaRPr lang="en-US" sz="13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4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4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 animBg="1"/>
      <p:bldP spid="43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3" grpId="0"/>
      <p:bldP spid="54" grpId="0" animBg="1"/>
      <p:bldP spid="55" grpId="0"/>
      <p:bldP spid="56" grpId="0"/>
      <p:bldP spid="57" grpId="0"/>
      <p:bldP spid="5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err="1"/>
              <a:t>B</a:t>
            </a:r>
            <a:r>
              <a:rPr lang="hu-HU" err="1"/>
              <a:t>order</a:t>
            </a:r>
            <a:r>
              <a:rPr lang="hu-HU" b="1"/>
              <a:t> </a:t>
            </a:r>
            <a:r>
              <a:rPr lang="hu-HU" b="1" err="1"/>
              <a:t>G</a:t>
            </a:r>
            <a:r>
              <a:rPr lang="hu-HU" err="1"/>
              <a:t>ateway</a:t>
            </a:r>
            <a:r>
              <a:rPr lang="hu-HU" b="1"/>
              <a:t> </a:t>
            </a:r>
            <a:r>
              <a:rPr lang="hu-HU" b="1" err="1"/>
              <a:t>P</a:t>
            </a:r>
            <a:r>
              <a:rPr lang="hu-HU" err="1"/>
              <a:t>rotocol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b="1" cap="small"/>
              <a:t>Hálózatok csoportosítása az átmenő forgalom szempontjából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/>
              <a:t>Csonka hálózatok</a:t>
            </a:r>
            <a:r>
              <a:rPr lang="hu-HU" sz="2200"/>
              <a:t>, amelyeknek csak egyetlen összeköttetésük van a BGP gráffal. 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/>
              <a:t>Többszörösen bekötött hálózatok</a:t>
            </a:r>
            <a:r>
              <a:rPr lang="hu-HU" sz="2200"/>
              <a:t>, amelyeket használhatna az átmenő forgalom, de ezek ezt megtagadják. 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sz="2200" b="1"/>
              <a:t>Tranzit hálózatok</a:t>
            </a:r>
            <a:r>
              <a:rPr lang="hu-HU" sz="2200"/>
              <a:t>, amelyek némi megkötéssel, illetve általában fizetség ellenében, készek kezelni harmadik fél csomagjait.</a:t>
            </a:r>
          </a:p>
          <a:p>
            <a:pPr marL="0" indent="0">
              <a:buNone/>
            </a:pPr>
            <a:r>
              <a:rPr lang="hu-HU" sz="2200" b="1" cap="small"/>
              <a:t>Jellemzők</a:t>
            </a:r>
          </a:p>
          <a:p>
            <a:pPr>
              <a:spcBef>
                <a:spcPts val="200"/>
              </a:spcBef>
            </a:pPr>
            <a:r>
              <a:rPr lang="hu-HU" sz="2200"/>
              <a:t>A BGP </a:t>
            </a:r>
            <a:r>
              <a:rPr lang="hu-HU" sz="2200" err="1"/>
              <a:t>router-ek</a:t>
            </a:r>
            <a:r>
              <a:rPr lang="hu-HU" sz="2200"/>
              <a:t> páronként </a:t>
            </a:r>
            <a:r>
              <a:rPr lang="hu-HU" sz="2200" err="1"/>
              <a:t>TCP-összeköttetést</a:t>
            </a:r>
            <a:r>
              <a:rPr lang="hu-HU" sz="2200"/>
              <a:t> létrehozva kommunikálnak egymással.</a:t>
            </a:r>
          </a:p>
          <a:p>
            <a:pPr>
              <a:spcBef>
                <a:spcPts val="200"/>
              </a:spcBef>
            </a:pPr>
            <a:r>
              <a:rPr lang="hu-HU" sz="2200"/>
              <a:t>A BGP alapvetően távolságvektor protokoll, viszont a router nyomon követi a használt útvonalat, és az útvonalat mondja meg a szomszédjainak.</a:t>
            </a:r>
          </a:p>
          <a:p>
            <a:endParaRPr lang="en-US" sz="2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9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BGP </a:t>
            </a:r>
            <a:r>
              <a:rPr lang="hu-HU"/>
              <a:t>egyszerűsített működése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55596" y="1716912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/>
              <a:t>Munkamenet létrehozása a</a:t>
            </a:r>
            <a:r>
              <a:rPr lang="en-US" sz="2000"/>
              <a:t> TCP 179</a:t>
            </a:r>
            <a:r>
              <a:rPr lang="hu-HU" sz="2000" err="1"/>
              <a:t>-es</a:t>
            </a:r>
            <a:r>
              <a:rPr lang="hu-HU" sz="2000"/>
              <a:t> </a:t>
            </a:r>
            <a:r>
              <a:rPr lang="hu-HU" sz="2000" err="1"/>
              <a:t>portján</a:t>
            </a:r>
            <a:endParaRPr lang="en-US" sz="2000"/>
          </a:p>
        </p:txBody>
      </p:sp>
      <p:sp>
        <p:nvSpPr>
          <p:cNvPr id="9" name="Rounded Rectangle 8"/>
          <p:cNvSpPr/>
          <p:nvPr/>
        </p:nvSpPr>
        <p:spPr>
          <a:xfrm>
            <a:off x="555596" y="3524492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/>
              <a:t>Aktív útvonalak kicserélése</a:t>
            </a:r>
            <a:endParaRPr lang="en-US" sz="2400"/>
          </a:p>
        </p:txBody>
      </p:sp>
      <p:sp>
        <p:nvSpPr>
          <p:cNvPr id="10" name="Rounded Rectangle 9"/>
          <p:cNvSpPr/>
          <p:nvPr/>
        </p:nvSpPr>
        <p:spPr>
          <a:xfrm>
            <a:off x="555596" y="5366798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/>
              <a:t>Folyamatos frissítések cseréje</a:t>
            </a:r>
            <a:endParaRPr lang="en-US" sz="2400"/>
          </a:p>
        </p:txBody>
      </p:sp>
      <p:sp>
        <p:nvSpPr>
          <p:cNvPr id="11" name="Right Arrow 10"/>
          <p:cNvSpPr/>
          <p:nvPr/>
        </p:nvSpPr>
        <p:spPr>
          <a:xfrm rot="5400000">
            <a:off x="1409229" y="2798180"/>
            <a:ext cx="596094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1390901" y="4622159"/>
            <a:ext cx="632750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2611057" y="5574179"/>
            <a:ext cx="1207623" cy="109381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8836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loud 47"/>
          <p:cNvSpPr/>
          <p:nvPr/>
        </p:nvSpPr>
        <p:spPr>
          <a:xfrm>
            <a:off x="3755571" y="2046243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AS-1</a:t>
            </a:r>
          </a:p>
        </p:txBody>
      </p:sp>
      <p:sp>
        <p:nvSpPr>
          <p:cNvPr id="49" name="Cloud 48"/>
          <p:cNvSpPr/>
          <p:nvPr/>
        </p:nvSpPr>
        <p:spPr>
          <a:xfrm>
            <a:off x="6079353" y="4610067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4" name="Straight Connector 53"/>
          <p:cNvCxnSpPr>
            <a:stCxn id="81" idx="0"/>
            <a:endCxn id="70" idx="2"/>
          </p:cNvCxnSpPr>
          <p:nvPr/>
        </p:nvCxnSpPr>
        <p:spPr>
          <a:xfrm flipH="1" flipV="1">
            <a:off x="5820681" y="3905061"/>
            <a:ext cx="903788" cy="8534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9" idx="0"/>
            <a:endCxn id="78" idx="2"/>
          </p:cNvCxnSpPr>
          <p:nvPr/>
        </p:nvCxnSpPr>
        <p:spPr>
          <a:xfrm flipH="1" flipV="1">
            <a:off x="5820681" y="2661554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7" idx="3"/>
          </p:cNvCxnSpPr>
          <p:nvPr/>
        </p:nvCxnSpPr>
        <p:spPr>
          <a:xfrm flipV="1">
            <a:off x="5136818" y="2516118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5" idx="3"/>
            <a:endCxn id="78" idx="2"/>
          </p:cNvCxnSpPr>
          <p:nvPr/>
        </p:nvCxnSpPr>
        <p:spPr>
          <a:xfrm flipV="1">
            <a:off x="4978466" y="2661554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0" idx="0"/>
            <a:endCxn id="79" idx="2"/>
          </p:cNvCxnSpPr>
          <p:nvPr/>
        </p:nvCxnSpPr>
        <p:spPr>
          <a:xfrm flipV="1">
            <a:off x="5820681" y="3341017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5" idx="3"/>
            <a:endCxn id="70" idx="1"/>
          </p:cNvCxnSpPr>
          <p:nvPr/>
        </p:nvCxnSpPr>
        <p:spPr>
          <a:xfrm>
            <a:off x="4978466" y="3677066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6" idx="0"/>
            <a:endCxn id="77" idx="1"/>
          </p:cNvCxnSpPr>
          <p:nvPr/>
        </p:nvCxnSpPr>
        <p:spPr>
          <a:xfrm flipV="1">
            <a:off x="4160167" y="2516119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5" idx="0"/>
            <a:endCxn id="76" idx="2"/>
          </p:cNvCxnSpPr>
          <p:nvPr/>
        </p:nvCxnSpPr>
        <p:spPr>
          <a:xfrm flipH="1" flipV="1">
            <a:off x="4160167" y="3150820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1" idx="2"/>
            <a:endCxn id="71" idx="0"/>
          </p:cNvCxnSpPr>
          <p:nvPr/>
        </p:nvCxnSpPr>
        <p:spPr>
          <a:xfrm flipH="1">
            <a:off x="6401911" y="5138876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4" idx="1"/>
            <a:endCxn id="81" idx="3"/>
          </p:cNvCxnSpPr>
          <p:nvPr/>
        </p:nvCxnSpPr>
        <p:spPr>
          <a:xfrm flipH="1">
            <a:off x="7047026" y="4948679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064901" y="4965664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2" idx="1"/>
            <a:endCxn id="71" idx="2"/>
          </p:cNvCxnSpPr>
          <p:nvPr/>
        </p:nvCxnSpPr>
        <p:spPr>
          <a:xfrm flipH="1" flipV="1">
            <a:off x="6401911" y="5784641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3" idx="1"/>
            <a:endCxn id="72" idx="3"/>
          </p:cNvCxnSpPr>
          <p:nvPr/>
        </p:nvCxnSpPr>
        <p:spPr>
          <a:xfrm flipH="1">
            <a:off x="7176182" y="6159271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73" idx="3"/>
          </p:cNvCxnSpPr>
          <p:nvPr/>
        </p:nvCxnSpPr>
        <p:spPr>
          <a:xfrm flipH="1">
            <a:off x="8138372" y="5481141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3" idx="0"/>
            <a:endCxn id="81" idx="2"/>
          </p:cNvCxnSpPr>
          <p:nvPr/>
        </p:nvCxnSpPr>
        <p:spPr>
          <a:xfrm flipH="1" flipV="1">
            <a:off x="6724469" y="5138876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99330" y="5195219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AS-2</a:t>
            </a:r>
          </a:p>
        </p:txBody>
      </p:sp>
      <p:pic>
        <p:nvPicPr>
          <p:cNvPr id="7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3" y="3524666"/>
            <a:ext cx="645115" cy="380395"/>
          </a:xfrm>
          <a:prstGeom prst="rect">
            <a:avLst/>
          </a:prstGeom>
          <a:noFill/>
        </p:spPr>
      </p:pic>
      <p:pic>
        <p:nvPicPr>
          <p:cNvPr id="7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53" y="540424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67" y="596907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257" y="596907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785" y="475848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351" y="348686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609" y="277042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03" y="23259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3" y="228115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96" y="296062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911" y="4758481"/>
            <a:ext cx="645115" cy="380395"/>
          </a:xfrm>
          <a:prstGeom prst="rect">
            <a:avLst/>
          </a:prstGeom>
          <a:noFill/>
        </p:spPr>
      </p:pic>
      <p:pic>
        <p:nvPicPr>
          <p:cNvPr id="8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489" y="513887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ight Arrow 82"/>
          <p:cNvSpPr/>
          <p:nvPr/>
        </p:nvSpPr>
        <p:spPr>
          <a:xfrm rot="18730154">
            <a:off x="4105896" y="4732898"/>
            <a:ext cx="2421681" cy="92476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BGP </a:t>
            </a:r>
            <a:r>
              <a:rPr lang="hu-HU" sz="2000"/>
              <a:t>Munkamenet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79979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err="1"/>
              <a:t>B</a:t>
            </a:r>
            <a:r>
              <a:rPr lang="hu-HU" err="1"/>
              <a:t>order</a:t>
            </a:r>
            <a:r>
              <a:rPr lang="hu-HU" b="1"/>
              <a:t> </a:t>
            </a:r>
            <a:r>
              <a:rPr lang="hu-HU" b="1" err="1"/>
              <a:t>G</a:t>
            </a:r>
            <a:r>
              <a:rPr lang="hu-HU" err="1"/>
              <a:t>ateway</a:t>
            </a:r>
            <a:r>
              <a:rPr lang="hu-HU" b="1"/>
              <a:t> </a:t>
            </a:r>
            <a:r>
              <a:rPr lang="hu-HU" b="1" err="1"/>
              <a:t>P</a:t>
            </a:r>
            <a:r>
              <a:rPr lang="hu-HU" err="1"/>
              <a:t>rotocol</a:t>
            </a: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67888" y="2847703"/>
            <a:ext cx="293915" cy="1319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58092" y="4180115"/>
            <a:ext cx="1596934" cy="116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64823" y="5355771"/>
            <a:ext cx="11952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58092" y="3657600"/>
            <a:ext cx="1440180" cy="522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361803" y="2403567"/>
            <a:ext cx="754380" cy="444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16183" y="2390504"/>
            <a:ext cx="382089" cy="12670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98272" y="3657601"/>
            <a:ext cx="166551" cy="1698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16183" y="2390504"/>
            <a:ext cx="1126672" cy="13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498272" y="3513909"/>
            <a:ext cx="989511" cy="1436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42855" y="2403567"/>
            <a:ext cx="244928" cy="1123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87783" y="3513909"/>
            <a:ext cx="372292" cy="1841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42855" y="2403567"/>
            <a:ext cx="1547948" cy="444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741817" y="2847703"/>
            <a:ext cx="48986" cy="1319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860075" y="4167052"/>
            <a:ext cx="881743" cy="1188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188970" y="2344785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12427" y="2775858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399610" y="3455126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801292" y="5270863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673239" y="4095206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410098" y="3579224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047603" y="2344784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293223" y="2808515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18903" y="4075612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86445" y="5257801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5435" y="422879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rgbClr val="92D050"/>
                </a:solidFill>
              </a:rPr>
              <a:t>E</a:t>
            </a:r>
            <a:endParaRPr lang="en-US">
              <a:solidFill>
                <a:srgbClr val="92D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9956" y="257634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rgbClr val="92D050"/>
                </a:solidFill>
              </a:rPr>
              <a:t>A</a:t>
            </a:r>
            <a:endParaRPr lang="en-US">
              <a:solidFill>
                <a:srgbClr val="92D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88820" y="20437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rgbClr val="92D050"/>
                </a:solidFill>
              </a:rPr>
              <a:t>B</a:t>
            </a:r>
            <a:endParaRPr lang="en-US">
              <a:solidFill>
                <a:srgbClr val="92D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16983" y="36344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rgbClr val="92D050"/>
                </a:solidFill>
              </a:rPr>
              <a:t>F</a:t>
            </a:r>
            <a:endParaRPr lang="en-US">
              <a:solidFill>
                <a:srgbClr val="92D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57054" y="540087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rgbClr val="92D050"/>
                </a:solidFill>
              </a:rPr>
              <a:t>I</a:t>
            </a:r>
            <a:endParaRPr lang="en-US">
              <a:solidFill>
                <a:srgbClr val="92D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63442" y="540149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rgbClr val="92D050"/>
                </a:solidFill>
              </a:rPr>
              <a:t>J</a:t>
            </a:r>
            <a:endParaRPr lang="en-US">
              <a:solidFill>
                <a:srgbClr val="92D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31526" y="20440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rgbClr val="92D050"/>
                </a:solidFill>
              </a:rPr>
              <a:t>C</a:t>
            </a:r>
            <a:endParaRPr lang="en-US">
              <a:solidFill>
                <a:srgbClr val="92D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72548" y="25044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rgbClr val="92D050"/>
                </a:solidFill>
              </a:rPr>
              <a:t>D</a:t>
            </a:r>
            <a:endParaRPr lang="en-US">
              <a:solidFill>
                <a:srgbClr val="92D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39789" y="40132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rgbClr val="92D050"/>
                </a:solidFill>
              </a:rPr>
              <a:t>H</a:t>
            </a:r>
            <a:endParaRPr lang="en-US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75957" y="33553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>
                <a:solidFill>
                  <a:srgbClr val="92D050"/>
                </a:solidFill>
              </a:rPr>
              <a:t>G</a:t>
            </a:r>
            <a:endParaRPr lang="en-US">
              <a:solidFill>
                <a:srgbClr val="92D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84463" y="2625634"/>
            <a:ext cx="34762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/>
              <a:t>A </a:t>
            </a:r>
            <a:r>
              <a:rPr lang="hu-HU" sz="2000" i="1"/>
              <a:t>F</a:t>
            </a:r>
            <a:r>
              <a:rPr lang="hu-HU" sz="2000"/>
              <a:t> által a szomszédjaitól kapott </a:t>
            </a:r>
            <a:r>
              <a:rPr lang="hu-HU" sz="2000" i="1"/>
              <a:t>D</a:t>
            </a:r>
            <a:r>
              <a:rPr lang="hu-HU" sz="2000"/>
              <a:t>-re vonatkozó információ az alábbi:</a:t>
            </a:r>
          </a:p>
          <a:p>
            <a:pPr lvl="1">
              <a:spcBef>
                <a:spcPts val="1200"/>
              </a:spcBef>
            </a:pPr>
            <a:r>
              <a:rPr lang="hu-HU" sz="2000" i="1"/>
              <a:t>B</a:t>
            </a:r>
            <a:r>
              <a:rPr lang="hu-HU" sz="2000"/>
              <a:t>-től: „Én a </a:t>
            </a:r>
            <a:r>
              <a:rPr lang="hu-HU" sz="2000" i="1" err="1"/>
              <a:t>BCD</a:t>
            </a:r>
            <a:r>
              <a:rPr lang="hu-HU" sz="2000" err="1"/>
              <a:t>-t</a:t>
            </a:r>
            <a:r>
              <a:rPr lang="hu-HU" sz="2000"/>
              <a:t> használom”</a:t>
            </a:r>
          </a:p>
          <a:p>
            <a:pPr lvl="1"/>
            <a:r>
              <a:rPr lang="hu-HU" sz="2000" i="1"/>
              <a:t>G</a:t>
            </a:r>
            <a:r>
              <a:rPr lang="hu-HU" sz="2000"/>
              <a:t>-től: „Én a </a:t>
            </a:r>
            <a:r>
              <a:rPr lang="hu-HU" sz="2000" i="1" err="1"/>
              <a:t>GCD</a:t>
            </a:r>
            <a:r>
              <a:rPr lang="hu-HU" sz="2000" err="1"/>
              <a:t>-t</a:t>
            </a:r>
            <a:r>
              <a:rPr lang="hu-HU" sz="2000"/>
              <a:t> használom”</a:t>
            </a:r>
            <a:endParaRPr lang="en-US" sz="2000"/>
          </a:p>
          <a:p>
            <a:pPr lvl="1"/>
            <a:r>
              <a:rPr lang="hu-HU" sz="2000" i="1"/>
              <a:t>I</a:t>
            </a:r>
            <a:r>
              <a:rPr lang="hu-HU" sz="2000"/>
              <a:t>-től: „Én a </a:t>
            </a:r>
            <a:r>
              <a:rPr lang="hu-HU" sz="2000" i="1" err="1"/>
              <a:t>IFGCD</a:t>
            </a:r>
            <a:r>
              <a:rPr lang="hu-HU" sz="2000" err="1"/>
              <a:t>-t</a:t>
            </a:r>
            <a:r>
              <a:rPr lang="hu-HU" sz="2000"/>
              <a:t> használom”</a:t>
            </a:r>
            <a:endParaRPr lang="en-US" sz="2000"/>
          </a:p>
          <a:p>
            <a:pPr lvl="1"/>
            <a:r>
              <a:rPr lang="hu-HU" sz="2000" i="1"/>
              <a:t>E</a:t>
            </a:r>
            <a:r>
              <a:rPr lang="hu-HU" sz="2000"/>
              <a:t>-től: „Én a </a:t>
            </a:r>
            <a:r>
              <a:rPr lang="hu-HU" sz="2000" i="1" err="1"/>
              <a:t>EFGCD</a:t>
            </a:r>
            <a:r>
              <a:rPr lang="hu-HU" sz="2000" err="1"/>
              <a:t>-t</a:t>
            </a:r>
            <a:r>
              <a:rPr lang="hu-HU" sz="2000"/>
              <a:t> használom”</a:t>
            </a:r>
            <a:endParaRPr lang="en-US" sz="2000"/>
          </a:p>
          <a:p>
            <a:endParaRPr lang="hu-HU" sz="2000"/>
          </a:p>
          <a:p>
            <a:endParaRPr lang="en-US" sz="2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0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</a:t>
            </a:r>
            <a:r>
              <a:rPr lang="hu-HU"/>
              <a:t>kapcsolatok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3544193" y="5611871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3673899" y="598230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Customer</a:t>
            </a:r>
          </a:p>
        </p:txBody>
      </p:sp>
      <p:sp>
        <p:nvSpPr>
          <p:cNvPr id="6" name="Cloud 5"/>
          <p:cNvSpPr/>
          <p:nvPr/>
        </p:nvSpPr>
        <p:spPr>
          <a:xfrm>
            <a:off x="7134273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loud 6"/>
          <p:cNvSpPr/>
          <p:nvPr/>
        </p:nvSpPr>
        <p:spPr>
          <a:xfrm>
            <a:off x="237695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Cloud 7"/>
          <p:cNvSpPr/>
          <p:nvPr/>
        </p:nvSpPr>
        <p:spPr>
          <a:xfrm>
            <a:off x="74932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Cloud 8"/>
          <p:cNvSpPr/>
          <p:nvPr/>
        </p:nvSpPr>
        <p:spPr>
          <a:xfrm>
            <a:off x="338143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Cloud 9"/>
          <p:cNvSpPr/>
          <p:nvPr/>
        </p:nvSpPr>
        <p:spPr>
          <a:xfrm>
            <a:off x="697151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Cloud 10"/>
          <p:cNvSpPr/>
          <p:nvPr/>
        </p:nvSpPr>
        <p:spPr>
          <a:xfrm>
            <a:off x="2179837" y="1541362"/>
            <a:ext cx="4954435" cy="115553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>
            <a:stCxn id="10" idx="1"/>
            <a:endCxn id="6" idx="3"/>
          </p:cNvCxnSpPr>
          <p:nvPr/>
        </p:nvCxnSpPr>
        <p:spPr>
          <a:xfrm>
            <a:off x="8023963" y="4904995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  <a:endCxn id="7" idx="3"/>
          </p:cNvCxnSpPr>
          <p:nvPr/>
        </p:nvCxnSpPr>
        <p:spPr>
          <a:xfrm>
            <a:off x="1127385" y="4904995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4" idx="3"/>
          </p:cNvCxnSpPr>
          <p:nvPr/>
        </p:nvCxnSpPr>
        <p:spPr>
          <a:xfrm>
            <a:off x="4433883" y="4904995"/>
            <a:ext cx="0" cy="775632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921397" y="2534856"/>
            <a:ext cx="1111170" cy="10304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41985" y="2534856"/>
            <a:ext cx="1180618" cy="11828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nt Arrow 33"/>
          <p:cNvSpPr/>
          <p:nvPr/>
        </p:nvSpPr>
        <p:spPr>
          <a:xfrm>
            <a:off x="4738080" y="3402957"/>
            <a:ext cx="1141861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H="1">
            <a:off x="2932749" y="3402957"/>
            <a:ext cx="1222887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7677" y="396441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Provider</a:t>
            </a:r>
          </a:p>
        </p:txBody>
      </p:sp>
      <p:grpSp>
        <p:nvGrpSpPr>
          <p:cNvPr id="31" name="Group 30"/>
          <p:cNvGrpSpPr/>
          <p:nvPr/>
        </p:nvGrpSpPr>
        <p:grpSpPr>
          <a:xfrm flipH="1">
            <a:off x="5339738" y="4771939"/>
            <a:ext cx="2585112" cy="1041743"/>
            <a:chOff x="1219200" y="4876799"/>
            <a:chExt cx="5181605" cy="1384995"/>
          </a:xfrm>
        </p:grpSpPr>
        <p:sp>
          <p:nvSpPr>
            <p:cNvPr id="32" name="Rectangular Callout 3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77115"/>
                <a:gd name="adj2" fmla="val -1276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9202" y="4922966"/>
              <a:ext cx="5181603" cy="126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Customer pays</a:t>
              </a:r>
              <a:r>
                <a:rPr kumimoji="0" lang="en-US" sz="2800" b="0" i="0" u="none" strike="noStrike" kern="0" cap="none" spc="0" normalizeH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provider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6" name="Straight Connector 35"/>
          <p:cNvCxnSpPr>
            <a:stCxn id="8" idx="0"/>
            <a:endCxn id="9" idx="2"/>
          </p:cNvCxnSpPr>
          <p:nvPr/>
        </p:nvCxnSpPr>
        <p:spPr>
          <a:xfrm>
            <a:off x="2178084" y="4195245"/>
            <a:ext cx="1209875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9" idx="0"/>
          </p:cNvCxnSpPr>
          <p:nvPr/>
        </p:nvCxnSpPr>
        <p:spPr>
          <a:xfrm flipH="1">
            <a:off x="5484582" y="4195245"/>
            <a:ext cx="149345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1402" y="4017188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Peer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87901" y="3964412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Peer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77979" y="3964412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Peer 3</a:t>
            </a:r>
          </a:p>
        </p:txBody>
      </p:sp>
      <p:grpSp>
        <p:nvGrpSpPr>
          <p:cNvPr id="45" name="Group 44"/>
          <p:cNvGrpSpPr/>
          <p:nvPr/>
        </p:nvGrpSpPr>
        <p:grpSpPr>
          <a:xfrm flipH="1">
            <a:off x="5193867" y="2361214"/>
            <a:ext cx="2585112" cy="1041743"/>
            <a:chOff x="1219200" y="4876799"/>
            <a:chExt cx="5181605" cy="1384995"/>
          </a:xfrm>
        </p:grpSpPr>
        <p:sp>
          <p:nvSpPr>
            <p:cNvPr id="46" name="Rectangular Callout 45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9202" y="4922966"/>
              <a:ext cx="5181603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Peers do </a:t>
              </a:r>
              <a:r>
                <a: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not</a:t>
              </a: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pay each other</a:t>
              </a:r>
            </a:p>
          </p:txBody>
        </p:sp>
      </p:grpSp>
      <p:sp>
        <p:nvSpPr>
          <p:cNvPr id="48" name="U-Turn Arrow 47"/>
          <p:cNvSpPr/>
          <p:nvPr/>
        </p:nvSpPr>
        <p:spPr>
          <a:xfrm>
            <a:off x="1412113" y="4426076"/>
            <a:ext cx="2893671" cy="1708507"/>
          </a:xfrm>
          <a:prstGeom prst="uturnArrow">
            <a:avLst>
              <a:gd name="adj1" fmla="val 11512"/>
              <a:gd name="adj2" fmla="val 13760"/>
              <a:gd name="adj3" fmla="val 16008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U-Turn Arrow 48"/>
          <p:cNvSpPr/>
          <p:nvPr/>
        </p:nvSpPr>
        <p:spPr>
          <a:xfrm>
            <a:off x="1006996" y="4017188"/>
            <a:ext cx="6894703" cy="2120783"/>
          </a:xfrm>
          <a:prstGeom prst="uturnArrow">
            <a:avLst>
              <a:gd name="adj1" fmla="val 9875"/>
              <a:gd name="adj2" fmla="val 12123"/>
              <a:gd name="adj3" fmla="val 13279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Multiply 49"/>
          <p:cNvSpPr/>
          <p:nvPr/>
        </p:nvSpPr>
        <p:spPr>
          <a:xfrm>
            <a:off x="3137483" y="3564996"/>
            <a:ext cx="1086864" cy="108686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 flipH="1">
            <a:off x="2820842" y="2176029"/>
            <a:ext cx="4050712" cy="1041743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1" y="4922966"/>
              <a:ext cx="5181604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 2 has no incentive to route</a:t>
              </a:r>
              <a:r>
                <a:rPr kumimoji="0" lang="en-US" sz="2800" b="0" i="0" u="none" strike="noStrike" kern="0" cap="none" spc="0" normalizeH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1</a:t>
              </a:r>
              <a:r>
                <a:rPr kumimoji="0" lang="en-US" sz="2800" b="0" i="0" u="none" strike="noStrike" kern="0" cap="none" spc="0" normalizeH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3</a:t>
              </a: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263979" y="395862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Customer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7401" y="3964412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Customer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91157" y="1887975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Provider</a:t>
            </a:r>
          </a:p>
        </p:txBody>
      </p:sp>
      <p:sp>
        <p:nvSpPr>
          <p:cNvPr id="61" name="U-Turn Arrow 60"/>
          <p:cNvSpPr/>
          <p:nvPr/>
        </p:nvSpPr>
        <p:spPr>
          <a:xfrm>
            <a:off x="1006996" y="2349640"/>
            <a:ext cx="6917855" cy="3940731"/>
          </a:xfrm>
          <a:prstGeom prst="uturnArrow">
            <a:avLst>
              <a:gd name="adj1" fmla="val 5763"/>
              <a:gd name="adj2" fmla="val 7423"/>
              <a:gd name="adj3" fmla="val 8286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559106" y="3214616"/>
            <a:ext cx="609600" cy="769441"/>
            <a:chOff x="-2057400" y="3695700"/>
            <a:chExt cx="609600" cy="769441"/>
          </a:xfrm>
        </p:grpSpPr>
        <p:sp>
          <p:nvSpPr>
            <p:cNvPr id="55" name="TextBox 54"/>
            <p:cNvSpPr txBox="1"/>
            <p:nvPr/>
          </p:nvSpPr>
          <p:spPr>
            <a:xfrm>
              <a:off x="-2057400" y="3695700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>
                  <a:solidFill>
                    <a:schemeClr val="accent3">
                      <a:lumMod val="75000"/>
                    </a:schemeClr>
                  </a:solidFill>
                  <a:latin typeface="Aharoni" pitchFamily="2" charset="-79"/>
                  <a:cs typeface="Aharoni" pitchFamily="2" charset="-79"/>
                </a:rPr>
                <a:t>$</a:t>
              </a:r>
            </a:p>
          </p:txBody>
        </p:sp>
        <p:sp>
          <p:nvSpPr>
            <p:cNvPr id="56" name="&quot;No&quot; Symbol 55"/>
            <p:cNvSpPr/>
            <p:nvPr/>
          </p:nvSpPr>
          <p:spPr>
            <a:xfrm>
              <a:off x="-2055125" y="3843176"/>
              <a:ext cx="457200" cy="510303"/>
            </a:xfrm>
            <a:prstGeom prst="noSmoking">
              <a:avLst>
                <a:gd name="adj" fmla="val 954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1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 animBg="1"/>
      <p:bldP spid="8" grpId="0" animBg="1"/>
      <p:bldP spid="10" grpId="0" animBg="1"/>
      <p:bldP spid="11" grpId="0" animBg="1"/>
      <p:bldP spid="34" grpId="0" animBg="1"/>
      <p:bldP spid="34" grpId="1" animBg="1"/>
      <p:bldP spid="35" grpId="0" animBg="1"/>
      <p:bldP spid="35" grpId="1" animBg="1"/>
      <p:bldP spid="30" grpId="0"/>
      <p:bldP spid="30" grpId="1"/>
      <p:bldP spid="42" grpId="0"/>
      <p:bldP spid="42" grpId="1"/>
      <p:bldP spid="43" grpId="0"/>
      <p:bldP spid="43" grpId="1"/>
      <p:bldP spid="44" grpId="0"/>
      <p:bldP spid="44" grpId="1"/>
      <p:bldP spid="48" grpId="0" animBg="1"/>
      <p:bldP spid="49" grpId="0" animBg="1"/>
      <p:bldP spid="49" grpId="1" animBg="1"/>
      <p:bldP spid="50" grpId="0" animBg="1"/>
      <p:bldP spid="50" grpId="1" animBg="1"/>
      <p:bldP spid="54" grpId="0"/>
      <p:bldP spid="59" grpId="0"/>
      <p:bldP spid="60" grpId="0"/>
      <p:bldP spid="6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Tier-1 ISP Peering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678361" y="3250245"/>
            <a:ext cx="1474705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AT&amp;T</a:t>
            </a:r>
          </a:p>
        </p:txBody>
      </p:sp>
      <p:sp>
        <p:nvSpPr>
          <p:cNvPr id="6" name="Cloud 5"/>
          <p:cNvSpPr/>
          <p:nvPr/>
        </p:nvSpPr>
        <p:spPr>
          <a:xfrm>
            <a:off x="4490455" y="1812757"/>
            <a:ext cx="268417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Centurylink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2333281" y="5596592"/>
            <a:ext cx="4620034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XO Communications</a:t>
            </a:r>
          </a:p>
        </p:txBody>
      </p:sp>
      <p:sp>
        <p:nvSpPr>
          <p:cNvPr id="8" name="Cloud 7"/>
          <p:cNvSpPr/>
          <p:nvPr/>
        </p:nvSpPr>
        <p:spPr>
          <a:xfrm>
            <a:off x="1408757" y="1812757"/>
            <a:ext cx="2453299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Inteliquent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6533759" y="3057777"/>
            <a:ext cx="2196173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Verizon Business</a:t>
            </a:r>
          </a:p>
        </p:txBody>
      </p:sp>
      <p:sp>
        <p:nvSpPr>
          <p:cNvPr id="10" name="Cloud 9"/>
          <p:cNvSpPr/>
          <p:nvPr/>
        </p:nvSpPr>
        <p:spPr>
          <a:xfrm>
            <a:off x="6151276" y="4549471"/>
            <a:ext cx="159143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11" name="Cloud 10"/>
          <p:cNvSpPr/>
          <p:nvPr/>
        </p:nvSpPr>
        <p:spPr>
          <a:xfrm>
            <a:off x="665052" y="4599962"/>
            <a:ext cx="1916551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Level 3</a:t>
            </a:r>
          </a:p>
        </p:txBody>
      </p:sp>
      <p:cxnSp>
        <p:nvCxnSpPr>
          <p:cNvPr id="12" name="Straight Connector 11"/>
          <p:cNvCxnSpPr>
            <a:stCxn id="8" idx="1"/>
            <a:endCxn id="6" idx="1"/>
          </p:cNvCxnSpPr>
          <p:nvPr/>
        </p:nvCxnSpPr>
        <p:spPr>
          <a:xfrm>
            <a:off x="2635407" y="2808326"/>
            <a:ext cx="319713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1"/>
          </p:cNvCxnSpPr>
          <p:nvPr/>
        </p:nvCxnSpPr>
        <p:spPr>
          <a:xfrm flipV="1">
            <a:off x="2151837" y="2808326"/>
            <a:ext cx="483570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8" idx="1"/>
          </p:cNvCxnSpPr>
          <p:nvPr/>
        </p:nvCxnSpPr>
        <p:spPr>
          <a:xfrm flipV="1">
            <a:off x="2580006" y="2808326"/>
            <a:ext cx="55401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1"/>
          </p:cNvCxnSpPr>
          <p:nvPr/>
        </p:nvCxnSpPr>
        <p:spPr>
          <a:xfrm flipH="1" flipV="1">
            <a:off x="2635407" y="2808326"/>
            <a:ext cx="2007891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8" idx="1"/>
          </p:cNvCxnSpPr>
          <p:nvPr/>
        </p:nvCxnSpPr>
        <p:spPr>
          <a:xfrm flipH="1" flipV="1">
            <a:off x="2635407" y="2808326"/>
            <a:ext cx="3905164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8" idx="1"/>
          </p:cNvCxnSpPr>
          <p:nvPr/>
        </p:nvCxnSpPr>
        <p:spPr>
          <a:xfrm flipH="1" flipV="1">
            <a:off x="2635407" y="2808326"/>
            <a:ext cx="3520805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0"/>
            <a:endCxn id="11" idx="0"/>
          </p:cNvCxnSpPr>
          <p:nvPr/>
        </p:nvCxnSpPr>
        <p:spPr>
          <a:xfrm>
            <a:off x="2151837" y="3748560"/>
            <a:ext cx="428169" cy="1349717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7" idx="3"/>
          </p:cNvCxnSpPr>
          <p:nvPr/>
        </p:nvCxnSpPr>
        <p:spPr>
          <a:xfrm>
            <a:off x="2151837" y="3748560"/>
            <a:ext cx="2491461" cy="190501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0" idx="2"/>
          </p:cNvCxnSpPr>
          <p:nvPr/>
        </p:nvCxnSpPr>
        <p:spPr>
          <a:xfrm>
            <a:off x="2151837" y="3748560"/>
            <a:ext cx="4004375" cy="129922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9" idx="2"/>
          </p:cNvCxnSpPr>
          <p:nvPr/>
        </p:nvCxnSpPr>
        <p:spPr>
          <a:xfrm flipV="1">
            <a:off x="2151837" y="3556092"/>
            <a:ext cx="4388734" cy="19246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0"/>
            <a:endCxn id="6" idx="1"/>
          </p:cNvCxnSpPr>
          <p:nvPr/>
        </p:nvCxnSpPr>
        <p:spPr>
          <a:xfrm flipV="1">
            <a:off x="2151837" y="2808326"/>
            <a:ext cx="3680707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0"/>
            <a:endCxn id="7" idx="3"/>
          </p:cNvCxnSpPr>
          <p:nvPr/>
        </p:nvCxnSpPr>
        <p:spPr>
          <a:xfrm>
            <a:off x="2580006" y="5098277"/>
            <a:ext cx="2063292" cy="55529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0"/>
            <a:endCxn id="10" idx="2"/>
          </p:cNvCxnSpPr>
          <p:nvPr/>
        </p:nvCxnSpPr>
        <p:spPr>
          <a:xfrm flipV="1">
            <a:off x="2580006" y="5047786"/>
            <a:ext cx="3576206" cy="5049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  <a:endCxn id="11" idx="0"/>
          </p:cNvCxnSpPr>
          <p:nvPr/>
        </p:nvCxnSpPr>
        <p:spPr>
          <a:xfrm flipH="1">
            <a:off x="2580006" y="3556092"/>
            <a:ext cx="3960565" cy="154218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1"/>
            <a:endCxn id="11" idx="0"/>
          </p:cNvCxnSpPr>
          <p:nvPr/>
        </p:nvCxnSpPr>
        <p:spPr>
          <a:xfrm flipH="1">
            <a:off x="2580006" y="2808326"/>
            <a:ext cx="3252538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3"/>
          </p:cNvCxnSpPr>
          <p:nvPr/>
        </p:nvCxnSpPr>
        <p:spPr>
          <a:xfrm flipH="1">
            <a:off x="4643298" y="5047786"/>
            <a:ext cx="1507978" cy="60578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  <a:endCxn id="7" idx="3"/>
          </p:cNvCxnSpPr>
          <p:nvPr/>
        </p:nvCxnSpPr>
        <p:spPr>
          <a:xfrm flipH="1">
            <a:off x="4643298" y="3556092"/>
            <a:ext cx="1897273" cy="2097483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1"/>
            <a:endCxn id="7" idx="3"/>
          </p:cNvCxnSpPr>
          <p:nvPr/>
        </p:nvCxnSpPr>
        <p:spPr>
          <a:xfrm flipH="1">
            <a:off x="4643298" y="2808326"/>
            <a:ext cx="1189246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0" idx="2"/>
          </p:cNvCxnSpPr>
          <p:nvPr/>
        </p:nvCxnSpPr>
        <p:spPr>
          <a:xfrm flipH="1">
            <a:off x="6156212" y="3556092"/>
            <a:ext cx="384359" cy="149169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1"/>
            <a:endCxn id="10" idx="2"/>
          </p:cNvCxnSpPr>
          <p:nvPr/>
        </p:nvCxnSpPr>
        <p:spPr>
          <a:xfrm>
            <a:off x="5832544" y="2808326"/>
            <a:ext cx="323668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1"/>
            <a:endCxn id="9" idx="2"/>
          </p:cNvCxnSpPr>
          <p:nvPr/>
        </p:nvCxnSpPr>
        <p:spPr>
          <a:xfrm>
            <a:off x="5832544" y="2808326"/>
            <a:ext cx="708027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70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Tier-1 ISP Peering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678361" y="3250245"/>
            <a:ext cx="1474705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AT&amp;T</a:t>
            </a:r>
          </a:p>
        </p:txBody>
      </p:sp>
      <p:sp>
        <p:nvSpPr>
          <p:cNvPr id="6" name="Cloud 5"/>
          <p:cNvSpPr/>
          <p:nvPr/>
        </p:nvSpPr>
        <p:spPr>
          <a:xfrm>
            <a:off x="4490455" y="1812757"/>
            <a:ext cx="268417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Centurylink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2333281" y="5596592"/>
            <a:ext cx="4620034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XO Communications</a:t>
            </a:r>
          </a:p>
        </p:txBody>
      </p:sp>
      <p:sp>
        <p:nvSpPr>
          <p:cNvPr id="8" name="Cloud 7"/>
          <p:cNvSpPr/>
          <p:nvPr/>
        </p:nvSpPr>
        <p:spPr>
          <a:xfrm>
            <a:off x="1408757" y="1812757"/>
            <a:ext cx="2453299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err="1">
                <a:solidFill>
                  <a:schemeClr val="tx1"/>
                </a:solidFill>
              </a:rPr>
              <a:t>Inteliquent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6533759" y="3057777"/>
            <a:ext cx="2196173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Verizon Business</a:t>
            </a:r>
          </a:p>
        </p:txBody>
      </p:sp>
      <p:sp>
        <p:nvSpPr>
          <p:cNvPr id="10" name="Cloud 9"/>
          <p:cNvSpPr/>
          <p:nvPr/>
        </p:nvSpPr>
        <p:spPr>
          <a:xfrm>
            <a:off x="6151276" y="4549471"/>
            <a:ext cx="159143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11" name="Cloud 10"/>
          <p:cNvSpPr/>
          <p:nvPr/>
        </p:nvSpPr>
        <p:spPr>
          <a:xfrm>
            <a:off x="665052" y="4599962"/>
            <a:ext cx="1916551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Level 3</a:t>
            </a:r>
          </a:p>
        </p:txBody>
      </p:sp>
      <p:cxnSp>
        <p:nvCxnSpPr>
          <p:cNvPr id="12" name="Straight Connector 11"/>
          <p:cNvCxnSpPr>
            <a:stCxn id="8" idx="1"/>
            <a:endCxn id="6" idx="1"/>
          </p:cNvCxnSpPr>
          <p:nvPr/>
        </p:nvCxnSpPr>
        <p:spPr>
          <a:xfrm>
            <a:off x="2635407" y="2808326"/>
            <a:ext cx="319713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1"/>
          </p:cNvCxnSpPr>
          <p:nvPr/>
        </p:nvCxnSpPr>
        <p:spPr>
          <a:xfrm flipV="1">
            <a:off x="2151837" y="2808326"/>
            <a:ext cx="483570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8" idx="1"/>
          </p:cNvCxnSpPr>
          <p:nvPr/>
        </p:nvCxnSpPr>
        <p:spPr>
          <a:xfrm flipV="1">
            <a:off x="2580006" y="2808326"/>
            <a:ext cx="55401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1"/>
          </p:cNvCxnSpPr>
          <p:nvPr/>
        </p:nvCxnSpPr>
        <p:spPr>
          <a:xfrm flipH="1" flipV="1">
            <a:off x="2635407" y="2808326"/>
            <a:ext cx="2007891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8" idx="1"/>
          </p:cNvCxnSpPr>
          <p:nvPr/>
        </p:nvCxnSpPr>
        <p:spPr>
          <a:xfrm flipH="1" flipV="1">
            <a:off x="2635407" y="2808326"/>
            <a:ext cx="3905164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8" idx="1"/>
          </p:cNvCxnSpPr>
          <p:nvPr/>
        </p:nvCxnSpPr>
        <p:spPr>
          <a:xfrm flipH="1" flipV="1">
            <a:off x="2635407" y="2808326"/>
            <a:ext cx="3520805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0"/>
            <a:endCxn id="11" idx="0"/>
          </p:cNvCxnSpPr>
          <p:nvPr/>
        </p:nvCxnSpPr>
        <p:spPr>
          <a:xfrm>
            <a:off x="2151837" y="3748560"/>
            <a:ext cx="428169" cy="1349717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7" idx="3"/>
          </p:cNvCxnSpPr>
          <p:nvPr/>
        </p:nvCxnSpPr>
        <p:spPr>
          <a:xfrm>
            <a:off x="2151837" y="3748560"/>
            <a:ext cx="2491461" cy="190501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0" idx="2"/>
          </p:cNvCxnSpPr>
          <p:nvPr/>
        </p:nvCxnSpPr>
        <p:spPr>
          <a:xfrm>
            <a:off x="2151837" y="3748560"/>
            <a:ext cx="4004375" cy="129922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9" idx="2"/>
          </p:cNvCxnSpPr>
          <p:nvPr/>
        </p:nvCxnSpPr>
        <p:spPr>
          <a:xfrm flipV="1">
            <a:off x="2151837" y="3556092"/>
            <a:ext cx="4388734" cy="19246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0"/>
            <a:endCxn id="6" idx="1"/>
          </p:cNvCxnSpPr>
          <p:nvPr/>
        </p:nvCxnSpPr>
        <p:spPr>
          <a:xfrm flipV="1">
            <a:off x="2151837" y="2808326"/>
            <a:ext cx="3680707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0"/>
            <a:endCxn id="7" idx="3"/>
          </p:cNvCxnSpPr>
          <p:nvPr/>
        </p:nvCxnSpPr>
        <p:spPr>
          <a:xfrm>
            <a:off x="2580006" y="5098277"/>
            <a:ext cx="2063292" cy="55529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0"/>
            <a:endCxn id="10" idx="2"/>
          </p:cNvCxnSpPr>
          <p:nvPr/>
        </p:nvCxnSpPr>
        <p:spPr>
          <a:xfrm flipV="1">
            <a:off x="2580006" y="5047786"/>
            <a:ext cx="3576206" cy="5049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  <a:endCxn id="11" idx="0"/>
          </p:cNvCxnSpPr>
          <p:nvPr/>
        </p:nvCxnSpPr>
        <p:spPr>
          <a:xfrm flipH="1">
            <a:off x="2580006" y="3556092"/>
            <a:ext cx="3960565" cy="154218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1"/>
            <a:endCxn id="11" idx="0"/>
          </p:cNvCxnSpPr>
          <p:nvPr/>
        </p:nvCxnSpPr>
        <p:spPr>
          <a:xfrm flipH="1">
            <a:off x="2580006" y="2808326"/>
            <a:ext cx="3252538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3"/>
          </p:cNvCxnSpPr>
          <p:nvPr/>
        </p:nvCxnSpPr>
        <p:spPr>
          <a:xfrm flipH="1">
            <a:off x="4643298" y="5047786"/>
            <a:ext cx="1507978" cy="60578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  <a:endCxn id="7" idx="3"/>
          </p:cNvCxnSpPr>
          <p:nvPr/>
        </p:nvCxnSpPr>
        <p:spPr>
          <a:xfrm flipH="1">
            <a:off x="4643298" y="3556092"/>
            <a:ext cx="1897273" cy="2097483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1"/>
            <a:endCxn id="7" idx="3"/>
          </p:cNvCxnSpPr>
          <p:nvPr/>
        </p:nvCxnSpPr>
        <p:spPr>
          <a:xfrm flipH="1">
            <a:off x="4643298" y="2808326"/>
            <a:ext cx="1189246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0" idx="2"/>
          </p:cNvCxnSpPr>
          <p:nvPr/>
        </p:nvCxnSpPr>
        <p:spPr>
          <a:xfrm flipH="1">
            <a:off x="6156212" y="3556092"/>
            <a:ext cx="384359" cy="149169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1"/>
            <a:endCxn id="10" idx="2"/>
          </p:cNvCxnSpPr>
          <p:nvPr/>
        </p:nvCxnSpPr>
        <p:spPr>
          <a:xfrm>
            <a:off x="5832544" y="2808326"/>
            <a:ext cx="323668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1"/>
            <a:endCxn id="9" idx="2"/>
          </p:cNvCxnSpPr>
          <p:nvPr/>
        </p:nvCxnSpPr>
        <p:spPr>
          <a:xfrm>
            <a:off x="5832544" y="2808326"/>
            <a:ext cx="708027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4"/>
          <p:cNvSpPr txBox="1">
            <a:spLocks/>
          </p:cNvSpPr>
          <p:nvPr/>
        </p:nvSpPr>
        <p:spPr>
          <a:xfrm>
            <a:off x="609115" y="3792361"/>
            <a:ext cx="7818793" cy="1456926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b="0"/>
              <a:t>Azaz egy</a:t>
            </a:r>
            <a:r>
              <a:rPr lang="en-US" sz="2400" b="0"/>
              <a:t> tier 1 </a:t>
            </a:r>
            <a:r>
              <a:rPr lang="hu-HU" sz="2400" b="0"/>
              <a:t>hálózat üzemelteltése nem is olyan egyszerű…</a:t>
            </a:r>
            <a:endParaRPr lang="en-US" sz="2400" b="0"/>
          </a:p>
          <a:p>
            <a:pPr algn="ctr"/>
            <a:r>
              <a:rPr lang="hu-HU" sz="2400" b="0"/>
              <a:t>Csak annyi dolgod van, hogy minden</a:t>
            </a:r>
            <a:r>
              <a:rPr lang="en-US" sz="2400" b="0"/>
              <a:t> tier 1</a:t>
            </a:r>
            <a:r>
              <a:rPr lang="hu-HU" sz="2400" b="0"/>
              <a:t> hálózat üzemeltetőt rávegyél, hogy legyen a </a:t>
            </a:r>
            <a:r>
              <a:rPr lang="hu-HU" sz="2400" b="0" err="1"/>
              <a:t>peer-ed</a:t>
            </a:r>
            <a:r>
              <a:rPr lang="en-US" sz="2400" b="0"/>
              <a:t>!</a:t>
            </a:r>
          </a:p>
          <a:p>
            <a:pPr algn="ctr"/>
            <a:r>
              <a:rPr lang="en-US" sz="2400" b="0"/>
              <a:t>(</a:t>
            </a:r>
            <a:r>
              <a:rPr lang="hu-HU" sz="2400" b="0"/>
              <a:t>nem túl könnyű</a:t>
            </a:r>
            <a:r>
              <a:rPr lang="en-US" sz="2400" b="0"/>
              <a:t> </a:t>
            </a:r>
            <a:r>
              <a:rPr lang="en-US" sz="2400" b="0">
                <a:sym typeface="Wingdings"/>
              </a:rPr>
              <a:t>)</a:t>
            </a:r>
            <a:endParaRPr lang="en-US" sz="2400" b="0"/>
          </a:p>
        </p:txBody>
      </p:sp>
    </p:spTree>
    <p:extLst>
      <p:ext uri="{BB962C8B-B14F-4D97-AF65-F5344CB8AC3E}">
        <p14:creationId xmlns:p14="http://schemas.microsoft.com/office/powerpoint/2010/main" val="125573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29769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loud 77"/>
          <p:cNvSpPr/>
          <p:nvPr/>
        </p:nvSpPr>
        <p:spPr>
          <a:xfrm>
            <a:off x="7153057" y="2392779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Cloud 78"/>
          <p:cNvSpPr/>
          <p:nvPr/>
        </p:nvSpPr>
        <p:spPr>
          <a:xfrm>
            <a:off x="2297590" y="3921004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Cloud 79"/>
          <p:cNvSpPr/>
          <p:nvPr/>
        </p:nvSpPr>
        <p:spPr>
          <a:xfrm>
            <a:off x="486852" y="532114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1" name="Cloud 80"/>
          <p:cNvSpPr/>
          <p:nvPr/>
        </p:nvSpPr>
        <p:spPr>
          <a:xfrm>
            <a:off x="6872027" y="389352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5" name="Cloud 74"/>
          <p:cNvSpPr/>
          <p:nvPr/>
        </p:nvSpPr>
        <p:spPr>
          <a:xfrm>
            <a:off x="4735563" y="360612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/>
              <a:t>Útvonalvektor protokoll</a:t>
            </a:r>
            <a:br>
              <a:rPr lang="hu-HU"/>
            </a:br>
            <a:r>
              <a:rPr lang="hu-HU"/>
              <a:t>	</a:t>
            </a:r>
            <a:r>
              <a:rPr lang="en-US"/>
              <a:t>Path Vector Protocol</a:t>
            </a:r>
          </a:p>
        </p:txBody>
      </p:sp>
      <p:sp>
        <p:nvSpPr>
          <p:cNvPr id="1052676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222456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/>
              <a:t>AS-</a:t>
            </a:r>
            <a:r>
              <a:rPr lang="hu-HU" sz="2400"/>
              <a:t>útvonal</a:t>
            </a:r>
            <a:r>
              <a:rPr lang="en-US" sz="2400"/>
              <a:t>: AS</a:t>
            </a:r>
            <a:r>
              <a:rPr lang="hu-HU" sz="2400" err="1"/>
              <a:t>-ek</a:t>
            </a:r>
            <a:r>
              <a:rPr lang="hu-HU" sz="2400"/>
              <a:t> sorozata melyeken áthalad az útvonal</a:t>
            </a:r>
            <a:endParaRPr lang="en-US" sz="2400"/>
          </a:p>
          <a:p>
            <a:pPr lvl="1">
              <a:spcBef>
                <a:spcPts val="600"/>
              </a:spcBef>
            </a:pPr>
            <a:r>
              <a:rPr lang="hu-HU" sz="2100"/>
              <a:t>Hasonló a távolságvektorhoz</a:t>
            </a:r>
            <a:r>
              <a:rPr lang="en-US" sz="2100"/>
              <a:t>, </a:t>
            </a:r>
            <a:r>
              <a:rPr lang="hu-HU" sz="2100"/>
              <a:t>de további információt is tartalmaz</a:t>
            </a:r>
            <a:endParaRPr lang="en-US" sz="2100"/>
          </a:p>
          <a:p>
            <a:pPr>
              <a:spcBef>
                <a:spcPts val="600"/>
              </a:spcBef>
            </a:pPr>
            <a:r>
              <a:rPr lang="hu-HU" sz="2400"/>
              <a:t>Hurkok, körök detektálása és </a:t>
            </a:r>
            <a:r>
              <a:rPr lang="hu-HU" sz="2400" err="1"/>
              <a:t>külnböző</a:t>
            </a:r>
            <a:r>
              <a:rPr lang="hu-HU" sz="2400"/>
              <a:t> továbbítási </a:t>
            </a:r>
            <a:br>
              <a:rPr lang="hu-HU" sz="2400"/>
            </a:br>
            <a:r>
              <a:rPr lang="hu-HU" sz="2400"/>
              <a:t>politikák alkalmazása</a:t>
            </a:r>
            <a:endParaRPr lang="en-US" sz="2400"/>
          </a:p>
          <a:p>
            <a:pPr lvl="1">
              <a:spcBef>
                <a:spcPts val="600"/>
              </a:spcBef>
            </a:pPr>
            <a:r>
              <a:rPr lang="hu-HU" sz="2100"/>
              <a:t>Pl.</a:t>
            </a:r>
            <a:r>
              <a:rPr lang="en-US" sz="2100"/>
              <a:t> </a:t>
            </a:r>
            <a:r>
              <a:rPr lang="hu-HU" sz="2100"/>
              <a:t>válaszd a legolcsóbb/legrövidebb utat	</a:t>
            </a:r>
            <a:endParaRPr lang="en-US" sz="2100"/>
          </a:p>
          <a:p>
            <a:pPr>
              <a:spcBef>
                <a:spcPts val="600"/>
              </a:spcBef>
            </a:pPr>
            <a:r>
              <a:rPr lang="hu-HU" sz="2400" err="1"/>
              <a:t>Routing</a:t>
            </a:r>
            <a:r>
              <a:rPr lang="hu-HU" sz="2400"/>
              <a:t> a leghosszabb </a:t>
            </a:r>
            <a:r>
              <a:rPr lang="hu-HU" sz="2400" err="1"/>
              <a:t>prefix</a:t>
            </a:r>
            <a:r>
              <a:rPr lang="hu-HU" sz="2400"/>
              <a:t> egyezés alapján</a:t>
            </a:r>
            <a:endParaRPr lang="en-US" sz="2400"/>
          </a:p>
        </p:txBody>
      </p:sp>
      <p:sp>
        <p:nvSpPr>
          <p:cNvPr id="1052733" name="Text Box 61"/>
          <p:cNvSpPr txBox="1">
            <a:spLocks noChangeArrowheads="1"/>
          </p:cNvSpPr>
          <p:nvPr/>
        </p:nvSpPr>
        <p:spPr bwMode="auto">
          <a:xfrm>
            <a:off x="6946932" y="4456509"/>
            <a:ext cx="173470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Arial" pitchFamily="34" charset="0"/>
              </a:rPr>
              <a:t>110.10.0.0/16</a:t>
            </a:r>
          </a:p>
        </p:txBody>
      </p:sp>
      <p:sp>
        <p:nvSpPr>
          <p:cNvPr id="1052734" name="Text Box 62"/>
          <p:cNvSpPr txBox="1">
            <a:spLocks noChangeArrowheads="1"/>
          </p:cNvSpPr>
          <p:nvPr/>
        </p:nvSpPr>
        <p:spPr bwMode="auto">
          <a:xfrm>
            <a:off x="995498" y="5743576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Arial" pitchFamily="34" charset="0"/>
              </a:rPr>
              <a:t>AS 1</a:t>
            </a:r>
          </a:p>
        </p:txBody>
      </p:sp>
      <p:sp>
        <p:nvSpPr>
          <p:cNvPr id="1052735" name="Text Box 63"/>
          <p:cNvSpPr txBox="1">
            <a:spLocks noChangeArrowheads="1"/>
          </p:cNvSpPr>
          <p:nvPr/>
        </p:nvSpPr>
        <p:spPr bwMode="auto">
          <a:xfrm>
            <a:off x="2773185" y="4291130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Arial" pitchFamily="34" charset="0"/>
              </a:rPr>
              <a:t>AS 2</a:t>
            </a:r>
          </a:p>
        </p:txBody>
      </p:sp>
      <p:sp>
        <p:nvSpPr>
          <p:cNvPr id="1052732" name="Text Box 60"/>
          <p:cNvSpPr txBox="1">
            <a:spLocks noChangeArrowheads="1"/>
          </p:cNvSpPr>
          <p:nvPr/>
        </p:nvSpPr>
        <p:spPr bwMode="auto">
          <a:xfrm>
            <a:off x="4774566" y="4001873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Arial" pitchFamily="34" charset="0"/>
              </a:rPr>
              <a:t>130.10.0.0/16</a:t>
            </a:r>
          </a:p>
        </p:txBody>
      </p:sp>
      <p:sp>
        <p:nvSpPr>
          <p:cNvPr id="1052736" name="Text Box 64"/>
          <p:cNvSpPr txBox="1">
            <a:spLocks noChangeArrowheads="1"/>
          </p:cNvSpPr>
          <p:nvPr/>
        </p:nvSpPr>
        <p:spPr bwMode="auto">
          <a:xfrm>
            <a:off x="5215392" y="359521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Arial" pitchFamily="34" charset="0"/>
              </a:rPr>
              <a:t>AS 3</a:t>
            </a:r>
          </a:p>
        </p:txBody>
      </p:sp>
      <p:sp>
        <p:nvSpPr>
          <p:cNvPr id="1052731" name="Text Box 59"/>
          <p:cNvSpPr txBox="1">
            <a:spLocks noChangeArrowheads="1"/>
          </p:cNvSpPr>
          <p:nvPr/>
        </p:nvSpPr>
        <p:spPr bwMode="auto">
          <a:xfrm>
            <a:off x="7220877" y="2905175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Arial" pitchFamily="34" charset="0"/>
              </a:rPr>
              <a:t>120.10.0.0/16</a:t>
            </a:r>
          </a:p>
        </p:txBody>
      </p:sp>
      <p:sp>
        <p:nvSpPr>
          <p:cNvPr id="1052737" name="Text Box 65"/>
          <p:cNvSpPr txBox="1">
            <a:spLocks noChangeArrowheads="1"/>
          </p:cNvSpPr>
          <p:nvPr/>
        </p:nvSpPr>
        <p:spPr bwMode="auto">
          <a:xfrm>
            <a:off x="7661703" y="249835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Arial" pitchFamily="34" charset="0"/>
              </a:rPr>
              <a:t>AS 4</a:t>
            </a:r>
          </a:p>
        </p:txBody>
      </p:sp>
      <p:sp>
        <p:nvSpPr>
          <p:cNvPr id="1052738" name="Text Box 66"/>
          <p:cNvSpPr txBox="1">
            <a:spLocks noChangeArrowheads="1"/>
          </p:cNvSpPr>
          <p:nvPr/>
        </p:nvSpPr>
        <p:spPr bwMode="auto">
          <a:xfrm>
            <a:off x="7380673" y="4045348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Arial" pitchFamily="34" charset="0"/>
              </a:rPr>
              <a:t>AS 5</a:t>
            </a:r>
          </a:p>
        </p:txBody>
      </p:sp>
      <p:sp>
        <p:nvSpPr>
          <p:cNvPr id="7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/>
          </a:p>
        </p:txBody>
      </p:sp>
      <p:cxnSp>
        <p:nvCxnSpPr>
          <p:cNvPr id="82" name="Straight Connector 81"/>
          <p:cNvCxnSpPr>
            <a:stCxn id="79" idx="2"/>
            <a:endCxn id="80" idx="3"/>
          </p:cNvCxnSpPr>
          <p:nvPr/>
        </p:nvCxnSpPr>
        <p:spPr>
          <a:xfrm flipH="1">
            <a:off x="1445846" y="4559100"/>
            <a:ext cx="857693" cy="83501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9" idx="0"/>
            <a:endCxn id="75" idx="2"/>
          </p:cNvCxnSpPr>
          <p:nvPr/>
        </p:nvCxnSpPr>
        <p:spPr>
          <a:xfrm flipV="1">
            <a:off x="4213979" y="4244221"/>
            <a:ext cx="527533" cy="31487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8" idx="2"/>
            <a:endCxn id="75" idx="0"/>
          </p:cNvCxnSpPr>
          <p:nvPr/>
        </p:nvCxnSpPr>
        <p:spPr>
          <a:xfrm flipH="1">
            <a:off x="6651952" y="3030875"/>
            <a:ext cx="507054" cy="121334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 flipH="1">
            <a:off x="2827221" y="5321961"/>
            <a:ext cx="6074407" cy="1409082"/>
            <a:chOff x="1219200" y="4876799"/>
            <a:chExt cx="5181605" cy="1384995"/>
          </a:xfrm>
        </p:grpSpPr>
        <p:sp>
          <p:nvSpPr>
            <p:cNvPr id="93" name="Rectangular Callout 92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61311"/>
                <a:gd name="adj2" fmla="val 18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19202" y="4876799"/>
              <a:ext cx="5181603" cy="1361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120.10.0.0/16: AS 2 </a:t>
              </a: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AS 3  AS 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>
                  <a:solidFill>
                    <a:sysClr val="window" lastClr="FFFFFF"/>
                  </a:solidFill>
                  <a:sym typeface="Wingdings" pitchFamily="2" charset="2"/>
                </a:rPr>
                <a:t>130.10.0.0/16: AS 2  AS 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110.10.0.0/16</a:t>
              </a:r>
              <a:r>
                <a:rPr lang="en-US" sz="2800" kern="0">
                  <a:solidFill>
                    <a:sysClr val="window" lastClr="FFFFFF"/>
                  </a:solidFill>
                  <a:sym typeface="Wingdings" pitchFamily="2" charset="2"/>
                </a:rPr>
                <a:t>: AS 2  AS 5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5" name="Freeform 64"/>
          <p:cNvSpPr/>
          <p:nvPr/>
        </p:nvSpPr>
        <p:spPr>
          <a:xfrm>
            <a:off x="4241494" y="4538949"/>
            <a:ext cx="2677099" cy="551488"/>
          </a:xfrm>
          <a:custGeom>
            <a:avLst/>
            <a:gdLst>
              <a:gd name="connsiteX0" fmla="*/ 0 w 2677099"/>
              <a:gd name="connsiteY0" fmla="*/ 0 h 551488"/>
              <a:gd name="connsiteX1" fmla="*/ 1002535 w 2677099"/>
              <a:gd name="connsiteY1" fmla="*/ 550844 h 551488"/>
              <a:gd name="connsiteX2" fmla="*/ 2677099 w 2677099"/>
              <a:gd name="connsiteY2" fmla="*/ 88135 h 55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099" h="551488">
                <a:moveTo>
                  <a:pt x="0" y="0"/>
                </a:moveTo>
                <a:cubicBezTo>
                  <a:pt x="278176" y="268077"/>
                  <a:pt x="556352" y="536155"/>
                  <a:pt x="1002535" y="550844"/>
                </a:cubicBezTo>
                <a:cubicBezTo>
                  <a:pt x="1448718" y="565533"/>
                  <a:pt x="2062908" y="326834"/>
                  <a:pt x="2677099" y="88135"/>
                </a:cubicBezTo>
              </a:path>
            </a:pathLst>
          </a:cu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 számának helye 20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73D56CB3-F63C-4D01-A29E-2B7FCD440A13}" type="slidenum">
              <a:rPr lang="en-US"/>
              <a:pPr/>
              <a:t>48</a:t>
            </a:fld>
            <a:endParaRPr lang="en-US"/>
          </a:p>
        </p:txBody>
      </p:sp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/>
              <a:t>Útvonalvektor protokoll</a:t>
            </a:r>
            <a:br>
              <a:rPr lang="hu-HU"/>
            </a:br>
            <a:r>
              <a:rPr lang="hu-HU"/>
              <a:t>	</a:t>
            </a:r>
            <a:r>
              <a:rPr lang="en-US"/>
              <a:t>Path Vector Protocol</a:t>
            </a:r>
          </a:p>
        </p:txBody>
      </p:sp>
      <p:sp>
        <p:nvSpPr>
          <p:cNvPr id="14919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hu-HU" sz="2800"/>
              <a:t>A távolságvektor protokoll kiterjesztése</a:t>
            </a:r>
            <a:endParaRPr lang="en-US" sz="2800"/>
          </a:p>
          <a:p>
            <a:pPr lvl="1"/>
            <a:r>
              <a:rPr lang="hu-HU" sz="2400"/>
              <a:t>Rugalmas továbbítási politikák</a:t>
            </a:r>
            <a:endParaRPr lang="en-US" sz="2400"/>
          </a:p>
          <a:p>
            <a:pPr lvl="1"/>
            <a:r>
              <a:rPr lang="hu-HU" sz="2400"/>
              <a:t>Megoldja a végtelenig számolás problémáját</a:t>
            </a:r>
          </a:p>
          <a:p>
            <a:pPr lvl="1"/>
            <a:r>
              <a:rPr lang="hu-HU" sz="2400"/>
              <a:t>Útvonalvektor: Célállomás, következő ugrás (</a:t>
            </a:r>
            <a:r>
              <a:rPr lang="hu-HU" sz="2400" err="1"/>
              <a:t>nh</a:t>
            </a:r>
            <a:r>
              <a:rPr lang="hu-HU" sz="2400"/>
              <a:t>), AS útvonal</a:t>
            </a:r>
            <a:endParaRPr lang="en-US" sz="2400"/>
          </a:p>
          <a:p>
            <a:pPr>
              <a:lnSpc>
                <a:spcPct val="70000"/>
              </a:lnSpc>
            </a:pPr>
            <a:r>
              <a:rPr lang="hu-HU" sz="2800"/>
              <a:t>Ötlet</a:t>
            </a:r>
            <a:r>
              <a:rPr lang="en-US" sz="2800"/>
              <a:t>: </a:t>
            </a:r>
            <a:r>
              <a:rPr lang="hu-HU" sz="2800"/>
              <a:t>a teljes útvonalat meghirdeti</a:t>
            </a:r>
            <a:endParaRPr lang="en-US" sz="2800"/>
          </a:p>
          <a:p>
            <a:pPr lvl="1"/>
            <a:r>
              <a:rPr lang="hu-HU" sz="2400"/>
              <a:t>Távolságvektor</a:t>
            </a:r>
            <a:r>
              <a:rPr lang="en-US" sz="2400"/>
              <a:t>: </a:t>
            </a:r>
            <a:r>
              <a:rPr lang="hu-HU" sz="2400"/>
              <a:t>távolság metrika küldése célállomásonként</a:t>
            </a:r>
            <a:endParaRPr lang="en-US" sz="2400"/>
          </a:p>
          <a:p>
            <a:pPr lvl="1"/>
            <a:r>
              <a:rPr lang="hu-HU" sz="2400"/>
              <a:t>Útvonalvektor: a teljes útvonal küldése célállomásonként</a:t>
            </a:r>
            <a:endParaRPr lang="en-US" sz="2400"/>
          </a:p>
        </p:txBody>
      </p:sp>
      <p:graphicFrame>
        <p:nvGraphicFramePr>
          <p:cNvPr id="1491976" name="Object 8"/>
          <p:cNvGraphicFramePr>
            <a:graphicFrameLocks noChangeAspect="1"/>
          </p:cNvGraphicFramePr>
          <p:nvPr/>
        </p:nvGraphicFramePr>
        <p:xfrm>
          <a:off x="420688" y="4364038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9" name="Photo Editor Photo" r:id="rId3" imgW="1905266" imgH="1390844" progId="MSPhotoEd.3">
                  <p:embed/>
                </p:oleObj>
              </mc:Choice>
              <mc:Fallback>
                <p:oleObj name="Photo Editor Photo" r:id="rId3" imgW="1905266" imgH="1390844" progId="MSPhotoEd.3">
                  <p:embed/>
                  <p:pic>
                    <p:nvPicPr>
                      <p:cNvPr id="14919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4364038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1977" name="Text Box 9"/>
          <p:cNvSpPr txBox="1">
            <a:spLocks noChangeArrowheads="1"/>
          </p:cNvSpPr>
          <p:nvPr/>
        </p:nvSpPr>
        <p:spPr bwMode="auto">
          <a:xfrm>
            <a:off x="1557338" y="5121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3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1491978" name="Line 10"/>
          <p:cNvSpPr>
            <a:spLocks noChangeShapeType="1"/>
          </p:cNvSpPr>
          <p:nvPr/>
        </p:nvSpPr>
        <p:spPr bwMode="auto">
          <a:xfrm flipH="1" flipV="1">
            <a:off x="6084888" y="5640388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91979" name="Group 11"/>
          <p:cNvGrpSpPr>
            <a:grpSpLocks/>
          </p:cNvGrpSpPr>
          <p:nvPr/>
        </p:nvGrpSpPr>
        <p:grpSpPr bwMode="auto">
          <a:xfrm>
            <a:off x="4867275" y="4992688"/>
            <a:ext cx="1290638" cy="1098550"/>
            <a:chOff x="2193" y="3325"/>
            <a:chExt cx="813" cy="692"/>
          </a:xfrm>
        </p:grpSpPr>
        <p:graphicFrame>
          <p:nvGraphicFramePr>
            <p:cNvPr id="1491980" name="Object 12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30" name="Photo Editor Photo" r:id="rId5" imgW="1905266" imgH="1390844" progId="MSPhotoEd.3">
                    <p:embed/>
                  </p:oleObj>
                </mc:Choice>
                <mc:Fallback>
                  <p:oleObj name="Photo Editor Photo" r:id="rId5" imgW="1905266" imgH="1390844" progId="MSPhotoEd.3">
                    <p:embed/>
                    <p:pic>
                      <p:nvPicPr>
                        <p:cNvPr id="149198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1981" name="Text Box 13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1491982" name="Line 14"/>
          <p:cNvSpPr>
            <a:spLocks noChangeShapeType="1"/>
          </p:cNvSpPr>
          <p:nvPr/>
        </p:nvSpPr>
        <p:spPr bwMode="auto">
          <a:xfrm flipH="1">
            <a:off x="2852738" y="5619750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91983" name="Object 15"/>
          <p:cNvGraphicFramePr>
            <a:graphicFrameLocks noChangeAspect="1"/>
          </p:cNvGraphicFramePr>
          <p:nvPr/>
        </p:nvGraphicFramePr>
        <p:xfrm>
          <a:off x="8040688" y="5141913"/>
          <a:ext cx="8334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1" name="Photo Editor Photo" r:id="rId6" imgW="1905266" imgH="1390844" progId="MSPhotoEd.3">
                  <p:embed/>
                </p:oleObj>
              </mc:Choice>
              <mc:Fallback>
                <p:oleObj name="Photo Editor Photo" r:id="rId6" imgW="1905266" imgH="1390844" progId="MSPhotoEd.3">
                  <p:embed/>
                  <p:pic>
                    <p:nvPicPr>
                      <p:cNvPr id="14919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5141913"/>
                        <a:ext cx="83343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1984" name="Line 16"/>
          <p:cNvSpPr>
            <a:spLocks noChangeShapeType="1"/>
          </p:cNvSpPr>
          <p:nvPr/>
        </p:nvSpPr>
        <p:spPr bwMode="auto">
          <a:xfrm flipH="1" flipV="1">
            <a:off x="8435975" y="5751513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85" name="Text Box 17"/>
          <p:cNvSpPr txBox="1">
            <a:spLocks noChangeArrowheads="1"/>
          </p:cNvSpPr>
          <p:nvPr/>
        </p:nvSpPr>
        <p:spPr bwMode="auto">
          <a:xfrm>
            <a:off x="8315325" y="52689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1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1491986" name="Text Box 18"/>
          <p:cNvSpPr txBox="1">
            <a:spLocks noChangeArrowheads="1"/>
          </p:cNvSpPr>
          <p:nvPr/>
        </p:nvSpPr>
        <p:spPr bwMode="auto">
          <a:xfrm>
            <a:off x="8281988" y="605948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Times New Roman" pitchFamily="18" charset="0"/>
              </a:rPr>
              <a:t>d</a:t>
            </a:r>
          </a:p>
        </p:txBody>
      </p:sp>
      <p:sp>
        <p:nvSpPr>
          <p:cNvPr id="1491988" name="Text Box 20"/>
          <p:cNvSpPr txBox="1">
            <a:spLocks noChangeArrowheads="1"/>
          </p:cNvSpPr>
          <p:nvPr/>
        </p:nvSpPr>
        <p:spPr bwMode="auto">
          <a:xfrm>
            <a:off x="3213100" y="4857750"/>
            <a:ext cx="177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“d: path (2,1)”</a:t>
            </a:r>
            <a:endParaRPr 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91989" name="Line 21"/>
          <p:cNvSpPr>
            <a:spLocks noChangeShapeType="1"/>
          </p:cNvSpPr>
          <p:nvPr/>
        </p:nvSpPr>
        <p:spPr bwMode="auto">
          <a:xfrm flipH="1">
            <a:off x="2928938" y="5311775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91" name="Text Box 23"/>
          <p:cNvSpPr txBox="1">
            <a:spLocks noChangeArrowheads="1"/>
          </p:cNvSpPr>
          <p:nvPr/>
        </p:nvSpPr>
        <p:spPr bwMode="auto">
          <a:xfrm>
            <a:off x="6323013" y="4859338"/>
            <a:ext cx="1579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“d: path (1)”</a:t>
            </a:r>
          </a:p>
        </p:txBody>
      </p:sp>
      <p:sp>
        <p:nvSpPr>
          <p:cNvPr id="1491992" name="Line 24"/>
          <p:cNvSpPr>
            <a:spLocks noChangeShapeType="1"/>
          </p:cNvSpPr>
          <p:nvPr/>
        </p:nvSpPr>
        <p:spPr bwMode="auto">
          <a:xfrm flipH="1">
            <a:off x="6051550" y="5314950"/>
            <a:ext cx="21463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93" name="Text Box 25"/>
          <p:cNvSpPr txBox="1">
            <a:spLocks noChangeArrowheads="1"/>
          </p:cNvSpPr>
          <p:nvPr/>
        </p:nvSpPr>
        <p:spPr bwMode="auto">
          <a:xfrm>
            <a:off x="3187700" y="5716588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3333FF"/>
                </a:solidFill>
                <a:latin typeface="Times New Roman" pitchFamily="18" charset="0"/>
              </a:rPr>
              <a:t>data traffic</a:t>
            </a:r>
          </a:p>
        </p:txBody>
      </p:sp>
      <p:sp>
        <p:nvSpPr>
          <p:cNvPr id="1491994" name="Text Box 26"/>
          <p:cNvSpPr txBox="1">
            <a:spLocks noChangeArrowheads="1"/>
          </p:cNvSpPr>
          <p:nvPr/>
        </p:nvSpPr>
        <p:spPr bwMode="auto">
          <a:xfrm>
            <a:off x="6426200" y="5746750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3333FF"/>
                </a:solidFill>
                <a:latin typeface="Times New Roman" pitchFamily="18" charset="0"/>
              </a:rPr>
              <a:t>data traffic</a:t>
            </a:r>
          </a:p>
        </p:txBody>
      </p:sp>
    </p:spTree>
    <p:extLst>
      <p:ext uri="{BB962C8B-B14F-4D97-AF65-F5344CB8AC3E}">
        <p14:creationId xmlns:p14="http://schemas.microsoft.com/office/powerpoint/2010/main" val="85735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 számának helye 16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FECD5412-4D92-4688-95EB-1F6FF1027BEE}" type="slidenum">
              <a:rPr lang="en-US"/>
              <a:pPr/>
              <a:t>49</a:t>
            </a:fld>
            <a:endParaRPr lang="en-US"/>
          </a:p>
        </p:txBody>
      </p:sp>
      <p:sp>
        <p:nvSpPr>
          <p:cNvPr id="149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Rugalmas forgalomirányítás</a:t>
            </a:r>
            <a:endParaRPr lang="en-US"/>
          </a:p>
        </p:txBody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2800"/>
              <a:t>Minden állomás hely/saját útválasztási politikát alkalmaz</a:t>
            </a:r>
            <a:endParaRPr lang="en-US" sz="2800"/>
          </a:p>
          <a:p>
            <a:pPr lvl="1"/>
            <a:r>
              <a:rPr lang="hu-HU" sz="2400"/>
              <a:t>Útvonal kiválasztás</a:t>
            </a:r>
            <a:r>
              <a:rPr lang="en-US" sz="2400"/>
              <a:t>: </a:t>
            </a:r>
            <a:r>
              <a:rPr lang="hu-HU" sz="2400"/>
              <a:t>Melyik útvonalat használjuk</a:t>
            </a:r>
            <a:r>
              <a:rPr lang="en-US" sz="2400"/>
              <a:t>?</a:t>
            </a:r>
          </a:p>
          <a:p>
            <a:pPr lvl="1"/>
            <a:r>
              <a:rPr lang="hu-HU" sz="2400"/>
              <a:t>Útvonal</a:t>
            </a:r>
            <a:r>
              <a:rPr lang="en-US" sz="2400"/>
              <a:t> export: </a:t>
            </a:r>
            <a:r>
              <a:rPr lang="hu-HU" sz="2400"/>
              <a:t>Melyik útvonalat hirdessük meg</a:t>
            </a:r>
            <a:r>
              <a:rPr lang="en-US" sz="2400"/>
              <a:t>?</a:t>
            </a:r>
          </a:p>
          <a:p>
            <a:r>
              <a:rPr lang="hu-HU" sz="2800"/>
              <a:t>Példák</a:t>
            </a:r>
            <a:endParaRPr lang="en-US" sz="2800"/>
          </a:p>
          <a:p>
            <a:pPr lvl="1"/>
            <a:r>
              <a:rPr lang="hu-HU" sz="2400"/>
              <a:t>A </a:t>
            </a:r>
            <a:r>
              <a:rPr lang="en-US" sz="2400"/>
              <a:t>2</a:t>
            </a:r>
            <a:r>
              <a:rPr lang="hu-HU" sz="2400"/>
              <a:t>. állomás</a:t>
            </a:r>
            <a:r>
              <a:rPr lang="en-US" sz="2400"/>
              <a:t> </a:t>
            </a:r>
            <a:r>
              <a:rPr lang="hu-HU" sz="2400"/>
              <a:t>által preferált útvonal:</a:t>
            </a:r>
            <a:r>
              <a:rPr lang="en-US" sz="2400"/>
              <a:t> “2, 3, 1” </a:t>
            </a:r>
            <a:r>
              <a:rPr lang="hu-HU" sz="2400"/>
              <a:t>(nem a</a:t>
            </a:r>
            <a:r>
              <a:rPr lang="en-US" sz="2400"/>
              <a:t> “2, 1”</a:t>
            </a:r>
            <a:r>
              <a:rPr lang="hu-HU" sz="2400"/>
              <a:t>)</a:t>
            </a:r>
            <a:endParaRPr lang="en-US" sz="2400"/>
          </a:p>
          <a:p>
            <a:pPr lvl="1"/>
            <a:r>
              <a:rPr lang="hu-HU" sz="2400"/>
              <a:t>Az </a:t>
            </a:r>
            <a:r>
              <a:rPr lang="en-US" sz="2400"/>
              <a:t>1</a:t>
            </a:r>
            <a:r>
              <a:rPr lang="hu-HU" sz="2400"/>
              <a:t>. állomás</a:t>
            </a:r>
            <a:r>
              <a:rPr lang="en-US" sz="2400"/>
              <a:t> </a:t>
            </a:r>
            <a:r>
              <a:rPr lang="hu-HU" sz="2400"/>
              <a:t>nem hagyja, hogy a</a:t>
            </a:r>
            <a:r>
              <a:rPr lang="en-US" sz="2400"/>
              <a:t> 3</a:t>
            </a:r>
            <a:r>
              <a:rPr lang="hu-HU" sz="2400"/>
              <a:t>. állomás értesüljön az </a:t>
            </a:r>
            <a:r>
              <a:rPr lang="en-US" sz="2400"/>
              <a:t>“1, 2”</a:t>
            </a:r>
            <a:r>
              <a:rPr lang="hu-HU" sz="2400"/>
              <a:t> útvonalról</a:t>
            </a:r>
            <a:endParaRPr lang="en-US" sz="2400"/>
          </a:p>
        </p:txBody>
      </p:sp>
      <p:grpSp>
        <p:nvGrpSpPr>
          <p:cNvPr id="1499165" name="Group 29"/>
          <p:cNvGrpSpPr>
            <a:grpSpLocks/>
          </p:cNvGrpSpPr>
          <p:nvPr/>
        </p:nvGrpSpPr>
        <p:grpSpPr bwMode="auto">
          <a:xfrm>
            <a:off x="3229957" y="4668838"/>
            <a:ext cx="3379787" cy="2189162"/>
            <a:chOff x="1728" y="2484"/>
            <a:chExt cx="2410" cy="1732"/>
          </a:xfrm>
        </p:grpSpPr>
        <p:grpSp>
          <p:nvGrpSpPr>
            <p:cNvPr id="1499143" name="Group 7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1499144" name="Object 8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753" name="Photo Editor Photo" r:id="rId3" imgW="1905266" imgH="1390844" progId="MSPhotoEd.3">
                      <p:embed/>
                    </p:oleObj>
                  </mc:Choice>
                  <mc:Fallback>
                    <p:oleObj name="Photo Editor Photo" r:id="rId3" imgW="1905266" imgH="1390844" progId="MSPhotoEd.3">
                      <p:embed/>
                      <p:pic>
                        <p:nvPicPr>
                          <p:cNvPr id="1499144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45" name="Text Box 9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499156" name="Group 20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1499157" name="Object 21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754" name="Photo Editor Photo" r:id="rId5" imgW="1905266" imgH="1390844" progId="MSPhotoEd.3">
                      <p:embed/>
                    </p:oleObj>
                  </mc:Choice>
                  <mc:Fallback>
                    <p:oleObj name="Photo Editor Photo" r:id="rId5" imgW="1905266" imgH="1390844" progId="MSPhotoEd.3">
                      <p:embed/>
                      <p:pic>
                        <p:nvPicPr>
                          <p:cNvPr id="1499157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58" name="Text Box 22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499159" name="Group 23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1499160" name="Object 24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755" name="Photo Editor Photo" r:id="rId6" imgW="1905266" imgH="1390844" progId="MSPhotoEd.3">
                      <p:embed/>
                    </p:oleObj>
                  </mc:Choice>
                  <mc:Fallback>
                    <p:oleObj name="Photo Editor Photo" r:id="rId6" imgW="1905266" imgH="1390844" progId="MSPhotoEd.3">
                      <p:embed/>
                      <p:pic>
                        <p:nvPicPr>
                          <p:cNvPr id="149916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61" name="Text Box 25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499162" name="Line 26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3" name="Line 27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4" name="Line 28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631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IP cím – alhálózatok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209944"/>
            <a:ext cx="8185963" cy="1508120"/>
          </a:xfrm>
        </p:spPr>
        <p:txBody>
          <a:bodyPr>
            <a:noAutofit/>
          </a:bodyPr>
          <a:lstStyle/>
          <a:p>
            <a:r>
              <a:rPr lang="hu-HU" sz="1800"/>
              <a:t>Az azonos hálózatban lévő </a:t>
            </a:r>
            <a:r>
              <a:rPr lang="hu-HU" sz="1800" err="1"/>
              <a:t>hosztok</a:t>
            </a:r>
            <a:r>
              <a:rPr lang="hu-HU" sz="1800"/>
              <a:t> ugyanazzal a hálózatszámmal rendelkeznek. </a:t>
            </a:r>
          </a:p>
          <a:p>
            <a:r>
              <a:rPr lang="hu-HU" sz="1800"/>
              <a:t>Egy hálózat belső felhasználás szempontjából több részre osztódhat, de a külvilág számára egyetlen hálózatként jelenik meg. </a:t>
            </a:r>
          </a:p>
          <a:p>
            <a:pPr lvl="1"/>
            <a:r>
              <a:rPr lang="hu-HU"/>
              <a:t>Alhálózat (avagy angolul </a:t>
            </a:r>
            <a:r>
              <a:rPr lang="hu-HU" i="1" err="1"/>
              <a:t>subnet</a:t>
            </a:r>
            <a:r>
              <a:rPr lang="hu-HU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3018" y="2125266"/>
            <a:ext cx="3817227" cy="184456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TextBox 37"/>
          <p:cNvSpPr txBox="1"/>
          <p:nvPr/>
        </p:nvSpPr>
        <p:spPr>
          <a:xfrm>
            <a:off x="3111436" y="3734589"/>
            <a:ext cx="14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>
                <a:solidFill>
                  <a:schemeClr val="accent1">
                    <a:lumMod val="75000"/>
                  </a:schemeClr>
                </a:solidFill>
              </a:rPr>
              <a:t>Forrás: </a:t>
            </a:r>
            <a:r>
              <a:rPr lang="hu-HU" sz="1200" b="1" cap="small" err="1">
                <a:solidFill>
                  <a:schemeClr val="accent1">
                    <a:lumMod val="75000"/>
                  </a:schemeClr>
                </a:solidFill>
              </a:rPr>
              <a:t>Tanenbaum</a:t>
            </a:r>
            <a:endParaRPr lang="en-US" sz="1200" b="1" cap="small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6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5757406" y="2476909"/>
            <a:ext cx="2641011" cy="390231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AS Path != Shortest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3564523" y="176169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Cloud 5"/>
          <p:cNvSpPr/>
          <p:nvPr/>
        </p:nvSpPr>
        <p:spPr>
          <a:xfrm>
            <a:off x="1400805" y="2797274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loud 6"/>
          <p:cNvSpPr/>
          <p:nvPr/>
        </p:nvSpPr>
        <p:spPr>
          <a:xfrm>
            <a:off x="3564522" y="3632676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Cloud 7"/>
          <p:cNvSpPr/>
          <p:nvPr/>
        </p:nvSpPr>
        <p:spPr>
          <a:xfrm>
            <a:off x="1400805" y="4754629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Cloud 8"/>
          <p:cNvSpPr/>
          <p:nvPr/>
        </p:nvSpPr>
        <p:spPr>
          <a:xfrm>
            <a:off x="3564524" y="5501008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Cloud 9"/>
          <p:cNvSpPr/>
          <p:nvPr/>
        </p:nvSpPr>
        <p:spPr>
          <a:xfrm>
            <a:off x="6032303" y="2797273"/>
            <a:ext cx="1917987" cy="323997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7" y="2286711"/>
            <a:ext cx="645115" cy="380395"/>
          </a:xfrm>
          <a:prstGeom prst="rect">
            <a:avLst/>
          </a:prstGeom>
          <a:noFill/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40" y="3245171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6" y="4081947"/>
            <a:ext cx="645115" cy="380395"/>
          </a:xfrm>
          <a:prstGeom prst="rect">
            <a:avLst/>
          </a:prstGeom>
          <a:noFill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39" y="5202526"/>
            <a:ext cx="645115" cy="380395"/>
          </a:xfrm>
          <a:prstGeom prst="rect">
            <a:avLst/>
          </a:prstGeom>
          <a:noFill/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9" y="5860769"/>
            <a:ext cx="645115" cy="380395"/>
          </a:xfrm>
          <a:prstGeom prst="rect">
            <a:avLst/>
          </a:prstGeom>
          <a:noFill/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2797273"/>
            <a:ext cx="645115" cy="380395"/>
          </a:xfrm>
          <a:prstGeom prst="rect">
            <a:avLst/>
          </a:prstGeom>
          <a:noFill/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5758707"/>
            <a:ext cx="645115" cy="380395"/>
          </a:xfrm>
          <a:prstGeom prst="rect">
            <a:avLst/>
          </a:prstGeom>
          <a:noFill/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03" y="340675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9" y="363291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623" y="422706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9" y="435790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03" y="501232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8" y="50577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>
            <a:stCxn id="12" idx="0"/>
            <a:endCxn id="11" idx="1"/>
          </p:cNvCxnSpPr>
          <p:nvPr/>
        </p:nvCxnSpPr>
        <p:spPr>
          <a:xfrm flipV="1">
            <a:off x="2359798" y="2476909"/>
            <a:ext cx="1841159" cy="7682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2"/>
            <a:endCxn id="13" idx="0"/>
          </p:cNvCxnSpPr>
          <p:nvPr/>
        </p:nvCxnSpPr>
        <p:spPr>
          <a:xfrm>
            <a:off x="2359798" y="3625566"/>
            <a:ext cx="2163716" cy="45638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  <a:endCxn id="13" idx="2"/>
          </p:cNvCxnSpPr>
          <p:nvPr/>
        </p:nvCxnSpPr>
        <p:spPr>
          <a:xfrm flipV="1">
            <a:off x="2359797" y="4462342"/>
            <a:ext cx="2163717" cy="7401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1"/>
            <a:endCxn id="14" idx="2"/>
          </p:cNvCxnSpPr>
          <p:nvPr/>
        </p:nvCxnSpPr>
        <p:spPr>
          <a:xfrm flipH="1" flipV="1">
            <a:off x="2359797" y="5582921"/>
            <a:ext cx="1841162" cy="46804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1"/>
            <a:endCxn id="11" idx="3"/>
          </p:cNvCxnSpPr>
          <p:nvPr/>
        </p:nvCxnSpPr>
        <p:spPr>
          <a:xfrm flipH="1" flipV="1">
            <a:off x="4846072" y="2476909"/>
            <a:ext cx="1822666" cy="5105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3"/>
            <a:endCxn id="17" idx="1"/>
          </p:cNvCxnSpPr>
          <p:nvPr/>
        </p:nvCxnSpPr>
        <p:spPr>
          <a:xfrm flipV="1">
            <a:off x="4846074" y="5948905"/>
            <a:ext cx="1822664" cy="1020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16" idx="2"/>
          </p:cNvCxnSpPr>
          <p:nvPr/>
        </p:nvCxnSpPr>
        <p:spPr>
          <a:xfrm flipV="1">
            <a:off x="6354861" y="3177668"/>
            <a:ext cx="636435" cy="22908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3"/>
            <a:endCxn id="19" idx="1"/>
          </p:cNvCxnSpPr>
          <p:nvPr/>
        </p:nvCxnSpPr>
        <p:spPr>
          <a:xfrm>
            <a:off x="6677418" y="3596955"/>
            <a:ext cx="719141" cy="226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0"/>
            <a:endCxn id="19" idx="2"/>
          </p:cNvCxnSpPr>
          <p:nvPr/>
        </p:nvCxnSpPr>
        <p:spPr>
          <a:xfrm flipV="1">
            <a:off x="6346181" y="4013309"/>
            <a:ext cx="1372936" cy="21375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1" idx="1"/>
            <a:endCxn id="20" idx="3"/>
          </p:cNvCxnSpPr>
          <p:nvPr/>
        </p:nvCxnSpPr>
        <p:spPr>
          <a:xfrm flipH="1" flipV="1">
            <a:off x="6668738" y="4417258"/>
            <a:ext cx="727821" cy="13084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1" idx="2"/>
            <a:endCxn id="22" idx="0"/>
          </p:cNvCxnSpPr>
          <p:nvPr/>
        </p:nvCxnSpPr>
        <p:spPr>
          <a:xfrm flipH="1">
            <a:off x="6354861" y="4738301"/>
            <a:ext cx="1364256" cy="27402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3" idx="1"/>
            <a:endCxn id="22" idx="3"/>
          </p:cNvCxnSpPr>
          <p:nvPr/>
        </p:nvCxnSpPr>
        <p:spPr>
          <a:xfrm flipH="1" flipV="1">
            <a:off x="6677418" y="5202526"/>
            <a:ext cx="719140" cy="4540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3" idx="2"/>
            <a:endCxn id="17" idx="0"/>
          </p:cNvCxnSpPr>
          <p:nvPr/>
        </p:nvCxnSpPr>
        <p:spPr>
          <a:xfrm flipH="1">
            <a:off x="6991296" y="5438124"/>
            <a:ext cx="727820" cy="32058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60203" y="1872871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Source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60135" y="6148392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Destination</a:t>
            </a:r>
          </a:p>
        </p:txBody>
      </p:sp>
      <p:sp>
        <p:nvSpPr>
          <p:cNvPr id="70" name="Right Arrow 69"/>
          <p:cNvSpPr/>
          <p:nvPr/>
        </p:nvSpPr>
        <p:spPr>
          <a:xfrm rot="1011612">
            <a:off x="5093641" y="2263430"/>
            <a:ext cx="1327526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?</a:t>
            </a:r>
          </a:p>
        </p:txBody>
      </p:sp>
      <p:sp>
        <p:nvSpPr>
          <p:cNvPr id="71" name="Right Arrow 70"/>
          <p:cNvSpPr/>
          <p:nvPr/>
        </p:nvSpPr>
        <p:spPr>
          <a:xfrm rot="20116575" flipH="1">
            <a:off x="2641341" y="2398655"/>
            <a:ext cx="1278070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?</a:t>
            </a:r>
          </a:p>
        </p:txBody>
      </p:sp>
      <p:grpSp>
        <p:nvGrpSpPr>
          <p:cNvPr id="72" name="Group 71"/>
          <p:cNvGrpSpPr/>
          <p:nvPr/>
        </p:nvGrpSpPr>
        <p:grpSpPr>
          <a:xfrm flipH="1">
            <a:off x="626410" y="1670959"/>
            <a:ext cx="1407122" cy="1061231"/>
            <a:chOff x="1219200" y="4876799"/>
            <a:chExt cx="5181605" cy="1384995"/>
          </a:xfrm>
        </p:grpSpPr>
        <p:sp>
          <p:nvSpPr>
            <p:cNvPr id="73" name="Rectangular Callout 7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95478"/>
                <a:gd name="adj2" fmla="val 388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19204" y="4936467"/>
              <a:ext cx="5181601" cy="93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 hops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>
                  <a:solidFill>
                    <a:sysClr val="window" lastClr="FFFFFF"/>
                  </a:solidFill>
                </a:rPr>
                <a:t>4 ASs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6991295" y="1573087"/>
            <a:ext cx="1407122" cy="1061231"/>
            <a:chOff x="1219200" y="4876799"/>
            <a:chExt cx="5181605" cy="1384995"/>
          </a:xfrm>
        </p:grpSpPr>
        <p:sp>
          <p:nvSpPr>
            <p:cNvPr id="77" name="Rectangular Callout 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93210"/>
                <a:gd name="adj2" fmla="val 4505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>
                  <a:solidFill>
                    <a:sysClr val="window" lastClr="FFFFFF"/>
                  </a:solidFill>
                </a:rPr>
                <a:t>9</a:t>
              </a: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hops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>
                  <a:solidFill>
                    <a:sysClr val="window" lastClr="FFFFFF"/>
                  </a:solidFill>
                </a:rPr>
                <a:t>2 ASs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0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0" grpId="0" animBg="1"/>
      <p:bldP spid="7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 Potato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3535438" y="5467957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873" y="5827718"/>
            <a:ext cx="645115" cy="38039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631049" y="6115341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Destination</a:t>
            </a:r>
          </a:p>
        </p:txBody>
      </p:sp>
      <p:sp>
        <p:nvSpPr>
          <p:cNvPr id="11" name="Cloud 10"/>
          <p:cNvSpPr/>
          <p:nvPr/>
        </p:nvSpPr>
        <p:spPr>
          <a:xfrm>
            <a:off x="2165223" y="279204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Cloud 11"/>
          <p:cNvSpPr/>
          <p:nvPr/>
        </p:nvSpPr>
        <p:spPr>
          <a:xfrm>
            <a:off x="90166" y="397262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657" y="3241312"/>
            <a:ext cx="645115" cy="380395"/>
          </a:xfrm>
          <a:prstGeom prst="rect">
            <a:avLst/>
          </a:prstGeom>
          <a:noFill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00" y="4420522"/>
            <a:ext cx="645115" cy="380395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>
            <a:stCxn id="14" idx="0"/>
            <a:endCxn id="13" idx="2"/>
          </p:cNvCxnSpPr>
          <p:nvPr/>
        </p:nvCxnSpPr>
        <p:spPr>
          <a:xfrm flipV="1">
            <a:off x="1049158" y="3621707"/>
            <a:ext cx="2075057" cy="79881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4651209" y="1674564"/>
            <a:ext cx="1917987" cy="349491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4" y="2385768"/>
            <a:ext cx="645115" cy="380395"/>
          </a:xfrm>
          <a:prstGeom prst="rect">
            <a:avLst/>
          </a:prstGeom>
          <a:noFill/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31" y="3233922"/>
            <a:ext cx="645115" cy="380395"/>
          </a:xfrm>
          <a:prstGeom prst="rect">
            <a:avLst/>
          </a:prstGeom>
          <a:noFill/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3" y="4884616"/>
            <a:ext cx="645115" cy="380395"/>
          </a:xfrm>
          <a:prstGeom prst="rect">
            <a:avLst/>
          </a:prstGeom>
          <a:noFill/>
        </p:spPr>
      </p:pic>
      <p:cxnSp>
        <p:nvCxnSpPr>
          <p:cNvPr id="24" name="Straight Connector 23"/>
          <p:cNvCxnSpPr>
            <a:stCxn id="22" idx="1"/>
            <a:endCxn id="13" idx="3"/>
          </p:cNvCxnSpPr>
          <p:nvPr/>
        </p:nvCxnSpPr>
        <p:spPr>
          <a:xfrm flipH="1">
            <a:off x="3446772" y="3424120"/>
            <a:ext cx="1047659" cy="73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3"/>
            <a:endCxn id="23" idx="2"/>
          </p:cNvCxnSpPr>
          <p:nvPr/>
        </p:nvCxnSpPr>
        <p:spPr>
          <a:xfrm flipV="1">
            <a:off x="4816988" y="5265011"/>
            <a:ext cx="793213" cy="75290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29752" y="1971508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Source</a:t>
            </a:r>
          </a:p>
        </p:txBody>
      </p:sp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27" y="369940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>
            <a:stCxn id="21" idx="2"/>
            <a:endCxn id="45" idx="0"/>
          </p:cNvCxnSpPr>
          <p:nvPr/>
        </p:nvCxnSpPr>
        <p:spPr>
          <a:xfrm>
            <a:off x="5610202" y="2766163"/>
            <a:ext cx="487183" cy="93323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" idx="0"/>
            <a:endCxn id="45" idx="2"/>
          </p:cNvCxnSpPr>
          <p:nvPr/>
        </p:nvCxnSpPr>
        <p:spPr>
          <a:xfrm flipV="1">
            <a:off x="5610201" y="4079795"/>
            <a:ext cx="487184" cy="80482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19994295">
            <a:off x="5629796" y="3026037"/>
            <a:ext cx="605928" cy="5673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?</a:t>
            </a:r>
          </a:p>
        </p:txBody>
      </p:sp>
      <p:cxnSp>
        <p:nvCxnSpPr>
          <p:cNvPr id="62" name="Straight Connector 61"/>
          <p:cNvCxnSpPr>
            <a:stCxn id="21" idx="2"/>
            <a:endCxn id="22" idx="0"/>
          </p:cNvCxnSpPr>
          <p:nvPr/>
        </p:nvCxnSpPr>
        <p:spPr>
          <a:xfrm flipH="1">
            <a:off x="4816989" y="2766163"/>
            <a:ext cx="793213" cy="46775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/>
          <p:cNvSpPr/>
          <p:nvPr/>
        </p:nvSpPr>
        <p:spPr>
          <a:xfrm>
            <a:off x="1770506" y="4839150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940" y="5287047"/>
            <a:ext cx="645115" cy="380395"/>
          </a:xfrm>
          <a:prstGeom prst="rect">
            <a:avLst/>
          </a:prstGeom>
          <a:noFill/>
        </p:spPr>
      </p:pic>
      <p:cxnSp>
        <p:nvCxnSpPr>
          <p:cNvPr id="17" name="Straight Connector 16"/>
          <p:cNvCxnSpPr>
            <a:stCxn id="49" idx="1"/>
            <a:endCxn id="14" idx="2"/>
          </p:cNvCxnSpPr>
          <p:nvPr/>
        </p:nvCxnSpPr>
        <p:spPr>
          <a:xfrm flipH="1" flipV="1">
            <a:off x="1049158" y="4800917"/>
            <a:ext cx="1357782" cy="67632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9" idx="3"/>
            <a:endCxn id="9" idx="1"/>
          </p:cNvCxnSpPr>
          <p:nvPr/>
        </p:nvCxnSpPr>
        <p:spPr>
          <a:xfrm>
            <a:off x="3052055" y="5477245"/>
            <a:ext cx="1119818" cy="54067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 rot="19006232" flipH="1">
            <a:off x="4915652" y="2673897"/>
            <a:ext cx="544776" cy="6531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?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331732" y="1509841"/>
            <a:ext cx="3118297" cy="1415575"/>
            <a:chOff x="1000569" y="4876799"/>
            <a:chExt cx="7193027" cy="965933"/>
          </a:xfrm>
        </p:grpSpPr>
        <p:sp>
          <p:nvSpPr>
            <p:cNvPr id="52" name="Rectangular Callout 51"/>
            <p:cNvSpPr/>
            <p:nvPr/>
          </p:nvSpPr>
          <p:spPr>
            <a:xfrm>
              <a:off x="1000569" y="4876799"/>
              <a:ext cx="7193027" cy="942153"/>
            </a:xfrm>
            <a:prstGeom prst="wedgeRectCallout">
              <a:avLst>
                <a:gd name="adj1" fmla="val -95478"/>
                <a:gd name="adj2" fmla="val 388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97339" y="4897666"/>
              <a:ext cx="6821353" cy="94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Pick the next hop with the shortest </a:t>
              </a:r>
              <a:r>
                <a:rPr lang="en-US" sz="2800" kern="0">
                  <a:solidFill>
                    <a:sysClr val="window" lastClr="FFFFFF"/>
                  </a:solidFill>
                </a:rPr>
                <a:t>IGP route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10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loud 79"/>
          <p:cNvSpPr/>
          <p:nvPr/>
        </p:nvSpPr>
        <p:spPr>
          <a:xfrm>
            <a:off x="1713684" y="2896800"/>
            <a:ext cx="5436263" cy="245234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00F7BD7-F7E1-4108-BB47-F30ECAC203FC}" type="slidenum">
              <a:rPr lang="en-US" sz="1600"/>
              <a:pPr/>
              <a:t>52</a:t>
            </a:fld>
            <a:endParaRPr lang="en-US" sz="1600"/>
          </a:p>
        </p:txBody>
      </p:sp>
      <p:sp>
        <p:nvSpPr>
          <p:cNvPr id="919555" name="Rectangle 3"/>
          <p:cNvSpPr>
            <a:spLocks noChangeArrowheads="1"/>
          </p:cNvSpPr>
          <p:nvPr/>
        </p:nvSpPr>
        <p:spPr bwMode="auto">
          <a:xfrm>
            <a:off x="1219200" y="38100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59" name="AutoShape 7"/>
          <p:cNvSpPr>
            <a:spLocks noChangeArrowheads="1"/>
          </p:cNvSpPr>
          <p:nvPr/>
        </p:nvSpPr>
        <p:spPr bwMode="auto">
          <a:xfrm>
            <a:off x="5791200" y="36576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0" name="AutoShape 8"/>
          <p:cNvSpPr>
            <a:spLocks noChangeArrowheads="1"/>
          </p:cNvSpPr>
          <p:nvPr/>
        </p:nvSpPr>
        <p:spPr bwMode="auto">
          <a:xfrm>
            <a:off x="3733800" y="4495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1" name="AutoShape 9"/>
          <p:cNvSpPr>
            <a:spLocks noChangeArrowheads="1"/>
          </p:cNvSpPr>
          <p:nvPr/>
        </p:nvSpPr>
        <p:spPr bwMode="auto">
          <a:xfrm>
            <a:off x="57912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2" name="AutoShape 10"/>
          <p:cNvSpPr>
            <a:spLocks noChangeArrowheads="1"/>
          </p:cNvSpPr>
          <p:nvPr/>
        </p:nvSpPr>
        <p:spPr bwMode="auto">
          <a:xfrm>
            <a:off x="3810000" y="3352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3" name="AutoShape 11"/>
          <p:cNvSpPr>
            <a:spLocks noChangeArrowheads="1"/>
          </p:cNvSpPr>
          <p:nvPr/>
        </p:nvSpPr>
        <p:spPr bwMode="auto">
          <a:xfrm>
            <a:off x="5257800" y="3429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4" name="AutoShape 12"/>
          <p:cNvSpPr>
            <a:spLocks noChangeArrowheads="1"/>
          </p:cNvSpPr>
          <p:nvPr/>
        </p:nvSpPr>
        <p:spPr bwMode="auto">
          <a:xfrm>
            <a:off x="4800600" y="4572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5" name="AutoShape 13"/>
          <p:cNvSpPr>
            <a:spLocks noChangeArrowheads="1"/>
          </p:cNvSpPr>
          <p:nvPr/>
        </p:nvSpPr>
        <p:spPr bwMode="auto">
          <a:xfrm>
            <a:off x="4419600" y="35052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6" name="AutoShape 14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7" name="AutoShape 15"/>
          <p:cNvSpPr>
            <a:spLocks noChangeArrowheads="1"/>
          </p:cNvSpPr>
          <p:nvPr/>
        </p:nvSpPr>
        <p:spPr bwMode="auto">
          <a:xfrm>
            <a:off x="3581400" y="3810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8" name="AutoShape 16"/>
          <p:cNvSpPr>
            <a:spLocks noChangeArrowheads="1"/>
          </p:cNvSpPr>
          <p:nvPr/>
        </p:nvSpPr>
        <p:spPr bwMode="auto">
          <a:xfrm>
            <a:off x="2514600" y="3581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9" name="AutoShape 17"/>
          <p:cNvSpPr>
            <a:spLocks noChangeArrowheads="1"/>
          </p:cNvSpPr>
          <p:nvPr/>
        </p:nvSpPr>
        <p:spPr bwMode="auto">
          <a:xfrm>
            <a:off x="39624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0" name="AutoShape 18"/>
          <p:cNvSpPr>
            <a:spLocks noChangeArrowheads="1"/>
          </p:cNvSpPr>
          <p:nvPr/>
        </p:nvSpPr>
        <p:spPr bwMode="auto">
          <a:xfrm>
            <a:off x="5867400" y="4648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1" name="AutoShape 19"/>
          <p:cNvSpPr>
            <a:spLocks noChangeArrowheads="1"/>
          </p:cNvSpPr>
          <p:nvPr/>
        </p:nvSpPr>
        <p:spPr bwMode="auto">
          <a:xfrm>
            <a:off x="57150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2" name="AutoShape 20"/>
          <p:cNvSpPr>
            <a:spLocks noChangeArrowheads="1"/>
          </p:cNvSpPr>
          <p:nvPr/>
        </p:nvSpPr>
        <p:spPr bwMode="auto">
          <a:xfrm>
            <a:off x="27432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3" name="AutoShape 21"/>
          <p:cNvSpPr>
            <a:spLocks noChangeArrowheads="1"/>
          </p:cNvSpPr>
          <p:nvPr/>
        </p:nvSpPr>
        <p:spPr bwMode="auto">
          <a:xfrm>
            <a:off x="3505200" y="4267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4" name="AutoShape 22"/>
          <p:cNvSpPr>
            <a:spLocks noChangeArrowheads="1"/>
          </p:cNvSpPr>
          <p:nvPr/>
        </p:nvSpPr>
        <p:spPr bwMode="auto">
          <a:xfrm>
            <a:off x="5105400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5" name="AutoShape 23"/>
          <p:cNvSpPr>
            <a:spLocks noChangeArrowheads="1"/>
          </p:cNvSpPr>
          <p:nvPr/>
        </p:nvSpPr>
        <p:spPr bwMode="auto">
          <a:xfrm>
            <a:off x="33528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6" name="AutoShape 24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7" name="AutoShape 25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8" name="AutoShape 26"/>
          <p:cNvSpPr>
            <a:spLocks noChangeArrowheads="1"/>
          </p:cNvSpPr>
          <p:nvPr/>
        </p:nvSpPr>
        <p:spPr bwMode="auto">
          <a:xfrm>
            <a:off x="2590800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9" name="AutoShape 2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0" name="AutoShape 28"/>
          <p:cNvSpPr>
            <a:spLocks noChangeArrowheads="1"/>
          </p:cNvSpPr>
          <p:nvPr/>
        </p:nvSpPr>
        <p:spPr bwMode="auto">
          <a:xfrm>
            <a:off x="6172200" y="4038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1" name="AutoShape 29"/>
          <p:cNvSpPr>
            <a:spLocks noChangeArrowheads="1"/>
          </p:cNvSpPr>
          <p:nvPr/>
        </p:nvSpPr>
        <p:spPr bwMode="auto">
          <a:xfrm>
            <a:off x="4495800" y="4191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2" name="AutoShape 30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3" name="AutoShape 31"/>
          <p:cNvSpPr>
            <a:spLocks noChangeArrowheads="1"/>
          </p:cNvSpPr>
          <p:nvPr/>
        </p:nvSpPr>
        <p:spPr bwMode="auto">
          <a:xfrm>
            <a:off x="53340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4" name="AutoShape 32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5" name="AutoShape 33"/>
          <p:cNvSpPr>
            <a:spLocks noChangeArrowheads="1"/>
          </p:cNvSpPr>
          <p:nvPr/>
        </p:nvSpPr>
        <p:spPr bwMode="auto">
          <a:xfrm>
            <a:off x="3124200" y="3962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6" name="AutoShape 34"/>
          <p:cNvSpPr>
            <a:spLocks noChangeArrowheads="1"/>
          </p:cNvSpPr>
          <p:nvPr/>
        </p:nvSpPr>
        <p:spPr bwMode="auto">
          <a:xfrm>
            <a:off x="3048000" y="3657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7" name="AutoShape 35"/>
          <p:cNvSpPr>
            <a:spLocks noChangeArrowheads="1"/>
          </p:cNvSpPr>
          <p:nvPr/>
        </p:nvSpPr>
        <p:spPr bwMode="auto">
          <a:xfrm>
            <a:off x="4114800" y="4191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8" name="AutoShape 36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9" name="AutoShape 37"/>
          <p:cNvSpPr>
            <a:spLocks noChangeArrowheads="1"/>
          </p:cNvSpPr>
          <p:nvPr/>
        </p:nvSpPr>
        <p:spPr bwMode="auto">
          <a:xfrm>
            <a:off x="4191000" y="3276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0" name="AutoShape 38"/>
          <p:cNvSpPr>
            <a:spLocks noChangeArrowheads="1"/>
          </p:cNvSpPr>
          <p:nvPr/>
        </p:nvSpPr>
        <p:spPr bwMode="auto">
          <a:xfrm>
            <a:off x="6096000" y="3738849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1" name="AutoShape 39"/>
          <p:cNvSpPr>
            <a:spLocks noChangeArrowheads="1"/>
          </p:cNvSpPr>
          <p:nvPr/>
        </p:nvSpPr>
        <p:spPr bwMode="auto">
          <a:xfrm>
            <a:off x="5410200" y="3810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3" name="AutoShape 41"/>
          <p:cNvSpPr>
            <a:spLocks noChangeArrowheads="1"/>
          </p:cNvSpPr>
          <p:nvPr/>
        </p:nvSpPr>
        <p:spPr bwMode="auto">
          <a:xfrm>
            <a:off x="8258067" y="41910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4" name="AutoShape 42"/>
          <p:cNvSpPr>
            <a:spLocks noChangeArrowheads="1"/>
          </p:cNvSpPr>
          <p:nvPr/>
        </p:nvSpPr>
        <p:spPr bwMode="auto">
          <a:xfrm>
            <a:off x="190035" y="4114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5" name="AutoShape 43"/>
          <p:cNvSpPr>
            <a:spLocks noChangeArrowheads="1"/>
          </p:cNvSpPr>
          <p:nvPr/>
        </p:nvSpPr>
        <p:spPr bwMode="auto">
          <a:xfrm>
            <a:off x="571035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6" name="AutoShape 44"/>
          <p:cNvSpPr>
            <a:spLocks noChangeArrowheads="1"/>
          </p:cNvSpPr>
          <p:nvPr/>
        </p:nvSpPr>
        <p:spPr bwMode="auto">
          <a:xfrm>
            <a:off x="37635" y="3886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7" name="AutoShape 45"/>
          <p:cNvSpPr>
            <a:spLocks noChangeArrowheads="1"/>
          </p:cNvSpPr>
          <p:nvPr/>
        </p:nvSpPr>
        <p:spPr bwMode="auto">
          <a:xfrm>
            <a:off x="494835" y="3733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9" name="AutoShape 47"/>
          <p:cNvSpPr>
            <a:spLocks noChangeArrowheads="1"/>
          </p:cNvSpPr>
          <p:nvPr/>
        </p:nvSpPr>
        <p:spPr bwMode="auto">
          <a:xfrm>
            <a:off x="8258067" y="3733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0" name="AutoShape 48"/>
          <p:cNvSpPr>
            <a:spLocks noChangeArrowheads="1"/>
          </p:cNvSpPr>
          <p:nvPr/>
        </p:nvSpPr>
        <p:spPr bwMode="auto">
          <a:xfrm>
            <a:off x="8791467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2" name="AutoShape 50"/>
          <p:cNvSpPr>
            <a:spLocks noChangeArrowheads="1"/>
          </p:cNvSpPr>
          <p:nvPr/>
        </p:nvSpPr>
        <p:spPr bwMode="auto">
          <a:xfrm>
            <a:off x="4645446" y="17259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3" name="AutoShape 51"/>
          <p:cNvSpPr>
            <a:spLocks noChangeArrowheads="1"/>
          </p:cNvSpPr>
          <p:nvPr/>
        </p:nvSpPr>
        <p:spPr bwMode="auto">
          <a:xfrm>
            <a:off x="3731046" y="16497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8" name="AutoShape 56"/>
          <p:cNvSpPr>
            <a:spLocks noChangeArrowheads="1"/>
          </p:cNvSpPr>
          <p:nvPr/>
        </p:nvSpPr>
        <p:spPr bwMode="auto">
          <a:xfrm>
            <a:off x="5026446" y="16497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2" name="AutoShape 60"/>
          <p:cNvSpPr>
            <a:spLocks noChangeArrowheads="1"/>
          </p:cNvSpPr>
          <p:nvPr/>
        </p:nvSpPr>
        <p:spPr bwMode="auto">
          <a:xfrm>
            <a:off x="4317515" y="66174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3" name="AutoShape 61"/>
          <p:cNvSpPr>
            <a:spLocks noChangeArrowheads="1"/>
          </p:cNvSpPr>
          <p:nvPr/>
        </p:nvSpPr>
        <p:spPr bwMode="auto">
          <a:xfrm>
            <a:off x="4698515" y="65412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4" name="AutoShape 62"/>
          <p:cNvSpPr>
            <a:spLocks noChangeArrowheads="1"/>
          </p:cNvSpPr>
          <p:nvPr/>
        </p:nvSpPr>
        <p:spPr bwMode="auto">
          <a:xfrm>
            <a:off x="39365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5" name="AutoShape 63"/>
          <p:cNvSpPr>
            <a:spLocks noChangeArrowheads="1"/>
          </p:cNvSpPr>
          <p:nvPr/>
        </p:nvSpPr>
        <p:spPr bwMode="auto">
          <a:xfrm>
            <a:off x="49271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9" name="AutoShape 67"/>
          <p:cNvSpPr>
            <a:spLocks noChangeArrowheads="1"/>
          </p:cNvSpPr>
          <p:nvPr/>
        </p:nvSpPr>
        <p:spPr bwMode="auto">
          <a:xfrm>
            <a:off x="44699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30" name="AutoShape 78"/>
          <p:cNvSpPr>
            <a:spLocks noChangeArrowheads="1"/>
          </p:cNvSpPr>
          <p:nvPr/>
        </p:nvSpPr>
        <p:spPr bwMode="auto">
          <a:xfrm>
            <a:off x="4112046" y="17259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Importing Routes</a:t>
            </a:r>
          </a:p>
        </p:txBody>
      </p:sp>
      <p:sp>
        <p:nvSpPr>
          <p:cNvPr id="81" name="Down Arrow 80"/>
          <p:cNvSpPr/>
          <p:nvPr/>
        </p:nvSpPr>
        <p:spPr>
          <a:xfrm>
            <a:off x="3138172" y="2038120"/>
            <a:ext cx="2729228" cy="1078265"/>
          </a:xfrm>
          <a:prstGeom prst="downArrow">
            <a:avLst>
              <a:gd name="adj1" fmla="val 69376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From Provider</a:t>
            </a:r>
          </a:p>
        </p:txBody>
      </p:sp>
      <p:sp>
        <p:nvSpPr>
          <p:cNvPr id="82" name="Right Arrow 81"/>
          <p:cNvSpPr/>
          <p:nvPr/>
        </p:nvSpPr>
        <p:spPr>
          <a:xfrm flipH="1">
            <a:off x="6780857" y="3256328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From Peer</a:t>
            </a:r>
          </a:p>
        </p:txBody>
      </p:sp>
      <p:sp>
        <p:nvSpPr>
          <p:cNvPr id="83" name="Right Arrow 82"/>
          <p:cNvSpPr/>
          <p:nvPr/>
        </p:nvSpPr>
        <p:spPr>
          <a:xfrm>
            <a:off x="923339" y="3332528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From Peer</a:t>
            </a:r>
          </a:p>
        </p:txBody>
      </p:sp>
      <p:sp>
        <p:nvSpPr>
          <p:cNvPr id="4" name="Up Arrow 3"/>
          <p:cNvSpPr/>
          <p:nvPr/>
        </p:nvSpPr>
        <p:spPr>
          <a:xfrm>
            <a:off x="2937372" y="5122843"/>
            <a:ext cx="3250435" cy="1078265"/>
          </a:xfrm>
          <a:prstGeom prst="upArrow">
            <a:avLst>
              <a:gd name="adj1" fmla="val 68302"/>
              <a:gd name="adj2" fmla="val 5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From Customer</a:t>
            </a:r>
          </a:p>
        </p:txBody>
      </p:sp>
      <p:grpSp>
        <p:nvGrpSpPr>
          <p:cNvPr id="86" name="Group 85"/>
          <p:cNvGrpSpPr/>
          <p:nvPr/>
        </p:nvGrpSpPr>
        <p:grpSpPr>
          <a:xfrm flipH="1">
            <a:off x="6997594" y="2031694"/>
            <a:ext cx="1407122" cy="1061231"/>
            <a:chOff x="1219200" y="4876799"/>
            <a:chExt cx="5181605" cy="1384995"/>
          </a:xfrm>
        </p:grpSpPr>
        <p:sp>
          <p:nvSpPr>
            <p:cNvPr id="87" name="Rectangular Callout 8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97908"/>
                <a:gd name="adj2" fmla="val 6581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>
                  <a:solidFill>
                    <a:sysClr val="window" lastClr="FFFFFF"/>
                  </a:solidFill>
                </a:rPr>
                <a:t>ISP Routes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9" name="AutoShape 28"/>
          <p:cNvSpPr>
            <a:spLocks noChangeArrowheads="1"/>
          </p:cNvSpPr>
          <p:nvPr/>
        </p:nvSpPr>
        <p:spPr bwMode="auto">
          <a:xfrm>
            <a:off x="6112066" y="334629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9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9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9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9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9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9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9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9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9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9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9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9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19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9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19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195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19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19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19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19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9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19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19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9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19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19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19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19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19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19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19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19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19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19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19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19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19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19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19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19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919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19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19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9" grpId="0" animBg="1"/>
      <p:bldP spid="919560" grpId="0" animBg="1"/>
      <p:bldP spid="919561" grpId="0" animBg="1"/>
      <p:bldP spid="919562" grpId="0" animBg="1"/>
      <p:bldP spid="919563" grpId="0" animBg="1"/>
      <p:bldP spid="919564" grpId="0" animBg="1"/>
      <p:bldP spid="919565" grpId="0" animBg="1"/>
      <p:bldP spid="919566" grpId="0" animBg="1"/>
      <p:bldP spid="919567" grpId="0" animBg="1"/>
      <p:bldP spid="919568" grpId="0" animBg="1"/>
      <p:bldP spid="919569" grpId="0" animBg="1"/>
      <p:bldP spid="919570" grpId="0" animBg="1"/>
      <p:bldP spid="919571" grpId="0" animBg="1"/>
      <p:bldP spid="919572" grpId="0" animBg="1"/>
      <p:bldP spid="919573" grpId="0" animBg="1"/>
      <p:bldP spid="919574" grpId="0" animBg="1"/>
      <p:bldP spid="919575" grpId="0" animBg="1"/>
      <p:bldP spid="919582" grpId="0" animBg="1"/>
      <p:bldP spid="919583" grpId="0" animBg="1"/>
      <p:bldP spid="919584" grpId="0" animBg="1"/>
      <p:bldP spid="919585" grpId="0" animBg="1"/>
      <p:bldP spid="919586" grpId="0" animBg="1"/>
      <p:bldP spid="919587" grpId="0" animBg="1"/>
      <p:bldP spid="919588" grpId="0" animBg="1"/>
      <p:bldP spid="919589" grpId="0" animBg="1"/>
      <p:bldP spid="919590" grpId="0" animBg="1"/>
      <p:bldP spid="919591" grpId="0" animBg="1"/>
      <p:bldP spid="919593" grpId="0" animBg="1"/>
      <p:bldP spid="919594" grpId="0" animBg="1"/>
      <p:bldP spid="919595" grpId="0" animBg="1"/>
      <p:bldP spid="919596" grpId="0" animBg="1"/>
      <p:bldP spid="919597" grpId="0" animBg="1"/>
      <p:bldP spid="919599" grpId="0" animBg="1"/>
      <p:bldP spid="919600" grpId="0" animBg="1"/>
      <p:bldP spid="919602" grpId="0" animBg="1"/>
      <p:bldP spid="919603" grpId="0" animBg="1"/>
      <p:bldP spid="919608" grpId="0" animBg="1"/>
      <p:bldP spid="919612" grpId="0" animBg="1"/>
      <p:bldP spid="919613" grpId="0" animBg="1"/>
      <p:bldP spid="919614" grpId="0" animBg="1"/>
      <p:bldP spid="919615" grpId="0" animBg="1"/>
      <p:bldP spid="919619" grpId="0" animBg="1"/>
      <p:bldP spid="919630" grpId="0" animBg="1"/>
      <p:bldP spid="81" grpId="0" animBg="1"/>
      <p:bldP spid="82" grpId="0" animBg="1"/>
      <p:bldP spid="83" grpId="0" animBg="1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54A73DE7-6178-4BC1-A213-835B1858E73F}" type="slidenum">
              <a:rPr lang="en-US" sz="1600"/>
              <a:pPr/>
              <a:t>53</a:t>
            </a:fld>
            <a:endParaRPr lang="en-US" sz="9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Exporting Routes</a:t>
            </a:r>
          </a:p>
        </p:txBody>
      </p:sp>
      <p:sp>
        <p:nvSpPr>
          <p:cNvPr id="103" name="Cloud 102"/>
          <p:cNvSpPr/>
          <p:nvPr/>
        </p:nvSpPr>
        <p:spPr>
          <a:xfrm>
            <a:off x="1713684" y="2896800"/>
            <a:ext cx="5436263" cy="245234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5" name="AutoShape 7"/>
          <p:cNvSpPr>
            <a:spLocks noChangeArrowheads="1"/>
          </p:cNvSpPr>
          <p:nvPr/>
        </p:nvSpPr>
        <p:spPr bwMode="auto">
          <a:xfrm>
            <a:off x="5791200" y="36576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AutoShape 8"/>
          <p:cNvSpPr>
            <a:spLocks noChangeArrowheads="1"/>
          </p:cNvSpPr>
          <p:nvPr/>
        </p:nvSpPr>
        <p:spPr bwMode="auto">
          <a:xfrm>
            <a:off x="3733800" y="4495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57912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AutoShape 10"/>
          <p:cNvSpPr>
            <a:spLocks noChangeArrowheads="1"/>
          </p:cNvSpPr>
          <p:nvPr/>
        </p:nvSpPr>
        <p:spPr bwMode="auto">
          <a:xfrm>
            <a:off x="3810000" y="3352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AutoShape 11"/>
          <p:cNvSpPr>
            <a:spLocks noChangeArrowheads="1"/>
          </p:cNvSpPr>
          <p:nvPr/>
        </p:nvSpPr>
        <p:spPr bwMode="auto">
          <a:xfrm>
            <a:off x="5257800" y="3429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AutoShape 12"/>
          <p:cNvSpPr>
            <a:spLocks noChangeArrowheads="1"/>
          </p:cNvSpPr>
          <p:nvPr/>
        </p:nvSpPr>
        <p:spPr bwMode="auto">
          <a:xfrm>
            <a:off x="4800600" y="4572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AutoShape 13"/>
          <p:cNvSpPr>
            <a:spLocks noChangeArrowheads="1"/>
          </p:cNvSpPr>
          <p:nvPr/>
        </p:nvSpPr>
        <p:spPr bwMode="auto">
          <a:xfrm>
            <a:off x="4419600" y="35052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AutoShape 14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AutoShape 15"/>
          <p:cNvSpPr>
            <a:spLocks noChangeArrowheads="1"/>
          </p:cNvSpPr>
          <p:nvPr/>
        </p:nvSpPr>
        <p:spPr bwMode="auto">
          <a:xfrm>
            <a:off x="3581400" y="3810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AutoShape 16"/>
          <p:cNvSpPr>
            <a:spLocks noChangeArrowheads="1"/>
          </p:cNvSpPr>
          <p:nvPr/>
        </p:nvSpPr>
        <p:spPr bwMode="auto">
          <a:xfrm>
            <a:off x="2514600" y="3581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AutoShape 17"/>
          <p:cNvSpPr>
            <a:spLocks noChangeArrowheads="1"/>
          </p:cNvSpPr>
          <p:nvPr/>
        </p:nvSpPr>
        <p:spPr bwMode="auto">
          <a:xfrm>
            <a:off x="39624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AutoShape 18"/>
          <p:cNvSpPr>
            <a:spLocks noChangeArrowheads="1"/>
          </p:cNvSpPr>
          <p:nvPr/>
        </p:nvSpPr>
        <p:spPr bwMode="auto">
          <a:xfrm>
            <a:off x="5867400" y="4648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AutoShape 19"/>
          <p:cNvSpPr>
            <a:spLocks noChangeArrowheads="1"/>
          </p:cNvSpPr>
          <p:nvPr/>
        </p:nvSpPr>
        <p:spPr bwMode="auto">
          <a:xfrm>
            <a:off x="57150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AutoShape 20"/>
          <p:cNvSpPr>
            <a:spLocks noChangeArrowheads="1"/>
          </p:cNvSpPr>
          <p:nvPr/>
        </p:nvSpPr>
        <p:spPr bwMode="auto">
          <a:xfrm>
            <a:off x="27432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AutoShape 21"/>
          <p:cNvSpPr>
            <a:spLocks noChangeArrowheads="1"/>
          </p:cNvSpPr>
          <p:nvPr/>
        </p:nvSpPr>
        <p:spPr bwMode="auto">
          <a:xfrm>
            <a:off x="3505200" y="4267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AutoShape 22"/>
          <p:cNvSpPr>
            <a:spLocks noChangeArrowheads="1"/>
          </p:cNvSpPr>
          <p:nvPr/>
        </p:nvSpPr>
        <p:spPr bwMode="auto">
          <a:xfrm>
            <a:off x="5105400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AutoShape 23"/>
          <p:cNvSpPr>
            <a:spLocks noChangeArrowheads="1"/>
          </p:cNvSpPr>
          <p:nvPr/>
        </p:nvSpPr>
        <p:spPr bwMode="auto">
          <a:xfrm>
            <a:off x="33528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AutoShape 24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AutoShape 25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AutoShape 26"/>
          <p:cNvSpPr>
            <a:spLocks noChangeArrowheads="1"/>
          </p:cNvSpPr>
          <p:nvPr/>
        </p:nvSpPr>
        <p:spPr bwMode="auto">
          <a:xfrm>
            <a:off x="2590800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AutoShape 2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AutoShape 28"/>
          <p:cNvSpPr>
            <a:spLocks noChangeArrowheads="1"/>
          </p:cNvSpPr>
          <p:nvPr/>
        </p:nvSpPr>
        <p:spPr bwMode="auto">
          <a:xfrm>
            <a:off x="6172200" y="4038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AutoShape 29"/>
          <p:cNvSpPr>
            <a:spLocks noChangeArrowheads="1"/>
          </p:cNvSpPr>
          <p:nvPr/>
        </p:nvSpPr>
        <p:spPr bwMode="auto">
          <a:xfrm>
            <a:off x="4495800" y="4191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AutoShape 30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AutoShape 31"/>
          <p:cNvSpPr>
            <a:spLocks noChangeArrowheads="1"/>
          </p:cNvSpPr>
          <p:nvPr/>
        </p:nvSpPr>
        <p:spPr bwMode="auto">
          <a:xfrm>
            <a:off x="53340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AutoShape 32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AutoShape 33"/>
          <p:cNvSpPr>
            <a:spLocks noChangeArrowheads="1"/>
          </p:cNvSpPr>
          <p:nvPr/>
        </p:nvSpPr>
        <p:spPr bwMode="auto">
          <a:xfrm>
            <a:off x="3124200" y="3962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AutoShape 34"/>
          <p:cNvSpPr>
            <a:spLocks noChangeArrowheads="1"/>
          </p:cNvSpPr>
          <p:nvPr/>
        </p:nvSpPr>
        <p:spPr bwMode="auto">
          <a:xfrm>
            <a:off x="3048000" y="3657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AutoShape 35"/>
          <p:cNvSpPr>
            <a:spLocks noChangeArrowheads="1"/>
          </p:cNvSpPr>
          <p:nvPr/>
        </p:nvSpPr>
        <p:spPr bwMode="auto">
          <a:xfrm>
            <a:off x="4114800" y="4191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AutoShape 36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AutoShape 37"/>
          <p:cNvSpPr>
            <a:spLocks noChangeArrowheads="1"/>
          </p:cNvSpPr>
          <p:nvPr/>
        </p:nvSpPr>
        <p:spPr bwMode="auto">
          <a:xfrm>
            <a:off x="4191000" y="3276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AutoShape 38"/>
          <p:cNvSpPr>
            <a:spLocks noChangeArrowheads="1"/>
          </p:cNvSpPr>
          <p:nvPr/>
        </p:nvSpPr>
        <p:spPr bwMode="auto">
          <a:xfrm>
            <a:off x="6096000" y="3738849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AutoShape 39"/>
          <p:cNvSpPr>
            <a:spLocks noChangeArrowheads="1"/>
          </p:cNvSpPr>
          <p:nvPr/>
        </p:nvSpPr>
        <p:spPr bwMode="auto">
          <a:xfrm>
            <a:off x="5410200" y="3810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Down Arrow 137"/>
          <p:cNvSpPr/>
          <p:nvPr/>
        </p:nvSpPr>
        <p:spPr>
          <a:xfrm>
            <a:off x="3169286" y="5100809"/>
            <a:ext cx="2729228" cy="1078265"/>
          </a:xfrm>
          <a:prstGeom prst="downArrow">
            <a:avLst>
              <a:gd name="adj1" fmla="val 69376"/>
              <a:gd name="adj2" fmla="val 5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To Customer</a:t>
            </a:r>
          </a:p>
        </p:txBody>
      </p:sp>
      <p:sp>
        <p:nvSpPr>
          <p:cNvPr id="139" name="Right Arrow 138"/>
          <p:cNvSpPr/>
          <p:nvPr/>
        </p:nvSpPr>
        <p:spPr>
          <a:xfrm flipH="1">
            <a:off x="981280" y="3312256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To Peer</a:t>
            </a:r>
          </a:p>
        </p:txBody>
      </p:sp>
      <p:sp>
        <p:nvSpPr>
          <p:cNvPr id="140" name="Right Arrow 139"/>
          <p:cNvSpPr/>
          <p:nvPr/>
        </p:nvSpPr>
        <p:spPr>
          <a:xfrm>
            <a:off x="6630076" y="3312256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To Peer</a:t>
            </a:r>
          </a:p>
        </p:txBody>
      </p:sp>
      <p:sp>
        <p:nvSpPr>
          <p:cNvPr id="141" name="Up Arrow 140"/>
          <p:cNvSpPr/>
          <p:nvPr/>
        </p:nvSpPr>
        <p:spPr>
          <a:xfrm>
            <a:off x="2908682" y="2122135"/>
            <a:ext cx="3250435" cy="1078265"/>
          </a:xfrm>
          <a:prstGeom prst="upArrow">
            <a:avLst>
              <a:gd name="adj1" fmla="val 68302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To Provider</a:t>
            </a:r>
          </a:p>
        </p:txBody>
      </p:sp>
      <p:sp>
        <p:nvSpPr>
          <p:cNvPr id="142" name="AutoShape 28"/>
          <p:cNvSpPr>
            <a:spLocks noChangeArrowheads="1"/>
          </p:cNvSpPr>
          <p:nvPr/>
        </p:nvSpPr>
        <p:spPr bwMode="auto">
          <a:xfrm>
            <a:off x="6112066" y="334629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AutoShape 8"/>
          <p:cNvSpPr>
            <a:spLocks noChangeArrowheads="1"/>
          </p:cNvSpPr>
          <p:nvPr/>
        </p:nvSpPr>
        <p:spPr bwMode="auto">
          <a:xfrm>
            <a:off x="4802438" y="6490301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AutoShape 14"/>
          <p:cNvSpPr>
            <a:spLocks noChangeArrowheads="1"/>
          </p:cNvSpPr>
          <p:nvPr/>
        </p:nvSpPr>
        <p:spPr bwMode="auto">
          <a:xfrm>
            <a:off x="3964238" y="6337901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AutoShape 21"/>
          <p:cNvSpPr>
            <a:spLocks noChangeArrowheads="1"/>
          </p:cNvSpPr>
          <p:nvPr/>
        </p:nvSpPr>
        <p:spPr bwMode="auto">
          <a:xfrm>
            <a:off x="4573838" y="6261701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AutoShape 24"/>
          <p:cNvSpPr>
            <a:spLocks noChangeArrowheads="1"/>
          </p:cNvSpPr>
          <p:nvPr/>
        </p:nvSpPr>
        <p:spPr bwMode="auto">
          <a:xfrm>
            <a:off x="5214651" y="653345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AutoShape 26"/>
          <p:cNvSpPr>
            <a:spLocks noChangeArrowheads="1"/>
          </p:cNvSpPr>
          <p:nvPr/>
        </p:nvSpPr>
        <p:spPr bwMode="auto">
          <a:xfrm>
            <a:off x="3659438" y="6490301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AutoShape 32"/>
          <p:cNvSpPr>
            <a:spLocks noChangeArrowheads="1"/>
          </p:cNvSpPr>
          <p:nvPr/>
        </p:nvSpPr>
        <p:spPr bwMode="auto">
          <a:xfrm>
            <a:off x="4192838" y="656650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AutoShape 35"/>
          <p:cNvSpPr>
            <a:spLocks noChangeArrowheads="1"/>
          </p:cNvSpPr>
          <p:nvPr/>
        </p:nvSpPr>
        <p:spPr bwMode="auto">
          <a:xfrm>
            <a:off x="5183438" y="618550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AutoShape 18"/>
          <p:cNvSpPr>
            <a:spLocks noChangeArrowheads="1"/>
          </p:cNvSpPr>
          <p:nvPr/>
        </p:nvSpPr>
        <p:spPr bwMode="auto">
          <a:xfrm>
            <a:off x="3659438" y="6072578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AutoShape 33"/>
          <p:cNvSpPr>
            <a:spLocks noChangeArrowheads="1"/>
          </p:cNvSpPr>
          <p:nvPr/>
        </p:nvSpPr>
        <p:spPr bwMode="auto">
          <a:xfrm>
            <a:off x="632552" y="35433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AutoShape 33"/>
          <p:cNvSpPr>
            <a:spLocks noChangeArrowheads="1"/>
          </p:cNvSpPr>
          <p:nvPr/>
        </p:nvSpPr>
        <p:spPr bwMode="auto">
          <a:xfrm>
            <a:off x="278176" y="3942128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AutoShape 33"/>
          <p:cNvSpPr>
            <a:spLocks noChangeArrowheads="1"/>
          </p:cNvSpPr>
          <p:nvPr/>
        </p:nvSpPr>
        <p:spPr bwMode="auto">
          <a:xfrm>
            <a:off x="631175" y="415244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AutoShape 33"/>
          <p:cNvSpPr>
            <a:spLocks noChangeArrowheads="1"/>
          </p:cNvSpPr>
          <p:nvPr/>
        </p:nvSpPr>
        <p:spPr bwMode="auto">
          <a:xfrm>
            <a:off x="294702" y="4724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AutoShape 33"/>
          <p:cNvSpPr>
            <a:spLocks noChangeArrowheads="1"/>
          </p:cNvSpPr>
          <p:nvPr/>
        </p:nvSpPr>
        <p:spPr bwMode="auto">
          <a:xfrm>
            <a:off x="7869498" y="3359227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AutoShape 33"/>
          <p:cNvSpPr>
            <a:spLocks noChangeArrowheads="1"/>
          </p:cNvSpPr>
          <p:nvPr/>
        </p:nvSpPr>
        <p:spPr bwMode="auto">
          <a:xfrm>
            <a:off x="8233973" y="40767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AutoShape 33"/>
          <p:cNvSpPr>
            <a:spLocks noChangeArrowheads="1"/>
          </p:cNvSpPr>
          <p:nvPr/>
        </p:nvSpPr>
        <p:spPr bwMode="auto">
          <a:xfrm>
            <a:off x="8462573" y="3575817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AutoShape 33"/>
          <p:cNvSpPr>
            <a:spLocks noChangeArrowheads="1"/>
          </p:cNvSpPr>
          <p:nvPr/>
        </p:nvSpPr>
        <p:spPr bwMode="auto">
          <a:xfrm>
            <a:off x="8038665" y="45339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AutoShape 33"/>
          <p:cNvSpPr>
            <a:spLocks noChangeArrowheads="1"/>
          </p:cNvSpPr>
          <p:nvPr/>
        </p:nvSpPr>
        <p:spPr bwMode="auto">
          <a:xfrm>
            <a:off x="4916738" y="189353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AutoShape 33"/>
          <p:cNvSpPr>
            <a:spLocks noChangeArrowheads="1"/>
          </p:cNvSpPr>
          <p:nvPr/>
        </p:nvSpPr>
        <p:spPr bwMode="auto">
          <a:xfrm>
            <a:off x="5415710" y="181506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AutoShape 33"/>
          <p:cNvSpPr>
            <a:spLocks noChangeArrowheads="1"/>
          </p:cNvSpPr>
          <p:nvPr/>
        </p:nvSpPr>
        <p:spPr bwMode="auto">
          <a:xfrm>
            <a:off x="4191000" y="16938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AutoShape 33"/>
          <p:cNvSpPr>
            <a:spLocks noChangeArrowheads="1"/>
          </p:cNvSpPr>
          <p:nvPr/>
        </p:nvSpPr>
        <p:spPr bwMode="auto">
          <a:xfrm>
            <a:off x="3238500" y="1985812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AutoShape 25"/>
          <p:cNvSpPr>
            <a:spLocks noChangeArrowheads="1"/>
          </p:cNvSpPr>
          <p:nvPr/>
        </p:nvSpPr>
        <p:spPr bwMode="auto">
          <a:xfrm>
            <a:off x="981280" y="342991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AutoShape 25"/>
          <p:cNvSpPr>
            <a:spLocks noChangeArrowheads="1"/>
          </p:cNvSpPr>
          <p:nvPr/>
        </p:nvSpPr>
        <p:spPr bwMode="auto">
          <a:xfrm>
            <a:off x="180402" y="4304382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AutoShape 25"/>
          <p:cNvSpPr>
            <a:spLocks noChangeArrowheads="1"/>
          </p:cNvSpPr>
          <p:nvPr/>
        </p:nvSpPr>
        <p:spPr bwMode="auto">
          <a:xfrm>
            <a:off x="180402" y="3587827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AutoShape 25"/>
          <p:cNvSpPr>
            <a:spLocks noChangeArrowheads="1"/>
          </p:cNvSpPr>
          <p:nvPr/>
        </p:nvSpPr>
        <p:spPr bwMode="auto">
          <a:xfrm>
            <a:off x="759107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AutoShape 25"/>
          <p:cNvSpPr>
            <a:spLocks noChangeArrowheads="1"/>
          </p:cNvSpPr>
          <p:nvPr/>
        </p:nvSpPr>
        <p:spPr bwMode="auto">
          <a:xfrm>
            <a:off x="3581400" y="2007835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AutoShape 25"/>
          <p:cNvSpPr>
            <a:spLocks noChangeArrowheads="1"/>
          </p:cNvSpPr>
          <p:nvPr/>
        </p:nvSpPr>
        <p:spPr bwMode="auto">
          <a:xfrm>
            <a:off x="3810000" y="17402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AutoShape 25"/>
          <p:cNvSpPr>
            <a:spLocks noChangeArrowheads="1"/>
          </p:cNvSpPr>
          <p:nvPr/>
        </p:nvSpPr>
        <p:spPr bwMode="auto">
          <a:xfrm>
            <a:off x="4567410" y="174576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AutoShape 25"/>
          <p:cNvSpPr>
            <a:spLocks noChangeArrowheads="1"/>
          </p:cNvSpPr>
          <p:nvPr/>
        </p:nvSpPr>
        <p:spPr bwMode="auto">
          <a:xfrm>
            <a:off x="5145338" y="16259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AutoShape 25"/>
          <p:cNvSpPr>
            <a:spLocks noChangeArrowheads="1"/>
          </p:cNvSpPr>
          <p:nvPr/>
        </p:nvSpPr>
        <p:spPr bwMode="auto">
          <a:xfrm>
            <a:off x="8038665" y="37135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AutoShape 25"/>
          <p:cNvSpPr>
            <a:spLocks noChangeArrowheads="1"/>
          </p:cNvSpPr>
          <p:nvPr/>
        </p:nvSpPr>
        <p:spPr bwMode="auto">
          <a:xfrm>
            <a:off x="8276929" y="3315395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AutoShape 25"/>
          <p:cNvSpPr>
            <a:spLocks noChangeArrowheads="1"/>
          </p:cNvSpPr>
          <p:nvPr/>
        </p:nvSpPr>
        <p:spPr bwMode="auto">
          <a:xfrm>
            <a:off x="8684771" y="3923841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AutoShape 25"/>
          <p:cNvSpPr>
            <a:spLocks noChangeArrowheads="1"/>
          </p:cNvSpPr>
          <p:nvPr/>
        </p:nvSpPr>
        <p:spPr bwMode="auto">
          <a:xfrm>
            <a:off x="8462573" y="426811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 flipH="1">
            <a:off x="6092424" y="5541962"/>
            <a:ext cx="2311659" cy="1061231"/>
            <a:chOff x="1219200" y="4876799"/>
            <a:chExt cx="5181605" cy="1384995"/>
          </a:xfrm>
        </p:grpSpPr>
        <p:sp>
          <p:nvSpPr>
            <p:cNvPr id="177" name="Rectangular Callout 1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462"/>
                <a:gd name="adj2" fmla="val 367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>
                  <a:solidFill>
                    <a:sysClr val="window" lastClr="FFFFFF"/>
                  </a:solidFill>
                </a:rPr>
                <a:t>Customers get all routes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 flipH="1">
            <a:off x="6400800" y="1747115"/>
            <a:ext cx="2624526" cy="1095238"/>
            <a:chOff x="1219200" y="4876799"/>
            <a:chExt cx="5181605" cy="1384995"/>
          </a:xfrm>
        </p:grpSpPr>
        <p:sp>
          <p:nvSpPr>
            <p:cNvPr id="180" name="Rectangular Callout 17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5526"/>
                <a:gd name="adj2" fmla="val 8554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219204" y="4936467"/>
              <a:ext cx="5181601" cy="1137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>
                  <a:solidFill>
                    <a:sysClr val="window" lastClr="FFFFFF"/>
                  </a:solidFill>
                </a:rPr>
                <a:t>Customer and ISP routes only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 flipH="1">
            <a:off x="133821" y="1677372"/>
            <a:ext cx="2624526" cy="1095238"/>
            <a:chOff x="1219200" y="4876799"/>
            <a:chExt cx="5181605" cy="1384995"/>
          </a:xfrm>
        </p:grpSpPr>
        <p:sp>
          <p:nvSpPr>
            <p:cNvPr id="183" name="Rectangular Callout 18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2046"/>
                <a:gd name="adj2" fmla="val -19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219204" y="4936467"/>
              <a:ext cx="5181601" cy="12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>
                  <a:solidFill>
                    <a:sysClr val="window" lastClr="FFFFFF"/>
                  </a:solidFill>
                </a:rPr>
                <a:t>$$$ generating routes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6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Straight Connector 185"/>
          <p:cNvCxnSpPr>
            <a:stCxn id="168" idx="2"/>
            <a:endCxn id="180" idx="0"/>
          </p:cNvCxnSpPr>
          <p:nvPr/>
        </p:nvCxnSpPr>
        <p:spPr>
          <a:xfrm>
            <a:off x="5144550" y="5325613"/>
            <a:ext cx="322557" cy="7414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BGP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-1733791" y="2462971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Cloud 5"/>
          <p:cNvSpPr/>
          <p:nvPr/>
        </p:nvSpPr>
        <p:spPr>
          <a:xfrm>
            <a:off x="8262594" y="2485005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loud 6"/>
          <p:cNvSpPr/>
          <p:nvPr/>
        </p:nvSpPr>
        <p:spPr>
          <a:xfrm>
            <a:off x="2226430" y="2207862"/>
            <a:ext cx="4471825" cy="343276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>
            <a:stCxn id="17" idx="2"/>
            <a:endCxn id="13" idx="0"/>
          </p:cNvCxnSpPr>
          <p:nvPr/>
        </p:nvCxnSpPr>
        <p:spPr>
          <a:xfrm flipH="1">
            <a:off x="4552624" y="3014956"/>
            <a:ext cx="752216" cy="6564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1"/>
            <a:endCxn id="12" idx="3"/>
          </p:cNvCxnSpPr>
          <p:nvPr/>
        </p:nvCxnSpPr>
        <p:spPr>
          <a:xfrm flipH="1" flipV="1">
            <a:off x="1351260" y="3448117"/>
            <a:ext cx="896473" cy="32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1"/>
            <a:endCxn id="132" idx="3"/>
          </p:cNvCxnSpPr>
          <p:nvPr/>
        </p:nvCxnSpPr>
        <p:spPr>
          <a:xfrm flipH="1">
            <a:off x="6983111" y="3557369"/>
            <a:ext cx="998346" cy="1101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3"/>
            <a:endCxn id="13" idx="1"/>
          </p:cNvCxnSpPr>
          <p:nvPr/>
        </p:nvCxnSpPr>
        <p:spPr>
          <a:xfrm>
            <a:off x="2892848" y="3451401"/>
            <a:ext cx="1337218" cy="41016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2892848" y="2824759"/>
            <a:ext cx="2089434" cy="6266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7" idx="3"/>
            <a:endCxn id="132" idx="0"/>
          </p:cNvCxnSpPr>
          <p:nvPr/>
        </p:nvCxnSpPr>
        <p:spPr>
          <a:xfrm>
            <a:off x="5627397" y="2824759"/>
            <a:ext cx="1033157" cy="55342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V="1">
            <a:off x="3213015" y="4051760"/>
            <a:ext cx="1339609" cy="77820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68" idx="1"/>
            <a:endCxn id="14" idx="3"/>
          </p:cNvCxnSpPr>
          <p:nvPr/>
        </p:nvCxnSpPr>
        <p:spPr>
          <a:xfrm flipH="1" flipV="1">
            <a:off x="3858130" y="4829968"/>
            <a:ext cx="963862" cy="3054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4" idx="0"/>
            <a:endCxn id="133" idx="2"/>
          </p:cNvCxnSpPr>
          <p:nvPr/>
        </p:nvCxnSpPr>
        <p:spPr>
          <a:xfrm flipH="1" flipV="1">
            <a:off x="2570291" y="3641598"/>
            <a:ext cx="965282" cy="9981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45" y="3257919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66" y="367136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15" y="463977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82" y="263456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57" y="3367171"/>
            <a:ext cx="645115" cy="380395"/>
          </a:xfrm>
          <a:prstGeom prst="rect">
            <a:avLst/>
          </a:prstGeom>
          <a:noFill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96" y="3378188"/>
            <a:ext cx="645115" cy="380395"/>
          </a:xfrm>
          <a:prstGeom prst="rect">
            <a:avLst/>
          </a:prstGeom>
          <a:noFill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33" y="3261203"/>
            <a:ext cx="645115" cy="380395"/>
          </a:xfrm>
          <a:prstGeom prst="rect">
            <a:avLst/>
          </a:prstGeom>
          <a:noFill/>
        </p:spPr>
      </p:pic>
      <p:cxnSp>
        <p:nvCxnSpPr>
          <p:cNvPr id="108" name="Straight Connector 107"/>
          <p:cNvCxnSpPr>
            <a:stCxn id="168" idx="0"/>
            <a:endCxn id="13" idx="2"/>
          </p:cNvCxnSpPr>
          <p:nvPr/>
        </p:nvCxnSpPr>
        <p:spPr>
          <a:xfrm flipH="1" flipV="1">
            <a:off x="4552624" y="4051760"/>
            <a:ext cx="591926" cy="89345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7" idx="1"/>
            <a:endCxn id="133" idx="3"/>
          </p:cNvCxnSpPr>
          <p:nvPr/>
        </p:nvCxnSpPr>
        <p:spPr>
          <a:xfrm flipH="1">
            <a:off x="2892848" y="2824759"/>
            <a:ext cx="2089434" cy="62664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3" idx="1"/>
            <a:endCxn id="133" idx="3"/>
          </p:cNvCxnSpPr>
          <p:nvPr/>
        </p:nvCxnSpPr>
        <p:spPr>
          <a:xfrm flipH="1" flipV="1">
            <a:off x="2892848" y="3451401"/>
            <a:ext cx="1337218" cy="41016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68" idx="1"/>
            <a:endCxn id="14" idx="3"/>
          </p:cNvCxnSpPr>
          <p:nvPr/>
        </p:nvCxnSpPr>
        <p:spPr>
          <a:xfrm flipH="1" flipV="1">
            <a:off x="3858130" y="4829968"/>
            <a:ext cx="963862" cy="30544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7" idx="3"/>
            <a:endCxn id="132" idx="0"/>
          </p:cNvCxnSpPr>
          <p:nvPr/>
        </p:nvCxnSpPr>
        <p:spPr>
          <a:xfrm>
            <a:off x="5627397" y="2824759"/>
            <a:ext cx="1033157" cy="55342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" idx="2"/>
            <a:endCxn id="14" idx="0"/>
          </p:cNvCxnSpPr>
          <p:nvPr/>
        </p:nvCxnSpPr>
        <p:spPr>
          <a:xfrm flipH="1">
            <a:off x="3535573" y="4051760"/>
            <a:ext cx="1017051" cy="58801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" idx="2"/>
            <a:endCxn id="168" idx="0"/>
          </p:cNvCxnSpPr>
          <p:nvPr/>
        </p:nvCxnSpPr>
        <p:spPr>
          <a:xfrm>
            <a:off x="4552624" y="4051760"/>
            <a:ext cx="591926" cy="89345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3" idx="2"/>
            <a:endCxn id="14" idx="0"/>
          </p:cNvCxnSpPr>
          <p:nvPr/>
        </p:nvCxnSpPr>
        <p:spPr>
          <a:xfrm>
            <a:off x="2570291" y="3641598"/>
            <a:ext cx="965282" cy="99817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" idx="0"/>
            <a:endCxn id="17" idx="2"/>
          </p:cNvCxnSpPr>
          <p:nvPr/>
        </p:nvCxnSpPr>
        <p:spPr>
          <a:xfrm flipV="1">
            <a:off x="4552624" y="3014956"/>
            <a:ext cx="752216" cy="65640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 flipH="1">
            <a:off x="3052932" y="2224445"/>
            <a:ext cx="1259402" cy="523220"/>
            <a:chOff x="1219200" y="4876799"/>
            <a:chExt cx="5181605" cy="1519028"/>
          </a:xfrm>
        </p:grpSpPr>
        <p:sp>
          <p:nvSpPr>
            <p:cNvPr id="155" name="Rectangular Callout 15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7894"/>
                <a:gd name="adj2" fmla="val 1029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219204" y="4876799"/>
              <a:ext cx="5181601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IGP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 flipH="1">
            <a:off x="6543168" y="1415677"/>
            <a:ext cx="2252267" cy="1409082"/>
            <a:chOff x="1219200" y="4876799"/>
            <a:chExt cx="5181605" cy="1384995"/>
          </a:xfrm>
        </p:grpSpPr>
        <p:sp>
          <p:nvSpPr>
            <p:cNvPr id="158" name="Rectangular Callout 157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9970"/>
                <a:gd name="adj2" fmla="val 82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219202" y="4876799"/>
              <a:ext cx="5181603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</a:t>
              </a:r>
              <a:r>
                <a:rPr kumimoji="0" lang="hu-HU" sz="2400" b="0" i="0" u="none" strike="noStrike" kern="0" cap="none" spc="0" normalizeH="0" baseline="0" noProof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határ-routerek</a:t>
              </a:r>
              <a:r>
                <a:rPr kumimoji="0" lang="hu-HU" sz="2400" b="0" i="0" u="none" strike="noStrike" kern="0" cap="none" spc="0" normalizeH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is beszélik az 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IGP</a:t>
              </a:r>
              <a:r>
                <a:rPr kumimoji="0" lang="hu-HU" sz="2400" b="0" i="0" u="none" strike="noStrike" kern="0" cap="none" spc="0" normalizeH="0" baseline="0" noProof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-t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60" name="Straight Connector 159"/>
          <p:cNvCxnSpPr>
            <a:stCxn id="132" idx="3"/>
            <a:endCxn id="131" idx="1"/>
          </p:cNvCxnSpPr>
          <p:nvPr/>
        </p:nvCxnSpPr>
        <p:spPr>
          <a:xfrm flipV="1">
            <a:off x="6983111" y="3557369"/>
            <a:ext cx="998346" cy="11017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" idx="3"/>
            <a:endCxn id="133" idx="1"/>
          </p:cNvCxnSpPr>
          <p:nvPr/>
        </p:nvCxnSpPr>
        <p:spPr>
          <a:xfrm>
            <a:off x="1351260" y="3448117"/>
            <a:ext cx="896473" cy="328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 flipH="1">
            <a:off x="7217720" y="4021648"/>
            <a:ext cx="1527474" cy="523220"/>
            <a:chOff x="1219200" y="4876799"/>
            <a:chExt cx="5181605" cy="1519028"/>
          </a:xfrm>
        </p:grpSpPr>
        <p:sp>
          <p:nvSpPr>
            <p:cNvPr id="163" name="Rectangular Callout 162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>
                  <a:solidFill>
                    <a:sysClr val="window" lastClr="FFFFFF"/>
                  </a:solidFill>
                </a:rPr>
                <a:t>e</a:t>
              </a: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 flipH="1">
            <a:off x="1097260" y="3940331"/>
            <a:ext cx="1527474" cy="523220"/>
            <a:chOff x="1219200" y="4876799"/>
            <a:chExt cx="5181605" cy="1519028"/>
          </a:xfrm>
        </p:grpSpPr>
        <p:sp>
          <p:nvSpPr>
            <p:cNvPr id="166" name="Rectangular Callout 165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9778"/>
                <a:gd name="adj2" fmla="val -12211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>
                  <a:solidFill>
                    <a:sysClr val="window" lastClr="FFFFFF"/>
                  </a:solidFill>
                </a:rPr>
                <a:t>e</a:t>
              </a: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pic>
        <p:nvPicPr>
          <p:cNvPr id="16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92" y="4945218"/>
            <a:ext cx="645115" cy="380395"/>
          </a:xfrm>
          <a:prstGeom prst="rect">
            <a:avLst/>
          </a:prstGeom>
          <a:noFill/>
        </p:spPr>
      </p:pic>
      <p:sp>
        <p:nvSpPr>
          <p:cNvPr id="177" name="Cloud 176"/>
          <p:cNvSpPr/>
          <p:nvPr/>
        </p:nvSpPr>
        <p:spPr>
          <a:xfrm>
            <a:off x="4005944" y="6178174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8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49" y="6067103"/>
            <a:ext cx="645115" cy="380395"/>
          </a:xfrm>
          <a:prstGeom prst="rect">
            <a:avLst/>
          </a:prstGeom>
          <a:noFill/>
        </p:spPr>
      </p:pic>
      <p:cxnSp>
        <p:nvCxnSpPr>
          <p:cNvPr id="181" name="Straight Connector 180"/>
          <p:cNvCxnSpPr>
            <a:stCxn id="180" idx="0"/>
            <a:endCxn id="168" idx="2"/>
          </p:cNvCxnSpPr>
          <p:nvPr/>
        </p:nvCxnSpPr>
        <p:spPr>
          <a:xfrm flipH="1" flipV="1">
            <a:off x="5144550" y="5325613"/>
            <a:ext cx="322557" cy="74149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3" idx="2"/>
          </p:cNvCxnSpPr>
          <p:nvPr/>
        </p:nvCxnSpPr>
        <p:spPr>
          <a:xfrm>
            <a:off x="2570291" y="3641598"/>
            <a:ext cx="2251702" cy="151690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32" idx="1"/>
            <a:endCxn id="133" idx="3"/>
          </p:cNvCxnSpPr>
          <p:nvPr/>
        </p:nvCxnSpPr>
        <p:spPr>
          <a:xfrm flipH="1" flipV="1">
            <a:off x="2892848" y="3451401"/>
            <a:ext cx="3445148" cy="116985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 flipH="1">
            <a:off x="6004701" y="4802393"/>
            <a:ext cx="1527474" cy="523220"/>
            <a:chOff x="1219200" y="4876799"/>
            <a:chExt cx="5181605" cy="1519028"/>
          </a:xfrm>
        </p:grpSpPr>
        <p:sp>
          <p:nvSpPr>
            <p:cNvPr id="202" name="Rectangular Callout 20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grpSp>
        <p:nvGrpSpPr>
          <p:cNvPr id="207" name="Group 206"/>
          <p:cNvGrpSpPr/>
          <p:nvPr/>
        </p:nvGrpSpPr>
        <p:grpSpPr>
          <a:xfrm flipH="1">
            <a:off x="1782468" y="4655238"/>
            <a:ext cx="1527474" cy="523220"/>
            <a:chOff x="1219200" y="4876799"/>
            <a:chExt cx="5181605" cy="1519028"/>
          </a:xfrm>
        </p:grpSpPr>
        <p:sp>
          <p:nvSpPr>
            <p:cNvPr id="208" name="Rectangular Callout 207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40902"/>
                <a:gd name="adj2" fmla="val -16032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0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4"/>
          <p:cNvSpPr/>
          <p:nvPr/>
        </p:nvSpPr>
        <p:spPr>
          <a:xfrm>
            <a:off x="6103577" y="4863737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IGB – </a:t>
            </a:r>
            <a:r>
              <a:rPr lang="hu-HU" err="1"/>
              <a:t>iBGP</a:t>
            </a:r>
            <a:r>
              <a:rPr lang="hu-HU"/>
              <a:t> – </a:t>
            </a:r>
            <a:r>
              <a:rPr lang="hu-HU" err="1"/>
              <a:t>eBGP</a:t>
            </a:r>
            <a:endParaRPr 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886200" cy="5105400"/>
          </a:xfrm>
        </p:spPr>
        <p:txBody>
          <a:bodyPr>
            <a:normAutofit/>
          </a:bodyPr>
          <a:lstStyle/>
          <a:p>
            <a:r>
              <a:rPr lang="hu-HU" sz="1800" err="1"/>
              <a:t>eBGP</a:t>
            </a:r>
            <a:r>
              <a:rPr lang="hu-HU" sz="1800"/>
              <a:t>: </a:t>
            </a:r>
            <a:r>
              <a:rPr lang="hu-HU" sz="1800" err="1"/>
              <a:t>Routing</a:t>
            </a:r>
            <a:r>
              <a:rPr lang="hu-HU" sz="1800"/>
              <a:t> információk cseréje autonóm rendszerek között</a:t>
            </a:r>
          </a:p>
          <a:p>
            <a:endParaRPr lang="hu-HU" sz="1800"/>
          </a:p>
          <a:p>
            <a:r>
              <a:rPr lang="hu-HU" sz="1800"/>
              <a:t>IGP: útválasztás egy </a:t>
            </a:r>
            <a:r>
              <a:rPr lang="hu-HU" sz="1800" err="1"/>
              <a:t>AS-en</a:t>
            </a:r>
            <a:r>
              <a:rPr lang="hu-HU" sz="1800"/>
              <a:t> belül belső célállomáshoz</a:t>
            </a:r>
          </a:p>
          <a:p>
            <a:endParaRPr lang="hu-HU" sz="1800"/>
          </a:p>
          <a:p>
            <a:r>
              <a:rPr lang="hu-HU" sz="1800" err="1"/>
              <a:t>iBGP</a:t>
            </a:r>
            <a:r>
              <a:rPr lang="hu-HU" sz="1800"/>
              <a:t>: útválasztás egy </a:t>
            </a:r>
            <a:r>
              <a:rPr lang="hu-HU" sz="1800" err="1"/>
              <a:t>AS-en</a:t>
            </a:r>
            <a:r>
              <a:rPr lang="hu-HU" sz="1800"/>
              <a:t> belül egy külső célállomáshoz</a:t>
            </a:r>
          </a:p>
        </p:txBody>
      </p:sp>
      <p:sp>
        <p:nvSpPr>
          <p:cNvPr id="5" name="Cloud 4"/>
          <p:cNvSpPr/>
          <p:nvPr/>
        </p:nvSpPr>
        <p:spPr>
          <a:xfrm>
            <a:off x="1799496" y="4871728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32" y="5666676"/>
            <a:ext cx="645115" cy="380395"/>
          </a:xfrm>
          <a:prstGeom prst="rect">
            <a:avLst/>
          </a:prstGeom>
          <a:noFill/>
        </p:spPr>
      </p:pic>
      <p:pic>
        <p:nvPicPr>
          <p:cNvPr id="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20" y="5669960"/>
            <a:ext cx="645115" cy="380395"/>
          </a:xfrm>
          <a:prstGeom prst="rect">
            <a:avLst/>
          </a:prstGeom>
          <a:noFill/>
        </p:spPr>
      </p:pic>
      <p:cxnSp>
        <p:nvCxnSpPr>
          <p:cNvPr id="8" name="Straight Connector 160"/>
          <p:cNvCxnSpPr>
            <a:stCxn id="6" idx="3"/>
            <a:endCxn id="7" idx="1"/>
          </p:cNvCxnSpPr>
          <p:nvPr/>
        </p:nvCxnSpPr>
        <p:spPr>
          <a:xfrm>
            <a:off x="4884547" y="5856874"/>
            <a:ext cx="896473" cy="328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9"/>
          <p:cNvSpPr/>
          <p:nvPr/>
        </p:nvSpPr>
        <p:spPr>
          <a:xfrm>
            <a:off x="2705100" y="5864864"/>
            <a:ext cx="165100" cy="182207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7835900" y="5254931"/>
            <a:ext cx="165100" cy="182207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Egyenes összekötő nyíllal 12"/>
          <p:cNvCxnSpPr/>
          <p:nvPr/>
        </p:nvCxnSpPr>
        <p:spPr>
          <a:xfrm flipH="1">
            <a:off x="7918450" y="4406900"/>
            <a:ext cx="23495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7835900" y="40513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>
                <a:solidFill>
                  <a:srgbClr val="FF0000"/>
                </a:solidFill>
              </a:rPr>
              <a:t>Cél állomás</a:t>
            </a:r>
          </a:p>
        </p:txBody>
      </p:sp>
      <p:sp>
        <p:nvSpPr>
          <p:cNvPr id="15" name="Szabadkézi sokszög 14"/>
          <p:cNvSpPr/>
          <p:nvPr/>
        </p:nvSpPr>
        <p:spPr>
          <a:xfrm>
            <a:off x="4686300" y="5079654"/>
            <a:ext cx="1358900" cy="521046"/>
          </a:xfrm>
          <a:custGeom>
            <a:avLst/>
            <a:gdLst>
              <a:gd name="connsiteX0" fmla="*/ 1358900 w 1358900"/>
              <a:gd name="connsiteY0" fmla="*/ 457546 h 521046"/>
              <a:gd name="connsiteX1" fmla="*/ 749300 w 1358900"/>
              <a:gd name="connsiteY1" fmla="*/ 346 h 521046"/>
              <a:gd name="connsiteX2" fmla="*/ 0 w 1358900"/>
              <a:gd name="connsiteY2" fmla="*/ 521046 h 52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900" h="521046">
                <a:moveTo>
                  <a:pt x="1358900" y="457546"/>
                </a:moveTo>
                <a:cubicBezTo>
                  <a:pt x="1167341" y="223654"/>
                  <a:pt x="975783" y="-10237"/>
                  <a:pt x="749300" y="346"/>
                </a:cubicBezTo>
                <a:cubicBezTo>
                  <a:pt x="522817" y="10929"/>
                  <a:pt x="261408" y="265987"/>
                  <a:pt x="0" y="52104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4922646" y="4748768"/>
            <a:ext cx="107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/>
              <a:t>1. </a:t>
            </a:r>
            <a:r>
              <a:rPr lang="hu-HU" b="1" err="1"/>
              <a:t>eBGP</a:t>
            </a:r>
            <a:endParaRPr lang="hu-HU" b="1"/>
          </a:p>
        </p:txBody>
      </p:sp>
      <p:sp>
        <p:nvSpPr>
          <p:cNvPr id="17" name="Szövegdoboz 16"/>
          <p:cNvSpPr txBox="1"/>
          <p:nvPr/>
        </p:nvSpPr>
        <p:spPr>
          <a:xfrm>
            <a:off x="3180743" y="5118100"/>
            <a:ext cx="857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>
                <a:solidFill>
                  <a:schemeClr val="bg1"/>
                </a:solidFill>
              </a:rPr>
              <a:t>AS A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6601567" y="5161368"/>
            <a:ext cx="857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>
                <a:solidFill>
                  <a:schemeClr val="bg1"/>
                </a:solidFill>
              </a:rPr>
              <a:t>AS B</a:t>
            </a:r>
          </a:p>
        </p:txBody>
      </p:sp>
      <p:sp>
        <p:nvSpPr>
          <p:cNvPr id="19" name="Tartalom helye 3"/>
          <p:cNvSpPr txBox="1">
            <a:spLocks/>
          </p:cNvSpPr>
          <p:nvPr/>
        </p:nvSpPr>
        <p:spPr>
          <a:xfrm>
            <a:off x="4603143" y="1683266"/>
            <a:ext cx="38862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/>
              <a:t>1. </a:t>
            </a:r>
            <a:r>
              <a:rPr lang="hu-HU" sz="1800" err="1"/>
              <a:t>eBGP</a:t>
            </a:r>
            <a:r>
              <a:rPr lang="hu-HU" sz="1800"/>
              <a:t> – A megismeri az útvonal a célhoz, ehhez </a:t>
            </a:r>
            <a:r>
              <a:rPr lang="hu-HU" sz="1800" err="1"/>
              <a:t>eBGP-t</a:t>
            </a:r>
            <a:r>
              <a:rPr lang="hu-HU" sz="1800"/>
              <a:t> használunk</a:t>
            </a:r>
          </a:p>
          <a:p>
            <a:r>
              <a:rPr lang="hu-HU" sz="1800"/>
              <a:t>2. </a:t>
            </a:r>
            <a:r>
              <a:rPr lang="hu-HU" sz="1800" err="1"/>
              <a:t>iBGP</a:t>
            </a:r>
            <a:r>
              <a:rPr lang="hu-HU" sz="1800"/>
              <a:t> – A-ban levő </a:t>
            </a:r>
            <a:r>
              <a:rPr lang="hu-HU" sz="1800" err="1"/>
              <a:t>router</a:t>
            </a:r>
            <a:r>
              <a:rPr lang="hu-HU" sz="1800"/>
              <a:t> megtanulja a célhoz vezető utat az </a:t>
            </a:r>
            <a:r>
              <a:rPr lang="hu-HU" sz="1800" err="1"/>
              <a:t>iBGP</a:t>
            </a:r>
            <a:r>
              <a:rPr lang="hu-HU" sz="1800"/>
              <a:t> segítségével (a köv. ugrás a határ </a:t>
            </a:r>
            <a:r>
              <a:rPr lang="hu-HU" sz="1800" err="1"/>
              <a:t>router</a:t>
            </a:r>
            <a:r>
              <a:rPr lang="hu-HU" sz="1800"/>
              <a:t>)</a:t>
            </a:r>
          </a:p>
          <a:p>
            <a:r>
              <a:rPr lang="hu-HU" sz="1800"/>
              <a:t>3. IGP – </a:t>
            </a:r>
            <a:r>
              <a:rPr lang="hu-HU" sz="1800" err="1"/>
              <a:t>IGP</a:t>
            </a:r>
            <a:r>
              <a:rPr lang="hu-HU" sz="1800"/>
              <a:t> segítségével eljuttatja a csomagot az A </a:t>
            </a:r>
            <a:r>
              <a:rPr lang="hu-HU" sz="1800" err="1"/>
              <a:t>határrouteréig</a:t>
            </a:r>
            <a:endParaRPr lang="hu-HU" sz="1800"/>
          </a:p>
        </p:txBody>
      </p:sp>
      <p:sp>
        <p:nvSpPr>
          <p:cNvPr id="20" name="Szabadkézi sokszög 19"/>
          <p:cNvSpPr/>
          <p:nvPr/>
        </p:nvSpPr>
        <p:spPr>
          <a:xfrm>
            <a:off x="2895600" y="5676900"/>
            <a:ext cx="1409700" cy="623604"/>
          </a:xfrm>
          <a:custGeom>
            <a:avLst/>
            <a:gdLst>
              <a:gd name="connsiteX0" fmla="*/ 1409700 w 1409700"/>
              <a:gd name="connsiteY0" fmla="*/ 0 h 623604"/>
              <a:gd name="connsiteX1" fmla="*/ 787400 w 1409700"/>
              <a:gd name="connsiteY1" fmla="*/ 609600 h 623604"/>
              <a:gd name="connsiteX2" fmla="*/ 0 w 1409700"/>
              <a:gd name="connsiteY2" fmla="*/ 368300 h 62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700" h="623604">
                <a:moveTo>
                  <a:pt x="1409700" y="0"/>
                </a:moveTo>
                <a:cubicBezTo>
                  <a:pt x="1216025" y="274108"/>
                  <a:pt x="1022350" y="548217"/>
                  <a:pt x="787400" y="609600"/>
                </a:cubicBezTo>
                <a:cubicBezTo>
                  <a:pt x="552450" y="670983"/>
                  <a:pt x="276225" y="519641"/>
                  <a:pt x="0" y="3683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/>
          <p:cNvSpPr txBox="1"/>
          <p:nvPr/>
        </p:nvSpPr>
        <p:spPr>
          <a:xfrm>
            <a:off x="3125323" y="5851009"/>
            <a:ext cx="112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/>
              <a:t>2. </a:t>
            </a:r>
            <a:r>
              <a:rPr lang="hu-HU" b="1" err="1"/>
              <a:t>iBGP</a:t>
            </a:r>
            <a:endParaRPr lang="hu-HU" b="1"/>
          </a:p>
        </p:txBody>
      </p:sp>
      <p:sp>
        <p:nvSpPr>
          <p:cNvPr id="22" name="Szabadkézi sokszög 21"/>
          <p:cNvSpPr/>
          <p:nvPr/>
        </p:nvSpPr>
        <p:spPr>
          <a:xfrm>
            <a:off x="2819400" y="5570214"/>
            <a:ext cx="1435100" cy="208286"/>
          </a:xfrm>
          <a:custGeom>
            <a:avLst/>
            <a:gdLst>
              <a:gd name="connsiteX0" fmla="*/ 0 w 1435100"/>
              <a:gd name="connsiteY0" fmla="*/ 208286 h 208286"/>
              <a:gd name="connsiteX1" fmla="*/ 508000 w 1435100"/>
              <a:gd name="connsiteY1" fmla="*/ 5086 h 208286"/>
              <a:gd name="connsiteX2" fmla="*/ 1435100 w 1435100"/>
              <a:gd name="connsiteY2" fmla="*/ 81286 h 20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208286">
                <a:moveTo>
                  <a:pt x="0" y="208286"/>
                </a:moveTo>
                <a:cubicBezTo>
                  <a:pt x="134408" y="117269"/>
                  <a:pt x="268817" y="26253"/>
                  <a:pt x="508000" y="5086"/>
                </a:cubicBezTo>
                <a:cubicBezTo>
                  <a:pt x="747183" y="-16081"/>
                  <a:pt x="1091141" y="32602"/>
                  <a:pt x="1435100" y="8128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2374900" y="5297344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/>
              <a:t>3. IGP</a:t>
            </a:r>
          </a:p>
        </p:txBody>
      </p:sp>
    </p:spTree>
    <p:extLst>
      <p:ext uri="{BB962C8B-B14F-4D97-AF65-F5344CB8AC3E}">
        <p14:creationId xmlns:p14="http://schemas.microsoft.com/office/powerpoint/2010/main" val="12235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Forrás: </a:t>
            </a:r>
            <a:r>
              <a:rPr lang="hu-HU" err="1"/>
              <a:t>wikipedia</a:t>
            </a:r>
            <a:endParaRPr lang="hu-HU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1871662"/>
            <a:ext cx="595312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770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Köszönöm a figyelmet!</a:t>
            </a:r>
            <a:endParaRPr lang="en-US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IP cím – alhálózatok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1755"/>
            <a:ext cx="7886700" cy="19664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725" b="1" cap="small"/>
              <a:t>Azonosítás</a:t>
            </a:r>
          </a:p>
          <a:p>
            <a:pPr marL="171450" lvl="1">
              <a:spcBef>
                <a:spcPts val="0"/>
              </a:spcBef>
            </a:pPr>
            <a:r>
              <a:rPr lang="hu-HU" sz="1725"/>
              <a:t>alhálózati maszk (avagy angolul </a:t>
            </a:r>
            <a:r>
              <a:rPr lang="hu-HU" sz="1725" i="1" err="1"/>
              <a:t>subnet</a:t>
            </a:r>
            <a:r>
              <a:rPr lang="hu-HU" sz="1725" i="1"/>
              <a:t> </a:t>
            </a:r>
            <a:r>
              <a:rPr lang="hu-HU" sz="1725" i="1" err="1"/>
              <a:t>mask</a:t>
            </a:r>
            <a:r>
              <a:rPr lang="hu-HU" sz="1725"/>
              <a:t>) ismerete kell a </a:t>
            </a:r>
            <a:r>
              <a:rPr lang="hu-HU" sz="1725" err="1"/>
              <a:t>routernek</a:t>
            </a:r>
            <a:endParaRPr lang="hu-HU" sz="1725"/>
          </a:p>
          <a:p>
            <a:pPr marL="514350" lvl="2">
              <a:spcBef>
                <a:spcPts val="750"/>
              </a:spcBef>
            </a:pPr>
            <a:r>
              <a:rPr lang="hu-HU" sz="1725"/>
              <a:t>Két féle jelölés </a:t>
            </a:r>
            <a:r>
              <a:rPr lang="hu-HU" sz="1725" i="1"/>
              <a:t>IP-cím jellegű</a:t>
            </a:r>
            <a:r>
              <a:rPr lang="hu-HU" sz="1725"/>
              <a:t> vagy  a </a:t>
            </a:r>
            <a:r>
              <a:rPr lang="hu-HU" sz="1725" i="1"/>
              <a:t>fix pozíciók száma.</a:t>
            </a:r>
          </a:p>
          <a:p>
            <a:pPr marL="171450" lvl="1">
              <a:spcBef>
                <a:spcPts val="750"/>
              </a:spcBef>
            </a:pPr>
            <a:r>
              <a:rPr lang="hu-HU" sz="1725"/>
              <a:t>A forgalomirányító táblázatba a </a:t>
            </a:r>
            <a:r>
              <a:rPr lang="hu-HU" sz="1725" err="1"/>
              <a:t>router-eknél</a:t>
            </a:r>
            <a:r>
              <a:rPr lang="hu-HU" sz="1725"/>
              <a:t> </a:t>
            </a:r>
            <a:r>
              <a:rPr lang="hu-HU" sz="1725" i="1"/>
              <a:t>(hálózat,0)</a:t>
            </a:r>
            <a:r>
              <a:rPr lang="hu-HU" sz="1725"/>
              <a:t> és </a:t>
            </a:r>
            <a:r>
              <a:rPr lang="hu-HU" sz="1725" i="1"/>
              <a:t>(saját hálózat, </a:t>
            </a:r>
            <a:r>
              <a:rPr lang="hu-HU" sz="1725" i="1" err="1"/>
              <a:t>hoszt</a:t>
            </a:r>
            <a:r>
              <a:rPr lang="hu-HU" sz="1725" i="1"/>
              <a:t>)</a:t>
            </a:r>
            <a:r>
              <a:rPr lang="hu-HU" sz="1725"/>
              <a:t> alakú bejegyzések. </a:t>
            </a:r>
          </a:p>
          <a:p>
            <a:pPr marL="171450" lvl="1">
              <a:spcBef>
                <a:spcPts val="750"/>
              </a:spcBef>
            </a:pPr>
            <a:r>
              <a:rPr lang="hu-HU" sz="1725"/>
              <a:t>Ha nincs találat, akkor az alapértelmezett </a:t>
            </a:r>
            <a:r>
              <a:rPr lang="hu-HU" sz="1725" err="1"/>
              <a:t>router</a:t>
            </a:r>
            <a:r>
              <a:rPr lang="hu-HU" sz="1725"/>
              <a:t> felé továbbítják a csomagot.</a:t>
            </a:r>
            <a:endParaRPr lang="en-US" sz="1725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1356" y="4190928"/>
            <a:ext cx="3817227" cy="1844566"/>
          </a:xfrm>
          <a:prstGeom prst="rect">
            <a:avLst/>
          </a:prstGeom>
          <a:noFill/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TextBox 37"/>
          <p:cNvSpPr txBox="1"/>
          <p:nvPr/>
        </p:nvSpPr>
        <p:spPr>
          <a:xfrm>
            <a:off x="2651356" y="5619380"/>
            <a:ext cx="14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200" b="1" cap="small">
                <a:solidFill>
                  <a:schemeClr val="accent1">
                    <a:lumMod val="75000"/>
                  </a:schemeClr>
                </a:solidFill>
              </a:rPr>
              <a:t>Forrás: </a:t>
            </a:r>
            <a:r>
              <a:rPr lang="hu-HU" sz="1200" b="1" cap="small" err="1">
                <a:solidFill>
                  <a:schemeClr val="accent1">
                    <a:lumMod val="75000"/>
                  </a:schemeClr>
                </a:solidFill>
              </a:rPr>
              <a:t>Tanenbaum</a:t>
            </a:r>
            <a:endParaRPr lang="en-US" sz="1200" b="1" cap="small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IP cím – CIDR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650"/>
              <a:t>IP címek gyorsan fogytak. 1996-ban  kötötték be a 100.000-edik hálózatot.</a:t>
            </a:r>
          </a:p>
          <a:p>
            <a:pPr lvl="1"/>
            <a:r>
              <a:rPr lang="hu-HU" sz="1650"/>
              <a:t>Az osztályok használata sok címet elpazarolt. (B osztályú címek népszerűsége)</a:t>
            </a:r>
          </a:p>
          <a:p>
            <a:r>
              <a:rPr lang="hu-HU" sz="1650" b="1" i="1"/>
              <a:t>Megoldás</a:t>
            </a:r>
            <a:r>
              <a:rPr lang="hu-HU" sz="1650"/>
              <a:t>: osztályok nélküli környezetek közötti forgalomirányítás (CIDR).</a:t>
            </a:r>
          </a:p>
          <a:p>
            <a:pPr lvl="1"/>
            <a:r>
              <a:rPr lang="hu-HU" sz="1650"/>
              <a:t>Például 2000 cím igénylése esetén 2048 méretű blokk kiadása. </a:t>
            </a:r>
          </a:p>
          <a:p>
            <a:r>
              <a:rPr lang="hu-HU" sz="1650"/>
              <a:t>Forgalomirányítás megbonyolódik:</a:t>
            </a:r>
          </a:p>
          <a:p>
            <a:pPr lvl="1"/>
            <a:r>
              <a:rPr lang="hu-HU" sz="1650"/>
              <a:t>Minden bejegyzés egy 32-bites maszkkal egészül ki. </a:t>
            </a:r>
          </a:p>
          <a:p>
            <a:pPr lvl="1"/>
            <a:r>
              <a:rPr lang="hu-HU" sz="1650"/>
              <a:t>Egy bejegyzés innentől  egy hármassal jellemezhető: (</a:t>
            </a:r>
            <a:r>
              <a:rPr lang="hu-HU" sz="1650" i="1" err="1"/>
              <a:t>ip-cím</a:t>
            </a:r>
            <a:r>
              <a:rPr lang="hu-HU" sz="1650"/>
              <a:t>, </a:t>
            </a:r>
            <a:r>
              <a:rPr lang="hu-HU" sz="1650" i="1"/>
              <a:t>alhálózati maszk</a:t>
            </a:r>
            <a:r>
              <a:rPr lang="hu-HU" sz="1650"/>
              <a:t>, </a:t>
            </a:r>
            <a:r>
              <a:rPr lang="hu-HU" sz="1650" i="1"/>
              <a:t>kimeneti vonal</a:t>
            </a:r>
            <a:r>
              <a:rPr lang="hu-HU" sz="1650"/>
              <a:t>)</a:t>
            </a:r>
          </a:p>
          <a:p>
            <a:pPr lvl="1"/>
            <a:r>
              <a:rPr lang="hu-HU" sz="1650"/>
              <a:t>Új csomag esetén a cél címből </a:t>
            </a:r>
            <a:r>
              <a:rPr lang="hu-HU" sz="1650" err="1"/>
              <a:t>kimaszkolják</a:t>
            </a:r>
            <a:r>
              <a:rPr lang="hu-HU" sz="1650"/>
              <a:t> az alhálózati címet, és találat esetén a leghosszabb illeszkedés felé továbbítják. </a:t>
            </a:r>
          </a:p>
          <a:p>
            <a:r>
              <a:rPr lang="hu-HU" sz="1650"/>
              <a:t>Túl sok bejegyzés keletkezik.</a:t>
            </a:r>
          </a:p>
          <a:p>
            <a:pPr lvl="1"/>
            <a:r>
              <a:rPr lang="hu-HU" sz="1650"/>
              <a:t>Csoportos bejegyzések használata.</a:t>
            </a:r>
            <a:endParaRPr lang="en-US" sz="16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4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CIDR címzés példa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60" y="2241550"/>
            <a:ext cx="5032717" cy="338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350"/>
              <a:t>Mi történik, ha a router egy 135.46.57.14 IP cím felé tartó csomagot kap?</a:t>
            </a:r>
          </a:p>
          <a:p>
            <a:pPr marL="0" indent="0">
              <a:buNone/>
            </a:pPr>
            <a:r>
              <a:rPr lang="hu-HU" sz="1350" cap="small"/>
              <a:t>/22-es cím esetén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/>
              <a:t>	</a:t>
            </a:r>
            <a:r>
              <a:rPr lang="hu-HU" sz="1350">
                <a:solidFill>
                  <a:srgbClr val="00B0F0"/>
                </a:solidFill>
              </a:rPr>
              <a:t>10001011 00101110 00111001 00001110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/>
              <a:t>          AND  </a:t>
            </a:r>
            <a:r>
              <a:rPr lang="hu-HU" sz="1350" u="sng">
                <a:solidFill>
                  <a:srgbClr val="00B050"/>
                </a:solidFill>
              </a:rPr>
              <a:t>11111111 11111111 11111100 00000000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/>
              <a:t>	10001011 00101110 00111000 00000000</a:t>
            </a:r>
          </a:p>
          <a:p>
            <a:pPr marL="0" indent="0">
              <a:buNone/>
            </a:pPr>
            <a:r>
              <a:rPr lang="hu-HU" sz="1350" cap="small"/>
              <a:t>/23-es cím esetén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/>
              <a:t>	</a:t>
            </a:r>
            <a:r>
              <a:rPr lang="hu-HU" sz="1350">
                <a:solidFill>
                  <a:srgbClr val="00B0F0"/>
                </a:solidFill>
              </a:rPr>
              <a:t>10001011 00101110 00111001 00001110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/>
              <a:t>          AND  </a:t>
            </a:r>
            <a:r>
              <a:rPr lang="hu-HU" sz="1350" u="sng">
                <a:solidFill>
                  <a:srgbClr val="00B050"/>
                </a:solidFill>
              </a:rPr>
              <a:t>11111111 11111111 11111110 00000000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350"/>
              <a:t>	10001011 00101110 00111000 00000000</a:t>
            </a:r>
          </a:p>
          <a:p>
            <a:r>
              <a:rPr lang="hu-HU" sz="1350"/>
              <a:t>Vagyis </a:t>
            </a:r>
            <a:r>
              <a:rPr lang="hu-HU" sz="1350" i="1"/>
              <a:t>135.46.56.0/22</a:t>
            </a:r>
            <a:r>
              <a:rPr lang="hu-HU" sz="1350"/>
              <a:t>-as vagy </a:t>
            </a:r>
            <a:r>
              <a:rPr lang="hu-HU" sz="1350" i="1"/>
              <a:t>135.46.56.0/23</a:t>
            </a:r>
            <a:r>
              <a:rPr lang="hu-HU" sz="1350"/>
              <a:t>-as bejegyzést kell találni, azaz jelen esetben a </a:t>
            </a:r>
            <a:r>
              <a:rPr lang="hu-HU" sz="1350" i="1"/>
              <a:t>0.interface</a:t>
            </a:r>
            <a:r>
              <a:rPr lang="hu-HU" sz="1350"/>
              <a:t> felé történik a továbbítás.</a:t>
            </a:r>
          </a:p>
          <a:p>
            <a:pPr marL="0" indent="0">
              <a:buNone/>
            </a:pPr>
            <a:endParaRPr lang="en-US" sz="135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940246" y="4083590"/>
          <a:ext cx="2996474" cy="1409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9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hu-HU" sz="1400"/>
                        <a:t>Cím/maszk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/>
                        <a:t>Következő</a:t>
                      </a:r>
                      <a:r>
                        <a:rPr lang="hu-HU" sz="1400" baseline="0"/>
                        <a:t> ugrás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/>
                        <a:t>135.46.56.0/22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/>
                        <a:t>0.interface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/>
                        <a:t>135.46.60.0/23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AutoNum type="arabicPeriod"/>
                      </a:pPr>
                      <a:r>
                        <a:rPr lang="hu-HU" sz="1400" err="1"/>
                        <a:t>interface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/>
                        <a:t>192.53.40.0/23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hu-HU" sz="1400"/>
                        <a:t>1.router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hu-HU" sz="1400"/>
                        <a:t>Alapértelmezett</a:t>
                      </a: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hu-HU" sz="1400"/>
                        <a:t>2.router</a:t>
                      </a: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>
            <a:off x="4505325" y="3382842"/>
            <a:ext cx="2025602" cy="1154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05325" y="3464121"/>
            <a:ext cx="2025602" cy="75545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30927" y="3244341"/>
            <a:ext cx="183351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350" err="1"/>
              <a:t>Kimaszkolás</a:t>
            </a:r>
            <a:r>
              <a:rPr lang="hu-HU" sz="1350"/>
              <a:t> eredménye</a:t>
            </a:r>
            <a:endParaRPr lang="en-US" sz="13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CIDR bejegyzés aggregálás példa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350"/>
              <a:t>Lehet-e csoportosítani a következő bejegyzéseket, ha feltesszük, hogy a </a:t>
            </a:r>
            <a:r>
              <a:rPr lang="hu-HU" sz="1350" i="1"/>
              <a:t>következő ugrás</a:t>
            </a:r>
            <a:r>
              <a:rPr lang="hu-HU" sz="1350"/>
              <a:t> mindegyiknél az </a:t>
            </a:r>
            <a:r>
              <a:rPr lang="hu-HU" sz="1350" i="1"/>
              <a:t>1.router</a:t>
            </a:r>
            <a:r>
              <a:rPr lang="hu-HU" sz="1350"/>
              <a:t>: 57.6.96.0/21, 57.6.104.0/21, 57.6.112.0/21, 57.6.120.0/21?</a:t>
            </a:r>
          </a:p>
          <a:p>
            <a:endParaRPr lang="hu-HU" sz="1350"/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>
                <a:solidFill>
                  <a:srgbClr val="00B0F0"/>
                </a:solidFill>
              </a:rPr>
              <a:t>00111001 00000110 01100 </a:t>
            </a:r>
            <a:r>
              <a:rPr lang="hu-HU" sz="1350" b="1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>
                <a:solidFill>
                  <a:srgbClr val="00B0F0"/>
                </a:solidFill>
              </a:rPr>
              <a:t>00111001 00000110 01101 </a:t>
            </a:r>
            <a:r>
              <a:rPr lang="hu-HU" sz="1350" b="1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>
                <a:solidFill>
                  <a:srgbClr val="00B0F0"/>
                </a:solidFill>
              </a:rPr>
              <a:t>00111001 00000110 01110 </a:t>
            </a:r>
            <a:r>
              <a:rPr lang="hu-HU" sz="1350" b="1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1350" b="1">
                <a:solidFill>
                  <a:srgbClr val="00B0F0"/>
                </a:solidFill>
              </a:rPr>
              <a:t>00111001 00000110 01111 </a:t>
            </a:r>
            <a:r>
              <a:rPr lang="hu-HU" sz="1350" b="1">
                <a:solidFill>
                  <a:srgbClr val="92D050"/>
                </a:solidFill>
              </a:rPr>
              <a:t>000 00000000</a:t>
            </a:r>
          </a:p>
          <a:p>
            <a:pPr marL="0" indent="0" algn="ctr">
              <a:spcBef>
                <a:spcPts val="0"/>
              </a:spcBef>
              <a:buNone/>
            </a:pPr>
            <a:endParaRPr lang="hu-HU" sz="1350" b="1">
              <a:solidFill>
                <a:srgbClr val="92D050"/>
              </a:solidFill>
            </a:endParaRPr>
          </a:p>
          <a:p>
            <a:r>
              <a:rPr lang="hu-HU" sz="1350"/>
              <a:t>Azaz az (57.6.96.0/19, 1.router) bejegyzés megfelelően csoportba fogja a 4 bejegyzést.</a:t>
            </a:r>
          </a:p>
          <a:p>
            <a:pPr marL="0" indent="0" algn="ctr">
              <a:buNone/>
            </a:pPr>
            <a:endParaRPr lang="hu-HU" sz="1350">
              <a:solidFill>
                <a:srgbClr val="00B0F0"/>
              </a:solidFill>
            </a:endParaRPr>
          </a:p>
          <a:p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3008666" y="2372040"/>
            <a:ext cx="1834639" cy="80323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68580" tIns="34290" rIns="68580" bIns="34290" rtlCol="0" anchor="ctr" anchorCtr="0">
            <a:normAutofit/>
          </a:bodyPr>
          <a:lstStyle/>
          <a:p>
            <a:fld id="{629637A9-119A-49DA-BD12-AAC58B377D80}" type="slidenum">
              <a:rPr lang="en-US" sz="1200">
                <a:solidFill>
                  <a:schemeClr val="tx1"/>
                </a:solidFill>
              </a:rPr>
              <a:pPr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5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01F070FB50B854AB7799A1BB252F38D" ma:contentTypeVersion="5" ma:contentTypeDescription="Új dokumentum létrehozása." ma:contentTypeScope="" ma:versionID="1e9304014c46416fb941f7e373c6cb7b">
  <xsd:schema xmlns:xsd="http://www.w3.org/2001/XMLSchema" xmlns:xs="http://www.w3.org/2001/XMLSchema" xmlns:p="http://schemas.microsoft.com/office/2006/metadata/properties" xmlns:ns2="4286fdfb-ea5f-4858-abc5-83a3e24c52a3" targetNamespace="http://schemas.microsoft.com/office/2006/metadata/properties" ma:root="true" ma:fieldsID="55821424804c8907ca1f322e21902a26" ns2:_="">
    <xsd:import namespace="4286fdfb-ea5f-4858-abc5-83a3e24c52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86fdfb-ea5f-4858-abc5-83a3e24c52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61FCA7-E648-41AE-83E5-F4740A1F8CA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DBEBEE-CFB4-4D0C-90EA-B623376CF37C}">
  <ds:schemaRefs>
    <ds:schemaRef ds:uri="4286fdfb-ea5f-4858-abc5-83a3e24c52a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2CD033A-03FC-4CA0-878C-4768325456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Application>Microsoft Office PowerPoint</Application>
  <PresentationFormat>On-screen Show (4:3)</PresentationFormat>
  <Slides>57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Median</vt:lpstr>
      <vt:lpstr>Számítógépes Hálózatok</vt:lpstr>
      <vt:lpstr>Példa: Telefonszámok</vt:lpstr>
      <vt:lpstr>IP cím</vt:lpstr>
      <vt:lpstr>IP cím</vt:lpstr>
      <vt:lpstr>IP cím – alhálózatok</vt:lpstr>
      <vt:lpstr>IP cím – alhálózatok</vt:lpstr>
      <vt:lpstr>IP cím – CIDR</vt:lpstr>
      <vt:lpstr>CIDR címzés példa</vt:lpstr>
      <vt:lpstr>CIDR bejegyzés aggregálás példa</vt:lpstr>
      <vt:lpstr>Forgalomirányítási tábla példa</vt:lpstr>
      <vt:lpstr>NAT</vt:lpstr>
      <vt:lpstr>NAT</vt:lpstr>
      <vt:lpstr>IP Fragmentation – IP Fragmentáció (darabolás)</vt:lpstr>
      <vt:lpstr>IP fejléc: 2. szó</vt:lpstr>
      <vt:lpstr>Példa</vt:lpstr>
      <vt:lpstr>Példa</vt:lpstr>
      <vt:lpstr>IP csomag helyreállítása</vt:lpstr>
      <vt:lpstr>Fragmentáció</vt:lpstr>
      <vt:lpstr>Fregmantáció a valóságban</vt:lpstr>
      <vt:lpstr>PowerPoint Presentation</vt:lpstr>
      <vt:lpstr>Fogyó IPv4 címek</vt:lpstr>
      <vt:lpstr>IPv6</vt:lpstr>
      <vt:lpstr>IPv6</vt:lpstr>
      <vt:lpstr>IPv6 Fejléc</vt:lpstr>
      <vt:lpstr>Különbségek az IPv4-hez képest </vt:lpstr>
      <vt:lpstr>Teljesítmény növekmény</vt:lpstr>
      <vt:lpstr>További IPv6 lehetőségek</vt:lpstr>
      <vt:lpstr>Bevezetési nehézségek</vt:lpstr>
      <vt:lpstr>https://www.google.com/intl/en/ipv6/statistics.html</vt:lpstr>
      <vt:lpstr>https://www.google.com/intl/en/ipv6/statistics.html</vt:lpstr>
      <vt:lpstr>Átmenet IPv6-ra</vt:lpstr>
      <vt:lpstr>Átmeneti megoldások</vt:lpstr>
      <vt:lpstr>PowerPoint Presentation</vt:lpstr>
      <vt:lpstr>Újra: Internet forgalom irányítás</vt:lpstr>
      <vt:lpstr>AS példa</vt:lpstr>
      <vt:lpstr>Miért van szükség AS-ekre?</vt:lpstr>
      <vt:lpstr>AS számok</vt:lpstr>
      <vt:lpstr>Inter-Domain Routing</vt:lpstr>
      <vt:lpstr>Border Gateway Protocol</vt:lpstr>
      <vt:lpstr>Border Gateway Protocol</vt:lpstr>
      <vt:lpstr>BGP egyszerűsített működése</vt:lpstr>
      <vt:lpstr>Border Gateway Protocol</vt:lpstr>
      <vt:lpstr>BGP kapcsolatok</vt:lpstr>
      <vt:lpstr>Tier-1 ISP Peering</vt:lpstr>
      <vt:lpstr>Tier-1 ISP Peering</vt:lpstr>
      <vt:lpstr>PowerPoint Presentation</vt:lpstr>
      <vt:lpstr>Útvonalvektor protokoll  Path Vector Protocol</vt:lpstr>
      <vt:lpstr>Útvonalvektor protokoll  Path Vector Protocol</vt:lpstr>
      <vt:lpstr>Rugalmas forgalomirányítás</vt:lpstr>
      <vt:lpstr>Shortest AS Path != Shortest Path</vt:lpstr>
      <vt:lpstr>Hot Potato Routing</vt:lpstr>
      <vt:lpstr>Importing Routes</vt:lpstr>
      <vt:lpstr>Exporting Routes</vt:lpstr>
      <vt:lpstr>BGP</vt:lpstr>
      <vt:lpstr>IGB – iBGP – eBGP</vt:lpstr>
      <vt:lpstr>Forrás: wikipedia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revision>1</cp:revision>
  <cp:lastPrinted>2012-08-22T04:00:45Z</cp:lastPrinted>
  <dcterms:created xsi:type="dcterms:W3CDTF">2012-01-03T02:22:46Z</dcterms:created>
  <dcterms:modified xsi:type="dcterms:W3CDTF">2022-05-19T11:24:08Z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0x010100201F070FB50B854AB7799A1BB252F38D</vt:lpwstr>
  </property>
</Properties>
</file>