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ogimatf/DS-Airline-Travel-Analysi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Airline flight delay analysis</a:t>
            </a:r>
            <a:endParaRPr lang="en-US" dirty="0"/>
          </a:p>
        </p:txBody>
      </p:sp>
      <p:sp>
        <p:nvSpPr>
          <p:cNvPr id="3" name="Subtitle 2"/>
          <p:cNvSpPr>
            <a:spLocks noGrp="1"/>
          </p:cNvSpPr>
          <p:nvPr>
            <p:ph type="subTitle" idx="1"/>
          </p:nvPr>
        </p:nvSpPr>
        <p:spPr/>
        <p:txBody>
          <a:bodyPr/>
          <a:lstStyle/>
          <a:p>
            <a:r>
              <a:rPr lang="en-US" dirty="0" err="1" smtClean="0"/>
              <a:t>Ognjen</a:t>
            </a:r>
            <a:r>
              <a:rPr lang="en-US" dirty="0" smtClean="0"/>
              <a:t> </a:t>
            </a:r>
            <a:r>
              <a:rPr lang="en-US" dirty="0" err="1" smtClean="0"/>
              <a:t>stamenkovi</a:t>
            </a:r>
            <a:r>
              <a:rPr lang="sr-Latn-RS" dirty="0" smtClean="0"/>
              <a:t>ć 2022.</a:t>
            </a:r>
            <a:endParaRPr lang="en-US" dirty="0" smtClean="0"/>
          </a:p>
          <a:p>
            <a:r>
              <a:rPr lang="en-US" dirty="0" smtClean="0"/>
              <a:t>All of the results and code are given at the following link: </a:t>
            </a:r>
            <a:r>
              <a:rPr lang="en-US" dirty="0" smtClean="0">
                <a:hlinkClick r:id="rId2"/>
              </a:rPr>
              <a:t>https://github.com/ogimatf/DS-Airline-Travel-Analysis</a:t>
            </a:r>
            <a:endParaRPr lang="en-US" dirty="0" smtClean="0"/>
          </a:p>
        </p:txBody>
      </p:sp>
    </p:spTree>
    <p:extLst>
      <p:ext uri="{BB962C8B-B14F-4D97-AF65-F5344CB8AC3E}">
        <p14:creationId xmlns:p14="http://schemas.microsoft.com/office/powerpoint/2010/main" val="421891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284977"/>
          </a:xfrm>
        </p:spPr>
        <p:txBody>
          <a:bodyPr/>
          <a:lstStyle/>
          <a:p>
            <a:pPr algn="ctr"/>
            <a:r>
              <a:rPr lang="en-US" dirty="0" smtClean="0"/>
              <a:t>I AM GREATFUL FOR THE CONSIDERATION</a:t>
            </a:r>
            <a:br>
              <a:rPr lang="en-US" dirty="0" smtClean="0"/>
            </a:br>
            <a:r>
              <a:rPr lang="en-US" dirty="0" smtClean="0"/>
              <a:t>BEST REGARDS, OGNJEN</a:t>
            </a:r>
            <a:endParaRPr lang="en-US" dirty="0"/>
          </a:p>
        </p:txBody>
      </p:sp>
    </p:spTree>
    <p:extLst>
      <p:ext uri="{BB962C8B-B14F-4D97-AF65-F5344CB8AC3E}">
        <p14:creationId xmlns:p14="http://schemas.microsoft.com/office/powerpoint/2010/main" val="399980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53979"/>
            <a:ext cx="9905999" cy="5037222"/>
          </a:xfrm>
        </p:spPr>
        <p:txBody>
          <a:bodyPr/>
          <a:lstStyle/>
          <a:p>
            <a:r>
              <a:rPr lang="sr-Latn-RS" dirty="0" smtClean="0"/>
              <a:t>The</a:t>
            </a:r>
            <a:r>
              <a:rPr lang="en-US" dirty="0" smtClean="0"/>
              <a:t> mean</a:t>
            </a:r>
            <a:r>
              <a:rPr lang="sr-Latn-RS" dirty="0" smtClean="0"/>
              <a:t> departure delay time</a:t>
            </a:r>
            <a:r>
              <a:rPr lang="en-US" dirty="0" smtClean="0"/>
              <a:t> is ~ 9.744 minutes, while the median is -2</a:t>
            </a:r>
          </a:p>
          <a:p>
            <a:r>
              <a:rPr lang="en-US" dirty="0" smtClean="0"/>
              <a:t>The mean arrival delay time is ~ 4.94 minutes, while the median is -5</a:t>
            </a:r>
          </a:p>
          <a:p>
            <a:r>
              <a:rPr lang="en-US" dirty="0" smtClean="0"/>
              <a:t>The mean and median delay times in regards to other delay types are given in the following table</a:t>
            </a:r>
            <a:endParaRPr lang="en-US" dirty="0"/>
          </a:p>
        </p:txBody>
      </p:sp>
      <p:pic>
        <p:nvPicPr>
          <p:cNvPr id="4" name="Picture 3"/>
          <p:cNvPicPr>
            <a:picLocks noChangeAspect="1"/>
          </p:cNvPicPr>
          <p:nvPr/>
        </p:nvPicPr>
        <p:blipFill>
          <a:blip r:embed="rId2"/>
          <a:stretch>
            <a:fillRect/>
          </a:stretch>
        </p:blipFill>
        <p:spPr>
          <a:xfrm>
            <a:off x="2978482" y="3272590"/>
            <a:ext cx="6231857" cy="3039620"/>
          </a:xfrm>
          <a:prstGeom prst="rect">
            <a:avLst/>
          </a:prstGeom>
        </p:spPr>
      </p:pic>
    </p:spTree>
    <p:extLst>
      <p:ext uri="{BB962C8B-B14F-4D97-AF65-F5344CB8AC3E}">
        <p14:creationId xmlns:p14="http://schemas.microsoft.com/office/powerpoint/2010/main" val="388277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73767"/>
            <a:ext cx="9905999" cy="5117433"/>
          </a:xfrm>
        </p:spPr>
        <p:txBody>
          <a:bodyPr/>
          <a:lstStyle/>
          <a:p>
            <a:r>
              <a:rPr lang="en-US" dirty="0"/>
              <a:t>The difference between the mean value and the median indicates in departure delay that there are more flights that have a negative delay rather than positive (which means that they depart early), but when a delay occurs it tends to be </a:t>
            </a:r>
            <a:r>
              <a:rPr lang="en-US" dirty="0" smtClean="0"/>
              <a:t>substantial </a:t>
            </a:r>
            <a:r>
              <a:rPr lang="en-US" dirty="0"/>
              <a:t>(greatly above 9 minutes</a:t>
            </a:r>
            <a:r>
              <a:rPr lang="en-US" dirty="0" smtClean="0"/>
              <a:t>). </a:t>
            </a:r>
            <a:r>
              <a:rPr lang="en-US" dirty="0"/>
              <a:t>When it comes to arrival delays time, a similar effect can be noticed. There are more delays that are lower in value, but there are higher positive values that widen the gap between the mean and the median. Both of the mean and median values are lower for arrival delay than the departure delay which could indicate that the pilots tend to try to arrive earlier.</a:t>
            </a:r>
          </a:p>
          <a:p>
            <a:r>
              <a:rPr lang="en-US" dirty="0"/>
              <a:t>The value of the mean delay time indicates that the average flight arrives on time (it is considered on time if the arrival delay is less that 15 minutes)</a:t>
            </a:r>
          </a:p>
          <a:p>
            <a:endParaRPr lang="en-US" dirty="0"/>
          </a:p>
        </p:txBody>
      </p:sp>
    </p:spTree>
    <p:extLst>
      <p:ext uri="{BB962C8B-B14F-4D97-AF65-F5344CB8AC3E}">
        <p14:creationId xmlns:p14="http://schemas.microsoft.com/office/powerpoint/2010/main" val="241095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45432"/>
            <a:ext cx="9905999" cy="5245769"/>
          </a:xfrm>
        </p:spPr>
        <p:txBody>
          <a:bodyPr/>
          <a:lstStyle/>
          <a:p>
            <a:r>
              <a:rPr lang="en-US" dirty="0"/>
              <a:t>Looking at the median values of the other types of delays, it can be said that they don't happen often, and most of them are small delays of 0-4 minutes. But judging by the mean values: CARRIER, NAS and LATE_AIRCRAFT delays can contribute a lot to the overall delay of the flights</a:t>
            </a:r>
            <a:r>
              <a:rPr lang="en-US" dirty="0" smtClean="0"/>
              <a:t>.</a:t>
            </a:r>
          </a:p>
          <a:p>
            <a:r>
              <a:rPr lang="en-US" dirty="0" smtClean="0"/>
              <a:t>The skew and kurtosis for departure and arrival delay times is given in the following table:</a:t>
            </a:r>
            <a:endParaRPr lang="en-US" dirty="0"/>
          </a:p>
        </p:txBody>
      </p:sp>
      <p:pic>
        <p:nvPicPr>
          <p:cNvPr id="5" name="Picture 4"/>
          <p:cNvPicPr>
            <a:picLocks noChangeAspect="1"/>
          </p:cNvPicPr>
          <p:nvPr/>
        </p:nvPicPr>
        <p:blipFill>
          <a:blip r:embed="rId2"/>
          <a:stretch>
            <a:fillRect/>
          </a:stretch>
        </p:blipFill>
        <p:spPr>
          <a:xfrm>
            <a:off x="2446734" y="3711238"/>
            <a:ext cx="7295353" cy="1951623"/>
          </a:xfrm>
          <a:prstGeom prst="rect">
            <a:avLst/>
          </a:prstGeom>
        </p:spPr>
      </p:pic>
    </p:spTree>
    <p:extLst>
      <p:ext uri="{BB962C8B-B14F-4D97-AF65-F5344CB8AC3E}">
        <p14:creationId xmlns:p14="http://schemas.microsoft.com/office/powerpoint/2010/main" val="327677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9600"/>
            <a:ext cx="9905999" cy="5181601"/>
          </a:xfrm>
        </p:spPr>
        <p:txBody>
          <a:bodyPr/>
          <a:lstStyle/>
          <a:p>
            <a:r>
              <a:rPr lang="en-US" dirty="0"/>
              <a:t>The skewness of arrival delay and departure delay are both positive, which indicates that the data is skewed right. The tail of the distributions are longer to the right (in the direction of higher values). This means that there are a lot of flights close to the mean, but there are </a:t>
            </a:r>
            <a:r>
              <a:rPr lang="en-US" dirty="0" smtClean="0"/>
              <a:t>substantially </a:t>
            </a:r>
            <a:r>
              <a:rPr lang="en-US" dirty="0"/>
              <a:t>more flights that delay an extreme amount rather than come extremely early</a:t>
            </a:r>
            <a:r>
              <a:rPr lang="en-US" dirty="0" smtClean="0"/>
              <a:t>.</a:t>
            </a:r>
          </a:p>
          <a:p>
            <a:r>
              <a:rPr lang="en-US" dirty="0"/>
              <a:t>Kurtosis was calculated using the Pearson formula (kurtosis for normal distribution is 3). The calculated kurtosis for departure and arrival delay are less than 3 (between 2 and 3), which indicates negative </a:t>
            </a:r>
            <a:r>
              <a:rPr lang="en-US" dirty="0" err="1"/>
              <a:t>curtosis</a:t>
            </a:r>
            <a:r>
              <a:rPr lang="en-US" dirty="0"/>
              <a:t>. This means that the distributions are "light-tailed" and they have most of the values near the mean and fewer values in the tails</a:t>
            </a:r>
            <a:endParaRPr lang="en-US" dirty="0"/>
          </a:p>
        </p:txBody>
      </p:sp>
    </p:spTree>
    <p:extLst>
      <p:ext uri="{BB962C8B-B14F-4D97-AF65-F5344CB8AC3E}">
        <p14:creationId xmlns:p14="http://schemas.microsoft.com/office/powerpoint/2010/main" val="309921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1412" y="3834063"/>
            <a:ext cx="10152230" cy="2791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1141412" y="625642"/>
            <a:ext cx="9905999" cy="5165559"/>
          </a:xfrm>
        </p:spPr>
        <p:txBody>
          <a:bodyPr/>
          <a:lstStyle/>
          <a:p>
            <a:r>
              <a:rPr lang="en-US" dirty="0"/>
              <a:t>To determine which theoretical distribution would fit the delay a goodness of fit test was used for different distributions. The test returns the probability that our data corresponds to the given distribution type. The highest probability distribution turned out to be the </a:t>
            </a:r>
            <a:r>
              <a:rPr lang="en-US" dirty="0" err="1"/>
              <a:t>Genextreme</a:t>
            </a:r>
            <a:r>
              <a:rPr lang="en-US" dirty="0"/>
              <a:t> Distribution for both the departure delay and arrival delay data. Using the example image for the </a:t>
            </a:r>
            <a:r>
              <a:rPr lang="en-US" dirty="0" err="1"/>
              <a:t>Genextreme</a:t>
            </a:r>
            <a:r>
              <a:rPr lang="en-US" dirty="0"/>
              <a:t> Distribution we can see that it looks coherent to the histograms of departure and arrival </a:t>
            </a:r>
            <a:r>
              <a:rPr lang="en-US" dirty="0" smtClean="0"/>
              <a:t>delays.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041" y="3947560"/>
            <a:ext cx="3502477" cy="25895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3947560"/>
            <a:ext cx="3595629" cy="2589598"/>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106" t="9856" r="6855" b="8266"/>
          <a:stretch/>
        </p:blipFill>
        <p:spPr>
          <a:xfrm>
            <a:off x="8239518" y="4010525"/>
            <a:ext cx="3054124" cy="2438401"/>
          </a:xfrm>
          <a:prstGeom prst="rect">
            <a:avLst/>
          </a:prstGeom>
        </p:spPr>
      </p:pic>
    </p:spTree>
    <p:extLst>
      <p:ext uri="{BB962C8B-B14F-4D97-AF65-F5344CB8AC3E}">
        <p14:creationId xmlns:p14="http://schemas.microsoft.com/office/powerpoint/2010/main" val="157041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61474"/>
            <a:ext cx="9905999" cy="5229727"/>
          </a:xfrm>
        </p:spPr>
        <p:txBody>
          <a:bodyPr/>
          <a:lstStyle/>
          <a:p>
            <a:r>
              <a:rPr lang="en-US" dirty="0" smtClean="0"/>
              <a:t>The calculated average delay times and median delay times per: Year, Quarter of year, Month of year, Week of year and Day of year are given in the </a:t>
            </a:r>
            <a:r>
              <a:rPr lang="en-US" dirty="0" err="1" smtClean="0"/>
              <a:t>Jupyter</a:t>
            </a:r>
            <a:r>
              <a:rPr lang="en-US" dirty="0" smtClean="0"/>
              <a:t> Notebook that comes with my application where my solution is coded.</a:t>
            </a:r>
          </a:p>
          <a:p>
            <a:r>
              <a:rPr lang="en-US" dirty="0"/>
              <a:t>The delays tend to be longer over the summer and winter (months 6-8 and 12 and 1). There are </a:t>
            </a:r>
            <a:r>
              <a:rPr lang="en-US" dirty="0" smtClean="0"/>
              <a:t>probably </a:t>
            </a:r>
            <a:r>
              <a:rPr lang="en-US" dirty="0"/>
              <a:t>more flights at this time of year due to the summer and winter holidays</a:t>
            </a:r>
            <a:r>
              <a:rPr lang="en-US" dirty="0" smtClean="0"/>
              <a:t>.</a:t>
            </a:r>
          </a:p>
          <a:p>
            <a:r>
              <a:rPr lang="en-US" dirty="0" smtClean="0"/>
              <a:t>The delays also tent to be longer on Monday, Thursday and Friday. Probably due to the number of people travelling for the weekend.</a:t>
            </a:r>
          </a:p>
          <a:p>
            <a:endParaRPr lang="en-US" dirty="0" smtClean="0"/>
          </a:p>
          <a:p>
            <a:pPr marL="0" indent="0">
              <a:buNone/>
            </a:pPr>
            <a:endParaRPr lang="en-US" dirty="0"/>
          </a:p>
        </p:txBody>
      </p:sp>
    </p:spTree>
    <p:extLst>
      <p:ext uri="{BB962C8B-B14F-4D97-AF65-F5344CB8AC3E}">
        <p14:creationId xmlns:p14="http://schemas.microsoft.com/office/powerpoint/2010/main" val="296605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61474"/>
            <a:ext cx="9905999" cy="5229727"/>
          </a:xfrm>
        </p:spPr>
        <p:txBody>
          <a:bodyPr/>
          <a:lstStyle/>
          <a:p>
            <a:r>
              <a:rPr lang="en-US" dirty="0" smtClean="0"/>
              <a:t>The calculated delay averages and by Carrier are given in an .csv file in the given </a:t>
            </a:r>
            <a:r>
              <a:rPr lang="en-US" dirty="0" err="1" smtClean="0"/>
              <a:t>Gitub</a:t>
            </a:r>
            <a:r>
              <a:rPr lang="en-US" dirty="0" smtClean="0"/>
              <a:t> repository</a:t>
            </a:r>
          </a:p>
          <a:p>
            <a:r>
              <a:rPr lang="en-US" dirty="0" smtClean="0"/>
              <a:t>The calculations for the average and median delay times with regards to the flight origin and destination are not provided. It took too long to calculate them and I was limited on time.</a:t>
            </a:r>
          </a:p>
          <a:p>
            <a:r>
              <a:rPr lang="en-US" dirty="0" smtClean="0"/>
              <a:t>I couldn’t provide insightful conclusions based on these calculations.</a:t>
            </a:r>
          </a:p>
          <a:p>
            <a:endParaRPr lang="en-US" dirty="0" smtClean="0"/>
          </a:p>
        </p:txBody>
      </p:sp>
    </p:spTree>
    <p:extLst>
      <p:ext uri="{BB962C8B-B14F-4D97-AF65-F5344CB8AC3E}">
        <p14:creationId xmlns:p14="http://schemas.microsoft.com/office/powerpoint/2010/main" val="200742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89811"/>
            <a:ext cx="9905999" cy="5101390"/>
          </a:xfrm>
        </p:spPr>
        <p:txBody>
          <a:bodyPr/>
          <a:lstStyle/>
          <a:p>
            <a:r>
              <a:rPr lang="en-US" dirty="0" smtClean="0"/>
              <a:t>For quantifying and identifying the main factors impacting delay I would propose using some kind of regression model</a:t>
            </a:r>
          </a:p>
          <a:p>
            <a:r>
              <a:rPr lang="en-US" dirty="0" smtClean="0"/>
              <a:t>I would train this regression model to predict the delay times based on other factors</a:t>
            </a:r>
          </a:p>
          <a:p>
            <a:r>
              <a:rPr lang="en-US" dirty="0" smtClean="0"/>
              <a:t>These models often calculate the Feature Importance of the attributes used in the prediction</a:t>
            </a:r>
          </a:p>
          <a:p>
            <a:r>
              <a:rPr lang="en-US" dirty="0" smtClean="0"/>
              <a:t>The factors with the highest Importance are most likely to impact delay times.</a:t>
            </a:r>
          </a:p>
          <a:p>
            <a:r>
              <a:rPr lang="en-US" dirty="0" smtClean="0"/>
              <a:t>I am sorry as I didn't find enough time to implement this.</a:t>
            </a:r>
            <a:endParaRPr lang="en-US" dirty="0"/>
          </a:p>
        </p:txBody>
      </p:sp>
    </p:spTree>
    <p:extLst>
      <p:ext uri="{BB962C8B-B14F-4D97-AF65-F5344CB8AC3E}">
        <p14:creationId xmlns:p14="http://schemas.microsoft.com/office/powerpoint/2010/main" val="2464284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44</TotalTime>
  <Words>767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Airline flight delay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AM GREATFUL FOR THE CONSIDERATION BEST REGARDS, OGNJEN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flight delay analysis</dc:title>
  <dc:creator>Ogi</dc:creator>
  <cp:lastModifiedBy>Ogi</cp:lastModifiedBy>
  <cp:revision>5</cp:revision>
  <dcterms:created xsi:type="dcterms:W3CDTF">2022-06-15T15:19:28Z</dcterms:created>
  <dcterms:modified xsi:type="dcterms:W3CDTF">2022-06-15T16:04:27Z</dcterms:modified>
</cp:coreProperties>
</file>