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91886E3-3C4E-4C73-96E9-00403812F84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5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99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8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3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5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4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4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9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3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886E3-3C4E-4C73-96E9-00403812F84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96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err="1"/>
              <a:t>Rešavanje</a:t>
            </a:r>
            <a:r>
              <a:rPr lang="en-US" sz="4400" b="1" dirty="0"/>
              <a:t> </a:t>
            </a:r>
            <a:r>
              <a:rPr lang="en-US" sz="4400" b="1" dirty="0" err="1"/>
              <a:t>optimizacionog</a:t>
            </a:r>
            <a:r>
              <a:rPr lang="en-US" sz="4400" b="1" dirty="0"/>
              <a:t> </a:t>
            </a:r>
            <a:r>
              <a:rPr lang="en-US" sz="4400" b="1" dirty="0" err="1"/>
              <a:t>problema</a:t>
            </a:r>
            <a:r>
              <a:rPr lang="en-US" sz="4400" b="1" dirty="0"/>
              <a:t> </a:t>
            </a:r>
            <a:r>
              <a:rPr lang="en-US" sz="4400" b="1" dirty="0" err="1"/>
              <a:t>nalaženja</a:t>
            </a:r>
            <a:r>
              <a:rPr lang="en-US" sz="4400" b="1" dirty="0"/>
              <a:t> </a:t>
            </a:r>
            <a:r>
              <a:rPr lang="en-US" sz="4400" b="1" dirty="0" err="1"/>
              <a:t>minimalnog</a:t>
            </a:r>
            <a:r>
              <a:rPr lang="en-US" sz="4400" b="1" dirty="0"/>
              <a:t> </a:t>
            </a:r>
            <a:r>
              <a:rPr lang="en-US" sz="4400" b="1" dirty="0" err="1"/>
              <a:t>Štajnerovog</a:t>
            </a:r>
            <a:r>
              <a:rPr lang="en-US" sz="4400" b="1" dirty="0"/>
              <a:t> </a:t>
            </a:r>
            <a:r>
              <a:rPr lang="en-US" sz="4400" b="1" dirty="0" err="1"/>
              <a:t>stabla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Ognjen Stamenković 64/2017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</a:t>
            </a:r>
            <a:r>
              <a:rPr lang="en-150" dirty="0" smtClean="0"/>
              <a:t>–</a:t>
            </a:r>
            <a:r>
              <a:rPr lang="sr-Latn-RS" dirty="0" smtClean="0"/>
              <a:t> Genetski algoritam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35" y="3291327"/>
            <a:ext cx="3479100" cy="2294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71" y="1812757"/>
            <a:ext cx="7093171" cy="4235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8568" y="1812757"/>
            <a:ext cx="275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Konvergira, uglavnom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Ne greši puno kada ne iskonvergira ka optimumu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- DPSO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758"/>
            <a:ext cx="9905999" cy="4555958"/>
          </a:xfrm>
        </p:spPr>
        <p:txBody>
          <a:bodyPr/>
          <a:lstStyle/>
          <a:p>
            <a:r>
              <a:rPr lang="sr-Latn-RS" dirty="0" smtClean="0"/>
              <a:t>Sporo konvergira, ne stiže do optimuma</a:t>
            </a:r>
          </a:p>
          <a:p>
            <a:r>
              <a:rPr lang="sr-Latn-RS" dirty="0" smtClean="0"/>
              <a:t>Veoma, veoma spor</a:t>
            </a:r>
          </a:p>
          <a:p>
            <a:r>
              <a:rPr lang="sr-Latn-RS" dirty="0" smtClean="0"/>
              <a:t>Feasibility je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</a:t>
            </a:r>
            <a:r>
              <a:rPr lang="en-150" dirty="0" smtClean="0"/>
              <a:t>–</a:t>
            </a:r>
            <a:r>
              <a:rPr lang="sr-Latn-RS" dirty="0" smtClean="0"/>
              <a:t> Simulirano kaljenje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1095"/>
            <a:ext cx="9905999" cy="3850106"/>
          </a:xfrm>
        </p:spPr>
        <p:txBody>
          <a:bodyPr/>
          <a:lstStyle/>
          <a:p>
            <a:r>
              <a:rPr lang="sr-Latn-RS" dirty="0" smtClean="0"/>
              <a:t>Ne konvergira uopšte</a:t>
            </a:r>
          </a:p>
          <a:p>
            <a:r>
              <a:rPr lang="sr-Latn-RS" dirty="0" smtClean="0"/>
              <a:t>Problem u pravljenju suseda</a:t>
            </a:r>
          </a:p>
          <a:p>
            <a:r>
              <a:rPr lang="sr-Latn-RS" dirty="0" smtClean="0"/>
              <a:t>Odvoji terminale u različite komponente</a:t>
            </a:r>
          </a:p>
          <a:p>
            <a:r>
              <a:rPr lang="sr-Latn-RS" dirty="0" smtClean="0"/>
              <a:t>Nisam uspeo da rešim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24" y="1941095"/>
            <a:ext cx="3725720" cy="242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76" y="4720805"/>
            <a:ext cx="7093870" cy="126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4842"/>
            <a:ext cx="9905999" cy="3946359"/>
          </a:xfrm>
        </p:spPr>
        <p:txBody>
          <a:bodyPr/>
          <a:lstStyle/>
          <a:p>
            <a:r>
              <a:rPr lang="sr-Latn-RS" dirty="0" smtClean="0"/>
              <a:t>Genetički algoritam je dobar, više testiranja</a:t>
            </a:r>
          </a:p>
          <a:p>
            <a:r>
              <a:rPr lang="sr-Latn-RS" dirty="0" smtClean="0"/>
              <a:t>DPSO je bio previše spor da bi mogao lepo da se istestira, potrebna optimizacija u nalaženju feasible pozicija čestica</a:t>
            </a:r>
          </a:p>
          <a:p>
            <a:r>
              <a:rPr lang="sr-Latn-RS" dirty="0" smtClean="0"/>
              <a:t>Simulirano kaljenje nije funkcionisalo, treba naći grešku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 Minimalnog Štajnerovog stabla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NP </a:t>
            </a:r>
            <a:r>
              <a:rPr lang="en-150" dirty="0" smtClean="0"/>
              <a:t>–</a:t>
            </a:r>
            <a:r>
              <a:rPr lang="sr-Latn-RS" dirty="0" smtClean="0"/>
              <a:t> težak problem</a:t>
            </a:r>
          </a:p>
          <a:p>
            <a:r>
              <a:rPr lang="sr-Latn-RS" dirty="0" smtClean="0"/>
              <a:t>G(V, E, c)</a:t>
            </a:r>
          </a:p>
          <a:p>
            <a:r>
              <a:rPr lang="sr-Latn-RS" dirty="0" smtClean="0"/>
              <a:t>T </a:t>
            </a:r>
            <a:r>
              <a:rPr lang="en-150" dirty="0" smtClean="0">
                <a:latin typeface="Cambria" panose="02040503050406030204" pitchFamily="18" charset="0"/>
                <a:ea typeface="Cambria" panose="02040503050406030204" pitchFamily="18" charset="0"/>
              </a:rPr>
              <a:t>⊆</a:t>
            </a:r>
            <a:r>
              <a:rPr lang="sr-Latn-RS" dirty="0" smtClean="0">
                <a:latin typeface="Cambria" panose="02040503050406030204" pitchFamily="18" charset="0"/>
                <a:ea typeface="Cambria" panose="02040503050406030204" pitchFamily="18" charset="0"/>
              </a:rPr>
              <a:t> V, T je skup terminala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35" y="3847447"/>
            <a:ext cx="1652674" cy="1374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771" y="1880125"/>
            <a:ext cx="1596909" cy="1408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10" y="3849809"/>
            <a:ext cx="1650510" cy="1372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39" y="4327875"/>
            <a:ext cx="1626341" cy="140173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7664335" y="3391593"/>
            <a:ext cx="332509" cy="349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15225" y="3566160"/>
            <a:ext cx="0" cy="606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792393" y="3391593"/>
            <a:ext cx="324196" cy="349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Genetski</a:t>
            </a:r>
            <a:r>
              <a:rPr lang="en-US" dirty="0" smtClean="0"/>
              <a:t> </a:t>
            </a:r>
            <a:r>
              <a:rPr lang="en-US" dirty="0" err="1" smtClean="0"/>
              <a:t>algoritam</a:t>
            </a:r>
            <a:endParaRPr lang="en-US" dirty="0" smtClean="0"/>
          </a:p>
          <a:p>
            <a:r>
              <a:rPr lang="en-US" dirty="0" err="1" smtClean="0"/>
              <a:t>Diskretni</a:t>
            </a:r>
            <a:r>
              <a:rPr lang="en-US" dirty="0" smtClean="0"/>
              <a:t> </a:t>
            </a:r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optimizaciju</a:t>
            </a:r>
            <a:r>
              <a:rPr lang="en-US" dirty="0" smtClean="0"/>
              <a:t> </a:t>
            </a:r>
            <a:r>
              <a:rPr lang="sr-Latn-RS" dirty="0" smtClean="0"/>
              <a:t>rojem čestica</a:t>
            </a:r>
          </a:p>
          <a:p>
            <a:r>
              <a:rPr lang="sr-Latn-RS" dirty="0" smtClean="0"/>
              <a:t>Algoritam simuliranog kaljenja</a:t>
            </a:r>
          </a:p>
          <a:p>
            <a:endParaRPr lang="sr-Latn-RS" dirty="0"/>
          </a:p>
          <a:p>
            <a:r>
              <a:rPr lang="sr-Latn-RS" dirty="0" smtClean="0"/>
              <a:t>SteinLib Testdata Library</a:t>
            </a:r>
          </a:p>
          <a:p>
            <a:r>
              <a:rPr lang="sr-Latn-RS" dirty="0" smtClean="0"/>
              <a:t>Python, 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Genetski algoritam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Jedinka </a:t>
            </a:r>
            <a:r>
              <a:rPr lang="en-150" dirty="0" smtClean="0"/>
              <a:t>–</a:t>
            </a:r>
            <a:r>
              <a:rPr lang="sr-Latn-RS" dirty="0" smtClean="0"/>
              <a:t> niz nula i jedinica, predstavlja koji od ne-terminalnih čvorova su 		uključeni u Štajnerovo stablo</a:t>
            </a:r>
          </a:p>
          <a:p>
            <a:r>
              <a:rPr lang="sr-Latn-RS" dirty="0" smtClean="0"/>
              <a:t>Evaluacija </a:t>
            </a:r>
            <a:r>
              <a:rPr lang="en-150" dirty="0" smtClean="0"/>
              <a:t>–</a:t>
            </a:r>
            <a:r>
              <a:rPr lang="sr-Latn-RS" dirty="0" smtClean="0"/>
              <a:t> rekonstrukcija matrice povezanosti i određivanje vrednosti MCST</a:t>
            </a:r>
          </a:p>
          <a:p>
            <a:r>
              <a:rPr lang="sr-Latn-RS" dirty="0" smtClean="0"/>
              <a:t>Ukrštanje </a:t>
            </a:r>
            <a:r>
              <a:rPr lang="en-150" dirty="0" smtClean="0"/>
              <a:t>–</a:t>
            </a:r>
            <a:r>
              <a:rPr lang="sr-Latn-RS" dirty="0" smtClean="0"/>
              <a:t> jednopoziciono </a:t>
            </a:r>
          </a:p>
          <a:p>
            <a:r>
              <a:rPr lang="sr-Latn-RS" dirty="0" smtClean="0"/>
              <a:t>Mutacija </a:t>
            </a:r>
            <a:r>
              <a:rPr lang="en-150" dirty="0" smtClean="0"/>
              <a:t>–</a:t>
            </a:r>
            <a:r>
              <a:rPr lang="sr-Latn-RS" dirty="0" smtClean="0"/>
              <a:t> slučajna jedinka, inverzija slučajno odabranog gena</a:t>
            </a:r>
          </a:p>
          <a:p>
            <a:r>
              <a:rPr lang="sr-Latn-RS" dirty="0" smtClean="0"/>
              <a:t>Selekcija </a:t>
            </a:r>
            <a:r>
              <a:rPr lang="en-150" dirty="0" smtClean="0"/>
              <a:t>–</a:t>
            </a:r>
            <a:r>
              <a:rPr lang="sr-Latn-RS" dirty="0" smtClean="0"/>
              <a:t> srazmerna prilagođenosti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836" y="0"/>
            <a:ext cx="9905998" cy="6858000"/>
          </a:xfrm>
        </p:spPr>
        <p:txBody>
          <a:bodyPr>
            <a:normAutofit fontScale="92500" lnSpcReduction="10000"/>
          </a:bodyPr>
          <a:lstStyle/>
          <a:p>
            <a:r>
              <a:rPr lang="sr-Latn-RS" b="1" dirty="0"/>
              <a:t>Input:</a:t>
            </a:r>
            <a:r>
              <a:rPr lang="sr-Latn-RS" dirty="0"/>
              <a:t> Graf G(V, E, c), terminalni skup T, maksimalni broj iteracija M</a:t>
            </a:r>
            <a:endParaRPr lang="en-US" dirty="0"/>
          </a:p>
          <a:p>
            <a:r>
              <a:rPr lang="sr-Latn-RS" b="1" dirty="0"/>
              <a:t>Output:</a:t>
            </a:r>
            <a:r>
              <a:rPr lang="sr-Latn-RS" dirty="0"/>
              <a:t> Štajnerovo stablo G’ ⊆ G</a:t>
            </a:r>
            <a:endParaRPr lang="en-US" dirty="0"/>
          </a:p>
          <a:p>
            <a:r>
              <a:rPr lang="sr-Latn-RS" dirty="0" smtClean="0"/>
              <a:t>1:	Inicijalizovati početnu populaciju</a:t>
            </a:r>
            <a:endParaRPr lang="en-US" dirty="0" smtClean="0"/>
          </a:p>
          <a:p>
            <a:r>
              <a:rPr lang="sr-Latn-RS" dirty="0" smtClean="0"/>
              <a:t>2</a:t>
            </a:r>
            <a:r>
              <a:rPr lang="sr-Latn-RS" dirty="0"/>
              <a:t>: 	Evaluirati početnu populaciju i upamtiti najbolje rešenje</a:t>
            </a:r>
            <a:endParaRPr lang="en-US" dirty="0"/>
          </a:p>
          <a:p>
            <a:r>
              <a:rPr lang="sr-Latn-RS" dirty="0"/>
              <a:t>3:	</a:t>
            </a:r>
            <a:r>
              <a:rPr lang="sr-Latn-RS" b="1" dirty="0"/>
              <a:t>for</a:t>
            </a:r>
            <a:r>
              <a:rPr lang="sr-Latn-RS" dirty="0"/>
              <a:t> i = 0 to M </a:t>
            </a:r>
            <a:r>
              <a:rPr lang="sr-Latn-RS" b="1" dirty="0"/>
              <a:t>do</a:t>
            </a:r>
            <a:endParaRPr lang="en-US" dirty="0"/>
          </a:p>
          <a:p>
            <a:r>
              <a:rPr lang="sr-Latn-RS" dirty="0"/>
              <a:t>4:	</a:t>
            </a:r>
            <a:r>
              <a:rPr lang="sr-Latn-RS" dirty="0" smtClean="0"/>
              <a:t>	Izvršiti </a:t>
            </a:r>
            <a:r>
              <a:rPr lang="sr-Latn-RS" dirty="0"/>
              <a:t>ukrštanje nad tekućom populacijom kako bi se dobila nova </a:t>
            </a:r>
            <a:r>
              <a:rPr lang="sr-Latn-RS" dirty="0" smtClean="0"/>
              <a:t>		populacija</a:t>
            </a:r>
            <a:endParaRPr lang="en-US" dirty="0"/>
          </a:p>
          <a:p>
            <a:r>
              <a:rPr lang="sr-Latn-RS" dirty="0"/>
              <a:t>5:		Izvršiti mutaciju nad novom populacijom</a:t>
            </a:r>
            <a:endParaRPr lang="en-US" dirty="0"/>
          </a:p>
          <a:p>
            <a:r>
              <a:rPr lang="sr-Latn-RS" dirty="0"/>
              <a:t>6:		Evaluirati novu populaciju</a:t>
            </a:r>
            <a:endParaRPr lang="en-US" dirty="0"/>
          </a:p>
          <a:p>
            <a:r>
              <a:rPr lang="sr-Latn-RS" dirty="0"/>
              <a:t>7:		Ažurirati najbolje rešenje ako je dobijeno bolje</a:t>
            </a:r>
            <a:endParaRPr lang="en-US" dirty="0"/>
          </a:p>
          <a:p>
            <a:r>
              <a:rPr lang="sr-Latn-RS" dirty="0"/>
              <a:t>8:		Izvršiti selekciju jedinki iz nove populacije</a:t>
            </a:r>
            <a:endParaRPr lang="en-US" dirty="0"/>
          </a:p>
          <a:p>
            <a:r>
              <a:rPr lang="sr-Latn-RS" dirty="0"/>
              <a:t>9:	</a:t>
            </a:r>
            <a:r>
              <a:rPr lang="sr-Latn-RS" dirty="0" smtClean="0"/>
              <a:t>	Zameniti </a:t>
            </a:r>
            <a:r>
              <a:rPr lang="sr-Latn-RS" dirty="0"/>
              <a:t>najlošije rešenje populacije sa sačuvanim najboljim</a:t>
            </a:r>
            <a:endParaRPr lang="en-US" dirty="0"/>
          </a:p>
          <a:p>
            <a:r>
              <a:rPr lang="sr-Latn-RS" dirty="0"/>
              <a:t>10:		Nova populacija postaje tekuća populacija</a:t>
            </a:r>
            <a:endParaRPr lang="en-US" dirty="0"/>
          </a:p>
          <a:p>
            <a:r>
              <a:rPr lang="sr-Latn-RS" dirty="0"/>
              <a:t>11: </a:t>
            </a:r>
            <a:r>
              <a:rPr lang="sr-Latn-RS" b="1" dirty="0"/>
              <a:t>	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Diskretni algoritam za optimizaciju rojem čestica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76926"/>
            <a:ext cx="9905999" cy="3914275"/>
          </a:xfrm>
        </p:spPr>
        <p:txBody>
          <a:bodyPr/>
          <a:lstStyle/>
          <a:p>
            <a:r>
              <a:rPr lang="sr-Latn-RS" dirty="0" smtClean="0"/>
              <a:t>Pozicija čestice </a:t>
            </a:r>
            <a:r>
              <a:rPr lang="en-150" dirty="0" smtClean="0"/>
              <a:t>–</a:t>
            </a:r>
            <a:r>
              <a:rPr lang="sr-Latn-RS" dirty="0" smtClean="0"/>
              <a:t> kao jedinka kod genetskog algoritma</a:t>
            </a:r>
          </a:p>
          <a:p>
            <a:r>
              <a:rPr lang="sr-Latn-RS" dirty="0" smtClean="0"/>
              <a:t>Brzina </a:t>
            </a:r>
            <a:r>
              <a:rPr lang="en-150" dirty="0" smtClean="0"/>
              <a:t>–</a:t>
            </a:r>
            <a:r>
              <a:rPr lang="sr-Latn-RS" dirty="0" smtClean="0"/>
              <a:t> niz float-ova, kojima je srazmerna verovatnoća da će se odgovarajući element pozicije promeniti</a:t>
            </a:r>
          </a:p>
          <a:p>
            <a:r>
              <a:rPr lang="sr-Latn-RS" dirty="0" smtClean="0"/>
              <a:t>Ažuriranja: brzina, faktor inercije, pozicija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4089984"/>
            <a:ext cx="5356796" cy="1091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80" y="5410543"/>
            <a:ext cx="4008105" cy="761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70" y="4716004"/>
            <a:ext cx="3967380" cy="9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858000"/>
          </a:xfrm>
        </p:spPr>
        <p:txBody>
          <a:bodyPr>
            <a:normAutofit lnSpcReduction="10000"/>
          </a:bodyPr>
          <a:lstStyle/>
          <a:p>
            <a:r>
              <a:rPr lang="sr-Latn-RS" b="1" dirty="0"/>
              <a:t>Input:</a:t>
            </a:r>
            <a:r>
              <a:rPr lang="sr-Latn-RS" dirty="0"/>
              <a:t> Graf G(V, E, c), terminalni skup T, maksimalni broj iteracija M</a:t>
            </a:r>
            <a:endParaRPr lang="en-US" dirty="0"/>
          </a:p>
          <a:p>
            <a:r>
              <a:rPr lang="sr-Latn-RS" b="1" dirty="0"/>
              <a:t>Output:</a:t>
            </a:r>
            <a:r>
              <a:rPr lang="sr-Latn-RS" dirty="0"/>
              <a:t> Štajnerovo stablo G’ ⊆ G</a:t>
            </a:r>
            <a:endParaRPr lang="en-US" dirty="0"/>
          </a:p>
          <a:p>
            <a:r>
              <a:rPr lang="sr-Latn-RS" dirty="0"/>
              <a:t>1:	Inicijalizovati početnu populaciju</a:t>
            </a:r>
            <a:endParaRPr lang="en-US" dirty="0"/>
          </a:p>
          <a:p>
            <a:r>
              <a:rPr lang="sr-Latn-RS" dirty="0"/>
              <a:t>2: 	Evaluirati početnu populaciju i upamtiti najbolje rešenje</a:t>
            </a:r>
            <a:endParaRPr lang="en-US" dirty="0"/>
          </a:p>
          <a:p>
            <a:r>
              <a:rPr lang="sr-Latn-RS" dirty="0"/>
              <a:t>3:	Upamtiti globalno najbolje rešenje</a:t>
            </a:r>
            <a:endParaRPr lang="en-US" dirty="0"/>
          </a:p>
          <a:p>
            <a:r>
              <a:rPr lang="sr-Latn-RS" dirty="0"/>
              <a:t>4:	</a:t>
            </a:r>
            <a:r>
              <a:rPr lang="sr-Latn-RS" b="1" dirty="0"/>
              <a:t>for</a:t>
            </a:r>
            <a:r>
              <a:rPr lang="sr-Latn-RS" dirty="0"/>
              <a:t> i = 0 to M </a:t>
            </a:r>
            <a:r>
              <a:rPr lang="sr-Latn-RS" b="1" dirty="0"/>
              <a:t>do</a:t>
            </a:r>
            <a:endParaRPr lang="en-US" dirty="0"/>
          </a:p>
          <a:p>
            <a:r>
              <a:rPr lang="sr-Latn-RS" dirty="0"/>
              <a:t>5:	Izračunati faktor inercije ⍵</a:t>
            </a:r>
            <a:r>
              <a:rPr lang="sr-Latn-RS" baseline="-25000" dirty="0"/>
              <a:t>t</a:t>
            </a:r>
            <a:endParaRPr lang="en-US" dirty="0"/>
          </a:p>
          <a:p>
            <a:r>
              <a:rPr lang="sr-Latn-RS" dirty="0"/>
              <a:t>6:		Za svaku česticu populacije ažurirati brzinu</a:t>
            </a:r>
            <a:endParaRPr lang="en-US" dirty="0"/>
          </a:p>
          <a:p>
            <a:r>
              <a:rPr lang="sr-Latn-RS" dirty="0"/>
              <a:t>7:		Za svaku česticu populacije ažurirati poziciju</a:t>
            </a:r>
            <a:endParaRPr lang="en-US" dirty="0"/>
          </a:p>
          <a:p>
            <a:r>
              <a:rPr lang="sr-Latn-RS" dirty="0"/>
              <a:t>8:		Evaluirati pozicije čestica</a:t>
            </a:r>
            <a:endParaRPr lang="en-US" dirty="0"/>
          </a:p>
          <a:p>
            <a:r>
              <a:rPr lang="sr-Latn-RS" dirty="0"/>
              <a:t>9:		Ažurirati najbolju poziciju svake čestice</a:t>
            </a:r>
            <a:endParaRPr lang="en-US" dirty="0"/>
          </a:p>
          <a:p>
            <a:r>
              <a:rPr lang="sr-Latn-RS" dirty="0"/>
              <a:t>10:	Ažurirati globalno najbolju poziciju rešenja</a:t>
            </a:r>
            <a:endParaRPr lang="en-US" dirty="0"/>
          </a:p>
          <a:p>
            <a:r>
              <a:rPr lang="sr-Latn-RS" dirty="0"/>
              <a:t>11: </a:t>
            </a:r>
            <a:r>
              <a:rPr lang="sr-Latn-RS" b="1" dirty="0"/>
              <a:t>	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Algoritam simuliranog kaljenja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Početno rešenje </a:t>
            </a:r>
            <a:r>
              <a:rPr lang="en-150" dirty="0" smtClean="0"/>
              <a:t>–</a:t>
            </a:r>
            <a:r>
              <a:rPr lang="sr-Latn-RS" dirty="0" smtClean="0"/>
              <a:t> MCST + brisanje jednostepenih ne-terminalnih čvorova</a:t>
            </a:r>
          </a:p>
          <a:p>
            <a:r>
              <a:rPr lang="sr-Latn-RS" dirty="0" smtClean="0"/>
              <a:t>Susedno rešenje </a:t>
            </a:r>
            <a:r>
              <a:rPr lang="en-150" dirty="0" smtClean="0"/>
              <a:t>–</a:t>
            </a:r>
            <a:r>
              <a:rPr lang="sr-Latn-RS" dirty="0" smtClean="0"/>
              <a:t> Brisanje proizvoljne grane iz tekućeg rešenja + vraćanje minimalnog puta između dva slučajna čvora + brisanje jednostepenih n.t.č.</a:t>
            </a:r>
          </a:p>
          <a:p>
            <a:r>
              <a:rPr lang="sr-Latn-RS" dirty="0" smtClean="0"/>
              <a:t>Temperatura </a:t>
            </a:r>
            <a:r>
              <a:rPr lang="en-150" dirty="0" smtClean="0"/>
              <a:t>–</a:t>
            </a:r>
            <a:r>
              <a:rPr lang="sr-Latn-RS" dirty="0" smtClean="0"/>
              <a:t> razlika max iteracija i trenutne iteracije</a:t>
            </a:r>
          </a:p>
          <a:p>
            <a:r>
              <a:rPr lang="sr-Latn-RS" dirty="0" smtClean="0"/>
              <a:t>Verovatnoća prihvatanja lošijeg suseda: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94" y="5176212"/>
            <a:ext cx="2792139" cy="12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25642"/>
            <a:ext cx="9905999" cy="5743074"/>
          </a:xfrm>
        </p:spPr>
        <p:txBody>
          <a:bodyPr>
            <a:normAutofit lnSpcReduction="10000"/>
          </a:bodyPr>
          <a:lstStyle/>
          <a:p>
            <a:r>
              <a:rPr lang="sr-Latn-RS" b="1" dirty="0"/>
              <a:t>Input:</a:t>
            </a:r>
            <a:r>
              <a:rPr lang="sr-Latn-RS" dirty="0"/>
              <a:t> Graf G(V, E, c), terminalni skup T, maksimalni broj iteracija M</a:t>
            </a:r>
            <a:endParaRPr lang="en-US" dirty="0"/>
          </a:p>
          <a:p>
            <a:r>
              <a:rPr lang="sr-Latn-RS" b="1" dirty="0"/>
              <a:t>Output:</a:t>
            </a:r>
            <a:r>
              <a:rPr lang="sr-Latn-RS" dirty="0"/>
              <a:t> Štajnerovo stablo G’ ⊆ G</a:t>
            </a:r>
            <a:endParaRPr lang="en-US" dirty="0"/>
          </a:p>
          <a:p>
            <a:r>
              <a:rPr lang="sr-Latn-RS" dirty="0"/>
              <a:t>1:	Naći minimalno razapinjuće stablo od G</a:t>
            </a:r>
            <a:endParaRPr lang="en-US" dirty="0"/>
          </a:p>
          <a:p>
            <a:r>
              <a:rPr lang="sr-Latn-RS" dirty="0"/>
              <a:t>2: 	Izbaciti jednostepene ne-terminalne čvorove</a:t>
            </a:r>
            <a:endParaRPr lang="en-US" dirty="0"/>
          </a:p>
          <a:p>
            <a:r>
              <a:rPr lang="sr-Latn-RS" dirty="0"/>
              <a:t>3:	Evaluirati početno rešenje</a:t>
            </a:r>
            <a:endParaRPr lang="en-US" dirty="0"/>
          </a:p>
          <a:p>
            <a:r>
              <a:rPr lang="sr-Latn-RS" dirty="0"/>
              <a:t>4:	</a:t>
            </a:r>
            <a:r>
              <a:rPr lang="sr-Latn-RS" b="1" dirty="0"/>
              <a:t>for</a:t>
            </a:r>
            <a:r>
              <a:rPr lang="sr-Latn-RS" dirty="0"/>
              <a:t> i = 0 to M </a:t>
            </a:r>
            <a:r>
              <a:rPr lang="sr-Latn-RS" b="1" dirty="0"/>
              <a:t>do</a:t>
            </a:r>
            <a:endParaRPr lang="en-US" dirty="0"/>
          </a:p>
          <a:p>
            <a:r>
              <a:rPr lang="sr-Latn-RS" dirty="0"/>
              <a:t>5:	Odrediti susedno rešenje tekućem</a:t>
            </a:r>
            <a:endParaRPr lang="en-US" dirty="0"/>
          </a:p>
          <a:p>
            <a:r>
              <a:rPr lang="sr-Latn-RS" dirty="0"/>
              <a:t>6:		Evaluirati susedno rešenje</a:t>
            </a:r>
            <a:endParaRPr lang="en-US" dirty="0"/>
          </a:p>
          <a:p>
            <a:r>
              <a:rPr lang="sr-Latn-RS" dirty="0"/>
              <a:t>7:	</a:t>
            </a:r>
            <a:r>
              <a:rPr lang="sr-Latn-RS" dirty="0" smtClean="0"/>
              <a:t>	Ako </a:t>
            </a:r>
            <a:r>
              <a:rPr lang="sr-Latn-RS" dirty="0"/>
              <a:t>je kvalitetnije susedno rešenje, ono postaje tekuće, inače </a:t>
            </a:r>
            <a:r>
              <a:rPr lang="sr-Latn-RS" dirty="0" smtClean="0"/>
              <a:t>		postaje tekuće </a:t>
            </a:r>
            <a:r>
              <a:rPr lang="sr-Latn-RS" dirty="0"/>
              <a:t>sa </a:t>
            </a:r>
            <a:r>
              <a:rPr lang="sr-Latn-RS" dirty="0" smtClean="0"/>
              <a:t>verovatnoćom </a:t>
            </a:r>
            <a:r>
              <a:rPr lang="sr-Latn-RS" dirty="0"/>
              <a:t>p</a:t>
            </a:r>
            <a:endParaRPr lang="en-US" dirty="0"/>
          </a:p>
          <a:p>
            <a:r>
              <a:rPr lang="sr-Latn-RS" dirty="0"/>
              <a:t>8: </a:t>
            </a:r>
            <a:r>
              <a:rPr lang="sr-Latn-RS" b="1" dirty="0"/>
              <a:t>	</a:t>
            </a:r>
            <a:r>
              <a:rPr lang="sr-Latn-RS" b="1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205</TotalTime>
  <Words>321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</vt:lpstr>
      <vt:lpstr>Trebuchet MS</vt:lpstr>
      <vt:lpstr>Tw Cen MT</vt:lpstr>
      <vt:lpstr>Circuit</vt:lpstr>
      <vt:lpstr>Rešavanje optimizacionog problema nalaženja minimalnog Štajnerovog stabla </vt:lpstr>
      <vt:lpstr>Problem Minimalnog Štajnerovog stabla</vt:lpstr>
      <vt:lpstr>PRojekat</vt:lpstr>
      <vt:lpstr>Genetski algoritam</vt:lpstr>
      <vt:lpstr>PowerPoint Presentation</vt:lpstr>
      <vt:lpstr>Diskretni algoritam za optimizaciju rojem čestica</vt:lpstr>
      <vt:lpstr>PowerPoint Presentation</vt:lpstr>
      <vt:lpstr>Algoritam simuliranog kaljenja</vt:lpstr>
      <vt:lpstr>PowerPoint Presentation</vt:lpstr>
      <vt:lpstr>Rezultati – Genetski algoritam</vt:lpstr>
      <vt:lpstr>Rezultati - DPSO</vt:lpstr>
      <vt:lpstr>REZultati – Simulirano kaljenje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Rešavanje optimizacionog problema nalaženja minimalnog Štajnerovog stabla </dc:title>
  <dc:creator>Ogi</dc:creator>
  <cp:lastModifiedBy>Ogi</cp:lastModifiedBy>
  <cp:revision>9</cp:revision>
  <dcterms:created xsi:type="dcterms:W3CDTF">2021-09-21T20:13:47Z</dcterms:created>
  <dcterms:modified xsi:type="dcterms:W3CDTF">2021-09-21T23:38:55Z</dcterms:modified>
</cp:coreProperties>
</file>