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id-ID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30D60-7C09-4A94-A669-7EED265C797F}">
  <a:tblStyle styleId="{E4230D60-7C09-4A94-A669-7EED265C79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421f8f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421f8f2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21f8f2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421f8f2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>
            <p:extLst>
              <p:ext uri="{D42A27DB-BD31-4B8C-83A1-F6EECF244321}">
                <p14:modId xmlns:p14="http://schemas.microsoft.com/office/powerpoint/2010/main" val="395864623"/>
              </p:ext>
            </p:extLst>
          </p:nvPr>
        </p:nvGraphicFramePr>
        <p:xfrm>
          <a:off x="0" y="426325"/>
          <a:ext cx="9143975" cy="4727475"/>
        </p:xfrm>
        <a:graphic>
          <a:graphicData uri="http://schemas.openxmlformats.org/drawingml/2006/table">
            <a:tbl>
              <a:tblPr>
                <a:noFill/>
                <a:tableStyleId>{E4230D60-7C09-4A94-A669-7EED265C797F}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0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1100" u="none" strike="noStrike" cap="none"/>
                        <a:t>Pemangku kepentingan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id" sz="1100"/>
                        <a:t>Peran (Terkait dengan proyek)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id" sz="1100"/>
                        <a:t>Keterlibatan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id" sz="1100">
                          <a:solidFill>
                            <a:schemeClr val="dk1"/>
                          </a:solidFill>
                        </a:rPr>
                        <a:t>Dampak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1000" dirty="0"/>
                        <a:t>Kekuasaan atau Pengaruh (T/S/R)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id" sz="1000"/>
                        <a:t>Kepentingan (T/S/R)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id" sz="1100" dirty="0"/>
                        <a:t>Keterkaitan</a:t>
                      </a:r>
                      <a:endParaRPr sz="8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>
                          <a:solidFill>
                            <a:schemeClr val="dk1"/>
                          </a:solidFill>
                        </a:rPr>
                        <a:t>Direktur Produk</a:t>
                      </a:r>
                      <a:endParaRPr sz="8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>
                          <a:solidFill>
                            <a:schemeClr val="dk1"/>
                          </a:solidFill>
                        </a:rPr>
                        <a:t>Sponsor proyek</a:t>
                      </a:r>
                      <a:endParaRPr sz="8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id" sz="850" dirty="0">
                          <a:solidFill>
                            <a:schemeClr val="dk1"/>
                          </a:solidFill>
                        </a:rPr>
                        <a:t>Membuat keputusan tingkat tinggi; berfungsi sebagai referensi tim</a:t>
                      </a:r>
                      <a:endParaRPr sz="8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Ingin proyek ini berhasil. Tidak ada penolakan.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/>
                        <a:t>T</a:t>
                      </a:r>
                      <a:endParaRPr sz="8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/>
                        <a:t>S</a:t>
                      </a:r>
                      <a:endParaRPr sz="8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/>
                        <a:t>Berkomunikasi secara teratur, tetapi tidak setiap hari. Mengajukan pertanyaan dan memberikan informasi terbaru.</a:t>
                      </a:r>
                      <a:endParaRPr sz="8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Desainer Lanskap/Desainer Web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Anggota tim proyek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id" sz="850" dirty="0"/>
                        <a:t>Pengetahuan tentang desain situs web dan tanaman; hubungan yang erat dengan karyawan OG</a:t>
                      </a:r>
                      <a:endParaRPr sz="8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>
                          <a:solidFill>
                            <a:schemeClr val="dk1"/>
                          </a:solidFill>
                        </a:rPr>
                        <a:t>Berinvestasi dalam proyek sebagai anggota tim. Kemungkinan menentang jika peran Desainer Lanskap terpengaruh.</a:t>
                      </a:r>
                      <a:endParaRPr sz="8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/>
                        <a:t>T</a:t>
                      </a:r>
                      <a:endParaRPr sz="85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/>
                        <a:t>T</a:t>
                      </a:r>
                      <a:endParaRPr sz="8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/>
                        <a:t>Berkomunikasi setiap hari sebagai anggota tim proyek</a:t>
                      </a:r>
                      <a:endParaRPr sz="8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Klien dan Karyawan yang ada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Pelanggan Office Green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id" sz="850"/>
                        <a:t>Dapat memberikan </a:t>
                      </a:r>
                      <a:r>
                        <a:rPr lang="en" sz="850" i="1"/>
                        <a:t>feedback</a:t>
                      </a:r>
                      <a:r>
                        <a:rPr lang="en" sz="850"/>
                        <a:t> tentang pengalaman pelanggan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id" sz="850" dirty="0">
                          <a:solidFill>
                            <a:schemeClr val="dk1"/>
                          </a:solidFill>
                        </a:rPr>
                        <a:t>Sebagian sangat tertarik; sebagian lainnya kurang begitu tertarik. Penolakan hanya jika Plant Pals memengaruhi lini produk utama.</a:t>
                      </a:r>
                      <a:endParaRPr sz="8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/>
                        <a:t>S</a:t>
                      </a:r>
                      <a:endParaRPr sz="85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/>
                        <a:t>S</a:t>
                      </a:r>
                      <a:endParaRPr sz="85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/>
                        <a:t>Berkomunikasi sesuai kebutuhan untuk menginformasikan dan mendapatkan </a:t>
                      </a:r>
                      <a:r>
                        <a:rPr lang="en" sz="850" i="1" dirty="0"/>
                        <a:t>feedback</a:t>
                      </a:r>
                      <a:r>
                        <a:rPr lang="en" sz="850" dirty="0"/>
                        <a:t>.</a:t>
                      </a:r>
                      <a:endParaRPr sz="85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Investor Office Green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Pemangku kepentingan sekunder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Dukungan keuangan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Sedikit dampak saat ini. Proyek dapat mempengaruhi investasi mereka jika mempengaruhi kinerja Office Green. 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/>
                        <a:t>S</a:t>
                      </a:r>
                      <a:endParaRPr sz="85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/>
                        <a:t>R</a:t>
                      </a:r>
                      <a:endParaRPr sz="85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>
                          <a:solidFill>
                            <a:schemeClr val="dk1"/>
                          </a:solidFill>
                        </a:rPr>
                        <a:t>Tidak terlibat langsung. Terus diberitahu tentang kemajuan dan kinerja.</a:t>
                      </a:r>
                      <a:endParaRPr sz="8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Resepsionis Office Green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/>
                        <a:t>Karyawan Office Green</a:t>
                      </a:r>
                      <a:endParaRPr sz="8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Menjawab pertanyaan tentang layanan setelah peluncuran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>
                          <a:solidFill>
                            <a:schemeClr val="dk1"/>
                          </a:solidFill>
                        </a:rPr>
                        <a:t>Sedikit dampak pada peran mereka. Tidak ada penolakan.</a:t>
                      </a:r>
                      <a:endParaRPr sz="85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/>
                        <a:t>R</a:t>
                      </a:r>
                      <a:endParaRPr sz="8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/>
                        <a:t>R</a:t>
                      </a:r>
                      <a:endParaRPr sz="85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50" dirty="0">
                          <a:solidFill>
                            <a:schemeClr val="dk1"/>
                          </a:solidFill>
                        </a:rPr>
                        <a:t>Tidak terlibat langsung, tetapi harus diberitahu sebelum peluncuran</a:t>
                      </a:r>
                      <a:endParaRPr sz="85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>
                <a:solidFill>
                  <a:srgbClr val="4285F4"/>
                </a:solidFill>
                <a:highlight>
                  <a:schemeClr val="lt1"/>
                </a:highlight>
              </a:rPr>
              <a:t>Memahami pemangku kepentingan (analisis pemangku kepentingan)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i="0" u="none" strike="noStrike" cap="none" dirty="0">
                <a:solidFill>
                  <a:srgbClr val="666666"/>
                </a:solidFill>
              </a:rPr>
              <a:t>Jaga kepuasannya </a:t>
            </a:r>
            <a:br>
              <a:rPr lang="id" sz="1400" i="0" u="none" strike="noStrike" cap="none" dirty="0">
                <a:solidFill>
                  <a:srgbClr val="666666"/>
                </a:solidFill>
              </a:rPr>
            </a:br>
            <a:r>
              <a:rPr lang="id" sz="1400" i="0" u="none" strike="noStrike" cap="none" dirty="0">
                <a:solidFill>
                  <a:srgbClr val="666666"/>
                </a:solidFill>
              </a:rPr>
              <a:t>(prioritas tinggi)</a:t>
            </a:r>
            <a:endParaRPr sz="1400" i="0" u="none" strike="noStrike" cap="none" dirty="0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i="0" u="none" strike="noStrike" cap="none" dirty="0">
                <a:solidFill>
                  <a:srgbClr val="666666"/>
                </a:solidFill>
              </a:rPr>
              <a:t>Kelola dengan cermat </a:t>
            </a:r>
            <a:br>
              <a:rPr lang="id" sz="1400" i="0" u="none" strike="noStrike" cap="none" dirty="0">
                <a:solidFill>
                  <a:srgbClr val="666666"/>
                </a:solidFill>
              </a:rPr>
            </a:br>
            <a:r>
              <a:rPr lang="id" sz="1400" i="0" u="none" strike="noStrike" cap="none" dirty="0">
                <a:solidFill>
                  <a:srgbClr val="666666"/>
                </a:solidFill>
              </a:rPr>
              <a:t>(upaya tinggi)</a:t>
            </a:r>
            <a:endParaRPr sz="1400" i="0" u="none" strike="noStrike" cap="none" dirty="0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i="0" u="none" strike="noStrike" cap="none" dirty="0">
                <a:solidFill>
                  <a:srgbClr val="666666"/>
                </a:solidFill>
              </a:rPr>
              <a:t>Pantau (upaya minimum)</a:t>
            </a:r>
            <a:endParaRPr sz="1400" i="0" u="none" strike="noStrike" cap="none" dirty="0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>
                <a:solidFill>
                  <a:srgbClr val="666666"/>
                </a:solidFill>
              </a:rPr>
              <a:t>Tunjukkan perhatian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rgbClr val="666666"/>
                </a:solidFill>
              </a:rPr>
              <a:t>tinggi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rgbClr val="666666"/>
                </a:solidFill>
              </a:rPr>
              <a:t>rendah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rgbClr val="666666"/>
                </a:solidFill>
              </a:rPr>
              <a:t>tinggi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rgbClr val="666666"/>
                </a:solidFill>
              </a:rPr>
              <a:t>rendah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5" name="Google Shape;115;p26"/>
          <p:cNvCxnSpPr>
            <a:stCxn id="116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6"/>
          <p:cNvCxnSpPr>
            <a:stCxn id="116" idx="1"/>
            <a:endCxn id="114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4285F4"/>
                </a:solidFill>
              </a:rPr>
              <a:t>Memprioritaskan </a:t>
            </a:r>
            <a:r>
              <a:rPr lang="id" sz="2000" b="1">
                <a:solidFill>
                  <a:srgbClr val="4285F4"/>
                </a:solidFill>
              </a:rPr>
              <a:t>p</a:t>
            </a:r>
            <a:r>
              <a:rPr lang="id" sz="2000" b="1" i="0" u="none" strike="noStrike" cap="none">
                <a:solidFill>
                  <a:srgbClr val="4285F4"/>
                </a:solidFill>
              </a:rPr>
              <a:t>emangku kepentingan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 (</a:t>
            </a:r>
            <a:r>
              <a:rPr lang="en" sz="2000" b="1" i="1" u="none" strike="noStrike" cap="none">
                <a:solidFill>
                  <a:srgbClr val="4285F4"/>
                </a:solidFill>
              </a:rPr>
              <a:t>power grid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5008475" y="1033910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 b="1">
                <a:solidFill>
                  <a:srgbClr val="FFFFFF"/>
                </a:solidFill>
              </a:rPr>
              <a:t>Direktur Produk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270446" y="1255803"/>
            <a:ext cx="1007100" cy="446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 b="1" dirty="0">
                <a:solidFill>
                  <a:srgbClr val="FFFFFF"/>
                </a:solidFill>
              </a:rPr>
              <a:t>Desainer Lanskap/</a:t>
            </a:r>
            <a:br>
              <a:rPr lang="id" sz="900" b="1" dirty="0">
                <a:solidFill>
                  <a:srgbClr val="FFFFFF"/>
                </a:solidFill>
              </a:rPr>
            </a:br>
            <a:r>
              <a:rPr lang="id" sz="900" b="1" dirty="0">
                <a:solidFill>
                  <a:srgbClr val="FFFFFF"/>
                </a:solidFill>
              </a:rPr>
              <a:t>Desainer Web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411225" y="21986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 b="1">
                <a:solidFill>
                  <a:srgbClr val="FFFFFF"/>
                </a:solidFill>
              </a:rPr>
              <a:t>Investor OG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5041041" y="2356257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 b="1">
                <a:solidFill>
                  <a:srgbClr val="FFFFFF"/>
                </a:solidFill>
              </a:rPr>
              <a:t>Klien &amp; Karyawan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957450" y="3954225"/>
            <a:ext cx="1143902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 b="1" dirty="0">
                <a:solidFill>
                  <a:srgbClr val="FFFFFF"/>
                </a:solidFill>
              </a:rPr>
              <a:t>Resepsionis OG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239350" y="917250"/>
            <a:ext cx="16764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dirty="0">
                <a:solidFill>
                  <a:schemeClr val="dk1"/>
                </a:solidFill>
              </a:rPr>
              <a:t>Tarik setiap kotak pemangku kepentingan ke tempat yang sesuai pada kisi-kisi kekuasaan-kepentingan</a:t>
            </a:r>
            <a:endParaRPr sz="1100" dirty="0"/>
          </a:p>
        </p:txBody>
      </p:sp>
      <p:sp>
        <p:nvSpPr>
          <p:cNvPr id="126" name="Google Shape;126;p26"/>
          <p:cNvSpPr txBox="1"/>
          <p:nvPr/>
        </p:nvSpPr>
        <p:spPr>
          <a:xfrm rot="-5400000">
            <a:off x="1016234" y="2555459"/>
            <a:ext cx="1505904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 b="1" i="0" u="none" strike="noStrike" cap="none" dirty="0">
                <a:solidFill>
                  <a:srgbClr val="6AA84F"/>
                </a:solidFill>
              </a:rPr>
              <a:t>Kekuasaan</a:t>
            </a:r>
            <a:endParaRPr sz="1600" b="1" i="0" u="none" strike="noStrike" cap="none" dirty="0">
              <a:solidFill>
                <a:srgbClr val="6AA84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500" b="1">
                <a:solidFill>
                  <a:srgbClr val="666666"/>
                </a:solidFill>
              </a:rPr>
              <a:t>sedang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4399663" y="4712400"/>
            <a:ext cx="2223774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1" dirty="0">
                <a:solidFill>
                  <a:srgbClr val="FF9900"/>
                </a:solidFill>
              </a:rPr>
              <a:t>Kepentingan</a:t>
            </a:r>
            <a:endParaRPr b="1" dirty="0"/>
          </a:p>
        </p:txBody>
      </p:sp>
      <p:sp>
        <p:nvSpPr>
          <p:cNvPr id="129" name="Google Shape;129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500" b="1">
                <a:solidFill>
                  <a:srgbClr val="666666"/>
                </a:solidFill>
              </a:rPr>
              <a:t>sedang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302</Words>
  <Application>Microsoft Macintosh PowerPoint</Application>
  <PresentationFormat>On-screen Show (16:9)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Mike Devlin</cp:lastModifiedBy>
  <cp:revision>2</cp:revision>
  <dcterms:modified xsi:type="dcterms:W3CDTF">2022-12-15T15:24:22Z</dcterms:modified>
</cp:coreProperties>
</file>