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Open Sans"/>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6" roundtripDataSignature="AMtx7misQk/t57ZuBx6nWnMIsxN19Lac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penSans-bold.fntdata"/><Relationship Id="rId12"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boldItalic.fntdata"/><Relationship Id="rId14" Type="http://schemas.openxmlformats.org/officeDocument/2006/relationships/font" Target="fonts/OpenSans-italic.fntdata"/><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Open Sans"/>
              <a:ea typeface="Open Sans"/>
              <a:cs typeface="Open Sans"/>
              <a:sym typeface="Open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grpSp>
        <p:nvGrpSpPr>
          <p:cNvPr id="15" name="Google Shape;15;p9"/>
          <p:cNvGrpSpPr/>
          <p:nvPr/>
        </p:nvGrpSpPr>
        <p:grpSpPr>
          <a:xfrm>
            <a:off x="28075" y="-1"/>
            <a:ext cx="9115906" cy="5106931"/>
            <a:chOff x="78750" y="75450"/>
            <a:chExt cx="8986500" cy="4992600"/>
          </a:xfrm>
        </p:grpSpPr>
        <p:sp>
          <p:nvSpPr>
            <p:cNvPr id="16" name="Google Shape;16;p9"/>
            <p:cNvSpPr/>
            <p:nvPr/>
          </p:nvSpPr>
          <p:spPr>
            <a:xfrm>
              <a:off x="78750" y="75450"/>
              <a:ext cx="8986500" cy="4992600"/>
            </a:xfrm>
            <a:prstGeom prst="rect">
              <a:avLst/>
            </a:prstGeom>
            <a:noFill/>
            <a:ln cap="flat" cmpd="sng" w="762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9"/>
            <p:cNvSpPr/>
            <p:nvPr/>
          </p:nvSpPr>
          <p:spPr>
            <a:xfrm>
              <a:off x="193800" y="184950"/>
              <a:ext cx="8756400" cy="4773600"/>
            </a:xfrm>
            <a:prstGeom prst="rect">
              <a:avLst/>
            </a:prstGeom>
            <a:noFill/>
            <a:ln cap="flat" cmpd="sng" w="1905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 name="Google Shape;18;p9"/>
          <p:cNvSpPr txBox="1"/>
          <p:nvPr/>
        </p:nvSpPr>
        <p:spPr>
          <a:xfrm>
            <a:off x="248900" y="4323075"/>
            <a:ext cx="77739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60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p:txBody>
      </p:sp>
      <p:pic>
        <p:nvPicPr>
          <p:cNvPr id="19" name="Google Shape;19;p9"/>
          <p:cNvPicPr preferRelativeResize="0"/>
          <p:nvPr/>
        </p:nvPicPr>
        <p:blipFill rotWithShape="1">
          <a:blip r:embed="rId2">
            <a:alphaModFix/>
          </a:blip>
          <a:srcRect b="0" l="0" r="0" t="0"/>
          <a:stretch/>
        </p:blipFill>
        <p:spPr>
          <a:xfrm>
            <a:off x="8261175" y="4418100"/>
            <a:ext cx="719250" cy="5263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1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2" name="Google Shape;2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1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1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1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1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1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5" name="Google Shape;4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grpSp>
        <p:nvGrpSpPr>
          <p:cNvPr id="56" name="Google Shape;56;p1"/>
          <p:cNvGrpSpPr/>
          <p:nvPr/>
        </p:nvGrpSpPr>
        <p:grpSpPr>
          <a:xfrm>
            <a:off x="78750" y="75450"/>
            <a:ext cx="8986500" cy="4992600"/>
            <a:chOff x="78750" y="75450"/>
            <a:chExt cx="8986500" cy="4992600"/>
          </a:xfrm>
        </p:grpSpPr>
        <p:sp>
          <p:nvSpPr>
            <p:cNvPr id="57" name="Google Shape;57;p1"/>
            <p:cNvSpPr/>
            <p:nvPr/>
          </p:nvSpPr>
          <p:spPr>
            <a:xfrm>
              <a:off x="78750" y="75450"/>
              <a:ext cx="8986500" cy="4992600"/>
            </a:xfrm>
            <a:prstGeom prst="rect">
              <a:avLst/>
            </a:prstGeom>
            <a:noFill/>
            <a:ln cap="flat" cmpd="sng" w="762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
            <p:cNvSpPr/>
            <p:nvPr/>
          </p:nvSpPr>
          <p:spPr>
            <a:xfrm>
              <a:off x="193800" y="184950"/>
              <a:ext cx="8756400" cy="4773600"/>
            </a:xfrm>
            <a:prstGeom prst="rect">
              <a:avLst/>
            </a:prstGeom>
            <a:noFill/>
            <a:ln cap="flat" cmpd="sng" w="1905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1"/>
          <p:cNvSpPr txBox="1"/>
          <p:nvPr/>
        </p:nvSpPr>
        <p:spPr>
          <a:xfrm>
            <a:off x="344500" y="1907125"/>
            <a:ext cx="8643300" cy="1740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id" sz="5200" u="none" cap="none" strike="noStrike">
                <a:solidFill>
                  <a:srgbClr val="6AA84F"/>
                </a:solidFill>
                <a:latin typeface="Arial"/>
                <a:ea typeface="Arial"/>
                <a:cs typeface="Arial"/>
                <a:sym typeface="Arial"/>
              </a:rPr>
              <a:t>Plant Pals </a:t>
            </a:r>
            <a:endParaRPr b="1" i="0" sz="5200" u="none" cap="none" strike="noStrike">
              <a:solidFill>
                <a:srgbClr val="6AA84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5200"/>
              <a:buFont typeface="Arial"/>
              <a:buNone/>
            </a:pPr>
            <a:r>
              <a:rPr b="1" i="0" lang="id" sz="5200" u="none" cap="none" strike="noStrike">
                <a:solidFill>
                  <a:srgbClr val="6AA84F"/>
                </a:solidFill>
                <a:latin typeface="Arial"/>
                <a:ea typeface="Arial"/>
                <a:cs typeface="Arial"/>
                <a:sym typeface="Arial"/>
              </a:rPr>
              <a:t>Hasil Survei Pelanggan</a:t>
            </a:r>
            <a:endParaRPr b="1" i="0" sz="5200" u="none" cap="none" strike="noStrike">
              <a:solidFill>
                <a:srgbClr val="6AA84F"/>
              </a:solidFill>
              <a:latin typeface="Arial"/>
              <a:ea typeface="Arial"/>
              <a:cs typeface="Arial"/>
              <a:sym typeface="Arial"/>
            </a:endParaRPr>
          </a:p>
        </p:txBody>
      </p:sp>
      <p:pic>
        <p:nvPicPr>
          <p:cNvPr id="60" name="Google Shape;60;p1"/>
          <p:cNvPicPr preferRelativeResize="0"/>
          <p:nvPr/>
        </p:nvPicPr>
        <p:blipFill rotWithShape="1">
          <a:blip r:embed="rId3">
            <a:alphaModFix/>
          </a:blip>
          <a:srcRect b="0" l="0" r="0" t="0"/>
          <a:stretch/>
        </p:blipFill>
        <p:spPr>
          <a:xfrm>
            <a:off x="3526974" y="236650"/>
            <a:ext cx="2090075" cy="1529425"/>
          </a:xfrm>
          <a:prstGeom prst="rect">
            <a:avLst/>
          </a:prstGeom>
          <a:noFill/>
          <a:ln>
            <a:noFill/>
          </a:ln>
        </p:spPr>
      </p:pic>
      <p:sp>
        <p:nvSpPr>
          <p:cNvPr id="61" name="Google Shape;61;p1"/>
          <p:cNvSpPr txBox="1"/>
          <p:nvPr/>
        </p:nvSpPr>
        <p:spPr>
          <a:xfrm>
            <a:off x="1321675" y="4041950"/>
            <a:ext cx="6865500" cy="762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0" lang="id" sz="1300" u="none" cap="none" strike="noStrike">
                <a:solidFill>
                  <a:srgbClr val="666666"/>
                </a:solidFill>
                <a:latin typeface="Arial"/>
                <a:ea typeface="Arial"/>
                <a:cs typeface="Arial"/>
                <a:sym typeface="Arial"/>
              </a:rPr>
              <a:t>Kami melakukan survei kepada 50 pelanggan dalam kelompok uji Plant Pals selama empat minggu untuk mempelajari tentang kepuasan mereka terhadap produk, proses pengiriman, dan dukungan bagi pelanggan.</a:t>
            </a:r>
            <a:endParaRPr b="0" i="1" sz="1300" u="none" cap="none" strike="noStrike">
              <a:solidFill>
                <a:srgbClr val="666666"/>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t/>
            </a:r>
            <a:endParaRPr b="0" i="1" sz="1500" u="none" cap="none" strike="noStrike">
              <a:solidFill>
                <a:srgbClr val="595959"/>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grpSp>
        <p:nvGrpSpPr>
          <p:cNvPr id="66" name="Google Shape;66;p2"/>
          <p:cNvGrpSpPr/>
          <p:nvPr/>
        </p:nvGrpSpPr>
        <p:grpSpPr>
          <a:xfrm>
            <a:off x="28075" y="-1"/>
            <a:ext cx="9115906" cy="5106931"/>
            <a:chOff x="78750" y="75450"/>
            <a:chExt cx="8986500" cy="4992600"/>
          </a:xfrm>
        </p:grpSpPr>
        <p:sp>
          <p:nvSpPr>
            <p:cNvPr id="67" name="Google Shape;67;p2"/>
            <p:cNvSpPr/>
            <p:nvPr/>
          </p:nvSpPr>
          <p:spPr>
            <a:xfrm>
              <a:off x="78750" y="75450"/>
              <a:ext cx="8986500" cy="4992600"/>
            </a:xfrm>
            <a:prstGeom prst="rect">
              <a:avLst/>
            </a:prstGeom>
            <a:noFill/>
            <a:ln cap="flat" cmpd="sng" w="762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
            <p:cNvSpPr/>
            <p:nvPr/>
          </p:nvSpPr>
          <p:spPr>
            <a:xfrm>
              <a:off x="193800" y="184950"/>
              <a:ext cx="8756400" cy="4773600"/>
            </a:xfrm>
            <a:prstGeom prst="rect">
              <a:avLst/>
            </a:prstGeom>
            <a:noFill/>
            <a:ln cap="flat" cmpd="sng" w="1905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 name="Google Shape;69;p2"/>
          <p:cNvSpPr txBox="1"/>
          <p:nvPr/>
        </p:nvSpPr>
        <p:spPr>
          <a:xfrm>
            <a:off x="381175" y="227650"/>
            <a:ext cx="85524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0" i="0" lang="id" sz="1500" u="none" cap="none" strike="noStrike">
                <a:solidFill>
                  <a:srgbClr val="000000"/>
                </a:solidFill>
                <a:latin typeface="Arial"/>
                <a:ea typeface="Arial"/>
                <a:cs typeface="Arial"/>
                <a:sym typeface="Arial"/>
              </a:rPr>
              <a:t>Apakah kiriman Anda tiba tepat waktu?</a:t>
            </a:r>
            <a:endParaRPr b="0" i="0" sz="1500" u="none" cap="none" strike="noStrike">
              <a:solidFill>
                <a:srgbClr val="000000"/>
              </a:solidFill>
              <a:latin typeface="Arial"/>
              <a:ea typeface="Arial"/>
              <a:cs typeface="Arial"/>
              <a:sym typeface="Arial"/>
            </a:endParaRPr>
          </a:p>
        </p:txBody>
      </p:sp>
      <p:sp>
        <p:nvSpPr>
          <p:cNvPr id="70" name="Google Shape;70;p2"/>
          <p:cNvSpPr txBox="1"/>
          <p:nvPr/>
        </p:nvSpPr>
        <p:spPr>
          <a:xfrm>
            <a:off x="248900" y="4323075"/>
            <a:ext cx="77739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60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p:txBody>
      </p:sp>
      <p:sp>
        <p:nvSpPr>
          <p:cNvPr id="71" name="Google Shape;71;p2"/>
          <p:cNvSpPr txBox="1"/>
          <p:nvPr/>
        </p:nvSpPr>
        <p:spPr>
          <a:xfrm>
            <a:off x="1141234" y="4253825"/>
            <a:ext cx="7183782" cy="923299"/>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1" lang="id" sz="1200" u="none" cap="none" strike="noStrike">
                <a:solidFill>
                  <a:srgbClr val="38761D"/>
                </a:solidFill>
                <a:latin typeface="Arial"/>
                <a:ea typeface="Arial"/>
                <a:cs typeface="Arial"/>
                <a:sym typeface="Arial"/>
              </a:rPr>
              <a:t>Hal yang perlu diingat &amp; diambil tindakan:</a:t>
            </a:r>
            <a:r>
              <a:rPr b="0" i="0" lang="id" sz="1200" u="none" cap="none" strike="noStrike">
                <a:solidFill>
                  <a:srgbClr val="38761D"/>
                </a:solidFill>
                <a:latin typeface="Arial"/>
                <a:ea typeface="Arial"/>
                <a:cs typeface="Arial"/>
                <a:sym typeface="Arial"/>
              </a:rPr>
              <a:t> </a:t>
            </a:r>
            <a:r>
              <a:rPr b="0" i="0" lang="id" sz="1200" u="none" cap="none" strike="noStrike">
                <a:solidFill>
                  <a:schemeClr val="dk1"/>
                </a:solidFill>
                <a:latin typeface="Arial"/>
                <a:ea typeface="Arial"/>
                <a:cs typeface="Arial"/>
                <a:sym typeface="Arial"/>
              </a:rPr>
              <a:t>Pengiriman tepat waktu meningkat menjadi 90% pada akhir survei</a:t>
            </a:r>
            <a:r>
              <a:rPr b="0" i="0" lang="id" sz="1200" u="none" cap="none" strike="noStrike">
                <a:solidFill>
                  <a:schemeClr val="dk1"/>
                </a:solidFill>
                <a:highlight>
                  <a:srgbClr val="FFFFFF"/>
                </a:highlight>
                <a:latin typeface="Arial"/>
                <a:ea typeface="Arial"/>
                <a:cs typeface="Arial"/>
                <a:sym typeface="Arial"/>
              </a:rPr>
              <a:t>—</a:t>
            </a:r>
            <a:r>
              <a:rPr b="0" i="0" lang="id" sz="1200" u="none" cap="none" strike="noStrike">
                <a:solidFill>
                  <a:schemeClr val="dk1"/>
                </a:solidFill>
                <a:latin typeface="Arial"/>
                <a:ea typeface="Arial"/>
                <a:cs typeface="Arial"/>
                <a:sym typeface="Arial"/>
              </a:rPr>
              <a:t>peningkatan yang baik, tetapi masih di bawah target kami yakni 95%. Selidiki alasan lain untuk keterlambatan pengiriman.</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8761D"/>
              </a:solidFill>
              <a:latin typeface="Arial"/>
              <a:ea typeface="Arial"/>
              <a:cs typeface="Arial"/>
              <a:sym typeface="Arial"/>
            </a:endParaRPr>
          </a:p>
        </p:txBody>
      </p:sp>
      <p:pic>
        <p:nvPicPr>
          <p:cNvPr id="72" name="Google Shape;72;p2"/>
          <p:cNvPicPr preferRelativeResize="0"/>
          <p:nvPr/>
        </p:nvPicPr>
        <p:blipFill rotWithShape="1">
          <a:blip r:embed="rId3">
            <a:alphaModFix/>
          </a:blip>
          <a:srcRect b="0" l="0" r="0" t="0"/>
          <a:stretch/>
        </p:blipFill>
        <p:spPr>
          <a:xfrm>
            <a:off x="8261175" y="4418100"/>
            <a:ext cx="719250" cy="526300"/>
          </a:xfrm>
          <a:prstGeom prst="rect">
            <a:avLst/>
          </a:prstGeom>
          <a:noFill/>
          <a:ln>
            <a:noFill/>
          </a:ln>
        </p:spPr>
      </p:pic>
      <p:pic>
        <p:nvPicPr>
          <p:cNvPr id="73" name="Google Shape;73;p2" title="Chart"/>
          <p:cNvPicPr preferRelativeResize="0"/>
          <p:nvPr/>
        </p:nvPicPr>
        <p:blipFill rotWithShape="1">
          <a:blip r:embed="rId4">
            <a:alphaModFix/>
          </a:blip>
          <a:srcRect b="0" l="0" r="0" t="0"/>
          <a:stretch/>
        </p:blipFill>
        <p:spPr>
          <a:xfrm>
            <a:off x="1743612" y="600400"/>
            <a:ext cx="5684826" cy="3515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txBox="1"/>
          <p:nvPr/>
        </p:nvSpPr>
        <p:spPr>
          <a:xfrm>
            <a:off x="568950" y="69325"/>
            <a:ext cx="80061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0" i="0" lang="id" sz="1500" u="none" cap="none" strike="noStrike">
                <a:solidFill>
                  <a:srgbClr val="000000"/>
                </a:solidFill>
                <a:latin typeface="Arial"/>
                <a:ea typeface="Arial"/>
                <a:cs typeface="Arial"/>
                <a:sym typeface="Arial"/>
              </a:rPr>
              <a:t>Kapan waktu penerimaan kiriman dari Plant Pals yang lebih Anda sukai?</a:t>
            </a:r>
            <a:endParaRPr b="0" i="0" sz="1500" u="none" cap="none" strike="noStrike">
              <a:solidFill>
                <a:srgbClr val="000000"/>
              </a:solidFill>
              <a:latin typeface="Arial"/>
              <a:ea typeface="Arial"/>
              <a:cs typeface="Arial"/>
              <a:sym typeface="Arial"/>
            </a:endParaRPr>
          </a:p>
        </p:txBody>
      </p:sp>
      <p:sp>
        <p:nvSpPr>
          <p:cNvPr id="79" name="Google Shape;79;p3"/>
          <p:cNvSpPr txBox="1"/>
          <p:nvPr/>
        </p:nvSpPr>
        <p:spPr>
          <a:xfrm>
            <a:off x="1099150" y="4218525"/>
            <a:ext cx="72387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1" lang="id" sz="1200" u="none" cap="none" strike="noStrike">
                <a:solidFill>
                  <a:srgbClr val="38761D"/>
                </a:solidFill>
                <a:latin typeface="Arial"/>
                <a:ea typeface="Arial"/>
                <a:cs typeface="Arial"/>
                <a:sym typeface="Arial"/>
              </a:rPr>
              <a:t>Hal yang perlu diingat &amp; diambil tindakan:</a:t>
            </a:r>
            <a:r>
              <a:rPr b="0" i="0" lang="id" sz="1200" u="none" cap="none" strike="noStrike">
                <a:solidFill>
                  <a:srgbClr val="38761D"/>
                </a:solidFill>
                <a:latin typeface="Arial"/>
                <a:ea typeface="Arial"/>
                <a:cs typeface="Arial"/>
                <a:sym typeface="Arial"/>
              </a:rPr>
              <a:t> </a:t>
            </a:r>
            <a:r>
              <a:rPr b="0" i="0" lang="id" sz="1200" u="none" cap="none" strike="noStrike">
                <a:solidFill>
                  <a:schemeClr val="dk1"/>
                </a:solidFill>
                <a:latin typeface="Arial"/>
                <a:ea typeface="Arial"/>
                <a:cs typeface="Arial"/>
                <a:sym typeface="Arial"/>
              </a:rPr>
              <a:t>Pelanggan sangat menyukai pengiriman sebelum jam kerja normal dan di pagi hari. Pertimbangkan untuk menjadwalkan rute pengiriman pagi hari lebih banyak lagi, yang dapat membantu meningkatkan keberhasilan pengiriman tepat waktu hingga 95%.</a:t>
            </a:r>
            <a:endParaRPr b="0" i="0" sz="1200" u="none" cap="none" strike="noStrike">
              <a:solidFill>
                <a:schemeClr val="dk1"/>
              </a:solidFill>
              <a:latin typeface="Arial"/>
              <a:ea typeface="Arial"/>
              <a:cs typeface="Arial"/>
              <a:sym typeface="Arial"/>
            </a:endParaRPr>
          </a:p>
        </p:txBody>
      </p:sp>
      <p:pic>
        <p:nvPicPr>
          <p:cNvPr id="80" name="Google Shape;80;p3" title="Chart"/>
          <p:cNvPicPr preferRelativeResize="0"/>
          <p:nvPr/>
        </p:nvPicPr>
        <p:blipFill rotWithShape="1">
          <a:blip r:embed="rId3">
            <a:alphaModFix/>
          </a:blip>
          <a:srcRect b="0" l="0" r="0" t="0"/>
          <a:stretch/>
        </p:blipFill>
        <p:spPr>
          <a:xfrm>
            <a:off x="1795563" y="709525"/>
            <a:ext cx="5552874" cy="3428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4"/>
          <p:cNvSpPr txBox="1"/>
          <p:nvPr/>
        </p:nvSpPr>
        <p:spPr>
          <a:xfrm>
            <a:off x="421950" y="143850"/>
            <a:ext cx="8300100" cy="6810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chemeClr val="dk1"/>
              </a:buClr>
              <a:buSzPts val="1100"/>
              <a:buFont typeface="Arial"/>
              <a:buNone/>
            </a:pPr>
            <a:r>
              <a:rPr b="0" i="0" lang="id" sz="1500" u="none" cap="none" strike="noStrike">
                <a:solidFill>
                  <a:schemeClr val="dk1"/>
                </a:solidFill>
                <a:latin typeface="Arial"/>
                <a:ea typeface="Arial"/>
                <a:cs typeface="Arial"/>
                <a:sym typeface="Arial"/>
              </a:rPr>
              <a:t>Pada skala 1 sampai 5, dengan 1 nilai terendah dan 5 nilai tertinggi, seberapa puaskah Anda dengan dukungan bagi pelanggan?</a:t>
            </a:r>
            <a:endParaRPr b="0" i="0" sz="1500" u="none" cap="none" strike="noStrike">
              <a:solidFill>
                <a:srgbClr val="000000"/>
              </a:solidFill>
              <a:latin typeface="Arial"/>
              <a:ea typeface="Arial"/>
              <a:cs typeface="Arial"/>
              <a:sym typeface="Arial"/>
            </a:endParaRPr>
          </a:p>
        </p:txBody>
      </p:sp>
      <p:sp>
        <p:nvSpPr>
          <p:cNvPr id="86" name="Google Shape;86;p4"/>
          <p:cNvSpPr txBox="1"/>
          <p:nvPr/>
        </p:nvSpPr>
        <p:spPr>
          <a:xfrm>
            <a:off x="1116800" y="4212775"/>
            <a:ext cx="7309200" cy="7941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600"/>
              </a:spcAft>
              <a:buClr>
                <a:srgbClr val="000000"/>
              </a:buClr>
              <a:buSzPts val="1200"/>
              <a:buFont typeface="Arial"/>
              <a:buNone/>
            </a:pPr>
            <a:r>
              <a:rPr b="1" i="1" lang="id" sz="1200" u="none" cap="none" strike="noStrike">
                <a:solidFill>
                  <a:srgbClr val="38761D"/>
                </a:solidFill>
                <a:latin typeface="Arial"/>
                <a:ea typeface="Arial"/>
                <a:cs typeface="Arial"/>
                <a:sym typeface="Arial"/>
              </a:rPr>
              <a:t>Hal yang perlu diingat &amp; diambil tindakan:</a:t>
            </a:r>
            <a:r>
              <a:rPr b="0" i="0" lang="id" sz="1200" u="none" cap="none" strike="noStrike">
                <a:solidFill>
                  <a:srgbClr val="38761D"/>
                </a:solidFill>
                <a:latin typeface="Arial"/>
                <a:ea typeface="Arial"/>
                <a:cs typeface="Arial"/>
                <a:sym typeface="Arial"/>
              </a:rPr>
              <a:t> </a:t>
            </a:r>
            <a:r>
              <a:rPr b="0" i="0" lang="id" sz="1200" u="none" cap="none" strike="noStrike">
                <a:solidFill>
                  <a:schemeClr val="dk1"/>
                </a:solidFill>
                <a:latin typeface="Arial"/>
                <a:ea typeface="Arial"/>
                <a:cs typeface="Arial"/>
                <a:sym typeface="Arial"/>
              </a:rPr>
              <a:t>Kepuasan terhadap dukungan pelanggan meningkat setelah kami memperbaiki masalah perangkat lunak layanan pelanggan. Masih ada ruang untuk perbaikan, jadi pantau terus respons dan solusi untuk permintaan pelanggan.</a:t>
            </a:r>
            <a:endParaRPr b="0" i="0" sz="1200" u="none" cap="none" strike="noStrike">
              <a:solidFill>
                <a:schemeClr val="dk1"/>
              </a:solidFill>
              <a:latin typeface="Arial"/>
              <a:ea typeface="Arial"/>
              <a:cs typeface="Arial"/>
              <a:sym typeface="Arial"/>
            </a:endParaRPr>
          </a:p>
        </p:txBody>
      </p:sp>
      <p:pic>
        <p:nvPicPr>
          <p:cNvPr id="87" name="Google Shape;87;p4" title="Chart"/>
          <p:cNvPicPr preferRelativeResize="0"/>
          <p:nvPr/>
        </p:nvPicPr>
        <p:blipFill rotWithShape="1">
          <a:blip r:embed="rId3">
            <a:alphaModFix/>
          </a:blip>
          <a:srcRect b="0" l="0" r="0" t="0"/>
          <a:stretch/>
        </p:blipFill>
        <p:spPr>
          <a:xfrm>
            <a:off x="1156913" y="909275"/>
            <a:ext cx="6830169" cy="3083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5"/>
          <p:cNvSpPr txBox="1"/>
          <p:nvPr/>
        </p:nvSpPr>
        <p:spPr>
          <a:xfrm>
            <a:off x="341906" y="182625"/>
            <a:ext cx="8460188"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0" i="0" lang="id" sz="1500" u="none" cap="none" strike="noStrike">
                <a:solidFill>
                  <a:schemeClr val="dk1"/>
                </a:solidFill>
                <a:latin typeface="Arial"/>
                <a:ea typeface="Arial"/>
                <a:cs typeface="Arial"/>
                <a:sym typeface="Arial"/>
              </a:rPr>
              <a:t>Secara umum, apa yang Anda sarankan untuk meningkatkan dukungan pelanggan kami?</a:t>
            </a:r>
            <a:endParaRPr b="0" i="0" sz="1500" u="none" cap="none" strike="noStrike">
              <a:solidFill>
                <a:srgbClr val="000000"/>
              </a:solidFill>
              <a:latin typeface="Arial"/>
              <a:ea typeface="Arial"/>
              <a:cs typeface="Arial"/>
              <a:sym typeface="Arial"/>
            </a:endParaRPr>
          </a:p>
        </p:txBody>
      </p:sp>
      <p:sp>
        <p:nvSpPr>
          <p:cNvPr id="93" name="Google Shape;93;p5"/>
          <p:cNvSpPr txBox="1"/>
          <p:nvPr/>
        </p:nvSpPr>
        <p:spPr>
          <a:xfrm>
            <a:off x="1170950" y="4026850"/>
            <a:ext cx="7113600" cy="7941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200"/>
              <a:buFont typeface="Arial"/>
              <a:buNone/>
            </a:pPr>
            <a:r>
              <a:rPr b="1" i="1" lang="id" sz="1200" u="none" cap="none" strike="noStrike">
                <a:solidFill>
                  <a:srgbClr val="38761D"/>
                </a:solidFill>
                <a:latin typeface="Arial"/>
                <a:ea typeface="Arial"/>
                <a:cs typeface="Arial"/>
                <a:sym typeface="Arial"/>
              </a:rPr>
              <a:t>Hal yang perlu diingat &amp; diambil tindakan:</a:t>
            </a:r>
            <a:r>
              <a:rPr b="0" i="0" lang="id" sz="1200" u="none" cap="none" strike="noStrike">
                <a:solidFill>
                  <a:schemeClr val="dk1"/>
                </a:solidFill>
                <a:latin typeface="Arial"/>
                <a:ea typeface="Arial"/>
                <a:cs typeface="Arial"/>
                <a:sym typeface="Arial"/>
              </a:rPr>
              <a:t> Sejumlah pelanggan menjawab bahwa opsi </a:t>
            </a:r>
            <a:r>
              <a:rPr b="0" i="1" lang="id" sz="1200" u="none" cap="none" strike="noStrike">
                <a:solidFill>
                  <a:schemeClr val="dk1"/>
                </a:solidFill>
                <a:latin typeface="Arial"/>
                <a:ea typeface="Arial"/>
                <a:cs typeface="Arial"/>
                <a:sym typeface="Arial"/>
              </a:rPr>
              <a:t>live chat</a:t>
            </a:r>
            <a:r>
              <a:rPr b="0" i="0" lang="id" sz="1200" u="none" cap="none" strike="noStrike">
                <a:solidFill>
                  <a:schemeClr val="dk1"/>
                </a:solidFill>
                <a:latin typeface="Arial"/>
                <a:ea typeface="Arial"/>
                <a:cs typeface="Arial"/>
                <a:sym typeface="Arial"/>
              </a:rPr>
              <a:t> (obrolan langsung) akan meningkatkan dukungan pada pelanggan. Lalu, banyak responden menyatakan bahwa panduan dan tutorial bermanfaat bagi mereka. Pelajari pengembangan panduan dan tutorial untuk spesies tanaman tertentu. </a:t>
            </a:r>
            <a:endParaRPr b="0" i="0" sz="1200" u="none" cap="none" strike="noStrike">
              <a:solidFill>
                <a:srgbClr val="000000"/>
              </a:solidFill>
              <a:latin typeface="Arial"/>
              <a:ea typeface="Arial"/>
              <a:cs typeface="Arial"/>
              <a:sym typeface="Arial"/>
            </a:endParaRPr>
          </a:p>
        </p:txBody>
      </p:sp>
      <p:pic>
        <p:nvPicPr>
          <p:cNvPr id="94" name="Google Shape;94;p5"/>
          <p:cNvPicPr preferRelativeResize="0"/>
          <p:nvPr/>
        </p:nvPicPr>
        <p:blipFill rotWithShape="1">
          <a:blip r:embed="rId3">
            <a:alphaModFix/>
          </a:blip>
          <a:srcRect b="0" l="0" r="0" t="0"/>
          <a:stretch/>
        </p:blipFill>
        <p:spPr>
          <a:xfrm>
            <a:off x="808118" y="634225"/>
            <a:ext cx="7527758" cy="3276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6"/>
          <p:cNvSpPr txBox="1"/>
          <p:nvPr>
            <p:ph idx="4294967295" type="body"/>
          </p:nvPr>
        </p:nvSpPr>
        <p:spPr>
          <a:xfrm>
            <a:off x="576400" y="1155525"/>
            <a:ext cx="7669103" cy="3167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800"/>
              <a:buNone/>
            </a:pPr>
            <a:r>
              <a:rPr lang="id" sz="1300">
                <a:solidFill>
                  <a:srgbClr val="000000"/>
                </a:solidFill>
              </a:rPr>
              <a:t>Hasil survei sebelumnya mengungkapkan beberapa masalah awal pada uji coba produk. Hasil terbaru menunjukkan bahwa kami telah berhasil mengatasi beberapa persoalan tersebut:</a:t>
            </a:r>
            <a:endParaRPr sz="1300">
              <a:solidFill>
                <a:srgbClr val="000000"/>
              </a:solidFill>
            </a:endParaRPr>
          </a:p>
          <a:p>
            <a:pPr indent="-311150" lvl="0" marL="457200" rtl="0" algn="l">
              <a:lnSpc>
                <a:spcPct val="115000"/>
              </a:lnSpc>
              <a:spcBef>
                <a:spcPts val="1600"/>
              </a:spcBef>
              <a:spcAft>
                <a:spcPts val="0"/>
              </a:spcAft>
              <a:buClr>
                <a:srgbClr val="000000"/>
              </a:buClr>
              <a:buSzPts val="1300"/>
              <a:buAutoNum type="arabicPeriod"/>
            </a:pPr>
            <a:r>
              <a:rPr lang="id" sz="1300">
                <a:solidFill>
                  <a:srgbClr val="000000"/>
                </a:solidFill>
              </a:rPr>
              <a:t>Mempekerjakan lebih banyak pengemudi menyebabkan peningkatan pengiriman tepat waktu hingga ~10%. </a:t>
            </a:r>
            <a:endParaRPr sz="1300">
              <a:solidFill>
                <a:srgbClr val="000000"/>
              </a:solidFill>
            </a:endParaRPr>
          </a:p>
          <a:p>
            <a:pPr indent="-311150" lvl="0" marL="457200" rtl="0" algn="l">
              <a:lnSpc>
                <a:spcPct val="115000"/>
              </a:lnSpc>
              <a:spcBef>
                <a:spcPts val="0"/>
              </a:spcBef>
              <a:spcAft>
                <a:spcPts val="0"/>
              </a:spcAft>
              <a:buClr>
                <a:srgbClr val="000000"/>
              </a:buClr>
              <a:buSzPts val="1300"/>
              <a:buAutoNum type="arabicPeriod"/>
            </a:pPr>
            <a:r>
              <a:rPr lang="id" sz="1300">
                <a:solidFill>
                  <a:srgbClr val="000000"/>
                </a:solidFill>
              </a:rPr>
              <a:t>Kepuasan pelanggan meningkat setelah kami menyelesaikan masalah teknis yang disampaikan</a:t>
            </a:r>
            <a:endParaRPr sz="1300">
              <a:solidFill>
                <a:srgbClr val="000000"/>
              </a:solidFill>
            </a:endParaRPr>
          </a:p>
          <a:p>
            <a:pPr indent="0" lvl="0" marL="0" rtl="0" algn="l">
              <a:lnSpc>
                <a:spcPct val="115000"/>
              </a:lnSpc>
              <a:spcBef>
                <a:spcPts val="1600"/>
              </a:spcBef>
              <a:spcAft>
                <a:spcPts val="0"/>
              </a:spcAft>
              <a:buSzPts val="1800"/>
              <a:buNone/>
            </a:pPr>
            <a:r>
              <a:rPr lang="id" sz="1300">
                <a:solidFill>
                  <a:srgbClr val="000000"/>
                </a:solidFill>
              </a:rPr>
              <a:t>Namun, masih ada hal-hal yang perlu diperbaiki. Kami merekomendasikan: </a:t>
            </a:r>
            <a:endParaRPr sz="1300">
              <a:solidFill>
                <a:srgbClr val="000000"/>
              </a:solidFill>
            </a:endParaRPr>
          </a:p>
          <a:p>
            <a:pPr indent="-311150" lvl="0" marL="457200" rtl="0" algn="l">
              <a:lnSpc>
                <a:spcPct val="115000"/>
              </a:lnSpc>
              <a:spcBef>
                <a:spcPts val="1600"/>
              </a:spcBef>
              <a:spcAft>
                <a:spcPts val="0"/>
              </a:spcAft>
              <a:buClr>
                <a:srgbClr val="000000"/>
              </a:buClr>
              <a:buSzPts val="1300"/>
              <a:buAutoNum type="arabicPeriod"/>
            </a:pPr>
            <a:r>
              <a:rPr lang="id" sz="1300">
                <a:solidFill>
                  <a:srgbClr val="000000"/>
                </a:solidFill>
              </a:rPr>
              <a:t>Fokus pada pengiriman pagi hari untuk memenuhi target pengiriman tepat waktu</a:t>
            </a:r>
            <a:endParaRPr sz="1300">
              <a:solidFill>
                <a:srgbClr val="000000"/>
              </a:solidFill>
            </a:endParaRPr>
          </a:p>
          <a:p>
            <a:pPr indent="-311150" lvl="0" marL="457200" rtl="0" algn="l">
              <a:lnSpc>
                <a:spcPct val="115000"/>
              </a:lnSpc>
              <a:spcBef>
                <a:spcPts val="0"/>
              </a:spcBef>
              <a:spcAft>
                <a:spcPts val="0"/>
              </a:spcAft>
              <a:buClr>
                <a:srgbClr val="000000"/>
              </a:buClr>
              <a:buSzPts val="1300"/>
              <a:buAutoNum type="arabicPeriod"/>
            </a:pPr>
            <a:r>
              <a:rPr lang="id" sz="1300">
                <a:solidFill>
                  <a:srgbClr val="000000"/>
                </a:solidFill>
              </a:rPr>
              <a:t>Pelanggan lebih memilih opsi dukungan </a:t>
            </a:r>
            <a:r>
              <a:rPr i="1" lang="id" sz="1300">
                <a:solidFill>
                  <a:srgbClr val="000000"/>
                </a:solidFill>
              </a:rPr>
              <a:t>live chat</a:t>
            </a:r>
            <a:r>
              <a:rPr lang="id" sz="1300">
                <a:solidFill>
                  <a:srgbClr val="000000"/>
                </a:solidFill>
              </a:rPr>
              <a:t>. P</a:t>
            </a:r>
            <a:r>
              <a:rPr lang="id" sz="1300">
                <a:solidFill>
                  <a:schemeClr val="dk1"/>
                </a:solidFill>
              </a:rPr>
              <a:t>ertimbangkan untuk mengalokasikan lebih banyak sumber daya untuk dukungan melalui </a:t>
            </a:r>
            <a:r>
              <a:rPr i="1" lang="id" sz="1300">
                <a:solidFill>
                  <a:srgbClr val="000000"/>
                </a:solidFill>
              </a:rPr>
              <a:t>live chat</a:t>
            </a:r>
            <a:r>
              <a:rPr lang="id" sz="1300">
                <a:solidFill>
                  <a:schemeClr val="dk1"/>
                </a:solidFill>
              </a:rPr>
              <a:t>. Lanjutkan membuat tutorial dan panduan untuk penawaran produk baru. </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lang="id" sz="1300">
                <a:solidFill>
                  <a:schemeClr val="dk1"/>
                </a:solidFill>
              </a:rPr>
              <a:t>Lakukan survei secara konsisten dan pantau hasilnya untuk perbaikan selanjutnya</a:t>
            </a:r>
            <a:endParaRPr sz="1300">
              <a:solidFill>
                <a:schemeClr val="dk1"/>
              </a:solidFill>
            </a:endParaRPr>
          </a:p>
        </p:txBody>
      </p:sp>
      <p:sp>
        <p:nvSpPr>
          <p:cNvPr id="100" name="Google Shape;100;p6"/>
          <p:cNvSpPr txBox="1"/>
          <p:nvPr>
            <p:ph idx="4294967295" type="title"/>
          </p:nvPr>
        </p:nvSpPr>
        <p:spPr>
          <a:xfrm>
            <a:off x="325900" y="2177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id" sz="2700">
                <a:solidFill>
                  <a:srgbClr val="6AA84F"/>
                </a:solidFill>
              </a:rPr>
              <a:t>Kesimpulan dan langkah selanjutnya</a:t>
            </a:r>
            <a:endParaRPr sz="2700">
              <a:solidFill>
                <a:srgbClr val="6AA84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Laura Veneskey</dc:creator>
</cp:coreProperties>
</file>