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jVIDxVJuO+f9WK05mibE0FOma9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976244-C05A-4C52-9F5B-ECD544377840}">
  <a:tblStyle styleId="{2B976244-C05A-4C52-9F5B-ECD54437784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/>
        </p:nvGraphicFramePr>
        <p:xfrm>
          <a:off x="157113" y="55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{2B976244-C05A-4C52-9F5B-ECD544377840}</a:tableStyleId>
              </a:tblPr>
              <a:tblGrid>
                <a:gridCol w="2045925"/>
                <a:gridCol w="1623250"/>
                <a:gridCol w="1059375"/>
                <a:gridCol w="1106775"/>
                <a:gridCol w="2969225"/>
              </a:tblGrid>
              <a:tr h="2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id" sz="1200" u="none" cap="none" strike="noStrike">
                          <a:solidFill>
                            <a:srgbClr val="666666"/>
                          </a:solidFill>
                        </a:rPr>
                        <a:t>Pemangku Kepentingan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id" sz="1200" u="none" cap="none" strike="noStrike">
                          <a:solidFill>
                            <a:srgbClr val="666666"/>
                          </a:solidFill>
                        </a:rPr>
                        <a:t>Peran/Jabatan 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id" sz="1200" u="none" cap="none" strike="noStrike">
                          <a:solidFill>
                            <a:srgbClr val="666666"/>
                          </a:solidFill>
                        </a:rPr>
                        <a:t>Kekuasaan (T/S/R)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id" sz="1200" u="none" cap="none" strike="noStrike">
                          <a:solidFill>
                            <a:srgbClr val="666666"/>
                          </a:solidFill>
                        </a:rPr>
                        <a:t>Kepentingan (T/S/R)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id" sz="1200" u="none" cap="none" strike="noStrike">
                          <a:solidFill>
                            <a:srgbClr val="666666"/>
                          </a:solidFill>
                        </a:rPr>
                        <a:t>Catatan</a:t>
                      </a:r>
                      <a:endParaRPr b="1" sz="12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d" sz="1800" u="none" cap="none" strike="noStrike">
                <a:solidFill>
                  <a:srgbClr val="45818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Analisis </a:t>
            </a:r>
            <a:r>
              <a:rPr b="1" lang="id" sz="1800">
                <a:solidFill>
                  <a:srgbClr val="45818E"/>
                </a:solidFill>
                <a:highlight>
                  <a:srgbClr val="FFFFFF"/>
                </a:highlight>
              </a:rPr>
              <a:t>P</a:t>
            </a:r>
            <a:r>
              <a:rPr b="1" i="0" lang="id" sz="1800" u="none" cap="none" strike="noStrike">
                <a:solidFill>
                  <a:srgbClr val="45818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emangku </a:t>
            </a:r>
            <a:r>
              <a:rPr b="1" lang="id" sz="1800">
                <a:solidFill>
                  <a:srgbClr val="45818E"/>
                </a:solidFill>
                <a:highlight>
                  <a:srgbClr val="FFFFFF"/>
                </a:highlight>
              </a:rPr>
              <a:t>K</a:t>
            </a:r>
            <a:r>
              <a:rPr b="1" i="0" lang="id" sz="1800" u="none" cap="none" strike="noStrike">
                <a:solidFill>
                  <a:srgbClr val="45818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epentingan</a:t>
            </a:r>
            <a:endParaRPr b="1" i="0" sz="1800" u="none" cap="none" strike="noStrike">
              <a:solidFill>
                <a:srgbClr val="45818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>
                <a:solidFill>
                  <a:schemeClr val="lt1"/>
                </a:solidFill>
              </a:rPr>
              <a:t>Pastikan </a:t>
            </a:r>
            <a:r>
              <a:rPr b="1" i="0" lang="id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puas (prioritas tinggi)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d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Kelola dengan cermat (upaya tinggi)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d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Pantau (upaya minimum)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d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Tunjukkan perhatian</a:t>
            </a:r>
            <a:endParaRPr b="1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 rot="-5400000">
            <a:off x="115206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Kekuasaan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tinggi</a:t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rendah</a:t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2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" name="Google Shape;68;p2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" name="Google Shape;69;p2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sedang</a:t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tinggi</a:t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rendah</a:t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2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" name="Google Shape;73;p2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" name="Google Shape;74;p2"/>
          <p:cNvSpPr/>
          <p:nvPr/>
        </p:nvSpPr>
        <p:spPr>
          <a:xfrm>
            <a:off x="341425" y="975725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id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Omar</a:t>
            </a:r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id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Pemilik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7294" y="80400"/>
            <a:ext cx="1670586" cy="7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Tarik setiap kotak pemangku kepentingan ke tempat yang sesuai </a:t>
            </a:r>
            <a:r>
              <a:rPr lang="id" sz="900"/>
              <a:t>di </a:t>
            </a: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kisi kekuasaan-kepentingan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341425" y="1432751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id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Deanna</a:t>
            </a:r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id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Direktur Operasi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341425" y="188977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id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Carter</a:t>
            </a:r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id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Koki/Chef</a:t>
            </a:r>
            <a:r>
              <a:rPr b="1" lang="id" sz="600">
                <a:solidFill>
                  <a:srgbClr val="FFFFFF"/>
                </a:solidFill>
              </a:rPr>
              <a:t> Eksekutif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341425" y="2346802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id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Gilly</a:t>
            </a:r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id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GM - </a:t>
            </a:r>
            <a:r>
              <a:rPr b="1" i="1" lang="id" sz="600">
                <a:solidFill>
                  <a:srgbClr val="FFFFFF"/>
                </a:solidFill>
              </a:rPr>
              <a:t>North</a:t>
            </a:r>
            <a:endParaRPr b="1" i="1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341425" y="2803827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id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Alex</a:t>
            </a:r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id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GM - </a:t>
            </a:r>
            <a:r>
              <a:rPr b="1" i="1" lang="id" sz="600">
                <a:solidFill>
                  <a:srgbClr val="FFFFFF"/>
                </a:solidFill>
              </a:rPr>
              <a:t>Downtown</a:t>
            </a:r>
            <a:endParaRPr b="1" i="1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341425" y="3260853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id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Zane</a:t>
            </a:r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id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Manajer Dapur - </a:t>
            </a:r>
            <a:r>
              <a:rPr b="1" i="1" lang="id" sz="600">
                <a:solidFill>
                  <a:srgbClr val="FFFFFF"/>
                </a:solidFill>
              </a:rPr>
              <a:t>North</a:t>
            </a:r>
            <a:endParaRPr b="1" i="1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341425" y="3717878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id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Larissa</a:t>
            </a:r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id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Manajer Dapur - </a:t>
            </a:r>
            <a:r>
              <a:rPr b="1" i="1" lang="id" sz="600">
                <a:solidFill>
                  <a:srgbClr val="FFFFFF"/>
                </a:solidFill>
              </a:rPr>
              <a:t>Downtown</a:t>
            </a:r>
            <a:endParaRPr b="1" i="1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341425" y="4174904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id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Seydou</a:t>
            </a:r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id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Konsultan Restoran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Kepentingan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1943976" y="2247775"/>
            <a:ext cx="893424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sedang</a:t>
            </a:r>
            <a:endParaRPr b="0" i="0" sz="16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341425" y="4631931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id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Nia</a:t>
            </a:r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id" sz="600">
                <a:solidFill>
                  <a:srgbClr val="FFFFFF"/>
                </a:solidFill>
              </a:rPr>
              <a:t>General </a:t>
            </a:r>
            <a:r>
              <a:rPr b="1" i="0" lang="id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</a:t>
            </a:r>
            <a:r>
              <a:rPr b="1" lang="id" sz="600">
                <a:solidFill>
                  <a:srgbClr val="FFFFFF"/>
                </a:solidFill>
              </a:rPr>
              <a:t>g</a:t>
            </a:r>
            <a:r>
              <a:rPr b="1" i="0" lang="id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</a:t>
            </a:r>
            <a:r>
              <a:rPr b="1" lang="id" sz="600">
                <a:solidFill>
                  <a:srgbClr val="FFFFFF"/>
                </a:solidFill>
              </a:rPr>
              <a:t> </a:t>
            </a:r>
            <a:r>
              <a:rPr b="1" i="0" lang="id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1" lang="id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Waterfront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