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0CF9C4-ED0B-498F-9003-2B57622BE700}">
  <a:tblStyle styleId="{AF0CF9C4-ED0B-498F-9003-2B57622BE70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aleway-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8870b6668_3_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78870b6668_3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78870b6668_3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78870b6668_3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8870b6668_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78870b6668_3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Menyisipkan tautan ke </a:t>
            </a:r>
            <a:r>
              <a:rPr i="1" lang="en"/>
              <a:t>drive</a:t>
            </a:r>
            <a:r>
              <a:rPr lang="en"/>
              <a:t> atau folder bersama dengan semua artefak proyek yang relevan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8870b6668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78870b6668_3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886a4e9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7886a4e9c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886a4e9c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7886a4e9c7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886a4e9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7886a4e9c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8870b6668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78870b6668_3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00"/>
              <a:t>Diagram lingkaran pertama: Hasil dari survei pasca-pilot</a:t>
            </a:r>
            <a:endParaRPr sz="1000"/>
          </a:p>
          <a:p>
            <a:pPr indent="0" lvl="0" marL="0" rtl="0" algn="l">
              <a:lnSpc>
                <a:spcPct val="100000"/>
              </a:lnSpc>
              <a:spcBef>
                <a:spcPts val="0"/>
              </a:spcBef>
              <a:spcAft>
                <a:spcPts val="0"/>
              </a:spcAft>
              <a:buSzPts val="1100"/>
              <a:buNone/>
            </a:pPr>
            <a:r>
              <a:rPr lang="en" sz="1000"/>
              <a:t>Diagram lingkaran kedua: Hasil dari survei pasca-peluncuran, setelah melakukan perubahan</a:t>
            </a:r>
            <a:endParaRPr sz="1000"/>
          </a:p>
          <a:p>
            <a:pPr indent="0" lvl="0" marL="0" rtl="0" algn="l">
              <a:lnSpc>
                <a:spcPct val="100000"/>
              </a:lnSpc>
              <a:spcBef>
                <a:spcPts val="0"/>
              </a:spcBef>
              <a:spcAft>
                <a:spcPts val="0"/>
              </a:spcAft>
              <a:buSzPts val="1100"/>
              <a:buNone/>
            </a:pPr>
            <a:r>
              <a:rPr lang="en" sz="1000"/>
              <a:t>Kepuasan telah naik dari 72% (nilai 4 dan 5) sampai 86% (nilai 4 dan 5)</a:t>
            </a:r>
            <a:endParaRPr sz="1000"/>
          </a:p>
          <a:p>
            <a:pPr indent="0" lvl="0" marL="0" rtl="0" algn="l">
              <a:lnSpc>
                <a:spcPct val="100000"/>
              </a:lnSpc>
              <a:spcBef>
                <a:spcPts val="0"/>
              </a:spcBef>
              <a:spcAft>
                <a:spcPts val="0"/>
              </a:spcAft>
              <a:buSzPts val="1100"/>
              <a:buNone/>
            </a:pPr>
            <a:r>
              <a:t/>
            </a:r>
            <a:endParaRPr sz="1000"/>
          </a:p>
          <a:p>
            <a:pPr indent="0" lvl="0" marL="0" rtl="0" algn="l">
              <a:lnSpc>
                <a:spcPct val="100000"/>
              </a:lnSpc>
              <a:spcBef>
                <a:spcPts val="0"/>
              </a:spcBef>
              <a:spcAft>
                <a:spcPts val="0"/>
              </a:spcAft>
              <a:buSzPts val="1100"/>
              <a:buNone/>
            </a:pPr>
            <a:r>
              <a:rPr lang="en" sz="1000"/>
              <a:t>Data pasca-pilot:</a:t>
            </a:r>
            <a:endParaRPr sz="1000"/>
          </a:p>
          <a:p>
            <a:pPr indent="0" lvl="0" marL="0" rtl="0" algn="l">
              <a:lnSpc>
                <a:spcPct val="100000"/>
              </a:lnSpc>
              <a:spcBef>
                <a:spcPts val="0"/>
              </a:spcBef>
              <a:spcAft>
                <a:spcPts val="0"/>
              </a:spcAft>
              <a:buClr>
                <a:schemeClr val="dk1"/>
              </a:buClr>
              <a:buSzPts val="1100"/>
              <a:buFont typeface="Arial"/>
              <a:buNone/>
            </a:pPr>
            <a:r>
              <a:rPr lang="en" sz="1000"/>
              <a:t>1 - Kurang	2	4%</a:t>
            </a:r>
            <a:endParaRPr sz="1000"/>
          </a:p>
          <a:p>
            <a:pPr indent="0" lvl="0" marL="0" rtl="0" algn="l">
              <a:lnSpc>
                <a:spcPct val="100000"/>
              </a:lnSpc>
              <a:spcBef>
                <a:spcPts val="0"/>
              </a:spcBef>
              <a:spcAft>
                <a:spcPts val="0"/>
              </a:spcAft>
              <a:buClr>
                <a:schemeClr val="dk1"/>
              </a:buClr>
              <a:buSzPts val="1100"/>
              <a:buFont typeface="Arial"/>
              <a:buNone/>
            </a:pPr>
            <a:r>
              <a:rPr lang="en" sz="1000"/>
              <a:t>2		5	10%</a:t>
            </a:r>
            <a:endParaRPr sz="1000"/>
          </a:p>
          <a:p>
            <a:pPr indent="0" lvl="0" marL="0" rtl="0" algn="l">
              <a:lnSpc>
                <a:spcPct val="100000"/>
              </a:lnSpc>
              <a:spcBef>
                <a:spcPts val="0"/>
              </a:spcBef>
              <a:spcAft>
                <a:spcPts val="0"/>
              </a:spcAft>
              <a:buClr>
                <a:schemeClr val="dk1"/>
              </a:buClr>
              <a:buSzPts val="1100"/>
              <a:buFont typeface="Arial"/>
              <a:buNone/>
            </a:pPr>
            <a:r>
              <a:rPr lang="en" sz="1000"/>
              <a:t>3		7	14%</a:t>
            </a:r>
            <a:endParaRPr sz="1000"/>
          </a:p>
          <a:p>
            <a:pPr indent="0" lvl="0" marL="0" rtl="0" algn="l">
              <a:lnSpc>
                <a:spcPct val="100000"/>
              </a:lnSpc>
              <a:spcBef>
                <a:spcPts val="0"/>
              </a:spcBef>
              <a:spcAft>
                <a:spcPts val="0"/>
              </a:spcAft>
              <a:buClr>
                <a:schemeClr val="dk1"/>
              </a:buClr>
              <a:buSzPts val="1100"/>
              <a:buFont typeface="Arial"/>
              <a:buNone/>
            </a:pPr>
            <a:r>
              <a:rPr lang="en" sz="1000"/>
              <a:t>4		20	40%</a:t>
            </a:r>
            <a:endParaRPr sz="1000"/>
          </a:p>
          <a:p>
            <a:pPr indent="0" lvl="0" marL="0" rtl="0" algn="l">
              <a:lnSpc>
                <a:spcPct val="100000"/>
              </a:lnSpc>
              <a:spcBef>
                <a:spcPts val="0"/>
              </a:spcBef>
              <a:spcAft>
                <a:spcPts val="0"/>
              </a:spcAft>
              <a:buSzPts val="1100"/>
              <a:buNone/>
            </a:pPr>
            <a:r>
              <a:rPr lang="en" sz="1000"/>
              <a:t>5 - Hebat	16	32%</a:t>
            </a:r>
            <a:endParaRPr sz="1000"/>
          </a:p>
          <a:p>
            <a:pPr indent="0" lvl="0" marL="0" rtl="0" algn="l">
              <a:lnSpc>
                <a:spcPct val="100000"/>
              </a:lnSpc>
              <a:spcBef>
                <a:spcPts val="0"/>
              </a:spcBef>
              <a:spcAft>
                <a:spcPts val="0"/>
              </a:spcAft>
              <a:buSzPts val="1100"/>
              <a:buNone/>
            </a:pPr>
            <a:r>
              <a:t/>
            </a:r>
            <a:endParaRPr sz="1000"/>
          </a:p>
          <a:p>
            <a:pPr indent="0" lvl="0" marL="0" rtl="0" algn="l">
              <a:lnSpc>
                <a:spcPct val="100000"/>
              </a:lnSpc>
              <a:spcBef>
                <a:spcPts val="0"/>
              </a:spcBef>
              <a:spcAft>
                <a:spcPts val="0"/>
              </a:spcAft>
              <a:buSzPts val="1100"/>
              <a:buNone/>
            </a:pPr>
            <a:r>
              <a:rPr lang="en" sz="1000"/>
              <a:t>Data pasca-peluncuran:</a:t>
            </a:r>
            <a:endParaRPr sz="1000"/>
          </a:p>
          <a:p>
            <a:pPr indent="0" lvl="0" marL="0" rtl="0" algn="l">
              <a:lnSpc>
                <a:spcPct val="100000"/>
              </a:lnSpc>
              <a:spcBef>
                <a:spcPts val="0"/>
              </a:spcBef>
              <a:spcAft>
                <a:spcPts val="0"/>
              </a:spcAft>
              <a:buSzPts val="1100"/>
              <a:buNone/>
            </a:pPr>
            <a:r>
              <a:rPr lang="en" sz="1000"/>
              <a:t>1 - Kurang	1	2%</a:t>
            </a:r>
            <a:endParaRPr sz="1000"/>
          </a:p>
          <a:p>
            <a:pPr indent="0" lvl="0" marL="0" rtl="0" algn="l">
              <a:lnSpc>
                <a:spcPct val="100000"/>
              </a:lnSpc>
              <a:spcBef>
                <a:spcPts val="0"/>
              </a:spcBef>
              <a:spcAft>
                <a:spcPts val="0"/>
              </a:spcAft>
              <a:buSzPts val="1100"/>
              <a:buNone/>
            </a:pPr>
            <a:r>
              <a:rPr lang="en" sz="1000"/>
              <a:t>2		2	4%</a:t>
            </a:r>
            <a:endParaRPr sz="1000"/>
          </a:p>
          <a:p>
            <a:pPr indent="0" lvl="0" marL="0" rtl="0" algn="l">
              <a:lnSpc>
                <a:spcPct val="100000"/>
              </a:lnSpc>
              <a:spcBef>
                <a:spcPts val="0"/>
              </a:spcBef>
              <a:spcAft>
                <a:spcPts val="0"/>
              </a:spcAft>
              <a:buSzPts val="1100"/>
              <a:buNone/>
            </a:pPr>
            <a:r>
              <a:rPr lang="en" sz="1000"/>
              <a:t>3		4	8%</a:t>
            </a:r>
            <a:endParaRPr sz="1000"/>
          </a:p>
          <a:p>
            <a:pPr indent="0" lvl="0" marL="0" rtl="0" algn="l">
              <a:lnSpc>
                <a:spcPct val="100000"/>
              </a:lnSpc>
              <a:spcBef>
                <a:spcPts val="0"/>
              </a:spcBef>
              <a:spcAft>
                <a:spcPts val="0"/>
              </a:spcAft>
              <a:buSzPts val="1100"/>
              <a:buNone/>
            </a:pPr>
            <a:r>
              <a:rPr lang="en" sz="1000"/>
              <a:t>4		22	44%</a:t>
            </a:r>
            <a:endParaRPr sz="1000"/>
          </a:p>
          <a:p>
            <a:pPr indent="0" lvl="0" marL="0" rtl="0" algn="l">
              <a:lnSpc>
                <a:spcPct val="100000"/>
              </a:lnSpc>
              <a:spcBef>
                <a:spcPts val="0"/>
              </a:spcBef>
              <a:spcAft>
                <a:spcPts val="0"/>
              </a:spcAft>
              <a:buSzPts val="1100"/>
              <a:buNone/>
            </a:pPr>
            <a:r>
              <a:rPr lang="en" sz="1000"/>
              <a:t>5 - Hebat	21	42%</a:t>
            </a:r>
            <a:endParaRPr sz="1000"/>
          </a:p>
          <a:p>
            <a:pPr indent="0" lvl="0" marL="0" rtl="0" algn="l">
              <a:lnSpc>
                <a:spcPct val="100000"/>
              </a:lnSpc>
              <a:spcBef>
                <a:spcPts val="0"/>
              </a:spcBef>
              <a:spcAft>
                <a:spcPts val="0"/>
              </a:spcAft>
              <a:buClr>
                <a:schemeClr val="dk1"/>
              </a:buClr>
              <a:buSzPts val="1100"/>
              <a:buFont typeface="Arial"/>
              <a:buNone/>
            </a:pPr>
            <a:r>
              <a:t/>
            </a:r>
            <a:endParaRPr sz="1000"/>
          </a:p>
          <a:p>
            <a:pPr indent="0" lvl="0" marL="0" rtl="0" algn="l">
              <a:lnSpc>
                <a:spcPct val="100000"/>
              </a:lnSpc>
              <a:spcBef>
                <a:spcPts val="0"/>
              </a:spcBef>
              <a:spcAft>
                <a:spcPts val="0"/>
              </a:spcAft>
              <a:buSzPts val="1100"/>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8870b6668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78870b6668_3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00"/>
              <a:t>Diagram lingkaran pertama: Hasil dari survei pasca-pilot</a:t>
            </a:r>
            <a:endParaRPr sz="1000"/>
          </a:p>
          <a:p>
            <a:pPr indent="0" lvl="0" marL="0" rtl="0" algn="l">
              <a:lnSpc>
                <a:spcPct val="100000"/>
              </a:lnSpc>
              <a:spcBef>
                <a:spcPts val="0"/>
              </a:spcBef>
              <a:spcAft>
                <a:spcPts val="0"/>
              </a:spcAft>
              <a:buSzPts val="1100"/>
              <a:buNone/>
            </a:pPr>
            <a:r>
              <a:rPr lang="en" sz="1000"/>
              <a:t>Diagram lingkaran kedua: Hasil dari survei pasca-peluncuran, setelah melakukan perubahan</a:t>
            </a:r>
            <a:endParaRPr sz="1000"/>
          </a:p>
          <a:p>
            <a:pPr indent="0" lvl="0" marL="0" rtl="0" algn="l">
              <a:lnSpc>
                <a:spcPct val="100000"/>
              </a:lnSpc>
              <a:spcBef>
                <a:spcPts val="0"/>
              </a:spcBef>
              <a:spcAft>
                <a:spcPts val="0"/>
              </a:spcAft>
              <a:buSzPts val="1100"/>
              <a:buNone/>
            </a:pPr>
            <a:r>
              <a:rPr lang="en" sz="1000"/>
              <a:t>Kepuasan telah naik dari 72% (nilai 4 dan 5) sampai 86% (nilai 4 dan 5)</a:t>
            </a:r>
            <a:endParaRPr sz="1000"/>
          </a:p>
          <a:p>
            <a:pPr indent="0" lvl="0" marL="0" rtl="0" algn="l">
              <a:lnSpc>
                <a:spcPct val="100000"/>
              </a:lnSpc>
              <a:spcBef>
                <a:spcPts val="0"/>
              </a:spcBef>
              <a:spcAft>
                <a:spcPts val="0"/>
              </a:spcAft>
              <a:buSzPts val="1100"/>
              <a:buNone/>
            </a:pPr>
            <a:r>
              <a:t/>
            </a:r>
            <a:endParaRPr sz="1000"/>
          </a:p>
          <a:p>
            <a:pPr indent="0" lvl="0" marL="0" rtl="0" algn="l">
              <a:lnSpc>
                <a:spcPct val="100000"/>
              </a:lnSpc>
              <a:spcBef>
                <a:spcPts val="0"/>
              </a:spcBef>
              <a:spcAft>
                <a:spcPts val="0"/>
              </a:spcAft>
              <a:buSzPts val="1100"/>
              <a:buNone/>
            </a:pPr>
            <a:r>
              <a:rPr lang="en" sz="1000"/>
              <a:t>Data pasca-pilot:</a:t>
            </a:r>
            <a:endParaRPr sz="1000"/>
          </a:p>
          <a:p>
            <a:pPr indent="0" lvl="0" marL="0" rtl="0" algn="l">
              <a:lnSpc>
                <a:spcPct val="100000"/>
              </a:lnSpc>
              <a:spcBef>
                <a:spcPts val="0"/>
              </a:spcBef>
              <a:spcAft>
                <a:spcPts val="0"/>
              </a:spcAft>
              <a:buClr>
                <a:schemeClr val="dk1"/>
              </a:buClr>
              <a:buSzPts val="1100"/>
              <a:buFont typeface="Arial"/>
              <a:buNone/>
            </a:pPr>
            <a:r>
              <a:rPr lang="en" sz="1000"/>
              <a:t>1 - Kurang	2	4%</a:t>
            </a:r>
            <a:endParaRPr sz="1000"/>
          </a:p>
          <a:p>
            <a:pPr indent="0" lvl="0" marL="0" rtl="0" algn="l">
              <a:lnSpc>
                <a:spcPct val="100000"/>
              </a:lnSpc>
              <a:spcBef>
                <a:spcPts val="0"/>
              </a:spcBef>
              <a:spcAft>
                <a:spcPts val="0"/>
              </a:spcAft>
              <a:buClr>
                <a:schemeClr val="dk1"/>
              </a:buClr>
              <a:buSzPts val="1100"/>
              <a:buFont typeface="Arial"/>
              <a:buNone/>
            </a:pPr>
            <a:r>
              <a:rPr lang="en" sz="1000"/>
              <a:t>2		5	10%</a:t>
            </a:r>
            <a:endParaRPr sz="1000"/>
          </a:p>
          <a:p>
            <a:pPr indent="0" lvl="0" marL="0" rtl="0" algn="l">
              <a:lnSpc>
                <a:spcPct val="100000"/>
              </a:lnSpc>
              <a:spcBef>
                <a:spcPts val="0"/>
              </a:spcBef>
              <a:spcAft>
                <a:spcPts val="0"/>
              </a:spcAft>
              <a:buClr>
                <a:schemeClr val="dk1"/>
              </a:buClr>
              <a:buSzPts val="1100"/>
              <a:buFont typeface="Arial"/>
              <a:buNone/>
            </a:pPr>
            <a:r>
              <a:rPr lang="en" sz="1000"/>
              <a:t>3		7	14%</a:t>
            </a:r>
            <a:endParaRPr sz="1000"/>
          </a:p>
          <a:p>
            <a:pPr indent="0" lvl="0" marL="0" rtl="0" algn="l">
              <a:lnSpc>
                <a:spcPct val="100000"/>
              </a:lnSpc>
              <a:spcBef>
                <a:spcPts val="0"/>
              </a:spcBef>
              <a:spcAft>
                <a:spcPts val="0"/>
              </a:spcAft>
              <a:buClr>
                <a:schemeClr val="dk1"/>
              </a:buClr>
              <a:buSzPts val="1100"/>
              <a:buFont typeface="Arial"/>
              <a:buNone/>
            </a:pPr>
            <a:r>
              <a:rPr lang="en" sz="1000"/>
              <a:t>4		20	40%</a:t>
            </a:r>
            <a:endParaRPr sz="1000"/>
          </a:p>
          <a:p>
            <a:pPr indent="0" lvl="0" marL="0" rtl="0" algn="l">
              <a:lnSpc>
                <a:spcPct val="100000"/>
              </a:lnSpc>
              <a:spcBef>
                <a:spcPts val="0"/>
              </a:spcBef>
              <a:spcAft>
                <a:spcPts val="0"/>
              </a:spcAft>
              <a:buSzPts val="1100"/>
              <a:buNone/>
            </a:pPr>
            <a:r>
              <a:rPr lang="en" sz="1000"/>
              <a:t>5 - Hebat	16	32%</a:t>
            </a:r>
            <a:endParaRPr sz="1000"/>
          </a:p>
          <a:p>
            <a:pPr indent="0" lvl="0" marL="0" rtl="0" algn="l">
              <a:lnSpc>
                <a:spcPct val="100000"/>
              </a:lnSpc>
              <a:spcBef>
                <a:spcPts val="0"/>
              </a:spcBef>
              <a:spcAft>
                <a:spcPts val="0"/>
              </a:spcAft>
              <a:buSzPts val="1100"/>
              <a:buNone/>
            </a:pPr>
            <a:r>
              <a:t/>
            </a:r>
            <a:endParaRPr sz="1000"/>
          </a:p>
          <a:p>
            <a:pPr indent="0" lvl="0" marL="0" rtl="0" algn="l">
              <a:lnSpc>
                <a:spcPct val="100000"/>
              </a:lnSpc>
              <a:spcBef>
                <a:spcPts val="0"/>
              </a:spcBef>
              <a:spcAft>
                <a:spcPts val="0"/>
              </a:spcAft>
              <a:buSzPts val="1100"/>
              <a:buNone/>
            </a:pPr>
            <a:r>
              <a:rPr lang="en" sz="1000"/>
              <a:t>Data pasca-peluncuran:</a:t>
            </a:r>
            <a:endParaRPr sz="1000"/>
          </a:p>
          <a:p>
            <a:pPr indent="0" lvl="0" marL="0" rtl="0" algn="l">
              <a:lnSpc>
                <a:spcPct val="100000"/>
              </a:lnSpc>
              <a:spcBef>
                <a:spcPts val="0"/>
              </a:spcBef>
              <a:spcAft>
                <a:spcPts val="0"/>
              </a:spcAft>
              <a:buSzPts val="1100"/>
              <a:buNone/>
            </a:pPr>
            <a:r>
              <a:rPr lang="en" sz="1000"/>
              <a:t>1 - Kurang	1	2%</a:t>
            </a:r>
            <a:endParaRPr sz="1000"/>
          </a:p>
          <a:p>
            <a:pPr indent="0" lvl="0" marL="0" rtl="0" algn="l">
              <a:lnSpc>
                <a:spcPct val="100000"/>
              </a:lnSpc>
              <a:spcBef>
                <a:spcPts val="0"/>
              </a:spcBef>
              <a:spcAft>
                <a:spcPts val="0"/>
              </a:spcAft>
              <a:buSzPts val="1100"/>
              <a:buNone/>
            </a:pPr>
            <a:r>
              <a:rPr lang="en" sz="1000"/>
              <a:t>2		2	4%</a:t>
            </a:r>
            <a:endParaRPr sz="1000"/>
          </a:p>
          <a:p>
            <a:pPr indent="0" lvl="0" marL="0" rtl="0" algn="l">
              <a:lnSpc>
                <a:spcPct val="100000"/>
              </a:lnSpc>
              <a:spcBef>
                <a:spcPts val="0"/>
              </a:spcBef>
              <a:spcAft>
                <a:spcPts val="0"/>
              </a:spcAft>
              <a:buSzPts val="1100"/>
              <a:buNone/>
            </a:pPr>
            <a:r>
              <a:rPr lang="en" sz="1000"/>
              <a:t>3		4	8%</a:t>
            </a:r>
            <a:endParaRPr sz="1000"/>
          </a:p>
          <a:p>
            <a:pPr indent="0" lvl="0" marL="0" rtl="0" algn="l">
              <a:lnSpc>
                <a:spcPct val="100000"/>
              </a:lnSpc>
              <a:spcBef>
                <a:spcPts val="0"/>
              </a:spcBef>
              <a:spcAft>
                <a:spcPts val="0"/>
              </a:spcAft>
              <a:buSzPts val="1100"/>
              <a:buNone/>
            </a:pPr>
            <a:r>
              <a:rPr lang="en" sz="1000"/>
              <a:t>4		22	44%</a:t>
            </a:r>
            <a:endParaRPr sz="1000"/>
          </a:p>
          <a:p>
            <a:pPr indent="0" lvl="0" marL="0" rtl="0" algn="l">
              <a:lnSpc>
                <a:spcPct val="100000"/>
              </a:lnSpc>
              <a:spcBef>
                <a:spcPts val="0"/>
              </a:spcBef>
              <a:spcAft>
                <a:spcPts val="0"/>
              </a:spcAft>
              <a:buSzPts val="1100"/>
              <a:buNone/>
            </a:pPr>
            <a:r>
              <a:rPr lang="en" sz="1000"/>
              <a:t>5 - Hebat	21	42%</a:t>
            </a:r>
            <a:endParaRPr sz="1000"/>
          </a:p>
          <a:p>
            <a:pPr indent="0" lvl="0" marL="0" rtl="0" algn="l">
              <a:lnSpc>
                <a:spcPct val="100000"/>
              </a:lnSpc>
              <a:spcBef>
                <a:spcPts val="0"/>
              </a:spcBef>
              <a:spcAft>
                <a:spcPts val="0"/>
              </a:spcAft>
              <a:buClr>
                <a:schemeClr val="dk1"/>
              </a:buClr>
              <a:buSzPts val="1100"/>
              <a:buFont typeface="Arial"/>
              <a:buNone/>
            </a:pPr>
            <a:r>
              <a:t/>
            </a:r>
            <a:endParaRPr sz="1000"/>
          </a:p>
          <a:p>
            <a:pPr indent="0" lvl="0" marL="0" rtl="0" algn="l">
              <a:lnSpc>
                <a:spcPct val="100000"/>
              </a:lnSpc>
              <a:spcBef>
                <a:spcPts val="0"/>
              </a:spcBef>
              <a:spcAft>
                <a:spcPts val="0"/>
              </a:spcAft>
              <a:buSzPts val="1100"/>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8870b6668_3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78870b6668_3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000"/>
              <a:t>Ini adalah bagan pendapatan Sauce &amp; Spoon, menunjukkan bahwa setelah implementasi tablet, pendapatan meningkat. Pendapatan Desember naik hingga 20% dibandingkan pendapatan bulanan September.</a:t>
            </a:r>
            <a:endParaRPr sz="1000"/>
          </a:p>
          <a:p>
            <a:pPr indent="0" lvl="0" marL="0" rtl="0" algn="l">
              <a:lnSpc>
                <a:spcPct val="100000"/>
              </a:lnSpc>
              <a:spcBef>
                <a:spcPts val="0"/>
              </a:spcBef>
              <a:spcAft>
                <a:spcPts val="0"/>
              </a:spcAft>
              <a:buSzPts val="1100"/>
              <a:buNone/>
            </a:pPr>
            <a:r>
              <a:t/>
            </a:r>
            <a:endParaRPr sz="1000"/>
          </a:p>
          <a:p>
            <a:pPr indent="0" lvl="0" marL="0" rtl="0" algn="l">
              <a:lnSpc>
                <a:spcPct val="100000"/>
              </a:lnSpc>
              <a:spcBef>
                <a:spcPts val="0"/>
              </a:spcBef>
              <a:spcAft>
                <a:spcPts val="0"/>
              </a:spcAft>
              <a:buSzPts val="1100"/>
              <a:buNone/>
            </a:pPr>
            <a:r>
              <a:rPr lang="en" sz="1000"/>
              <a:t>Data penjualan:</a:t>
            </a:r>
            <a:endParaRPr sz="1000"/>
          </a:p>
          <a:p>
            <a:pPr indent="0" lvl="0" marL="0" rtl="0" algn="l">
              <a:lnSpc>
                <a:spcPct val="115000"/>
              </a:lnSpc>
              <a:spcBef>
                <a:spcPts val="0"/>
              </a:spcBef>
              <a:spcAft>
                <a:spcPts val="0"/>
              </a:spcAft>
              <a:buSzPts val="1100"/>
              <a:buNone/>
            </a:pPr>
            <a:r>
              <a:rPr lang="en" sz="1000"/>
              <a:t>Oktober</a:t>
            </a:r>
            <a:endParaRPr sz="1000"/>
          </a:p>
          <a:p>
            <a:pPr indent="0" lvl="0" marL="0" rtl="0" algn="l">
              <a:lnSpc>
                <a:spcPct val="115000"/>
              </a:lnSpc>
              <a:spcBef>
                <a:spcPts val="0"/>
              </a:spcBef>
              <a:spcAft>
                <a:spcPts val="0"/>
              </a:spcAft>
              <a:buSzPts val="1100"/>
              <a:buNone/>
            </a:pPr>
            <a:r>
              <a:rPr lang="en" sz="1000"/>
              <a:t>$61.000,00</a:t>
            </a:r>
            <a:endParaRPr sz="1000"/>
          </a:p>
          <a:p>
            <a:pPr indent="0" lvl="0" marL="0" rtl="0" algn="l">
              <a:lnSpc>
                <a:spcPct val="115000"/>
              </a:lnSpc>
              <a:spcBef>
                <a:spcPts val="0"/>
              </a:spcBef>
              <a:spcAft>
                <a:spcPts val="0"/>
              </a:spcAft>
              <a:buSzPts val="1100"/>
              <a:buNone/>
            </a:pPr>
            <a:r>
              <a:rPr lang="en" sz="1000"/>
              <a:t>November</a:t>
            </a:r>
            <a:endParaRPr sz="1000"/>
          </a:p>
          <a:p>
            <a:pPr indent="0" lvl="0" marL="0" rtl="0" algn="l">
              <a:lnSpc>
                <a:spcPct val="115000"/>
              </a:lnSpc>
              <a:spcBef>
                <a:spcPts val="0"/>
              </a:spcBef>
              <a:spcAft>
                <a:spcPts val="0"/>
              </a:spcAft>
              <a:buSzPts val="1100"/>
              <a:buNone/>
            </a:pPr>
            <a:r>
              <a:rPr lang="en" sz="1000"/>
              <a:t>$62.000,00</a:t>
            </a:r>
            <a:endParaRPr sz="1000"/>
          </a:p>
          <a:p>
            <a:pPr indent="0" lvl="0" marL="0" rtl="0" algn="l">
              <a:lnSpc>
                <a:spcPct val="115000"/>
              </a:lnSpc>
              <a:spcBef>
                <a:spcPts val="0"/>
              </a:spcBef>
              <a:spcAft>
                <a:spcPts val="0"/>
              </a:spcAft>
              <a:buSzPts val="1100"/>
              <a:buNone/>
            </a:pPr>
            <a:r>
              <a:rPr lang="en" sz="1000"/>
              <a:t>Desember</a:t>
            </a:r>
            <a:endParaRPr sz="1000"/>
          </a:p>
          <a:p>
            <a:pPr indent="0" lvl="0" marL="0" rtl="0" algn="l">
              <a:lnSpc>
                <a:spcPct val="115000"/>
              </a:lnSpc>
              <a:spcBef>
                <a:spcPts val="0"/>
              </a:spcBef>
              <a:spcAft>
                <a:spcPts val="0"/>
              </a:spcAft>
              <a:buSzPts val="1100"/>
              <a:buNone/>
            </a:pPr>
            <a:r>
              <a:rPr lang="en" sz="1000"/>
              <a:t>$62.000,00</a:t>
            </a:r>
            <a:endParaRPr sz="1000"/>
          </a:p>
          <a:p>
            <a:pPr indent="0" lvl="0" marL="0" rtl="0" algn="l">
              <a:lnSpc>
                <a:spcPct val="115000"/>
              </a:lnSpc>
              <a:spcBef>
                <a:spcPts val="0"/>
              </a:spcBef>
              <a:spcAft>
                <a:spcPts val="0"/>
              </a:spcAft>
              <a:buSzPts val="1100"/>
              <a:buNone/>
            </a:pPr>
            <a:r>
              <a:rPr lang="en" sz="1000"/>
              <a:t>Januari</a:t>
            </a:r>
            <a:endParaRPr sz="1000"/>
          </a:p>
          <a:p>
            <a:pPr indent="0" lvl="0" marL="0" rtl="0" algn="l">
              <a:lnSpc>
                <a:spcPct val="115000"/>
              </a:lnSpc>
              <a:spcBef>
                <a:spcPts val="0"/>
              </a:spcBef>
              <a:spcAft>
                <a:spcPts val="0"/>
              </a:spcAft>
              <a:buSzPts val="1100"/>
              <a:buNone/>
            </a:pPr>
            <a:r>
              <a:rPr lang="en" sz="1000"/>
              <a:t>$63.000,00</a:t>
            </a:r>
            <a:endParaRPr sz="1000"/>
          </a:p>
          <a:p>
            <a:pPr indent="0" lvl="0" marL="0" rtl="0" algn="l">
              <a:lnSpc>
                <a:spcPct val="115000"/>
              </a:lnSpc>
              <a:spcBef>
                <a:spcPts val="0"/>
              </a:spcBef>
              <a:spcAft>
                <a:spcPts val="0"/>
              </a:spcAft>
              <a:buSzPts val="1100"/>
              <a:buNone/>
            </a:pPr>
            <a:r>
              <a:rPr lang="en" sz="1000"/>
              <a:t>Februari</a:t>
            </a:r>
            <a:endParaRPr sz="1000"/>
          </a:p>
          <a:p>
            <a:pPr indent="0" lvl="0" marL="0" rtl="0" algn="l">
              <a:lnSpc>
                <a:spcPct val="115000"/>
              </a:lnSpc>
              <a:spcBef>
                <a:spcPts val="0"/>
              </a:spcBef>
              <a:spcAft>
                <a:spcPts val="0"/>
              </a:spcAft>
              <a:buSzPts val="1100"/>
              <a:buNone/>
            </a:pPr>
            <a:r>
              <a:rPr lang="en" sz="1000"/>
              <a:t>$64.000,00</a:t>
            </a:r>
            <a:endParaRPr sz="1000"/>
          </a:p>
          <a:p>
            <a:pPr indent="0" lvl="0" marL="0" rtl="0" algn="l">
              <a:lnSpc>
                <a:spcPct val="115000"/>
              </a:lnSpc>
              <a:spcBef>
                <a:spcPts val="0"/>
              </a:spcBef>
              <a:spcAft>
                <a:spcPts val="0"/>
              </a:spcAft>
              <a:buSzPts val="1100"/>
              <a:buNone/>
            </a:pPr>
            <a:r>
              <a:rPr lang="en" sz="1000"/>
              <a:t>Maret</a:t>
            </a:r>
            <a:endParaRPr sz="1000"/>
          </a:p>
          <a:p>
            <a:pPr indent="0" lvl="0" marL="0" rtl="0" algn="l">
              <a:lnSpc>
                <a:spcPct val="115000"/>
              </a:lnSpc>
              <a:spcBef>
                <a:spcPts val="0"/>
              </a:spcBef>
              <a:spcAft>
                <a:spcPts val="0"/>
              </a:spcAft>
              <a:buSzPts val="1100"/>
              <a:buNone/>
            </a:pPr>
            <a:r>
              <a:rPr lang="en" sz="1000"/>
              <a:t>$61.000,00</a:t>
            </a:r>
            <a:endParaRPr sz="1000"/>
          </a:p>
          <a:p>
            <a:pPr indent="0" lvl="0" marL="0" rtl="0" algn="l">
              <a:lnSpc>
                <a:spcPct val="115000"/>
              </a:lnSpc>
              <a:spcBef>
                <a:spcPts val="0"/>
              </a:spcBef>
              <a:spcAft>
                <a:spcPts val="0"/>
              </a:spcAft>
              <a:buSzPts val="1100"/>
              <a:buNone/>
            </a:pPr>
            <a:r>
              <a:rPr lang="en" sz="1000"/>
              <a:t>April</a:t>
            </a:r>
            <a:endParaRPr sz="1000"/>
          </a:p>
          <a:p>
            <a:pPr indent="0" lvl="0" marL="0" rtl="0" algn="l">
              <a:lnSpc>
                <a:spcPct val="115000"/>
              </a:lnSpc>
              <a:spcBef>
                <a:spcPts val="0"/>
              </a:spcBef>
              <a:spcAft>
                <a:spcPts val="0"/>
              </a:spcAft>
              <a:buSzPts val="1100"/>
              <a:buNone/>
            </a:pPr>
            <a:r>
              <a:rPr lang="en" sz="1000"/>
              <a:t>$65.000,00</a:t>
            </a:r>
            <a:endParaRPr sz="1000"/>
          </a:p>
          <a:p>
            <a:pPr indent="0" lvl="0" marL="0" rtl="0" algn="l">
              <a:lnSpc>
                <a:spcPct val="115000"/>
              </a:lnSpc>
              <a:spcBef>
                <a:spcPts val="0"/>
              </a:spcBef>
              <a:spcAft>
                <a:spcPts val="0"/>
              </a:spcAft>
              <a:buSzPts val="1100"/>
              <a:buNone/>
            </a:pPr>
            <a:r>
              <a:rPr lang="en" sz="1000"/>
              <a:t>Mei</a:t>
            </a:r>
            <a:endParaRPr sz="1000"/>
          </a:p>
          <a:p>
            <a:pPr indent="0" lvl="0" marL="0" rtl="0" algn="l">
              <a:lnSpc>
                <a:spcPct val="115000"/>
              </a:lnSpc>
              <a:spcBef>
                <a:spcPts val="0"/>
              </a:spcBef>
              <a:spcAft>
                <a:spcPts val="0"/>
              </a:spcAft>
              <a:buSzPts val="1100"/>
              <a:buNone/>
            </a:pPr>
            <a:r>
              <a:rPr lang="en" sz="1000"/>
              <a:t>$70.000,00</a:t>
            </a:r>
            <a:endParaRPr sz="1000"/>
          </a:p>
          <a:p>
            <a:pPr indent="0" lvl="0" marL="0" rtl="0" algn="l">
              <a:lnSpc>
                <a:spcPct val="115000"/>
              </a:lnSpc>
              <a:spcBef>
                <a:spcPts val="0"/>
              </a:spcBef>
              <a:spcAft>
                <a:spcPts val="0"/>
              </a:spcAft>
              <a:buSzPts val="1100"/>
              <a:buNone/>
            </a:pPr>
            <a:r>
              <a:rPr lang="en" sz="1000"/>
              <a:t>Juni</a:t>
            </a:r>
            <a:endParaRPr sz="1000"/>
          </a:p>
          <a:p>
            <a:pPr indent="0" lvl="0" marL="0" rtl="0" algn="l">
              <a:lnSpc>
                <a:spcPct val="115000"/>
              </a:lnSpc>
              <a:spcBef>
                <a:spcPts val="0"/>
              </a:spcBef>
              <a:spcAft>
                <a:spcPts val="0"/>
              </a:spcAft>
              <a:buSzPts val="1100"/>
              <a:buNone/>
            </a:pPr>
            <a:r>
              <a:rPr lang="en" sz="1000">
                <a:solidFill>
                  <a:schemeClr val="dk1"/>
                </a:solidFill>
              </a:rPr>
              <a:t>$75.000,00</a:t>
            </a:r>
            <a:endParaRPr sz="1000"/>
          </a:p>
          <a:p>
            <a:pPr indent="0" lvl="0" marL="0" rtl="0" algn="l">
              <a:lnSpc>
                <a:spcPct val="100000"/>
              </a:lnSpc>
              <a:spcBef>
                <a:spcPts val="0"/>
              </a:spcBef>
              <a:spcAft>
                <a:spcPts val="0"/>
              </a:spcAft>
              <a:buSzPts val="1100"/>
              <a:buNone/>
            </a:pPr>
            <a:r>
              <a:rPr lang="en" sz="1000"/>
              <a:t>Juli</a:t>
            </a:r>
            <a:endParaRPr sz="1000"/>
          </a:p>
          <a:p>
            <a:pPr indent="0" lvl="0" marL="0" rtl="0" algn="l">
              <a:lnSpc>
                <a:spcPct val="100000"/>
              </a:lnSpc>
              <a:spcBef>
                <a:spcPts val="0"/>
              </a:spcBef>
              <a:spcAft>
                <a:spcPts val="0"/>
              </a:spcAft>
              <a:buSzPts val="1100"/>
              <a:buNone/>
            </a:pPr>
            <a:r>
              <a:rPr lang="en" sz="1000">
                <a:solidFill>
                  <a:schemeClr val="dk1"/>
                </a:solidFill>
              </a:rPr>
              <a:t>$78.000,00</a:t>
            </a:r>
            <a:endParaRPr sz="1000"/>
          </a:p>
          <a:p>
            <a:pPr indent="0" lvl="0" marL="0" rtl="0" algn="l">
              <a:lnSpc>
                <a:spcPct val="100000"/>
              </a:lnSpc>
              <a:spcBef>
                <a:spcPts val="0"/>
              </a:spcBef>
              <a:spcAft>
                <a:spcPts val="0"/>
              </a:spcAft>
              <a:buSzPts val="1100"/>
              <a:buNone/>
            </a:pPr>
            <a:r>
              <a:t/>
            </a:r>
            <a:endParaRPr sz="1000"/>
          </a:p>
          <a:p>
            <a:pPr indent="0" lvl="0" marL="0" rtl="0" algn="l">
              <a:lnSpc>
                <a:spcPct val="100000"/>
              </a:lnSpc>
              <a:spcBef>
                <a:spcPts val="0"/>
              </a:spcBef>
              <a:spcAft>
                <a:spcPts val="0"/>
              </a:spcAft>
              <a:buClr>
                <a:schemeClr val="dk1"/>
              </a:buClr>
              <a:buSzPts val="1100"/>
              <a:buFont typeface="Arial"/>
              <a:buNone/>
            </a:pPr>
            <a:r>
              <a:t/>
            </a:r>
            <a:endParaRPr sz="1000"/>
          </a:p>
          <a:p>
            <a:pPr indent="0" lvl="0" marL="0" rtl="0" algn="l">
              <a:lnSpc>
                <a:spcPct val="100000"/>
              </a:lnSpc>
              <a:spcBef>
                <a:spcPts val="0"/>
              </a:spcBef>
              <a:spcAft>
                <a:spcPts val="0"/>
              </a:spcAft>
              <a:buSzPts val="1100"/>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8870b6668_3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78870b6668_3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15"/>
          <p:cNvGrpSpPr/>
          <p:nvPr/>
        </p:nvGrpSpPr>
        <p:grpSpPr>
          <a:xfrm>
            <a:off x="830392" y="1191256"/>
            <a:ext cx="745763" cy="45826"/>
            <a:chOff x="4580561" y="2589004"/>
            <a:chExt cx="1064464" cy="25200"/>
          </a:xfrm>
        </p:grpSpPr>
        <p:sp>
          <p:nvSpPr>
            <p:cNvPr id="91" name="Google Shape;91;p15"/>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5"/>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94" name="Google Shape;94;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96" name="Shape 96"/>
        <p:cNvGrpSpPr/>
        <p:nvPr/>
      </p:nvGrpSpPr>
      <p:grpSpPr>
        <a:xfrm>
          <a:off x="0" y="0"/>
          <a:ext cx="0" cy="0"/>
          <a:chOff x="0" y="0"/>
          <a:chExt cx="0" cy="0"/>
        </a:xfrm>
      </p:grpSpPr>
      <p:grpSp>
        <p:nvGrpSpPr>
          <p:cNvPr id="97" name="Google Shape;97;p16"/>
          <p:cNvGrpSpPr/>
          <p:nvPr/>
        </p:nvGrpSpPr>
        <p:grpSpPr>
          <a:xfrm>
            <a:off x="830392" y="1191256"/>
            <a:ext cx="745763" cy="45826"/>
            <a:chOff x="4580561" y="2589004"/>
            <a:chExt cx="1064464" cy="25200"/>
          </a:xfrm>
        </p:grpSpPr>
        <p:sp>
          <p:nvSpPr>
            <p:cNvPr id="98" name="Google Shape;98;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1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01" name="Google Shape;101;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2" name="Shape 102"/>
        <p:cNvGrpSpPr/>
        <p:nvPr/>
      </p:nvGrpSpPr>
      <p:grpSpPr>
        <a:xfrm>
          <a:off x="0" y="0"/>
          <a:ext cx="0" cy="0"/>
          <a:chOff x="0" y="0"/>
          <a:chExt cx="0" cy="0"/>
        </a:xfrm>
      </p:grpSpPr>
      <p:sp>
        <p:nvSpPr>
          <p:cNvPr id="103" name="Google Shape;103;p1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17"/>
          <p:cNvGrpSpPr/>
          <p:nvPr/>
        </p:nvGrpSpPr>
        <p:grpSpPr>
          <a:xfrm>
            <a:off x="830392" y="1191256"/>
            <a:ext cx="745763" cy="45826"/>
            <a:chOff x="4580561" y="2589004"/>
            <a:chExt cx="1064464" cy="25200"/>
          </a:xfrm>
        </p:grpSpPr>
        <p:sp>
          <p:nvSpPr>
            <p:cNvPr id="105" name="Google Shape;105;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08" name="Google Shape;108;p1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09" name="Google Shape;109;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8"/>
          <p:cNvGrpSpPr/>
          <p:nvPr/>
        </p:nvGrpSpPr>
        <p:grpSpPr>
          <a:xfrm>
            <a:off x="830392" y="1191256"/>
            <a:ext cx="745763" cy="45826"/>
            <a:chOff x="4580561" y="2589004"/>
            <a:chExt cx="1064464" cy="25200"/>
          </a:xfrm>
        </p:grpSpPr>
        <p:sp>
          <p:nvSpPr>
            <p:cNvPr id="113" name="Google Shape;113;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1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16" name="Google Shape;116;p18"/>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7" name="Google Shape;117;p18"/>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8" name="Google Shape;118;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19"/>
          <p:cNvGrpSpPr/>
          <p:nvPr/>
        </p:nvGrpSpPr>
        <p:grpSpPr>
          <a:xfrm>
            <a:off x="830392" y="1191256"/>
            <a:ext cx="745763" cy="45826"/>
            <a:chOff x="4580561" y="2589004"/>
            <a:chExt cx="1064464" cy="25200"/>
          </a:xfrm>
        </p:grpSpPr>
        <p:sp>
          <p:nvSpPr>
            <p:cNvPr id="122" name="Google Shape;122;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25" name="Google Shape;125;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6" name="Shape 126"/>
        <p:cNvGrpSpPr/>
        <p:nvPr/>
      </p:nvGrpSpPr>
      <p:grpSpPr>
        <a:xfrm>
          <a:off x="0" y="0"/>
          <a:ext cx="0" cy="0"/>
          <a:chOff x="0" y="0"/>
          <a:chExt cx="0" cy="0"/>
        </a:xfrm>
      </p:grpSpPr>
      <p:sp>
        <p:nvSpPr>
          <p:cNvPr id="127" name="Google Shape;127;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p20"/>
          <p:cNvGrpSpPr/>
          <p:nvPr/>
        </p:nvGrpSpPr>
        <p:grpSpPr>
          <a:xfrm>
            <a:off x="830392" y="1191256"/>
            <a:ext cx="745763" cy="45826"/>
            <a:chOff x="4580561" y="2589004"/>
            <a:chExt cx="1064464" cy="25200"/>
          </a:xfrm>
        </p:grpSpPr>
        <p:sp>
          <p:nvSpPr>
            <p:cNvPr id="129" name="Google Shape;129;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0"/>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32" name="Google Shape;132;p20"/>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3" name="Google Shape;133;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4" name="Shape 134"/>
        <p:cNvGrpSpPr/>
        <p:nvPr/>
      </p:nvGrpSpPr>
      <p:grpSpPr>
        <a:xfrm>
          <a:off x="0" y="0"/>
          <a:ext cx="0" cy="0"/>
          <a:chOff x="0" y="0"/>
          <a:chExt cx="0" cy="0"/>
        </a:xfrm>
      </p:grpSpPr>
      <p:grpSp>
        <p:nvGrpSpPr>
          <p:cNvPr id="135" name="Google Shape;135;p21"/>
          <p:cNvGrpSpPr/>
          <p:nvPr/>
        </p:nvGrpSpPr>
        <p:grpSpPr>
          <a:xfrm>
            <a:off x="830392" y="4169130"/>
            <a:ext cx="745763" cy="45826"/>
            <a:chOff x="4580561" y="2589004"/>
            <a:chExt cx="1064464" cy="25200"/>
          </a:xfrm>
        </p:grpSpPr>
        <p:sp>
          <p:nvSpPr>
            <p:cNvPr id="136" name="Google Shape;136;p2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21"/>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39" name="Google Shape;139;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 name="Google Shape;142;p22"/>
          <p:cNvGrpSpPr/>
          <p:nvPr/>
        </p:nvGrpSpPr>
        <p:grpSpPr>
          <a:xfrm>
            <a:off x="830392" y="1191256"/>
            <a:ext cx="745763" cy="45826"/>
            <a:chOff x="4580561" y="2589004"/>
            <a:chExt cx="1064464" cy="25200"/>
          </a:xfrm>
        </p:grpSpPr>
        <p:sp>
          <p:nvSpPr>
            <p:cNvPr id="143" name="Google Shape;143;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22"/>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46" name="Google Shape;146;p22"/>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47" name="Google Shape;147;p22"/>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48" name="Google Shape;14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9" name="Shape 149"/>
        <p:cNvGrpSpPr/>
        <p:nvPr/>
      </p:nvGrpSpPr>
      <p:grpSpPr>
        <a:xfrm>
          <a:off x="0" y="0"/>
          <a:ext cx="0" cy="0"/>
          <a:chOff x="0" y="0"/>
          <a:chExt cx="0" cy="0"/>
        </a:xfrm>
      </p:grpSpPr>
      <p:sp>
        <p:nvSpPr>
          <p:cNvPr id="150" name="Google Shape;150;p23"/>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51" name="Google Shape;151;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2" name="Shape 152"/>
        <p:cNvGrpSpPr/>
        <p:nvPr/>
      </p:nvGrpSpPr>
      <p:grpSpPr>
        <a:xfrm>
          <a:off x="0" y="0"/>
          <a:ext cx="0" cy="0"/>
          <a:chOff x="0" y="0"/>
          <a:chExt cx="0" cy="0"/>
        </a:xfrm>
      </p:grpSpPr>
      <p:grpSp>
        <p:nvGrpSpPr>
          <p:cNvPr id="153" name="Google Shape;153;p24"/>
          <p:cNvGrpSpPr/>
          <p:nvPr/>
        </p:nvGrpSpPr>
        <p:grpSpPr>
          <a:xfrm>
            <a:off x="830392" y="4169130"/>
            <a:ext cx="745763" cy="45826"/>
            <a:chOff x="4580561" y="2589004"/>
            <a:chExt cx="1064464" cy="25200"/>
          </a:xfrm>
        </p:grpSpPr>
        <p:sp>
          <p:nvSpPr>
            <p:cNvPr id="154" name="Google Shape;154;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2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7" name="Google Shape;157;p2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158" name="Google Shape;158;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5"/>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Arial"/>
              <a:ea typeface="Arial"/>
              <a:cs typeface="Arial"/>
              <a:sym typeface="Arial"/>
            </a:endParaRPr>
          </a:p>
        </p:txBody>
      </p:sp>
      <p:sp>
        <p:nvSpPr>
          <p:cNvPr id="165" name="Google Shape;165;p25"/>
          <p:cNvSpPr txBox="1"/>
          <p:nvPr>
            <p:ph idx="4294967295" type="ctrTitle"/>
          </p:nvPr>
        </p:nvSpPr>
        <p:spPr>
          <a:xfrm>
            <a:off x="788700" y="1230275"/>
            <a:ext cx="8355300" cy="808500"/>
          </a:xfrm>
          <a:prstGeom prst="rect">
            <a:avLst/>
          </a:prstGeom>
          <a:noFill/>
          <a:ln>
            <a:noFill/>
          </a:ln>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Clr>
                <a:schemeClr val="dk2"/>
              </a:buClr>
              <a:buSzPct val="91503"/>
              <a:buFont typeface="Raleway"/>
              <a:buNone/>
            </a:pPr>
            <a:r>
              <a:rPr b="1" i="0" lang="en" sz="3400" u="none" cap="none" strike="noStrike">
                <a:solidFill>
                  <a:schemeClr val="lt1"/>
                </a:solidFill>
                <a:latin typeface="Arial"/>
                <a:ea typeface="Arial"/>
                <a:cs typeface="Arial"/>
                <a:sym typeface="Arial"/>
              </a:rPr>
              <a:t>Peluncuran Tablet</a:t>
            </a:r>
            <a:br>
              <a:rPr b="1" i="0" lang="en" sz="3400" u="none" cap="none" strike="noStrike">
                <a:solidFill>
                  <a:schemeClr val="lt1"/>
                </a:solidFill>
                <a:latin typeface="Arial"/>
                <a:ea typeface="Arial"/>
                <a:cs typeface="Arial"/>
                <a:sym typeface="Arial"/>
              </a:rPr>
            </a:br>
            <a:r>
              <a:rPr b="1" i="0" lang="en" sz="3400" u="none" cap="none" strike="noStrike">
                <a:solidFill>
                  <a:srgbClr val="FFFFFF"/>
                </a:solidFill>
                <a:latin typeface="Arial"/>
                <a:ea typeface="Arial"/>
                <a:cs typeface="Arial"/>
                <a:sym typeface="Arial"/>
              </a:rPr>
              <a:t>Sauce &amp; Spoon </a:t>
            </a:r>
            <a:endParaRPr b="1" i="0" sz="3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2"/>
              </a:buClr>
              <a:buSzPct val="91503"/>
              <a:buFont typeface="Raleway"/>
              <a:buNone/>
            </a:pPr>
            <a:r>
              <a:t/>
            </a:r>
            <a:endParaRPr b="1" i="0" sz="3400" u="none" cap="none" strike="noStrike">
              <a:solidFill>
                <a:srgbClr val="FFFFFF"/>
              </a:solidFill>
              <a:latin typeface="Arial"/>
              <a:ea typeface="Arial"/>
              <a:cs typeface="Arial"/>
              <a:sym typeface="Arial"/>
            </a:endParaRPr>
          </a:p>
        </p:txBody>
      </p:sp>
      <p:sp>
        <p:nvSpPr>
          <p:cNvPr id="166" name="Google Shape;166;p25"/>
          <p:cNvSpPr txBox="1"/>
          <p:nvPr>
            <p:ph idx="4294967295" type="subTitle"/>
          </p:nvPr>
        </p:nvSpPr>
        <p:spPr>
          <a:xfrm>
            <a:off x="788775" y="2327125"/>
            <a:ext cx="8355300" cy="541200"/>
          </a:xfrm>
          <a:prstGeom prst="rect">
            <a:avLst/>
          </a:prstGeom>
          <a:noFill/>
          <a:ln>
            <a:noFill/>
          </a:ln>
        </p:spPr>
        <p:txBody>
          <a:bodyPr anchorCtr="0" anchor="t" bIns="91425" lIns="91425" spcFirstLastPara="1" rIns="91425" wrap="square" tIns="91425">
            <a:normAutofit/>
          </a:bodyPr>
          <a:lstStyle/>
          <a:p>
            <a:pPr indent="0" lvl="0" marL="0" marR="0" rtl="0" algn="ctr">
              <a:lnSpc>
                <a:spcPct val="115000"/>
              </a:lnSpc>
              <a:spcBef>
                <a:spcPts val="0"/>
              </a:spcBef>
              <a:spcAft>
                <a:spcPts val="1200"/>
              </a:spcAft>
              <a:buClr>
                <a:schemeClr val="accent1"/>
              </a:buClr>
              <a:buSzPts val="1300"/>
              <a:buFont typeface="Lato"/>
              <a:buNone/>
            </a:pPr>
            <a:r>
              <a:rPr b="0" i="0" lang="en" sz="2000" u="none" cap="none" strike="noStrike">
                <a:solidFill>
                  <a:srgbClr val="FFFFFF"/>
                </a:solidFill>
                <a:latin typeface="Arial"/>
                <a:ea typeface="Arial"/>
                <a:cs typeface="Arial"/>
                <a:sym typeface="Arial"/>
              </a:rPr>
              <a:t>Laporan Dampak</a:t>
            </a:r>
            <a:endParaRPr b="0" i="0" sz="2000" u="none" cap="none" strike="noStrike">
              <a:solidFill>
                <a:srgbClr val="FFFFFF"/>
              </a:solidFill>
              <a:latin typeface="Arial"/>
              <a:ea typeface="Arial"/>
              <a:cs typeface="Arial"/>
              <a:sym typeface="Arial"/>
            </a:endParaRPr>
          </a:p>
        </p:txBody>
      </p:sp>
      <p:pic>
        <p:nvPicPr>
          <p:cNvPr id="167" name="Google Shape;167;p25"/>
          <p:cNvPicPr preferRelativeResize="0"/>
          <p:nvPr/>
        </p:nvPicPr>
        <p:blipFill rotWithShape="1">
          <a:blip r:embed="rId3">
            <a:alphaModFix/>
          </a:blip>
          <a:srcRect b="0" l="0" r="0" t="0"/>
          <a:stretch/>
        </p:blipFill>
        <p:spPr>
          <a:xfrm>
            <a:off x="4320163" y="3256600"/>
            <a:ext cx="1292374" cy="1292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727650" y="5474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434343"/>
                </a:solidFill>
                <a:latin typeface="Arial"/>
                <a:ea typeface="Arial"/>
                <a:cs typeface="Arial"/>
                <a:sym typeface="Arial"/>
              </a:rPr>
              <a:t>Langkah berikutnya: Rencana ke Depan</a:t>
            </a:r>
            <a:endParaRPr>
              <a:solidFill>
                <a:srgbClr val="434343"/>
              </a:solidFill>
              <a:latin typeface="Arial"/>
              <a:ea typeface="Arial"/>
              <a:cs typeface="Arial"/>
              <a:sym typeface="Arial"/>
            </a:endParaRPr>
          </a:p>
        </p:txBody>
      </p:sp>
      <p:pic>
        <p:nvPicPr>
          <p:cNvPr id="238" name="Google Shape;238;p34"/>
          <p:cNvPicPr preferRelativeResize="0"/>
          <p:nvPr/>
        </p:nvPicPr>
        <p:blipFill rotWithShape="1">
          <a:blip r:embed="rId3">
            <a:alphaModFix/>
          </a:blip>
          <a:srcRect b="0" l="0" r="0" t="0"/>
          <a:stretch/>
        </p:blipFill>
        <p:spPr>
          <a:xfrm>
            <a:off x="8553000" y="4552500"/>
            <a:ext cx="590995" cy="590995"/>
          </a:xfrm>
          <a:prstGeom prst="rect">
            <a:avLst/>
          </a:prstGeom>
          <a:noFill/>
          <a:ln>
            <a:noFill/>
          </a:ln>
        </p:spPr>
      </p:pic>
      <p:graphicFrame>
        <p:nvGraphicFramePr>
          <p:cNvPr id="239" name="Google Shape;239;p34"/>
          <p:cNvGraphicFramePr/>
          <p:nvPr/>
        </p:nvGraphicFramePr>
        <p:xfrm>
          <a:off x="952500" y="1527195"/>
          <a:ext cx="3000000" cy="3000000"/>
        </p:xfrm>
        <a:graphic>
          <a:graphicData uri="http://schemas.openxmlformats.org/drawingml/2006/table">
            <a:tbl>
              <a:tblPr>
                <a:noFill/>
                <a:tableStyleId>{AF0CF9C4-ED0B-498F-9003-2B57622BE700}</a:tableStyleId>
              </a:tblPr>
              <a:tblGrid>
                <a:gridCol w="2413000"/>
                <a:gridCol w="2413000"/>
                <a:gridCol w="2413000"/>
              </a:tblGrid>
              <a:tr h="643825">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Inisiatif</a:t>
                      </a:r>
                      <a:endParaRPr b="1" sz="1700" u="none" cap="none" strike="noStrike"/>
                    </a:p>
                  </a:txBody>
                  <a:tcPr marT="91425" marB="91425" marR="91425" marL="91425" anchor="ctr">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Tindakan</a:t>
                      </a:r>
                      <a:endParaRPr b="1" sz="1700" u="none" cap="none" strike="noStrike"/>
                    </a:p>
                  </a:txBody>
                  <a:tcPr marT="91425" marB="91425" marR="91425" marL="91425" anchor="ctr">
                    <a:solidFill>
                      <a:srgbClr val="D9D9D9"/>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 sz="1700" u="none" cap="none" strike="noStrike"/>
                        <a:t>Tanggal</a:t>
                      </a:r>
                      <a:endParaRPr b="1" sz="1700" u="none" cap="none" strike="noStrike"/>
                    </a:p>
                  </a:txBody>
                  <a:tcPr marT="91425" marB="91425" marR="91425" marL="91425" anchor="ctr">
                    <a:solidFill>
                      <a:srgbClr val="D9D9D9"/>
                    </a:solidFill>
                  </a:tcPr>
                </a:tc>
              </a:tr>
              <a:tr h="6801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Menerapkan tablet di lebih banyak lokasi</a:t>
                      </a:r>
                      <a:endParaRPr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Membuat rencana proyek baru untuk instalasi lokasi baru</a:t>
                      </a:r>
                      <a:endParaRPr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Q2</a:t>
                      </a:r>
                      <a:endParaRPr sz="1300" u="none" cap="none" strike="noStrike"/>
                    </a:p>
                  </a:txBody>
                  <a:tcPr marT="91425" marB="91425" marR="91425" marL="91425"/>
                </a:tc>
              </a:tr>
              <a:tr h="8449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Melanjutkan melacak pengalaman dan kepuasan pelanggan</a:t>
                      </a:r>
                      <a:endParaRPr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Melanjutkan survei/</a:t>
                      </a:r>
                      <a:endParaRPr sz="1300" u="none" cap="none" strike="noStrike"/>
                    </a:p>
                    <a:p>
                      <a:pPr indent="0" lvl="0" marL="0" marR="0" rtl="0" algn="l">
                        <a:lnSpc>
                          <a:spcPct val="100000"/>
                        </a:lnSpc>
                        <a:spcBef>
                          <a:spcPts val="0"/>
                        </a:spcBef>
                        <a:spcAft>
                          <a:spcPts val="0"/>
                        </a:spcAft>
                        <a:buClr>
                          <a:srgbClr val="000000"/>
                        </a:buClr>
                        <a:buSzPts val="1300"/>
                        <a:buFont typeface="Arial"/>
                        <a:buNone/>
                      </a:pPr>
                      <a:r>
                        <a:rPr lang="en" sz="1300" u="none" cap="none" strike="noStrike"/>
                        <a:t>mengumpulkan data melalui berbagai cara</a:t>
                      </a:r>
                      <a:endParaRPr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Sedang berlangsung</a:t>
                      </a:r>
                      <a:endParaRPr sz="1300" u="none" cap="none" strike="noStrike"/>
                    </a:p>
                  </a:txBody>
                  <a:tcPr marT="91425" marB="91425" marR="91425" marL="91425"/>
                </a:tc>
              </a:tr>
              <a:tr h="8449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Memperluas fitur tablet</a:t>
                      </a:r>
                      <a:endParaRPr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Menyelidiki fitur-fitur baru seperti integrasi media sosial, reservasi, video, dll.</a:t>
                      </a:r>
                      <a:endParaRPr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t>Q4</a:t>
                      </a:r>
                      <a:endParaRPr sz="13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243" name="Shape 243"/>
        <p:cNvGrpSpPr/>
        <p:nvPr/>
      </p:nvGrpSpPr>
      <p:grpSpPr>
        <a:xfrm>
          <a:off x="0" y="0"/>
          <a:ext cx="0" cy="0"/>
          <a:chOff x="0" y="0"/>
          <a:chExt cx="0" cy="0"/>
        </a:xfrm>
      </p:grpSpPr>
      <p:sp>
        <p:nvSpPr>
          <p:cNvPr id="244" name="Google Shape;244;p3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latin typeface="Arial"/>
                <a:ea typeface="Arial"/>
                <a:cs typeface="Arial"/>
                <a:sym typeface="Arial"/>
              </a:rPr>
              <a:t>Lampiran</a:t>
            </a:r>
            <a:endParaRPr>
              <a:latin typeface="Arial"/>
              <a:ea typeface="Arial"/>
              <a:cs typeface="Arial"/>
              <a:sym typeface="Arial"/>
            </a:endParaRPr>
          </a:p>
          <a:p>
            <a:pPr indent="-374650" lvl="0" marL="457200" rtl="0" algn="l">
              <a:lnSpc>
                <a:spcPct val="100000"/>
              </a:lnSpc>
              <a:spcBef>
                <a:spcPts val="0"/>
              </a:spcBef>
              <a:spcAft>
                <a:spcPts val="0"/>
              </a:spcAft>
              <a:buSzPts val="2300"/>
              <a:buFont typeface="Arial"/>
              <a:buChar char="●"/>
            </a:pPr>
            <a:r>
              <a:rPr lang="en" sz="2300">
                <a:latin typeface="Arial"/>
                <a:ea typeface="Arial"/>
                <a:cs typeface="Arial"/>
                <a:sym typeface="Arial"/>
              </a:rPr>
              <a:t>Akses semua referensi </a:t>
            </a:r>
            <a:r>
              <a:rPr lang="en" sz="2300" u="sng">
                <a:latin typeface="Arial"/>
                <a:ea typeface="Arial"/>
                <a:cs typeface="Arial"/>
                <a:sym typeface="Arial"/>
              </a:rPr>
              <a:t>di sini</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7650" y="5612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434343"/>
                </a:solidFill>
                <a:latin typeface="Arial"/>
                <a:ea typeface="Arial"/>
                <a:cs typeface="Arial"/>
                <a:sym typeface="Arial"/>
              </a:rPr>
              <a:t>Ringkasan Utama - Visi Proyek</a:t>
            </a:r>
            <a:endParaRPr>
              <a:solidFill>
                <a:srgbClr val="434343"/>
              </a:solidFill>
              <a:latin typeface="Arial"/>
              <a:ea typeface="Arial"/>
              <a:cs typeface="Arial"/>
              <a:sym typeface="Arial"/>
            </a:endParaRPr>
          </a:p>
        </p:txBody>
      </p:sp>
      <p:sp>
        <p:nvSpPr>
          <p:cNvPr id="173" name="Google Shape;173;p26"/>
          <p:cNvSpPr txBox="1"/>
          <p:nvPr>
            <p:ph idx="1" type="body"/>
          </p:nvPr>
        </p:nvSpPr>
        <p:spPr>
          <a:xfrm>
            <a:off x="769500" y="1598525"/>
            <a:ext cx="7688700" cy="3082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latin typeface="Arial"/>
                <a:ea typeface="Arial"/>
                <a:cs typeface="Arial"/>
                <a:sym typeface="Arial"/>
              </a:rPr>
              <a:t>Proyek peluncuran tablet Sauce &amp; Spoon bertujuan untuk memperluas portofolio produk perusahaan dengan memasuki pasar teknologi restoran yang berkembang pesat. Visi kami adalah memberikan pengalaman kuliner yang tak tertandingi melalui teknologi inovatif, menyediakan akses mudah ke resep, tutorial memasak interaktif, dan pengalaman belanja online untuk bahan-bahan berkualitas tinggi.</a:t>
            </a:r>
            <a:endParaRPr>
              <a:solidFill>
                <a:srgbClr val="000000"/>
              </a:solidFill>
              <a:latin typeface="Arial"/>
              <a:ea typeface="Arial"/>
              <a:cs typeface="Arial"/>
              <a:sym typeface="Arial"/>
            </a:endParaRPr>
          </a:p>
          <a:p>
            <a:pPr indent="0" lvl="0" marL="0" rtl="0" algn="l">
              <a:lnSpc>
                <a:spcPct val="105000"/>
              </a:lnSpc>
              <a:spcBef>
                <a:spcPts val="1200"/>
              </a:spcBef>
              <a:spcAft>
                <a:spcPts val="1200"/>
              </a:spcAft>
              <a:buSzPts val="813"/>
              <a:buNone/>
            </a:pPr>
            <a:r>
              <a:t/>
            </a:r>
            <a:endParaRPr b="1" sz="1100">
              <a:solidFill>
                <a:srgbClr val="000000"/>
              </a:solidFill>
              <a:latin typeface="Arial"/>
              <a:ea typeface="Arial"/>
              <a:cs typeface="Arial"/>
              <a:sym typeface="Arial"/>
            </a:endParaRPr>
          </a:p>
        </p:txBody>
      </p:sp>
      <p:pic>
        <p:nvPicPr>
          <p:cNvPr id="174" name="Google Shape;174;p26"/>
          <p:cNvPicPr preferRelativeResize="0"/>
          <p:nvPr/>
        </p:nvPicPr>
        <p:blipFill rotWithShape="1">
          <a:blip r:embed="rId3">
            <a:alphaModFix/>
          </a:blip>
          <a:srcRect b="0" l="0" r="0" t="0"/>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7650" y="5612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434343"/>
                </a:solidFill>
                <a:latin typeface="Arial"/>
                <a:ea typeface="Arial"/>
                <a:cs typeface="Arial"/>
                <a:sym typeface="Arial"/>
              </a:rPr>
              <a:t>Ringkasan Utama - Pencapaian Utama</a:t>
            </a:r>
            <a:endParaRPr>
              <a:solidFill>
                <a:srgbClr val="434343"/>
              </a:solidFill>
              <a:latin typeface="Arial"/>
              <a:ea typeface="Arial"/>
              <a:cs typeface="Arial"/>
              <a:sym typeface="Arial"/>
            </a:endParaRPr>
          </a:p>
        </p:txBody>
      </p:sp>
      <p:sp>
        <p:nvSpPr>
          <p:cNvPr id="180" name="Google Shape;180;p27"/>
          <p:cNvSpPr txBox="1"/>
          <p:nvPr>
            <p:ph idx="1" type="body"/>
          </p:nvPr>
        </p:nvSpPr>
        <p:spPr>
          <a:xfrm>
            <a:off x="769500" y="1598525"/>
            <a:ext cx="7688700" cy="30828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Penerimaan Luas:</a:t>
            </a:r>
            <a:r>
              <a:rPr lang="en" sz="1400">
                <a:solidFill>
                  <a:srgbClr val="000000"/>
                </a:solidFill>
                <a:latin typeface="Arial"/>
                <a:ea typeface="Arial"/>
                <a:cs typeface="Arial"/>
                <a:sym typeface="Arial"/>
              </a:rPr>
              <a:t> Tablet Sauce &amp; Spoon diterima dengan positif oleh pasar, dengan penjualan melebihi target awal dalam tiga bulan pertama peluncuran. Hal ini menunjukkan minat yang tinggi dari pelanggan terhadap teknologi baru ini dan potensi untuk meningkatkan pendapatan di masa depan.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Peningkatan Kepuasan Pelanggan:</a:t>
            </a:r>
            <a:r>
              <a:rPr lang="en" sz="1400">
                <a:solidFill>
                  <a:srgbClr val="000000"/>
                </a:solidFill>
                <a:latin typeface="Arial"/>
                <a:ea typeface="Arial"/>
                <a:cs typeface="Arial"/>
                <a:sym typeface="Arial"/>
              </a:rPr>
              <a:t> Hasil survei menunjukkan bahwa 82% pelanggan puas dengan pengalaman mereka menggunakan tablet, dan 40% mengatakan mereka lebih suka memesan melalui tablet daripada melalui pelayan. Hal ini menunjukkan bahwa tablet berhasil meningkatkan kepuasan pelanggan dan menawarkan pengalaman yang lebih modern dan nyaman.</a:t>
            </a:r>
            <a:endParaRPr sz="1400">
              <a:solidFill>
                <a:srgbClr val="000000"/>
              </a:solidFill>
              <a:latin typeface="Arial"/>
              <a:ea typeface="Arial"/>
              <a:cs typeface="Arial"/>
              <a:sym typeface="Arial"/>
            </a:endParaRPr>
          </a:p>
          <a:p>
            <a:pPr indent="0" lvl="0" marL="0" rtl="0" algn="l">
              <a:lnSpc>
                <a:spcPct val="105000"/>
              </a:lnSpc>
              <a:spcBef>
                <a:spcPts val="1200"/>
              </a:spcBef>
              <a:spcAft>
                <a:spcPts val="1200"/>
              </a:spcAft>
              <a:buNone/>
            </a:pPr>
            <a:r>
              <a:t/>
            </a:r>
            <a:endParaRPr b="1" sz="1100">
              <a:solidFill>
                <a:srgbClr val="000000"/>
              </a:solidFill>
              <a:latin typeface="Arial"/>
              <a:ea typeface="Arial"/>
              <a:cs typeface="Arial"/>
              <a:sym typeface="Arial"/>
            </a:endParaRPr>
          </a:p>
        </p:txBody>
      </p:sp>
      <p:pic>
        <p:nvPicPr>
          <p:cNvPr id="181" name="Google Shape;181;p27"/>
          <p:cNvPicPr preferRelativeResize="0"/>
          <p:nvPr/>
        </p:nvPicPr>
        <p:blipFill rotWithShape="1">
          <a:blip r:embed="rId3">
            <a:alphaModFix/>
          </a:blip>
          <a:srcRect b="0" l="0" r="0" t="0"/>
          <a:stretch/>
        </p:blipFill>
        <p:spPr>
          <a:xfrm>
            <a:off x="8553000" y="4552500"/>
            <a:ext cx="590994" cy="5909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7650" y="5612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434343"/>
                </a:solidFill>
                <a:latin typeface="Arial"/>
                <a:ea typeface="Arial"/>
                <a:cs typeface="Arial"/>
                <a:sym typeface="Arial"/>
              </a:rPr>
              <a:t>Ringkasan Utama - </a:t>
            </a:r>
            <a:r>
              <a:rPr lang="en">
                <a:solidFill>
                  <a:srgbClr val="434343"/>
                </a:solidFill>
                <a:latin typeface="Arial"/>
                <a:ea typeface="Arial"/>
                <a:cs typeface="Arial"/>
                <a:sym typeface="Arial"/>
              </a:rPr>
              <a:t>Pelajaran yang Diambil</a:t>
            </a:r>
            <a:endParaRPr>
              <a:solidFill>
                <a:srgbClr val="434343"/>
              </a:solidFill>
              <a:latin typeface="Arial"/>
              <a:ea typeface="Arial"/>
              <a:cs typeface="Arial"/>
              <a:sym typeface="Arial"/>
            </a:endParaRPr>
          </a:p>
        </p:txBody>
      </p:sp>
      <p:sp>
        <p:nvSpPr>
          <p:cNvPr id="187" name="Google Shape;187;p28"/>
          <p:cNvSpPr txBox="1"/>
          <p:nvPr>
            <p:ph idx="1" type="body"/>
          </p:nvPr>
        </p:nvSpPr>
        <p:spPr>
          <a:xfrm>
            <a:off x="769500" y="1598525"/>
            <a:ext cx="7688700" cy="30828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Pentingnya Pemasaran Digital:</a:t>
            </a:r>
            <a:r>
              <a:rPr lang="en" sz="1400">
                <a:solidFill>
                  <a:srgbClr val="000000"/>
                </a:solidFill>
                <a:latin typeface="Arial"/>
                <a:ea typeface="Arial"/>
                <a:cs typeface="Arial"/>
                <a:sym typeface="Arial"/>
              </a:rPr>
              <a:t> Kampanye pemasaran digital yang efektif memainkan peran penting dalam menjangkau audiens target dan meningkatkan kesadaran tentang peluncuran tablet. Hal ini menunjukkan bahwa investasi dalam strategi pemasaran digital yang terencana dengan baik sangat penting untuk keberhasilan proyek di masa depan.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Kontinuitas Pemeliharaan Produk:</a:t>
            </a:r>
            <a:r>
              <a:rPr lang="en" sz="1400">
                <a:solidFill>
                  <a:srgbClr val="000000"/>
                </a:solidFill>
                <a:latin typeface="Arial"/>
                <a:ea typeface="Arial"/>
                <a:cs typeface="Arial"/>
                <a:sym typeface="Arial"/>
              </a:rPr>
              <a:t> Memberikan pembaruan rutin dan peningkatan fungsionalitas tablet sangat penting untuk mempertahankan minat pelanggan dan memastikan kelancaran operasi. Hal ini menunjukkan bahwa komitmen jangka panjang terhadap pemeliharaan produk diperlukan untuk memaksimalkan nilai investasi dalam teknologi baru.</a:t>
            </a:r>
            <a:endParaRPr b="1" sz="1400">
              <a:latin typeface="Arial"/>
              <a:ea typeface="Arial"/>
              <a:cs typeface="Arial"/>
              <a:sym typeface="Arial"/>
            </a:endParaRPr>
          </a:p>
        </p:txBody>
      </p:sp>
      <p:pic>
        <p:nvPicPr>
          <p:cNvPr id="188" name="Google Shape;188;p28"/>
          <p:cNvPicPr preferRelativeResize="0"/>
          <p:nvPr/>
        </p:nvPicPr>
        <p:blipFill rotWithShape="1">
          <a:blip r:embed="rId3">
            <a:alphaModFix/>
          </a:blip>
          <a:srcRect b="0" l="0" r="0" t="0"/>
          <a:stretch/>
        </p:blipFill>
        <p:spPr>
          <a:xfrm>
            <a:off x="8553000" y="4552500"/>
            <a:ext cx="590994" cy="5909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727650" y="5612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434343"/>
                </a:solidFill>
                <a:latin typeface="Arial"/>
                <a:ea typeface="Arial"/>
                <a:cs typeface="Arial"/>
                <a:sym typeface="Arial"/>
              </a:rPr>
              <a:t>Ringkasan Utama - Langkah Selanjutanya</a:t>
            </a:r>
            <a:endParaRPr>
              <a:solidFill>
                <a:srgbClr val="434343"/>
              </a:solidFill>
              <a:latin typeface="Arial"/>
              <a:ea typeface="Arial"/>
              <a:cs typeface="Arial"/>
              <a:sym typeface="Arial"/>
            </a:endParaRPr>
          </a:p>
        </p:txBody>
      </p:sp>
      <p:sp>
        <p:nvSpPr>
          <p:cNvPr id="194" name="Google Shape;194;p29"/>
          <p:cNvSpPr txBox="1"/>
          <p:nvPr>
            <p:ph idx="1" type="body"/>
          </p:nvPr>
        </p:nvSpPr>
        <p:spPr>
          <a:xfrm>
            <a:off x="769500" y="1598525"/>
            <a:ext cx="7688700" cy="30828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Ekspansi Fitur:</a:t>
            </a:r>
            <a:r>
              <a:rPr lang="en" sz="1400">
                <a:solidFill>
                  <a:srgbClr val="000000"/>
                </a:solidFill>
                <a:latin typeface="Arial"/>
                <a:ea typeface="Arial"/>
                <a:cs typeface="Arial"/>
                <a:sym typeface="Arial"/>
              </a:rPr>
              <a:t> Kami berencana untuk terus mengembangkan fitur tablet, termasuk menambahkan tutorial memasak langsung, integrasi dengan platform belanja online, dan opsi pembayaran yang lebih fleksibel. Hal ini bertujuan untuk meningkatkan nilai tambah bagi pelanggan dan mendorong penggunaan tablet yang lebih sering.</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Ekspansi Pasar:</a:t>
            </a:r>
            <a:r>
              <a:rPr lang="en" sz="1400">
                <a:solidFill>
                  <a:srgbClr val="000000"/>
                </a:solidFill>
                <a:latin typeface="Arial"/>
                <a:ea typeface="Arial"/>
                <a:cs typeface="Arial"/>
                <a:sym typeface="Arial"/>
              </a:rPr>
              <a:t> Kami berencana untuk mengevaluasi dan memasuki pasar internasional untuk memperluas jangkauan Sauce &amp; Spoon dan meningkatkan kehadiran global. Hal ini akan memungkinkan kami untuk menjangkau basis pelanggan yang lebih luas dan meningkatkan potensi pendapatan.</a:t>
            </a:r>
            <a:endParaRPr sz="1400">
              <a:solidFill>
                <a:srgbClr val="000000"/>
              </a:solidFill>
              <a:latin typeface="Arial"/>
              <a:ea typeface="Arial"/>
              <a:cs typeface="Arial"/>
              <a:sym typeface="Arial"/>
            </a:endParaRPr>
          </a:p>
          <a:p>
            <a:pPr indent="0" lvl="0" marL="0" rtl="0" algn="l">
              <a:lnSpc>
                <a:spcPct val="105000"/>
              </a:lnSpc>
              <a:spcBef>
                <a:spcPts val="1200"/>
              </a:spcBef>
              <a:spcAft>
                <a:spcPts val="1200"/>
              </a:spcAft>
              <a:buNone/>
            </a:pPr>
            <a:r>
              <a:t/>
            </a:r>
            <a:endParaRPr b="1" sz="1400">
              <a:latin typeface="Arial"/>
              <a:ea typeface="Arial"/>
              <a:cs typeface="Arial"/>
              <a:sym typeface="Arial"/>
            </a:endParaRPr>
          </a:p>
        </p:txBody>
      </p:sp>
      <p:pic>
        <p:nvPicPr>
          <p:cNvPr id="195" name="Google Shape;195;p29"/>
          <p:cNvPicPr preferRelativeResize="0"/>
          <p:nvPr/>
        </p:nvPicPr>
        <p:blipFill rotWithShape="1">
          <a:blip r:embed="rId3">
            <a:alphaModFix/>
          </a:blip>
          <a:srcRect b="0" l="0" r="0" t="0"/>
          <a:stretch/>
        </p:blipFill>
        <p:spPr>
          <a:xfrm>
            <a:off x="8553000" y="4552500"/>
            <a:ext cx="590994" cy="5909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727650" y="5549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434343"/>
                </a:solidFill>
                <a:latin typeface="Arial"/>
                <a:ea typeface="Arial"/>
                <a:cs typeface="Arial"/>
                <a:sym typeface="Arial"/>
              </a:rPr>
              <a:t>Kepuasan Pelanggan: Pilot</a:t>
            </a:r>
            <a:endParaRPr>
              <a:solidFill>
                <a:srgbClr val="434343"/>
              </a:solidFill>
              <a:latin typeface="Arial"/>
              <a:ea typeface="Arial"/>
              <a:cs typeface="Arial"/>
              <a:sym typeface="Arial"/>
            </a:endParaRPr>
          </a:p>
        </p:txBody>
      </p:sp>
      <p:pic>
        <p:nvPicPr>
          <p:cNvPr id="201" name="Google Shape;201;p30"/>
          <p:cNvPicPr preferRelativeResize="0"/>
          <p:nvPr/>
        </p:nvPicPr>
        <p:blipFill rotWithShape="1">
          <a:blip r:embed="rId3">
            <a:alphaModFix/>
          </a:blip>
          <a:srcRect b="0" l="0" r="0" t="0"/>
          <a:stretch/>
        </p:blipFill>
        <p:spPr>
          <a:xfrm>
            <a:off x="8553000" y="4552500"/>
            <a:ext cx="590995" cy="590995"/>
          </a:xfrm>
          <a:prstGeom prst="rect">
            <a:avLst/>
          </a:prstGeom>
          <a:noFill/>
          <a:ln>
            <a:noFill/>
          </a:ln>
        </p:spPr>
      </p:pic>
      <p:sp>
        <p:nvSpPr>
          <p:cNvPr id="202" name="Google Shape;202;p30"/>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Q. Pada skala 1-5, harap nilai pengalaman Anda secara keseluruhan dengan tablet.</a:t>
            </a:r>
            <a:endParaRPr b="0" i="0" sz="1600" u="none" cap="none" strike="noStrike">
              <a:solidFill>
                <a:srgbClr val="000000"/>
              </a:solidFill>
              <a:latin typeface="Arial"/>
              <a:ea typeface="Arial"/>
              <a:cs typeface="Arial"/>
              <a:sym typeface="Arial"/>
            </a:endParaRPr>
          </a:p>
        </p:txBody>
      </p:sp>
      <p:pic>
        <p:nvPicPr>
          <p:cNvPr id="203" name="Google Shape;203;p30"/>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204" name="Google Shape;204;p30"/>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Diagram lingkaran ini menggambarkan hasil dari survei pasca-pilot.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72% responden menunjukkan skor kepuasan pelanggan 4 atau 5.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7650" y="5549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434343"/>
                </a:solidFill>
                <a:latin typeface="Arial"/>
                <a:ea typeface="Arial"/>
                <a:cs typeface="Arial"/>
                <a:sym typeface="Arial"/>
              </a:rPr>
              <a:t>Kepuasan Pelanggan: Peluncuran</a:t>
            </a:r>
            <a:endParaRPr>
              <a:solidFill>
                <a:srgbClr val="434343"/>
              </a:solidFill>
              <a:latin typeface="Arial"/>
              <a:ea typeface="Arial"/>
              <a:cs typeface="Arial"/>
              <a:sym typeface="Arial"/>
            </a:endParaRPr>
          </a:p>
        </p:txBody>
      </p:sp>
      <p:pic>
        <p:nvPicPr>
          <p:cNvPr id="210" name="Google Shape;210;p31"/>
          <p:cNvPicPr preferRelativeResize="0"/>
          <p:nvPr/>
        </p:nvPicPr>
        <p:blipFill rotWithShape="1">
          <a:blip r:embed="rId3">
            <a:alphaModFix/>
          </a:blip>
          <a:srcRect b="0" l="0" r="0" t="0"/>
          <a:stretch/>
        </p:blipFill>
        <p:spPr>
          <a:xfrm>
            <a:off x="8553000" y="4552500"/>
            <a:ext cx="590995" cy="590995"/>
          </a:xfrm>
          <a:prstGeom prst="rect">
            <a:avLst/>
          </a:prstGeom>
          <a:noFill/>
          <a:ln>
            <a:noFill/>
          </a:ln>
        </p:spPr>
      </p:pic>
      <p:sp>
        <p:nvSpPr>
          <p:cNvPr id="211" name="Google Shape;211;p31"/>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Q. Pada skala 1-5, harap nilai pengalaman Anda secara keseluruhan dengan tablet.</a:t>
            </a:r>
            <a:endParaRPr b="0" i="0" sz="1600" u="none" cap="none" strike="noStrike">
              <a:solidFill>
                <a:srgbClr val="000000"/>
              </a:solidFill>
              <a:latin typeface="Arial"/>
              <a:ea typeface="Arial"/>
              <a:cs typeface="Arial"/>
              <a:sym typeface="Arial"/>
            </a:endParaRPr>
          </a:p>
        </p:txBody>
      </p:sp>
      <p:pic>
        <p:nvPicPr>
          <p:cNvPr id="212" name="Google Shape;212;p31"/>
          <p:cNvPicPr preferRelativeResize="0"/>
          <p:nvPr/>
        </p:nvPicPr>
        <p:blipFill rotWithShape="1">
          <a:blip r:embed="rId4">
            <a:alphaModFix/>
          </a:blip>
          <a:srcRect b="3269" l="3449" r="8967" t="3261"/>
          <a:stretch/>
        </p:blipFill>
        <p:spPr>
          <a:xfrm>
            <a:off x="2431727" y="1718238"/>
            <a:ext cx="4020351" cy="2585750"/>
          </a:xfrm>
          <a:prstGeom prst="rect">
            <a:avLst/>
          </a:prstGeom>
          <a:noFill/>
          <a:ln>
            <a:noFill/>
          </a:ln>
        </p:spPr>
      </p:pic>
      <p:sp>
        <p:nvSpPr>
          <p:cNvPr id="213" name="Google Shape;213;p31"/>
          <p:cNvSpPr txBox="1"/>
          <p:nvPr/>
        </p:nvSpPr>
        <p:spPr>
          <a:xfrm>
            <a:off x="1145025" y="4346800"/>
            <a:ext cx="70341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Diagram lingkaran ini menggambarkan hasil dari survei pasca-peluncuran.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86% responden menunjukkan skor kepuasan pelanggan 4 atau 5. Ini adalah peningkatan 19%.</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727650" y="5549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434343"/>
                </a:solidFill>
                <a:latin typeface="Arial"/>
                <a:ea typeface="Arial"/>
                <a:cs typeface="Arial"/>
                <a:sym typeface="Arial"/>
              </a:rPr>
              <a:t>Pendapatan</a:t>
            </a:r>
            <a:endParaRPr>
              <a:solidFill>
                <a:srgbClr val="434343"/>
              </a:solidFill>
              <a:latin typeface="Arial"/>
              <a:ea typeface="Arial"/>
              <a:cs typeface="Arial"/>
              <a:sym typeface="Arial"/>
            </a:endParaRPr>
          </a:p>
        </p:txBody>
      </p:sp>
      <p:pic>
        <p:nvPicPr>
          <p:cNvPr id="219" name="Google Shape;219;p32"/>
          <p:cNvPicPr preferRelativeResize="0"/>
          <p:nvPr/>
        </p:nvPicPr>
        <p:blipFill rotWithShape="1">
          <a:blip r:embed="rId3">
            <a:alphaModFix/>
          </a:blip>
          <a:srcRect b="0" l="0" r="0" t="0"/>
          <a:stretch/>
        </p:blipFill>
        <p:spPr>
          <a:xfrm>
            <a:off x="8553000" y="4552500"/>
            <a:ext cx="590995" cy="590995"/>
          </a:xfrm>
          <a:prstGeom prst="rect">
            <a:avLst/>
          </a:prstGeom>
          <a:noFill/>
          <a:ln>
            <a:noFill/>
          </a:ln>
        </p:spPr>
      </p:pic>
      <p:sp>
        <p:nvSpPr>
          <p:cNvPr id="220" name="Google Shape;220;p32"/>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Peluncuran Tablet 23 April</a:t>
            </a:r>
            <a:endParaRPr b="1" i="0" sz="1300" u="none" cap="none" strike="noStrike">
              <a:solidFill>
                <a:srgbClr val="000000"/>
              </a:solidFill>
              <a:latin typeface="Arial"/>
              <a:ea typeface="Arial"/>
              <a:cs typeface="Arial"/>
              <a:sym typeface="Arial"/>
            </a:endParaRPr>
          </a:p>
        </p:txBody>
      </p:sp>
      <p:pic>
        <p:nvPicPr>
          <p:cNvPr id="221" name="Google Shape;221;p32" title="Chart"/>
          <p:cNvPicPr preferRelativeResize="0"/>
          <p:nvPr/>
        </p:nvPicPr>
        <p:blipFill rotWithShape="1">
          <a:blip r:embed="rId4">
            <a:alphaModFix/>
          </a:blip>
          <a:srcRect b="0" l="0" r="0" t="0"/>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222" name="Google Shape;222;p32"/>
          <p:cNvCxnSpPr>
            <a:endCxn id="223" idx="7"/>
          </p:cNvCxnSpPr>
          <p:nvPr/>
        </p:nvCxnSpPr>
        <p:spPr>
          <a:xfrm flipH="1">
            <a:off x="6070302" y="1191868"/>
            <a:ext cx="816900" cy="1619100"/>
          </a:xfrm>
          <a:prstGeom prst="straightConnector1">
            <a:avLst/>
          </a:prstGeom>
          <a:noFill/>
          <a:ln cap="flat" cmpd="sng" w="19050">
            <a:solidFill>
              <a:schemeClr val="dk2"/>
            </a:solidFill>
            <a:prstDash val="solid"/>
            <a:round/>
            <a:headEnd len="sm" w="sm" type="none"/>
            <a:tailEnd len="med" w="med" type="triangle"/>
          </a:ln>
        </p:spPr>
      </p:cxnSp>
      <p:sp>
        <p:nvSpPr>
          <p:cNvPr id="223" name="Google Shape;223;p32"/>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2"/>
          <p:cNvSpPr txBox="1"/>
          <p:nvPr/>
        </p:nvSpPr>
        <p:spPr>
          <a:xfrm>
            <a:off x="532150" y="4470425"/>
            <a:ext cx="7884200" cy="52319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Ini adalah diagram pendapatan Sauce &amp; Spoon, menunjukkan bahwa setelah implementasi tablet, pendapatan meningkat.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Pendapatan Juli naik hingga 20% dibandingkan pendapatan bulanan April.</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727650" y="560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434343"/>
                </a:solidFill>
                <a:latin typeface="Arial"/>
                <a:ea typeface="Arial"/>
                <a:cs typeface="Arial"/>
                <a:sym typeface="Arial"/>
              </a:rPr>
              <a:t>Hal yang berhasil: Pencapaian utama</a:t>
            </a:r>
            <a:endParaRPr>
              <a:solidFill>
                <a:srgbClr val="434343"/>
              </a:solidFill>
              <a:latin typeface="Arial"/>
              <a:ea typeface="Arial"/>
              <a:cs typeface="Arial"/>
              <a:sym typeface="Arial"/>
            </a:endParaRPr>
          </a:p>
        </p:txBody>
      </p:sp>
      <p:sp>
        <p:nvSpPr>
          <p:cNvPr id="230" name="Google Shape;230;p33"/>
          <p:cNvSpPr txBox="1"/>
          <p:nvPr>
            <p:ph idx="1" type="body"/>
          </p:nvPr>
        </p:nvSpPr>
        <p:spPr>
          <a:xfrm>
            <a:off x="729450" y="1469275"/>
            <a:ext cx="3443100" cy="28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200">
                <a:latin typeface="Arial"/>
                <a:ea typeface="Arial"/>
                <a:cs typeface="Arial"/>
                <a:sym typeface="Arial"/>
              </a:rPr>
              <a:t>Waktu perputaran penggunaan meja menurun </a:t>
            </a:r>
            <a:endParaRPr b="1" sz="1200">
              <a:latin typeface="Arial"/>
              <a:ea typeface="Arial"/>
              <a:cs typeface="Arial"/>
              <a:sym typeface="Arial"/>
            </a:endParaRPr>
          </a:p>
          <a:p>
            <a:pPr indent="-304800" lvl="0" marL="457200" rtl="0" algn="l">
              <a:lnSpc>
                <a:spcPct val="115000"/>
              </a:lnSpc>
              <a:spcBef>
                <a:spcPts val="1200"/>
              </a:spcBef>
              <a:spcAft>
                <a:spcPts val="0"/>
              </a:spcAft>
              <a:buSzPts val="1200"/>
              <a:buFont typeface="Arial"/>
              <a:buChar char="●"/>
            </a:pPr>
            <a:r>
              <a:rPr lang="en" sz="1200">
                <a:latin typeface="Arial"/>
                <a:ea typeface="Arial"/>
                <a:cs typeface="Arial"/>
                <a:sym typeface="Arial"/>
              </a:rPr>
              <a:t>Implementasi tablet meningkatkan rata-rata jumlah tamu harian sebesar 10%.</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Tablet juga menurunkan waktu tunggu 30 menit.</a:t>
            </a:r>
            <a:endParaRPr sz="1200">
              <a:latin typeface="Arial"/>
              <a:ea typeface="Arial"/>
              <a:cs typeface="Arial"/>
              <a:sym typeface="Arial"/>
            </a:endParaRPr>
          </a:p>
          <a:p>
            <a:pPr indent="0" lvl="0" marL="0" rtl="0" algn="l">
              <a:lnSpc>
                <a:spcPct val="115000"/>
              </a:lnSpc>
              <a:spcBef>
                <a:spcPts val="1200"/>
              </a:spcBef>
              <a:spcAft>
                <a:spcPts val="0"/>
              </a:spcAft>
              <a:buSzPts val="1300"/>
              <a:buNone/>
            </a:pPr>
            <a:r>
              <a:rPr b="1" lang="en" sz="1200">
                <a:latin typeface="Arial"/>
                <a:ea typeface="Arial"/>
                <a:cs typeface="Arial"/>
                <a:sym typeface="Arial"/>
              </a:rPr>
              <a:t>Mengurangi pemborosan makanan</a:t>
            </a:r>
            <a:endParaRPr b="1" sz="1200">
              <a:latin typeface="Arial"/>
              <a:ea typeface="Arial"/>
              <a:cs typeface="Arial"/>
              <a:sym typeface="Arial"/>
            </a:endParaRPr>
          </a:p>
          <a:p>
            <a:pPr indent="-304800" lvl="0" marL="457200" rtl="0" algn="l">
              <a:lnSpc>
                <a:spcPct val="115000"/>
              </a:lnSpc>
              <a:spcBef>
                <a:spcPts val="1200"/>
              </a:spcBef>
              <a:spcAft>
                <a:spcPts val="0"/>
              </a:spcAft>
              <a:buSzPts val="1200"/>
              <a:buFont typeface="Arial"/>
              <a:buChar char="●"/>
            </a:pPr>
            <a:r>
              <a:rPr lang="en" sz="1200">
                <a:latin typeface="Arial"/>
                <a:ea typeface="Arial"/>
                <a:cs typeface="Arial"/>
                <a:sym typeface="Arial"/>
              </a:rPr>
              <a:t>Tablet mengidentifikasi siapa yang salah menerima pesanan.</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Staf dapur telah mengambil inisiatif untuk memperbaiki pesanan dan mengurangi pemborosan makanan hingga 50%.</a:t>
            </a:r>
            <a:endParaRPr sz="1200">
              <a:latin typeface="Arial"/>
              <a:ea typeface="Arial"/>
              <a:cs typeface="Arial"/>
              <a:sym typeface="Arial"/>
            </a:endParaRPr>
          </a:p>
        </p:txBody>
      </p:sp>
      <p:pic>
        <p:nvPicPr>
          <p:cNvPr id="231" name="Google Shape;231;p33"/>
          <p:cNvPicPr preferRelativeResize="0"/>
          <p:nvPr/>
        </p:nvPicPr>
        <p:blipFill rotWithShape="1">
          <a:blip r:embed="rId3">
            <a:alphaModFix/>
          </a:blip>
          <a:srcRect b="0" l="0" r="0" t="0"/>
          <a:stretch/>
        </p:blipFill>
        <p:spPr>
          <a:xfrm>
            <a:off x="8553000" y="4552500"/>
            <a:ext cx="590995" cy="590995"/>
          </a:xfrm>
          <a:prstGeom prst="rect">
            <a:avLst/>
          </a:prstGeom>
          <a:noFill/>
          <a:ln>
            <a:noFill/>
          </a:ln>
        </p:spPr>
      </p:pic>
      <p:sp>
        <p:nvSpPr>
          <p:cNvPr id="232" name="Google Shape;232;p33"/>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accent1"/>
                </a:solidFill>
                <a:latin typeface="Arial"/>
                <a:ea typeface="Arial"/>
                <a:cs typeface="Arial"/>
                <a:sym typeface="Arial"/>
              </a:rPr>
              <a:t>Meningkatkan kepuasan pelanggan</a:t>
            </a:r>
            <a:endParaRPr b="1" i="0" sz="1200" u="none" cap="none" strike="noStrike">
              <a:solidFill>
                <a:schemeClr val="accent1"/>
              </a:solidFill>
              <a:latin typeface="Arial"/>
              <a:ea typeface="Arial"/>
              <a:cs typeface="Arial"/>
              <a:sym typeface="Arial"/>
            </a:endParaRPr>
          </a:p>
          <a:p>
            <a:pPr indent="-304800" lvl="0" marL="457200" marR="0" rtl="0" algn="l">
              <a:lnSpc>
                <a:spcPct val="115000"/>
              </a:lnSpc>
              <a:spcBef>
                <a:spcPts val="1200"/>
              </a:spcBef>
              <a:spcAft>
                <a:spcPts val="0"/>
              </a:spcAft>
              <a:buClr>
                <a:schemeClr val="accent1"/>
              </a:buClr>
              <a:buSzPts val="1200"/>
              <a:buFont typeface="Arial"/>
              <a:buChar char="●"/>
            </a:pPr>
            <a:r>
              <a:rPr b="0" i="0" lang="en" sz="1200" u="none" cap="none" strike="noStrike">
                <a:solidFill>
                  <a:schemeClr val="accent1"/>
                </a:solidFill>
                <a:latin typeface="Arial"/>
                <a:ea typeface="Arial"/>
                <a:cs typeface="Arial"/>
                <a:sym typeface="Arial"/>
              </a:rPr>
              <a:t>Setelah pilot, kepuasan pelanggan mencapai 72%.</a:t>
            </a:r>
            <a:endParaRPr b="0" i="0" sz="1200" u="none" cap="none" strike="noStrike">
              <a:solidFill>
                <a:schemeClr val="accent1"/>
              </a:solidFill>
              <a:latin typeface="Arial"/>
              <a:ea typeface="Arial"/>
              <a:cs typeface="Arial"/>
              <a:sym typeface="Arial"/>
            </a:endParaRPr>
          </a:p>
          <a:p>
            <a:pPr indent="-304800" lvl="0" marL="457200" marR="0" rtl="0" algn="l">
              <a:lnSpc>
                <a:spcPct val="115000"/>
              </a:lnSpc>
              <a:spcBef>
                <a:spcPts val="0"/>
              </a:spcBef>
              <a:spcAft>
                <a:spcPts val="0"/>
              </a:spcAft>
              <a:buClr>
                <a:schemeClr val="accent1"/>
              </a:buClr>
              <a:buSzPts val="1200"/>
              <a:buFont typeface="Arial"/>
              <a:buChar char="●"/>
            </a:pPr>
            <a:r>
              <a:rPr b="0" i="0" lang="en" sz="1200" u="none" cap="none" strike="noStrike">
                <a:solidFill>
                  <a:schemeClr val="accent1"/>
                </a:solidFill>
                <a:latin typeface="Arial"/>
                <a:ea typeface="Arial"/>
                <a:cs typeface="Arial"/>
                <a:sym typeface="Arial"/>
              </a:rPr>
              <a:t>Setelah kami menerapkan perbaikan berdasarkan </a:t>
            </a:r>
            <a:r>
              <a:rPr b="0" i="1" lang="en" sz="1200" u="none" cap="none" strike="noStrike">
                <a:solidFill>
                  <a:schemeClr val="accent1"/>
                </a:solidFill>
                <a:latin typeface="Arial"/>
                <a:ea typeface="Arial"/>
                <a:cs typeface="Arial"/>
                <a:sym typeface="Arial"/>
              </a:rPr>
              <a:t>feedback</a:t>
            </a:r>
            <a:r>
              <a:rPr b="0" i="0" lang="en" sz="1200" u="none" cap="none" strike="noStrike">
                <a:solidFill>
                  <a:schemeClr val="accent1"/>
                </a:solidFill>
                <a:latin typeface="Arial"/>
                <a:ea typeface="Arial"/>
                <a:cs typeface="Arial"/>
                <a:sym typeface="Arial"/>
              </a:rPr>
              <a:t>, kepuasan pelanggan meningkat menjadi 86%.</a:t>
            </a:r>
            <a:endParaRPr b="0" i="0" sz="1200" u="none" cap="none" strike="noStrike">
              <a:solidFill>
                <a:schemeClr val="accent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1" i="0" lang="en" sz="1200" u="none" cap="none" strike="noStrike">
                <a:solidFill>
                  <a:schemeClr val="accent1"/>
                </a:solidFill>
                <a:latin typeface="Arial"/>
                <a:ea typeface="Arial"/>
                <a:cs typeface="Arial"/>
                <a:sym typeface="Arial"/>
              </a:rPr>
              <a:t>Peningkatan penjualan</a:t>
            </a:r>
            <a:endParaRPr b="1" i="0" sz="1200" u="none" cap="none" strike="noStrike">
              <a:solidFill>
                <a:schemeClr val="accent1"/>
              </a:solidFill>
              <a:latin typeface="Arial"/>
              <a:ea typeface="Arial"/>
              <a:cs typeface="Arial"/>
              <a:sym typeface="Arial"/>
            </a:endParaRPr>
          </a:p>
          <a:p>
            <a:pPr indent="-304800" lvl="0" marL="457200" marR="0" rtl="0" algn="l">
              <a:lnSpc>
                <a:spcPct val="115000"/>
              </a:lnSpc>
              <a:spcBef>
                <a:spcPts val="1200"/>
              </a:spcBef>
              <a:spcAft>
                <a:spcPts val="0"/>
              </a:spcAft>
              <a:buClr>
                <a:schemeClr val="accent1"/>
              </a:buClr>
              <a:buSzPts val="1200"/>
              <a:buFont typeface="Arial"/>
              <a:buChar char="●"/>
            </a:pPr>
            <a:r>
              <a:rPr b="0" i="0" lang="en" sz="1200" u="none" cap="none" strike="noStrike">
                <a:solidFill>
                  <a:schemeClr val="accent1"/>
                </a:solidFill>
                <a:latin typeface="Arial"/>
                <a:ea typeface="Arial"/>
                <a:cs typeface="Arial"/>
                <a:sym typeface="Arial"/>
              </a:rPr>
              <a:t>Pendapatan bulanan kami terus meningkat sejak peluncuran tablet, naik 20% sejak September/Pra-peluncuran.</a:t>
            </a:r>
            <a:endParaRPr b="0" i="0" sz="1200" u="none" cap="none" strike="noStrike">
              <a:solidFill>
                <a:schemeClr val="accent1"/>
              </a:solidFill>
              <a:latin typeface="Arial"/>
              <a:ea typeface="Arial"/>
              <a:cs typeface="Arial"/>
              <a:sym typeface="Arial"/>
            </a:endParaRPr>
          </a:p>
          <a:p>
            <a:pPr indent="-304800" lvl="0" marL="457200" marR="0" rtl="0" algn="l">
              <a:lnSpc>
                <a:spcPct val="115000"/>
              </a:lnSpc>
              <a:spcBef>
                <a:spcPts val="0"/>
              </a:spcBef>
              <a:spcAft>
                <a:spcPts val="0"/>
              </a:spcAft>
              <a:buClr>
                <a:schemeClr val="accent1"/>
              </a:buClr>
              <a:buSzPts val="1200"/>
              <a:buFont typeface="Arial"/>
              <a:buChar char="●"/>
            </a:pPr>
            <a:r>
              <a:rPr b="0" i="0" lang="en" sz="1200" u="none" cap="none" strike="noStrike">
                <a:solidFill>
                  <a:schemeClr val="accent1"/>
                </a:solidFill>
                <a:latin typeface="Arial"/>
                <a:ea typeface="Arial"/>
                <a:cs typeface="Arial"/>
                <a:sym typeface="Arial"/>
              </a:rPr>
              <a:t>Tablet juga membantu meningkatkan pendapatan selama musim liburan.</a:t>
            </a:r>
            <a:endParaRPr b="0" i="0" sz="1200" u="none" cap="none" strike="noStrike">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