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59" r:id="rId5"/>
    <p:sldId id="261" r:id="rId6"/>
    <p:sldId id="263" r:id="rId7"/>
    <p:sldId id="262" r:id="rId8"/>
    <p:sldId id="265" r:id="rId9"/>
    <p:sldId id="260" r:id="rId10"/>
    <p:sldId id="266" r:id="rId11"/>
    <p:sldId id="267"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92" autoAdjust="0"/>
  </p:normalViewPr>
  <p:slideViewPr>
    <p:cSldViewPr>
      <p:cViewPr>
        <p:scale>
          <a:sx n="66" d="100"/>
          <a:sy n="66" d="100"/>
        </p:scale>
        <p:origin x="-2922" y="-714"/>
      </p:cViewPr>
      <p:guideLst>
        <p:guide orient="horz" pos="2160"/>
        <p:guide pos="2880"/>
      </p:guideLst>
    </p:cSldViewPr>
  </p:slideViewPr>
  <p:notesTextViewPr>
    <p:cViewPr>
      <p:scale>
        <a:sx n="1" d="1"/>
        <a:sy n="1" d="1"/>
      </p:scale>
      <p:origin x="0" y="15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DBB57-7D50-C649-A5CA-4D486C2E4793}"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333752B9-86B3-794B-9A56-3943A6EE7FB7}">
      <dgm:prSet phldrT="[Text]"/>
      <dgm:spPr/>
      <dgm:t>
        <a:bodyPr/>
        <a:lstStyle/>
        <a:p>
          <a:r>
            <a:rPr lang="en-US" dirty="0" smtClean="0"/>
            <a:t>Do</a:t>
          </a:r>
          <a:endParaRPr lang="en-US" dirty="0"/>
        </a:p>
      </dgm:t>
    </dgm:pt>
    <dgm:pt modelId="{CA6E055B-BB9C-5740-9C7F-A144A49C97D3}" type="parTrans" cxnId="{539673F1-2114-8D4B-BD2C-4C8109EEED0E}">
      <dgm:prSet/>
      <dgm:spPr/>
      <dgm:t>
        <a:bodyPr/>
        <a:lstStyle/>
        <a:p>
          <a:endParaRPr lang="en-US"/>
        </a:p>
      </dgm:t>
    </dgm:pt>
    <dgm:pt modelId="{6F9A5B67-52E9-8E4B-B690-0418DB018A9E}" type="sibTrans" cxnId="{539673F1-2114-8D4B-BD2C-4C8109EEED0E}">
      <dgm:prSet/>
      <dgm:spPr>
        <a:solidFill>
          <a:schemeClr val="bg2">
            <a:lumMod val="50000"/>
          </a:schemeClr>
        </a:solidFill>
        <a:effectLst/>
      </dgm:spPr>
      <dgm:t>
        <a:bodyPr/>
        <a:lstStyle/>
        <a:p>
          <a:endParaRPr lang="en-US"/>
        </a:p>
      </dgm:t>
    </dgm:pt>
    <dgm:pt modelId="{15062EFC-2288-C649-8B63-E62A3C42602B}">
      <dgm:prSet phldrT="[Text]"/>
      <dgm:spPr/>
      <dgm:t>
        <a:bodyPr/>
        <a:lstStyle/>
        <a:p>
          <a:r>
            <a:rPr lang="en-US" dirty="0" smtClean="0"/>
            <a:t>Check</a:t>
          </a:r>
          <a:endParaRPr lang="en-US" dirty="0"/>
        </a:p>
      </dgm:t>
    </dgm:pt>
    <dgm:pt modelId="{51C9EDFD-70A4-F945-833C-87114EB4DB61}" type="parTrans" cxnId="{1D84DBF8-2269-6D45-A80F-9F520803A8FE}">
      <dgm:prSet/>
      <dgm:spPr/>
      <dgm:t>
        <a:bodyPr/>
        <a:lstStyle/>
        <a:p>
          <a:endParaRPr lang="en-US"/>
        </a:p>
      </dgm:t>
    </dgm:pt>
    <dgm:pt modelId="{5C6A8549-70E4-624E-8B8E-3204F178034B}" type="sibTrans" cxnId="{1D84DBF8-2269-6D45-A80F-9F520803A8FE}">
      <dgm:prSet/>
      <dgm:spPr>
        <a:solidFill>
          <a:schemeClr val="bg2">
            <a:lumMod val="50000"/>
          </a:schemeClr>
        </a:solidFill>
        <a:effectLst/>
      </dgm:spPr>
      <dgm:t>
        <a:bodyPr/>
        <a:lstStyle/>
        <a:p>
          <a:endParaRPr lang="en-US"/>
        </a:p>
      </dgm:t>
    </dgm:pt>
    <dgm:pt modelId="{F61EAF86-23AE-8444-8A0B-952A7BE59FAD}">
      <dgm:prSet phldrT="[Text]"/>
      <dgm:spPr/>
      <dgm:t>
        <a:bodyPr/>
        <a:lstStyle/>
        <a:p>
          <a:r>
            <a:rPr lang="en-US" dirty="0" smtClean="0"/>
            <a:t>Adjust</a:t>
          </a:r>
          <a:endParaRPr lang="en-US" dirty="0"/>
        </a:p>
      </dgm:t>
    </dgm:pt>
    <dgm:pt modelId="{9B5845A9-AA72-474F-ACE5-A738BDB665D1}" type="parTrans" cxnId="{FA088DE6-3C74-4B42-9474-83855340AFA0}">
      <dgm:prSet/>
      <dgm:spPr/>
      <dgm:t>
        <a:bodyPr/>
        <a:lstStyle/>
        <a:p>
          <a:endParaRPr lang="en-US"/>
        </a:p>
      </dgm:t>
    </dgm:pt>
    <dgm:pt modelId="{3411607D-9DB3-BB4A-BE77-A76686F74D6D}" type="sibTrans" cxnId="{FA088DE6-3C74-4B42-9474-83855340AFA0}">
      <dgm:prSet/>
      <dgm:spPr>
        <a:solidFill>
          <a:schemeClr val="bg2">
            <a:lumMod val="50000"/>
          </a:schemeClr>
        </a:solidFill>
        <a:effectLst/>
      </dgm:spPr>
      <dgm:t>
        <a:bodyPr/>
        <a:lstStyle/>
        <a:p>
          <a:endParaRPr lang="en-US"/>
        </a:p>
      </dgm:t>
    </dgm:pt>
    <dgm:pt modelId="{D1D242AD-C6AB-5846-984A-CE26035B1F64}">
      <dgm:prSet phldrT="[Text]"/>
      <dgm:spPr/>
      <dgm:t>
        <a:bodyPr/>
        <a:lstStyle/>
        <a:p>
          <a:r>
            <a:rPr lang="en-US" dirty="0" smtClean="0"/>
            <a:t>Plan</a:t>
          </a:r>
          <a:endParaRPr lang="en-US" dirty="0"/>
        </a:p>
      </dgm:t>
    </dgm:pt>
    <dgm:pt modelId="{FC1DB619-B75F-B048-8743-38491D63B064}" type="parTrans" cxnId="{551E0DB4-4116-E140-B52B-CDCE4D76AA80}">
      <dgm:prSet/>
      <dgm:spPr/>
      <dgm:t>
        <a:bodyPr/>
        <a:lstStyle/>
        <a:p>
          <a:endParaRPr lang="en-US"/>
        </a:p>
      </dgm:t>
    </dgm:pt>
    <dgm:pt modelId="{1D16AFA1-EAF7-7740-8454-79DE10F38084}" type="sibTrans" cxnId="{551E0DB4-4116-E140-B52B-CDCE4D76AA80}">
      <dgm:prSet/>
      <dgm:spPr>
        <a:solidFill>
          <a:schemeClr val="bg2">
            <a:lumMod val="50000"/>
          </a:schemeClr>
        </a:solidFill>
        <a:effectLst/>
      </dgm:spPr>
      <dgm:t>
        <a:bodyPr/>
        <a:lstStyle/>
        <a:p>
          <a:endParaRPr lang="en-US"/>
        </a:p>
      </dgm:t>
    </dgm:pt>
    <dgm:pt modelId="{C0625F23-FACC-1E49-AF15-2496E2BB81B5}" type="pres">
      <dgm:prSet presAssocID="{778DBB57-7D50-C649-A5CA-4D486C2E4793}" presName="cycle" presStyleCnt="0">
        <dgm:presLayoutVars>
          <dgm:dir/>
          <dgm:resizeHandles val="exact"/>
        </dgm:presLayoutVars>
      </dgm:prSet>
      <dgm:spPr/>
      <dgm:t>
        <a:bodyPr/>
        <a:lstStyle/>
        <a:p>
          <a:endParaRPr lang="en-US"/>
        </a:p>
      </dgm:t>
    </dgm:pt>
    <dgm:pt modelId="{74C60E3F-A1BD-E94C-B608-17B48A435AF0}" type="pres">
      <dgm:prSet presAssocID="{333752B9-86B3-794B-9A56-3943A6EE7FB7}" presName="dummy" presStyleCnt="0"/>
      <dgm:spPr/>
    </dgm:pt>
    <dgm:pt modelId="{8BC0829A-274A-8744-98CB-44790541ADB3}" type="pres">
      <dgm:prSet presAssocID="{333752B9-86B3-794B-9A56-3943A6EE7FB7}" presName="node" presStyleLbl="revTx" presStyleIdx="0" presStyleCnt="4">
        <dgm:presLayoutVars>
          <dgm:bulletEnabled val="1"/>
        </dgm:presLayoutVars>
      </dgm:prSet>
      <dgm:spPr/>
      <dgm:t>
        <a:bodyPr/>
        <a:lstStyle/>
        <a:p>
          <a:endParaRPr lang="en-US"/>
        </a:p>
      </dgm:t>
    </dgm:pt>
    <dgm:pt modelId="{B7464E82-40D2-F541-ACEE-BAD62C61D323}" type="pres">
      <dgm:prSet presAssocID="{6F9A5B67-52E9-8E4B-B690-0418DB018A9E}" presName="sibTrans" presStyleLbl="node1" presStyleIdx="0" presStyleCnt="4"/>
      <dgm:spPr/>
      <dgm:t>
        <a:bodyPr/>
        <a:lstStyle/>
        <a:p>
          <a:endParaRPr lang="en-US"/>
        </a:p>
      </dgm:t>
    </dgm:pt>
    <dgm:pt modelId="{1C069E80-CA35-8E4B-A323-5C5F1B26DA96}" type="pres">
      <dgm:prSet presAssocID="{15062EFC-2288-C649-8B63-E62A3C42602B}" presName="dummy" presStyleCnt="0"/>
      <dgm:spPr/>
    </dgm:pt>
    <dgm:pt modelId="{42D0F23A-99C2-874B-8F3C-B9891A026658}" type="pres">
      <dgm:prSet presAssocID="{15062EFC-2288-C649-8B63-E62A3C42602B}" presName="node" presStyleLbl="revTx" presStyleIdx="1" presStyleCnt="4">
        <dgm:presLayoutVars>
          <dgm:bulletEnabled val="1"/>
        </dgm:presLayoutVars>
      </dgm:prSet>
      <dgm:spPr/>
      <dgm:t>
        <a:bodyPr/>
        <a:lstStyle/>
        <a:p>
          <a:endParaRPr lang="en-US"/>
        </a:p>
      </dgm:t>
    </dgm:pt>
    <dgm:pt modelId="{B1C69493-9881-2F43-90D5-717D96F6294D}" type="pres">
      <dgm:prSet presAssocID="{5C6A8549-70E4-624E-8B8E-3204F178034B}" presName="sibTrans" presStyleLbl="node1" presStyleIdx="1" presStyleCnt="4"/>
      <dgm:spPr/>
      <dgm:t>
        <a:bodyPr/>
        <a:lstStyle/>
        <a:p>
          <a:endParaRPr lang="en-US"/>
        </a:p>
      </dgm:t>
    </dgm:pt>
    <dgm:pt modelId="{3FD36272-AFFF-6242-A6B5-531A33A9D9C6}" type="pres">
      <dgm:prSet presAssocID="{F61EAF86-23AE-8444-8A0B-952A7BE59FAD}" presName="dummy" presStyleCnt="0"/>
      <dgm:spPr/>
    </dgm:pt>
    <dgm:pt modelId="{70167A6C-CDD2-C844-8F3E-06B3C30FF12F}" type="pres">
      <dgm:prSet presAssocID="{F61EAF86-23AE-8444-8A0B-952A7BE59FAD}" presName="node" presStyleLbl="revTx" presStyleIdx="2" presStyleCnt="4">
        <dgm:presLayoutVars>
          <dgm:bulletEnabled val="1"/>
        </dgm:presLayoutVars>
      </dgm:prSet>
      <dgm:spPr/>
      <dgm:t>
        <a:bodyPr/>
        <a:lstStyle/>
        <a:p>
          <a:endParaRPr lang="en-US"/>
        </a:p>
      </dgm:t>
    </dgm:pt>
    <dgm:pt modelId="{267064E2-B0F4-EF43-89FE-832CBD9B8DD1}" type="pres">
      <dgm:prSet presAssocID="{3411607D-9DB3-BB4A-BE77-A76686F74D6D}" presName="sibTrans" presStyleLbl="node1" presStyleIdx="2" presStyleCnt="4"/>
      <dgm:spPr/>
      <dgm:t>
        <a:bodyPr/>
        <a:lstStyle/>
        <a:p>
          <a:endParaRPr lang="en-US"/>
        </a:p>
      </dgm:t>
    </dgm:pt>
    <dgm:pt modelId="{CE9AAD1A-EC6F-1E4E-AE15-6A255EF573A7}" type="pres">
      <dgm:prSet presAssocID="{D1D242AD-C6AB-5846-984A-CE26035B1F64}" presName="dummy" presStyleCnt="0"/>
      <dgm:spPr/>
    </dgm:pt>
    <dgm:pt modelId="{6C24B5F2-59F5-3B4A-B7C4-22DF14124EEA}" type="pres">
      <dgm:prSet presAssocID="{D1D242AD-C6AB-5846-984A-CE26035B1F64}" presName="node" presStyleLbl="revTx" presStyleIdx="3" presStyleCnt="4">
        <dgm:presLayoutVars>
          <dgm:bulletEnabled val="1"/>
        </dgm:presLayoutVars>
      </dgm:prSet>
      <dgm:spPr/>
      <dgm:t>
        <a:bodyPr/>
        <a:lstStyle/>
        <a:p>
          <a:endParaRPr lang="en-US"/>
        </a:p>
      </dgm:t>
    </dgm:pt>
    <dgm:pt modelId="{30C84352-3DB4-B243-9775-F7BAF98E0DA8}" type="pres">
      <dgm:prSet presAssocID="{1D16AFA1-EAF7-7740-8454-79DE10F38084}" presName="sibTrans" presStyleLbl="node1" presStyleIdx="3" presStyleCnt="4"/>
      <dgm:spPr/>
      <dgm:t>
        <a:bodyPr/>
        <a:lstStyle/>
        <a:p>
          <a:endParaRPr lang="en-US"/>
        </a:p>
      </dgm:t>
    </dgm:pt>
  </dgm:ptLst>
  <dgm:cxnLst>
    <dgm:cxn modelId="{FA088DE6-3C74-4B42-9474-83855340AFA0}" srcId="{778DBB57-7D50-C649-A5CA-4D486C2E4793}" destId="{F61EAF86-23AE-8444-8A0B-952A7BE59FAD}" srcOrd="2" destOrd="0" parTransId="{9B5845A9-AA72-474F-ACE5-A738BDB665D1}" sibTransId="{3411607D-9DB3-BB4A-BE77-A76686F74D6D}"/>
    <dgm:cxn modelId="{F42222B1-5714-4533-B580-F16F4375E74B}" type="presOf" srcId="{3411607D-9DB3-BB4A-BE77-A76686F74D6D}" destId="{267064E2-B0F4-EF43-89FE-832CBD9B8DD1}" srcOrd="0" destOrd="0" presId="urn:microsoft.com/office/officeart/2005/8/layout/cycle1"/>
    <dgm:cxn modelId="{00C9798C-7276-4D4F-919E-D758BC0B35B4}" type="presOf" srcId="{333752B9-86B3-794B-9A56-3943A6EE7FB7}" destId="{8BC0829A-274A-8744-98CB-44790541ADB3}" srcOrd="0" destOrd="0" presId="urn:microsoft.com/office/officeart/2005/8/layout/cycle1"/>
    <dgm:cxn modelId="{D74BA787-DB59-4207-BC0E-8A1A3E34B05C}" type="presOf" srcId="{D1D242AD-C6AB-5846-984A-CE26035B1F64}" destId="{6C24B5F2-59F5-3B4A-B7C4-22DF14124EEA}" srcOrd="0" destOrd="0" presId="urn:microsoft.com/office/officeart/2005/8/layout/cycle1"/>
    <dgm:cxn modelId="{1D84DBF8-2269-6D45-A80F-9F520803A8FE}" srcId="{778DBB57-7D50-C649-A5CA-4D486C2E4793}" destId="{15062EFC-2288-C649-8B63-E62A3C42602B}" srcOrd="1" destOrd="0" parTransId="{51C9EDFD-70A4-F945-833C-87114EB4DB61}" sibTransId="{5C6A8549-70E4-624E-8B8E-3204F178034B}"/>
    <dgm:cxn modelId="{A47CFC35-663E-4CB3-BA1B-75048F105F67}" type="presOf" srcId="{F61EAF86-23AE-8444-8A0B-952A7BE59FAD}" destId="{70167A6C-CDD2-C844-8F3E-06B3C30FF12F}" srcOrd="0" destOrd="0" presId="urn:microsoft.com/office/officeart/2005/8/layout/cycle1"/>
    <dgm:cxn modelId="{551E0DB4-4116-E140-B52B-CDCE4D76AA80}" srcId="{778DBB57-7D50-C649-A5CA-4D486C2E4793}" destId="{D1D242AD-C6AB-5846-984A-CE26035B1F64}" srcOrd="3" destOrd="0" parTransId="{FC1DB619-B75F-B048-8743-38491D63B064}" sibTransId="{1D16AFA1-EAF7-7740-8454-79DE10F38084}"/>
    <dgm:cxn modelId="{BDDCC3BE-3FEC-4D3B-9189-34D584D1303A}" type="presOf" srcId="{1D16AFA1-EAF7-7740-8454-79DE10F38084}" destId="{30C84352-3DB4-B243-9775-F7BAF98E0DA8}" srcOrd="0" destOrd="0" presId="urn:microsoft.com/office/officeart/2005/8/layout/cycle1"/>
    <dgm:cxn modelId="{F0362BE7-5CF2-468B-AF29-CB9FDA540728}" type="presOf" srcId="{778DBB57-7D50-C649-A5CA-4D486C2E4793}" destId="{C0625F23-FACC-1E49-AF15-2496E2BB81B5}" srcOrd="0" destOrd="0" presId="urn:microsoft.com/office/officeart/2005/8/layout/cycle1"/>
    <dgm:cxn modelId="{539673F1-2114-8D4B-BD2C-4C8109EEED0E}" srcId="{778DBB57-7D50-C649-A5CA-4D486C2E4793}" destId="{333752B9-86B3-794B-9A56-3943A6EE7FB7}" srcOrd="0" destOrd="0" parTransId="{CA6E055B-BB9C-5740-9C7F-A144A49C97D3}" sibTransId="{6F9A5B67-52E9-8E4B-B690-0418DB018A9E}"/>
    <dgm:cxn modelId="{2CDA9F85-E75D-4EF4-8C8A-D0260A5CC521}" type="presOf" srcId="{6F9A5B67-52E9-8E4B-B690-0418DB018A9E}" destId="{B7464E82-40D2-F541-ACEE-BAD62C61D323}" srcOrd="0" destOrd="0" presId="urn:microsoft.com/office/officeart/2005/8/layout/cycle1"/>
    <dgm:cxn modelId="{F15ACBFB-078F-4540-82AB-A81774327419}" type="presOf" srcId="{5C6A8549-70E4-624E-8B8E-3204F178034B}" destId="{B1C69493-9881-2F43-90D5-717D96F6294D}" srcOrd="0" destOrd="0" presId="urn:microsoft.com/office/officeart/2005/8/layout/cycle1"/>
    <dgm:cxn modelId="{7BC4FCE6-1462-4B0A-BE48-EBC211310E05}" type="presOf" srcId="{15062EFC-2288-C649-8B63-E62A3C42602B}" destId="{42D0F23A-99C2-874B-8F3C-B9891A026658}" srcOrd="0" destOrd="0" presId="urn:microsoft.com/office/officeart/2005/8/layout/cycle1"/>
    <dgm:cxn modelId="{110D0194-C756-4916-964D-429847C2D66B}" type="presParOf" srcId="{C0625F23-FACC-1E49-AF15-2496E2BB81B5}" destId="{74C60E3F-A1BD-E94C-B608-17B48A435AF0}" srcOrd="0" destOrd="0" presId="urn:microsoft.com/office/officeart/2005/8/layout/cycle1"/>
    <dgm:cxn modelId="{CABFEE7E-0D57-418F-990A-6F745E313951}" type="presParOf" srcId="{C0625F23-FACC-1E49-AF15-2496E2BB81B5}" destId="{8BC0829A-274A-8744-98CB-44790541ADB3}" srcOrd="1" destOrd="0" presId="urn:microsoft.com/office/officeart/2005/8/layout/cycle1"/>
    <dgm:cxn modelId="{E6FE85D2-2182-495B-A9F3-E107DCE224E2}" type="presParOf" srcId="{C0625F23-FACC-1E49-AF15-2496E2BB81B5}" destId="{B7464E82-40D2-F541-ACEE-BAD62C61D323}" srcOrd="2" destOrd="0" presId="urn:microsoft.com/office/officeart/2005/8/layout/cycle1"/>
    <dgm:cxn modelId="{162DD609-9BBF-4047-917D-1E404A6F66FD}" type="presParOf" srcId="{C0625F23-FACC-1E49-AF15-2496E2BB81B5}" destId="{1C069E80-CA35-8E4B-A323-5C5F1B26DA96}" srcOrd="3" destOrd="0" presId="urn:microsoft.com/office/officeart/2005/8/layout/cycle1"/>
    <dgm:cxn modelId="{101CDC5F-D683-45B2-BF37-A56882255087}" type="presParOf" srcId="{C0625F23-FACC-1E49-AF15-2496E2BB81B5}" destId="{42D0F23A-99C2-874B-8F3C-B9891A026658}" srcOrd="4" destOrd="0" presId="urn:microsoft.com/office/officeart/2005/8/layout/cycle1"/>
    <dgm:cxn modelId="{0FCC9B7E-4B53-409D-9250-535698662162}" type="presParOf" srcId="{C0625F23-FACC-1E49-AF15-2496E2BB81B5}" destId="{B1C69493-9881-2F43-90D5-717D96F6294D}" srcOrd="5" destOrd="0" presId="urn:microsoft.com/office/officeart/2005/8/layout/cycle1"/>
    <dgm:cxn modelId="{9E9EC07D-F43B-4445-A0BE-D93FE463ED17}" type="presParOf" srcId="{C0625F23-FACC-1E49-AF15-2496E2BB81B5}" destId="{3FD36272-AFFF-6242-A6B5-531A33A9D9C6}" srcOrd="6" destOrd="0" presId="urn:microsoft.com/office/officeart/2005/8/layout/cycle1"/>
    <dgm:cxn modelId="{C4BB4A90-B9C3-47A9-A02B-FA09776118D0}" type="presParOf" srcId="{C0625F23-FACC-1E49-AF15-2496E2BB81B5}" destId="{70167A6C-CDD2-C844-8F3E-06B3C30FF12F}" srcOrd="7" destOrd="0" presId="urn:microsoft.com/office/officeart/2005/8/layout/cycle1"/>
    <dgm:cxn modelId="{2CEF469B-CDC4-4395-991F-D504D690114C}" type="presParOf" srcId="{C0625F23-FACC-1E49-AF15-2496E2BB81B5}" destId="{267064E2-B0F4-EF43-89FE-832CBD9B8DD1}" srcOrd="8" destOrd="0" presId="urn:microsoft.com/office/officeart/2005/8/layout/cycle1"/>
    <dgm:cxn modelId="{123BEF18-1878-426D-83FE-8528A4A04EBC}" type="presParOf" srcId="{C0625F23-FACC-1E49-AF15-2496E2BB81B5}" destId="{CE9AAD1A-EC6F-1E4E-AE15-6A255EF573A7}" srcOrd="9" destOrd="0" presId="urn:microsoft.com/office/officeart/2005/8/layout/cycle1"/>
    <dgm:cxn modelId="{AC7ABE70-D9E1-4EBB-93D6-B907136ED810}" type="presParOf" srcId="{C0625F23-FACC-1E49-AF15-2496E2BB81B5}" destId="{6C24B5F2-59F5-3B4A-B7C4-22DF14124EEA}" srcOrd="10" destOrd="0" presId="urn:microsoft.com/office/officeart/2005/8/layout/cycle1"/>
    <dgm:cxn modelId="{FD744850-5B68-4C2C-815B-CB415E682790}" type="presParOf" srcId="{C0625F23-FACC-1E49-AF15-2496E2BB81B5}" destId="{30C84352-3DB4-B243-9775-F7BAF98E0DA8}"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0829A-274A-8744-98CB-44790541ADB3}">
      <dsp:nvSpPr>
        <dsp:cNvPr id="0" name=""/>
        <dsp:cNvSpPr/>
      </dsp:nvSpPr>
      <dsp:spPr>
        <a:xfrm>
          <a:off x="1248511" y="35826"/>
          <a:ext cx="575030" cy="575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Do</a:t>
          </a:r>
          <a:endParaRPr lang="en-US" sz="1300" kern="1200" dirty="0"/>
        </a:p>
      </dsp:txBody>
      <dsp:txXfrm>
        <a:off x="1248511" y="35826"/>
        <a:ext cx="575030" cy="575030"/>
      </dsp:txXfrm>
    </dsp:sp>
    <dsp:sp modelId="{B7464E82-40D2-F541-ACEE-BAD62C61D323}">
      <dsp:nvSpPr>
        <dsp:cNvPr id="0" name=""/>
        <dsp:cNvSpPr/>
      </dsp:nvSpPr>
      <dsp:spPr>
        <a:xfrm>
          <a:off x="235730" y="-386"/>
          <a:ext cx="1624025" cy="1624025"/>
        </a:xfrm>
        <a:prstGeom prst="circularArrow">
          <a:avLst>
            <a:gd name="adj1" fmla="val 6905"/>
            <a:gd name="adj2" fmla="val 465547"/>
            <a:gd name="adj3" fmla="val 548597"/>
            <a:gd name="adj4" fmla="val 20585857"/>
            <a:gd name="adj5" fmla="val 8055"/>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42D0F23A-99C2-874B-8F3C-B9891A026658}">
      <dsp:nvSpPr>
        <dsp:cNvPr id="0" name=""/>
        <dsp:cNvSpPr/>
      </dsp:nvSpPr>
      <dsp:spPr>
        <a:xfrm>
          <a:off x="1248511" y="1012394"/>
          <a:ext cx="575030" cy="575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Check</a:t>
          </a:r>
          <a:endParaRPr lang="en-US" sz="1300" kern="1200" dirty="0"/>
        </a:p>
      </dsp:txBody>
      <dsp:txXfrm>
        <a:off x="1248511" y="1012394"/>
        <a:ext cx="575030" cy="575030"/>
      </dsp:txXfrm>
    </dsp:sp>
    <dsp:sp modelId="{B1C69493-9881-2F43-90D5-717D96F6294D}">
      <dsp:nvSpPr>
        <dsp:cNvPr id="0" name=""/>
        <dsp:cNvSpPr/>
      </dsp:nvSpPr>
      <dsp:spPr>
        <a:xfrm>
          <a:off x="235730" y="-386"/>
          <a:ext cx="1624025" cy="1624025"/>
        </a:xfrm>
        <a:prstGeom prst="circularArrow">
          <a:avLst>
            <a:gd name="adj1" fmla="val 6905"/>
            <a:gd name="adj2" fmla="val 465547"/>
            <a:gd name="adj3" fmla="val 5948597"/>
            <a:gd name="adj4" fmla="val 4385857"/>
            <a:gd name="adj5" fmla="val 8055"/>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70167A6C-CDD2-C844-8F3E-06B3C30FF12F}">
      <dsp:nvSpPr>
        <dsp:cNvPr id="0" name=""/>
        <dsp:cNvSpPr/>
      </dsp:nvSpPr>
      <dsp:spPr>
        <a:xfrm>
          <a:off x="271943" y="1012394"/>
          <a:ext cx="575030" cy="575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Adjust</a:t>
          </a:r>
          <a:endParaRPr lang="en-US" sz="1300" kern="1200" dirty="0"/>
        </a:p>
      </dsp:txBody>
      <dsp:txXfrm>
        <a:off x="271943" y="1012394"/>
        <a:ext cx="575030" cy="575030"/>
      </dsp:txXfrm>
    </dsp:sp>
    <dsp:sp modelId="{267064E2-B0F4-EF43-89FE-832CBD9B8DD1}">
      <dsp:nvSpPr>
        <dsp:cNvPr id="0" name=""/>
        <dsp:cNvSpPr/>
      </dsp:nvSpPr>
      <dsp:spPr>
        <a:xfrm>
          <a:off x="235730" y="-386"/>
          <a:ext cx="1624025" cy="1624025"/>
        </a:xfrm>
        <a:prstGeom prst="circularArrow">
          <a:avLst>
            <a:gd name="adj1" fmla="val 6905"/>
            <a:gd name="adj2" fmla="val 465547"/>
            <a:gd name="adj3" fmla="val 11348597"/>
            <a:gd name="adj4" fmla="val 9785857"/>
            <a:gd name="adj5" fmla="val 8055"/>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6C24B5F2-59F5-3B4A-B7C4-22DF14124EEA}">
      <dsp:nvSpPr>
        <dsp:cNvPr id="0" name=""/>
        <dsp:cNvSpPr/>
      </dsp:nvSpPr>
      <dsp:spPr>
        <a:xfrm>
          <a:off x="271943" y="35826"/>
          <a:ext cx="575030" cy="575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Plan</a:t>
          </a:r>
          <a:endParaRPr lang="en-US" sz="1300" kern="1200" dirty="0"/>
        </a:p>
      </dsp:txBody>
      <dsp:txXfrm>
        <a:off x="271943" y="35826"/>
        <a:ext cx="575030" cy="575030"/>
      </dsp:txXfrm>
    </dsp:sp>
    <dsp:sp modelId="{30C84352-3DB4-B243-9775-F7BAF98E0DA8}">
      <dsp:nvSpPr>
        <dsp:cNvPr id="0" name=""/>
        <dsp:cNvSpPr/>
      </dsp:nvSpPr>
      <dsp:spPr>
        <a:xfrm>
          <a:off x="235730" y="-386"/>
          <a:ext cx="1624025" cy="1624025"/>
        </a:xfrm>
        <a:prstGeom prst="circularArrow">
          <a:avLst>
            <a:gd name="adj1" fmla="val 6905"/>
            <a:gd name="adj2" fmla="val 465547"/>
            <a:gd name="adj3" fmla="val 16748597"/>
            <a:gd name="adj4" fmla="val 15185857"/>
            <a:gd name="adj5" fmla="val 8055"/>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2B32D2-6696-4560-948E-EA7E980DB774}" type="datetimeFigureOut">
              <a:rPr lang="ru-RU" smtClean="0"/>
              <a:t>06.03.2017</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CDD86-F5E6-4E8B-86D2-18087948A81A}" type="slidenum">
              <a:rPr lang="ru-RU" smtClean="0"/>
              <a:t>‹#›</a:t>
            </a:fld>
            <a:endParaRPr lang="ru-RU" dirty="0"/>
          </a:p>
        </p:txBody>
      </p:sp>
    </p:spTree>
    <p:extLst>
      <p:ext uri="{BB962C8B-B14F-4D97-AF65-F5344CB8AC3E}">
        <p14:creationId xmlns:p14="http://schemas.microsoft.com/office/powerpoint/2010/main" val="167761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synchronizes alignment, collaboration, and delivery for large numbers of agile teams. It supports both software and systems development, from the modest scale of under 100 practitioners to the largest software solutions and complex cyber-physical systems; systems that require thousands of people to create and maintain. </a:t>
            </a:r>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was developed in the field, based on helping customers solve their most challenging scaling problems. </a:t>
            </a:r>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leverages three primary bodies of knowledge: Agile development, Lean product development, and systems thinking.</a:t>
            </a:r>
            <a:r>
              <a:rPr lang="en-US" sz="1200" b="0" i="0" kern="1200" baseline="300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was initially developed in the field and was elaborated in Dean </a:t>
            </a:r>
            <a:r>
              <a:rPr lang="en-US" sz="1200" b="0" i="0" kern="1200" dirty="0" err="1" smtClean="0">
                <a:solidFill>
                  <a:schemeClr val="tx1"/>
                </a:solidFill>
                <a:effectLst/>
                <a:latin typeface="+mn-lt"/>
                <a:ea typeface="+mn-ea"/>
                <a:cs typeface="+mn-cs"/>
              </a:rPr>
              <a:t>Leffingwell's</a:t>
            </a:r>
            <a:r>
              <a:rPr lang="en-US" sz="1200" b="0" i="0" kern="1200" dirty="0" smtClean="0">
                <a:solidFill>
                  <a:schemeClr val="tx1"/>
                </a:solidFill>
                <a:effectLst/>
                <a:latin typeface="+mn-lt"/>
                <a:ea typeface="+mn-ea"/>
                <a:cs typeface="+mn-cs"/>
              </a:rPr>
              <a:t> books and blog. Version 1.0 of </a:t>
            </a:r>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the first official release, was published in its current web site form in 2011. The latest version renamed "</a:t>
            </a:r>
            <a:r>
              <a:rPr lang="en-US" sz="1200" b="0" i="0" kern="1200" dirty="0" err="1" smtClean="0">
                <a:solidFill>
                  <a:schemeClr val="tx1"/>
                </a:solidFill>
                <a:effectLst/>
                <a:latin typeface="+mn-lt"/>
                <a:ea typeface="+mn-ea"/>
                <a:cs typeface="+mn-cs"/>
              </a:rPr>
              <a:t>SAFe</a:t>
            </a:r>
            <a:r>
              <a:rPr lang="en-US" sz="1200" b="0" i="0" kern="1200" dirty="0" smtClean="0">
                <a:solidFill>
                  <a:schemeClr val="tx1"/>
                </a:solidFill>
                <a:effectLst/>
                <a:latin typeface="+mn-lt"/>
                <a:ea typeface="+mn-ea"/>
                <a:cs typeface="+mn-cs"/>
              </a:rPr>
              <a:t> 4.0 for Lean Software and Systems Engineering", was released in January 2016</a:t>
            </a:r>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2</a:t>
            </a:fld>
            <a:endParaRPr lang="ru-RU" dirty="0"/>
          </a:p>
        </p:txBody>
      </p:sp>
    </p:spTree>
    <p:extLst>
      <p:ext uri="{BB962C8B-B14F-4D97-AF65-F5344CB8AC3E}">
        <p14:creationId xmlns:p14="http://schemas.microsoft.com/office/powerpoint/2010/main" val="70028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You'll get results like these:</a:t>
            </a:r>
          </a:p>
          <a:p>
            <a:pPr marL="628650" lvl="1" indent="-171450">
              <a:buFont typeface="Arial" charset="0"/>
              <a:buChar char="•"/>
            </a:pPr>
            <a:r>
              <a:rPr lang="en-US" sz="1200" kern="1200" dirty="0" smtClean="0">
                <a:solidFill>
                  <a:schemeClr val="tx1"/>
                </a:solidFill>
                <a:effectLst/>
                <a:latin typeface="+mn-lt"/>
                <a:ea typeface="+mn-ea"/>
                <a:cs typeface="+mn-cs"/>
              </a:rPr>
              <a:t>Happier, more motivated employees</a:t>
            </a:r>
          </a:p>
          <a:p>
            <a:pPr marL="628650" lvl="1" indent="-171450">
              <a:buFont typeface="Arial" charset="0"/>
              <a:buChar char="•"/>
            </a:pPr>
            <a:r>
              <a:rPr lang="en-US" sz="1200" kern="1200" dirty="0" smtClean="0">
                <a:solidFill>
                  <a:schemeClr val="tx1"/>
                </a:solidFill>
                <a:effectLst/>
                <a:latin typeface="+mn-lt"/>
                <a:ea typeface="+mn-ea"/>
                <a:cs typeface="+mn-cs"/>
              </a:rPr>
              <a:t>30 to 75% faster time to market</a:t>
            </a:r>
          </a:p>
          <a:p>
            <a:pPr marL="628650" lvl="1" indent="-171450">
              <a:buFont typeface="Arial" charset="0"/>
              <a:buChar char="•"/>
            </a:pPr>
            <a:r>
              <a:rPr lang="en-US" sz="1200" kern="1200" dirty="0" smtClean="0">
                <a:solidFill>
                  <a:schemeClr val="tx1"/>
                </a:solidFill>
                <a:effectLst/>
                <a:latin typeface="+mn-lt"/>
                <a:ea typeface="+mn-ea"/>
                <a:cs typeface="+mn-cs"/>
              </a:rPr>
              <a:t>50%-plus defect reduction, and a </a:t>
            </a:r>
          </a:p>
          <a:p>
            <a:pPr marL="628650" lvl="1" indent="-171450">
              <a:buFont typeface="Arial" charset="0"/>
              <a:buChar char="•"/>
            </a:pPr>
            <a:r>
              <a:rPr lang="en-US" sz="1200" kern="1200" dirty="0" smtClean="0">
                <a:solidFill>
                  <a:schemeClr val="tx1"/>
                </a:solidFill>
                <a:effectLst/>
                <a:latin typeface="+mn-lt"/>
                <a:ea typeface="+mn-ea"/>
                <a:cs typeface="+mn-cs"/>
              </a:rPr>
              <a:t>20 to 50% increase in productivity. </a:t>
            </a:r>
          </a:p>
          <a:p>
            <a:pPr marL="628650" lvl="1" indent="-171450">
              <a:buFont typeface="Arial"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some pretty impressive results </a:t>
            </a:r>
            <a:r>
              <a:rPr lang="en-US" sz="1200" kern="1200" dirty="0" err="1" smtClean="0">
                <a:solidFill>
                  <a:schemeClr val="tx1"/>
                </a:solidFill>
                <a:effectLst/>
                <a:latin typeface="+mn-lt"/>
                <a:ea typeface="+mn-ea"/>
                <a:cs typeface="+mn-cs"/>
              </a:rPr>
              <a:t>results</a:t>
            </a:r>
            <a:r>
              <a:rPr lang="en-US" sz="1200" kern="1200" dirty="0" smtClean="0">
                <a:solidFill>
                  <a:schemeClr val="tx1"/>
                </a:solidFill>
                <a:effectLst/>
                <a:latin typeface="+mn-lt"/>
                <a:ea typeface="+mn-ea"/>
                <a:cs typeface="+mn-cs"/>
              </a:rPr>
              <a:t> and may sound like something that’s tough to believe or marketing hyperbole…..</a:t>
            </a:r>
          </a:p>
          <a:p>
            <a:endParaRPr lang="en-US" dirty="0" smtClean="0"/>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11</a:t>
            </a:fld>
            <a:endParaRPr lang="ru-RU" dirty="0"/>
          </a:p>
        </p:txBody>
      </p:sp>
    </p:spTree>
    <p:extLst>
      <p:ext uri="{BB962C8B-B14F-4D97-AF65-F5344CB8AC3E}">
        <p14:creationId xmlns:p14="http://schemas.microsoft.com/office/powerpoint/2010/main" val="2379506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err="1" smtClean="0">
                <a:solidFill>
                  <a:schemeClr val="tx1"/>
                </a:solidFill>
                <a:effectLst/>
                <a:latin typeface="+mn-lt"/>
                <a:ea typeface="+mn-ea"/>
                <a:cs typeface="+mn-cs"/>
              </a:rPr>
              <a:t>SAFe</a:t>
            </a:r>
            <a:r>
              <a:rPr lang="en-US" sz="1200" kern="1200" dirty="0" smtClean="0">
                <a:solidFill>
                  <a:schemeClr val="tx1"/>
                </a:solidFill>
                <a:effectLst/>
                <a:latin typeface="+mn-lt"/>
                <a:ea typeface="+mn-ea"/>
                <a:cs typeface="+mn-cs"/>
              </a:rPr>
              <a:t> is bused on a number of immutable, underlying Lean and</a:t>
            </a:r>
            <a:r>
              <a:rPr lang="en-US" sz="1200" kern="1200" baseline="0" dirty="0" smtClean="0">
                <a:solidFill>
                  <a:schemeClr val="tx1"/>
                </a:solidFill>
                <a:effectLst/>
                <a:latin typeface="+mn-lt"/>
                <a:ea typeface="+mn-ea"/>
                <a:cs typeface="+mn-cs"/>
              </a:rPr>
              <a:t> Agile principles. These are the fundamental tenets, the basic truths and economic underpinnings that drive the roles and practices that make </a:t>
            </a:r>
            <a:r>
              <a:rPr lang="en-US" sz="1200" kern="1200" baseline="0" dirty="0" err="1" smtClean="0">
                <a:solidFill>
                  <a:schemeClr val="tx1"/>
                </a:solidFill>
                <a:effectLst/>
                <a:latin typeface="+mn-lt"/>
                <a:ea typeface="+mn-ea"/>
                <a:cs typeface="+mn-cs"/>
              </a:rPr>
              <a:t>SAFe</a:t>
            </a:r>
            <a:r>
              <a:rPr lang="en-US" sz="1200" kern="1200" baseline="0" dirty="0" smtClean="0">
                <a:solidFill>
                  <a:schemeClr val="tx1"/>
                </a:solidFill>
                <a:effectLst/>
                <a:latin typeface="+mn-lt"/>
                <a:ea typeface="+mn-ea"/>
                <a:cs typeface="+mn-cs"/>
              </a:rPr>
              <a:t> effective. The nine principles are:</a:t>
            </a:r>
            <a:endParaRPr lang="en-US" sz="1200" kern="1200" dirty="0" smtClean="0">
              <a:solidFill>
                <a:schemeClr val="tx1"/>
              </a:solidFill>
              <a:effectLst/>
              <a:latin typeface="+mn-lt"/>
              <a:ea typeface="+mn-ea"/>
              <a:cs typeface="+mn-cs"/>
            </a:endParaRPr>
          </a:p>
          <a:p>
            <a:pPr>
              <a:lnSpc>
                <a:spcPct val="120000"/>
              </a:lnSpc>
              <a:spcBef>
                <a:spcPts val="300"/>
              </a:spcBef>
              <a:spcAft>
                <a:spcPts val="300"/>
              </a:spcAft>
            </a:pPr>
            <a:r>
              <a:rPr lang="en-US" dirty="0" smtClean="0">
                <a:solidFill>
                  <a:srgbClr val="323232"/>
                </a:solidFill>
                <a:latin typeface="Arial"/>
                <a:cs typeface="Arial"/>
              </a:rPr>
              <a:t>1 - Take an economic view</a:t>
            </a:r>
          </a:p>
          <a:p>
            <a:pPr>
              <a:lnSpc>
                <a:spcPct val="120000"/>
              </a:lnSpc>
              <a:spcBef>
                <a:spcPts val="300"/>
              </a:spcBef>
              <a:spcAft>
                <a:spcPts val="300"/>
              </a:spcAft>
            </a:pPr>
            <a:r>
              <a:rPr lang="en-US" dirty="0" smtClean="0">
                <a:solidFill>
                  <a:srgbClr val="323232"/>
                </a:solidFill>
                <a:latin typeface="Arial"/>
                <a:cs typeface="Arial"/>
              </a:rPr>
              <a:t>2 - Apply systems thinking</a:t>
            </a:r>
          </a:p>
          <a:p>
            <a:pPr>
              <a:lnSpc>
                <a:spcPct val="120000"/>
              </a:lnSpc>
              <a:spcBef>
                <a:spcPts val="300"/>
              </a:spcBef>
              <a:spcAft>
                <a:spcPts val="300"/>
              </a:spcAft>
            </a:pPr>
            <a:r>
              <a:rPr lang="en-US" dirty="0" smtClean="0">
                <a:solidFill>
                  <a:srgbClr val="323232"/>
                </a:solidFill>
                <a:latin typeface="Arial"/>
                <a:cs typeface="Arial"/>
              </a:rPr>
              <a:t>3 - Assume variability; preserve options</a:t>
            </a:r>
          </a:p>
          <a:p>
            <a:pPr>
              <a:lnSpc>
                <a:spcPct val="120000"/>
              </a:lnSpc>
              <a:spcBef>
                <a:spcPts val="300"/>
              </a:spcBef>
              <a:spcAft>
                <a:spcPts val="300"/>
              </a:spcAft>
            </a:pPr>
            <a:r>
              <a:rPr lang="en-US" dirty="0" smtClean="0">
                <a:solidFill>
                  <a:srgbClr val="323232"/>
                </a:solidFill>
                <a:latin typeface="Arial"/>
                <a:cs typeface="Arial"/>
              </a:rPr>
              <a:t>4 - Build incrementally with fast, integrated learning cycles</a:t>
            </a:r>
          </a:p>
          <a:p>
            <a:pPr>
              <a:lnSpc>
                <a:spcPct val="120000"/>
              </a:lnSpc>
              <a:spcBef>
                <a:spcPts val="300"/>
              </a:spcBef>
              <a:spcAft>
                <a:spcPts val="300"/>
              </a:spcAft>
            </a:pPr>
            <a:r>
              <a:rPr lang="en-US" dirty="0" smtClean="0">
                <a:solidFill>
                  <a:srgbClr val="323232"/>
                </a:solidFill>
                <a:latin typeface="Arial"/>
                <a:cs typeface="Arial"/>
              </a:rPr>
              <a:t>5 - Base milestones on objective evaluation of working systems</a:t>
            </a:r>
          </a:p>
          <a:p>
            <a:pPr>
              <a:lnSpc>
                <a:spcPct val="120000"/>
              </a:lnSpc>
              <a:spcBef>
                <a:spcPts val="300"/>
              </a:spcBef>
              <a:spcAft>
                <a:spcPts val="300"/>
              </a:spcAft>
            </a:pPr>
            <a:r>
              <a:rPr lang="en-US" spc="-45" dirty="0" smtClean="0">
                <a:solidFill>
                  <a:srgbClr val="323232"/>
                </a:solidFill>
                <a:latin typeface="Arial"/>
                <a:cs typeface="Arial"/>
              </a:rPr>
              <a:t>6 - Visualize and limit WIP, reduce batch sizes, and manage queue lengths </a:t>
            </a:r>
          </a:p>
          <a:p>
            <a:pPr>
              <a:lnSpc>
                <a:spcPct val="120000"/>
              </a:lnSpc>
              <a:spcBef>
                <a:spcPts val="300"/>
              </a:spcBef>
              <a:spcAft>
                <a:spcPts val="300"/>
              </a:spcAft>
            </a:pPr>
            <a:r>
              <a:rPr lang="en-US" dirty="0" smtClean="0">
                <a:solidFill>
                  <a:srgbClr val="323232"/>
                </a:solidFill>
                <a:latin typeface="Arial"/>
                <a:cs typeface="Arial"/>
              </a:rPr>
              <a:t>7 - Apply cadence, synchronize with cross-domain planning</a:t>
            </a:r>
          </a:p>
          <a:p>
            <a:pPr>
              <a:lnSpc>
                <a:spcPct val="120000"/>
              </a:lnSpc>
              <a:spcBef>
                <a:spcPts val="300"/>
              </a:spcBef>
              <a:spcAft>
                <a:spcPts val="300"/>
              </a:spcAft>
            </a:pPr>
            <a:r>
              <a:rPr lang="en-US" dirty="0" smtClean="0">
                <a:solidFill>
                  <a:srgbClr val="323232"/>
                </a:solidFill>
                <a:latin typeface="Arial"/>
                <a:cs typeface="Arial"/>
              </a:rPr>
              <a:t>8 - Unlock the intrinsic motivation of knowledge workers</a:t>
            </a:r>
          </a:p>
          <a:p>
            <a:pPr>
              <a:lnSpc>
                <a:spcPct val="120000"/>
              </a:lnSpc>
              <a:spcBef>
                <a:spcPts val="300"/>
              </a:spcBef>
              <a:spcAft>
                <a:spcPts val="300"/>
              </a:spcAft>
            </a:pPr>
            <a:r>
              <a:rPr lang="en-US" dirty="0" smtClean="0">
                <a:solidFill>
                  <a:srgbClr val="323232"/>
                </a:solidFill>
                <a:latin typeface="Arial"/>
                <a:cs typeface="Arial"/>
              </a:rPr>
              <a:t>9 - Decentralize decision-making</a:t>
            </a:r>
          </a:p>
          <a:p>
            <a:endParaRPr lang="en-US" sz="1200" kern="1200" dirty="0" smtClean="0">
              <a:solidFill>
                <a:schemeClr val="tx1"/>
              </a:solidFill>
              <a:effectLst/>
              <a:latin typeface="+mn-lt"/>
              <a:ea typeface="+mn-ea"/>
              <a:cs typeface="+mn-cs"/>
            </a:endParaRPr>
          </a:p>
          <a:p>
            <a:endParaRPr lang="en-US" dirty="0" smtClean="0"/>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3</a:t>
            </a:fld>
            <a:endParaRPr lang="ru-RU" dirty="0"/>
          </a:p>
        </p:txBody>
      </p:sp>
    </p:spTree>
    <p:extLst>
      <p:ext uri="{BB962C8B-B14F-4D97-AF65-F5344CB8AC3E}">
        <p14:creationId xmlns:p14="http://schemas.microsoft.com/office/powerpoint/2010/main" val="19005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first look at the economics of Agile development.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Specifically: </a:t>
            </a:r>
            <a:r>
              <a:rPr lang="en-US" sz="1200" b="1" kern="1200" dirty="0" smtClean="0">
                <a:solidFill>
                  <a:schemeClr val="tx1"/>
                </a:solidFill>
                <a:effectLst/>
                <a:latin typeface="+mn-lt"/>
                <a:ea typeface="+mn-ea"/>
                <a:cs typeface="+mn-cs"/>
              </a:rPr>
              <a:t>Building incrementally accelerates value delivery</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Traditionally, we looked at things as a series of steps. Our traditional waterfall life cycle had us doing what made sense: We did our requirements, our design, our implementation, and our verification—in that order. It's hard to argue with that; you couldn't do the implementation before you did the requirements, for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we've learned a few things in the last couple of decades, and we now understand that it's possible—with the right constructs, the right thinking, and the right culture—to develop and deliver incrementally….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that's the basic nature of Agile and Lean development, as compared to our traditional development models.</a:t>
            </a:r>
            <a:endParaRPr lang="en-US"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F48CDD86-F5E6-4E8B-86D2-18087948A81A}" type="slidenum">
              <a:rPr lang="ru-RU" smtClean="0"/>
              <a:t>4</a:t>
            </a:fld>
            <a:endParaRPr lang="ru-RU" dirty="0"/>
          </a:p>
        </p:txBody>
      </p:sp>
    </p:spTree>
    <p:extLst>
      <p:ext uri="{BB962C8B-B14F-4D97-AF65-F5344CB8AC3E}">
        <p14:creationId xmlns:p14="http://schemas.microsoft.com/office/powerpoint/2010/main" val="310046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see that it's organized around teams—teams are the fundamental construct. </a:t>
            </a:r>
            <a:r>
              <a:rPr lang="en-US" sz="1200" b="1" kern="1200" dirty="0" smtClean="0">
                <a:solidFill>
                  <a:schemeClr val="tx1"/>
                </a:solidFill>
                <a:effectLst/>
                <a:latin typeface="+mn-lt"/>
                <a:ea typeface="+mn-ea"/>
                <a:cs typeface="+mn-cs"/>
              </a:rPr>
              <a:t>Teams</a:t>
            </a:r>
            <a:r>
              <a:rPr lang="en-US" sz="1200" kern="1200" dirty="0" smtClean="0">
                <a:solidFill>
                  <a:schemeClr val="tx1"/>
                </a:solidFill>
                <a:effectLst/>
                <a:latin typeface="+mn-lt"/>
                <a:ea typeface="+mn-ea"/>
                <a:cs typeface="+mn-cs"/>
              </a:rPr>
              <a:t> are the goose that lay our Agile golden egg, and we want to create teams and help them be and stay incented to do their best work.</a:t>
            </a: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Program Level</a:t>
            </a:r>
            <a:r>
              <a:rPr lang="en-US" sz="1200" kern="1200" dirty="0" smtClean="0">
                <a:solidFill>
                  <a:schemeClr val="tx1"/>
                </a:solidFill>
                <a:effectLst/>
                <a:latin typeface="+mn-lt"/>
                <a:ea typeface="+mn-ea"/>
                <a:cs typeface="+mn-cs"/>
              </a:rPr>
              <a:t>, where a group of </a:t>
            </a:r>
            <a:r>
              <a:rPr lang="en-US" sz="1200" b="1" kern="1200" dirty="0" smtClean="0">
                <a:solidFill>
                  <a:schemeClr val="tx1"/>
                </a:solidFill>
                <a:effectLst/>
                <a:latin typeface="+mn-lt"/>
                <a:ea typeface="+mn-ea"/>
                <a:cs typeface="+mn-cs"/>
              </a:rPr>
              <a:t>Agile Teams</a:t>
            </a:r>
            <a:r>
              <a:rPr lang="en-US" sz="1200" kern="1200" dirty="0" smtClean="0">
                <a:solidFill>
                  <a:schemeClr val="tx1"/>
                </a:solidFill>
                <a:effectLst/>
                <a:latin typeface="+mn-lt"/>
                <a:ea typeface="+mn-ea"/>
                <a:cs typeface="+mn-cs"/>
              </a:rPr>
              <a:t> work together to deliver a larger solution, is indicated here. </a:t>
            </a:r>
          </a:p>
          <a:p>
            <a:r>
              <a:rPr lang="en-US" sz="1200" kern="1200" dirty="0" smtClean="0">
                <a:solidFill>
                  <a:schemeClr val="tx1"/>
                </a:solidFill>
                <a:effectLst/>
                <a:latin typeface="+mn-lt"/>
                <a:ea typeface="+mn-ea"/>
                <a:cs typeface="+mn-cs"/>
              </a:rPr>
              <a:t>And of course </a:t>
            </a:r>
            <a:r>
              <a:rPr lang="en-US" sz="1200" b="1" kern="1200" dirty="0" smtClean="0">
                <a:solidFill>
                  <a:schemeClr val="tx1"/>
                </a:solidFill>
                <a:effectLst/>
                <a:latin typeface="+mn-lt"/>
                <a:ea typeface="+mn-ea"/>
                <a:cs typeface="+mn-cs"/>
              </a:rPr>
              <a:t>the Customer</a:t>
            </a:r>
            <a:r>
              <a:rPr lang="en-US" sz="1200" kern="1200" dirty="0" smtClean="0">
                <a:solidFill>
                  <a:schemeClr val="tx1"/>
                </a:solidFill>
                <a:effectLst/>
                <a:latin typeface="+mn-lt"/>
                <a:ea typeface="+mn-ea"/>
                <a:cs typeface="+mn-cs"/>
              </a:rPr>
              <a:t> is part of our </a:t>
            </a:r>
            <a:r>
              <a:rPr lang="en-US" sz="1200" b="1" kern="1200" dirty="0" smtClean="0">
                <a:solidFill>
                  <a:schemeClr val="tx1"/>
                </a:solidFill>
                <a:effectLst/>
                <a:latin typeface="+mn-lt"/>
                <a:ea typeface="+mn-ea"/>
                <a:cs typeface="+mn-cs"/>
              </a:rPr>
              <a:t>Solution</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larger structure in the middle is the </a:t>
            </a:r>
            <a:r>
              <a:rPr lang="en-US" sz="1200" b="1" kern="1200" dirty="0" smtClean="0">
                <a:solidFill>
                  <a:schemeClr val="tx1"/>
                </a:solidFill>
                <a:effectLst/>
                <a:latin typeface="+mn-lt"/>
                <a:ea typeface="+mn-ea"/>
                <a:cs typeface="+mn-cs"/>
              </a:rPr>
              <a:t>Agile Release Train</a:t>
            </a:r>
            <a:r>
              <a:rPr lang="en-US" sz="1200" kern="1200" dirty="0" smtClean="0">
                <a:solidFill>
                  <a:schemeClr val="tx1"/>
                </a:solidFill>
                <a:effectLst/>
                <a:latin typeface="+mn-lt"/>
                <a:ea typeface="+mn-ea"/>
                <a:cs typeface="+mn-cs"/>
              </a:rPr>
              <a:t>, which I'll come back to in a second. The Agile Release Train is the organizational construct—typically virtual—that delivers solutions. </a:t>
            </a:r>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5</a:t>
            </a:fld>
            <a:endParaRPr lang="ru-RU" dirty="0"/>
          </a:p>
        </p:txBody>
      </p:sp>
    </p:spTree>
    <p:extLst>
      <p:ext uri="{BB962C8B-B14F-4D97-AF65-F5344CB8AC3E}">
        <p14:creationId xmlns:p14="http://schemas.microsoft.com/office/powerpoint/2010/main" val="212999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Agile teams apply test automation, and that supports rapid regression testing. </a:t>
            </a:r>
          </a:p>
          <a:p>
            <a:r>
              <a:rPr lang="en-US" sz="1200" kern="1200" dirty="0" smtClean="0">
                <a:solidFill>
                  <a:schemeClr val="tx1"/>
                </a:solidFill>
                <a:effectLst/>
                <a:latin typeface="+mn-lt"/>
                <a:ea typeface="+mn-ea"/>
                <a:cs typeface="+mn-cs"/>
              </a:rPr>
              <a:t>Why do we need that? </a:t>
            </a:r>
          </a:p>
          <a:p>
            <a:pPr lvl="1"/>
            <a:r>
              <a:rPr lang="en-US" sz="1200" kern="1200" dirty="0" smtClean="0">
                <a:solidFill>
                  <a:schemeClr val="tx1"/>
                </a:solidFill>
                <a:effectLst/>
                <a:latin typeface="+mn-lt"/>
                <a:ea typeface="+mn-ea"/>
                <a:cs typeface="+mn-cs"/>
              </a:rPr>
              <a:t>Because when we're providing these basic cycles, each time we make a change we have to make sure that the system still works. Some degree of test automation is going to be mandatory for that. </a:t>
            </a:r>
          </a:p>
          <a:p>
            <a:r>
              <a:rPr lang="en-US" sz="1200" kern="1200" dirty="0" smtClean="0">
                <a:solidFill>
                  <a:schemeClr val="tx1"/>
                </a:solidFill>
                <a:effectLst/>
                <a:latin typeface="+mn-lt"/>
                <a:ea typeface="+mn-ea"/>
                <a:cs typeface="+mn-cs"/>
              </a:rPr>
              <a:t>The tests need to be implemented in the same iteration as the code.</a:t>
            </a:r>
          </a:p>
          <a:p>
            <a:r>
              <a:rPr lang="en-US" sz="1200" kern="1200" dirty="0" smtClean="0">
                <a:solidFill>
                  <a:schemeClr val="tx1"/>
                </a:solidFill>
                <a:effectLst/>
                <a:latin typeface="+mn-lt"/>
                <a:ea typeface="+mn-ea"/>
                <a:cs typeface="+mn-cs"/>
              </a:rPr>
              <a:t>Tests are maintained under version control; they're part of your system.</a:t>
            </a:r>
          </a:p>
          <a:p>
            <a:r>
              <a:rPr lang="en-US" sz="1200" kern="1200" dirty="0" smtClean="0">
                <a:solidFill>
                  <a:schemeClr val="tx1"/>
                </a:solidFill>
                <a:effectLst/>
                <a:latin typeface="+mn-lt"/>
                <a:ea typeface="+mn-ea"/>
                <a:cs typeface="+mn-cs"/>
              </a:rPr>
              <a:t>Passing and not-passing tests are the real progress indicators.</a:t>
            </a:r>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6</a:t>
            </a:fld>
            <a:endParaRPr lang="ru-RU" dirty="0"/>
          </a:p>
        </p:txBody>
      </p:sp>
    </p:spTree>
    <p:extLst>
      <p:ext uri="{BB962C8B-B14F-4D97-AF65-F5344CB8AC3E}">
        <p14:creationId xmlns:p14="http://schemas.microsoft.com/office/powerpoint/2010/main" val="396807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all starts with the </a:t>
            </a:r>
            <a:r>
              <a:rPr lang="en-US" sz="1200" i="1" kern="1200" dirty="0" smtClean="0">
                <a:solidFill>
                  <a:schemeClr val="tx1"/>
                </a:solidFill>
                <a:effectLst/>
                <a:latin typeface="+mn-lt"/>
                <a:ea typeface="+mn-ea"/>
                <a:cs typeface="+mn-cs"/>
              </a:rPr>
              <a:t>Agile Team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They're cross-functional, largely self-organizing, and largely self-managing.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can define, build, and test a thing of value. They apply that basic scientific practice in what we call iterations, or sprints: plan, do, check, adjust.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do that on a cadence, they do it frequently, they do it routinely. Really, that's all they do; that is their development model. Plan, do, check, adjust, and deliver value every two weeks.</a:t>
            </a:r>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7</a:t>
            </a:fld>
            <a:endParaRPr lang="ru-RU" dirty="0"/>
          </a:p>
        </p:txBody>
      </p:sp>
    </p:spTree>
    <p:extLst>
      <p:ext uri="{BB962C8B-B14F-4D97-AF65-F5344CB8AC3E}">
        <p14:creationId xmlns:p14="http://schemas.microsoft.com/office/powerpoint/2010/main" val="237950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They work together and take an approach that says, "</a:t>
            </a:r>
            <a:r>
              <a:rPr lang="en-US" sz="1200" i="1" kern="1200" dirty="0" smtClean="0">
                <a:solidFill>
                  <a:schemeClr val="tx1"/>
                </a:solidFill>
                <a:effectLst/>
                <a:latin typeface="+mn-lt"/>
                <a:ea typeface="+mn-ea"/>
                <a:cs typeface="+mn-cs"/>
              </a:rPr>
              <a:t>Let's take these plan-do-check cycles, and let's accumulate those into larger cycles.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call this the Agile Release Train. </a:t>
            </a:r>
          </a:p>
          <a:p>
            <a:r>
              <a:rPr lang="en-US" sz="1200" kern="1200" dirty="0" smtClean="0">
                <a:solidFill>
                  <a:schemeClr val="tx1"/>
                </a:solidFill>
                <a:effectLst/>
                <a:latin typeface="+mn-lt"/>
                <a:ea typeface="+mn-ea"/>
                <a:cs typeface="+mn-cs"/>
              </a:rPr>
              <a:t>The Agile Release Train aligns 50 to 125 practitioners to a common mission. </a:t>
            </a:r>
          </a:p>
          <a:p>
            <a:r>
              <a:rPr lang="en-US" sz="1200" kern="1200" dirty="0" smtClean="0">
                <a:solidFill>
                  <a:schemeClr val="tx1"/>
                </a:solidFill>
                <a:effectLst/>
                <a:latin typeface="+mn-lt"/>
                <a:ea typeface="+mn-ea"/>
                <a:cs typeface="+mn-cs"/>
              </a:rPr>
              <a:t>We apply cadence and synchronization, program increments every 6 to 12 weeks. So these sprints, or iterations in </a:t>
            </a:r>
            <a:r>
              <a:rPr lang="en-US" sz="1200" kern="1200" dirty="0" err="1" smtClean="0">
                <a:solidFill>
                  <a:schemeClr val="tx1"/>
                </a:solidFill>
                <a:effectLst/>
                <a:latin typeface="+mn-lt"/>
                <a:ea typeface="+mn-ea"/>
                <a:cs typeface="+mn-cs"/>
              </a:rPr>
              <a:t>SAFe</a:t>
            </a:r>
            <a:r>
              <a:rPr lang="en-US" sz="1200" kern="1200" dirty="0" smtClean="0">
                <a:solidFill>
                  <a:schemeClr val="tx1"/>
                </a:solidFill>
                <a:effectLst/>
                <a:latin typeface="+mn-lt"/>
                <a:ea typeface="+mn-ea"/>
                <a:cs typeface="+mn-cs"/>
              </a:rPr>
              <a:t>, add up very quickly into larger amounts of value.</a:t>
            </a:r>
          </a:p>
          <a:p>
            <a:r>
              <a:rPr lang="en-US" sz="1200" kern="1200" dirty="0" smtClean="0">
                <a:solidFill>
                  <a:schemeClr val="tx1"/>
                </a:solidFill>
                <a:effectLst/>
                <a:latin typeface="+mn-lt"/>
                <a:ea typeface="+mn-ea"/>
                <a:cs typeface="+mn-cs"/>
              </a:rPr>
              <a:t>We provide vision, roadmap, and architectural guidance. There may be 10 or 15 teams on this train. </a:t>
            </a:r>
          </a:p>
          <a:p>
            <a:r>
              <a:rPr lang="en-US" sz="1200" kern="1200" dirty="0" smtClean="0">
                <a:solidFill>
                  <a:schemeClr val="tx1"/>
                </a:solidFill>
                <a:effectLst/>
                <a:latin typeface="+mn-lt"/>
                <a:ea typeface="+mn-ea"/>
                <a:cs typeface="+mn-cs"/>
              </a:rPr>
              <a:t>For example: Let's say we're going to implement single sign-on….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need to decide how to do that, and we want everybody to do it the same way to make sure that we don't introduce security holes in our single sign-on mechanism.</a:t>
            </a:r>
          </a:p>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8</a:t>
            </a:fld>
            <a:endParaRPr lang="en-US" dirty="0"/>
          </a:p>
        </p:txBody>
      </p:sp>
    </p:spTree>
    <p:extLst>
      <p:ext uri="{BB962C8B-B14F-4D97-AF65-F5344CB8AC3E}">
        <p14:creationId xmlns:p14="http://schemas.microsoft.com/office/powerpoint/2010/main" val="115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For those of you building systems of modest scale—maybe systems or software products that you can build with 30 to 50 practitioners, or those without a lot of dependencies between them—what we’ve shown you so far are all you need: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team, the program, the Portfolio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when you hit this "expand" button shown here, you’ll get a 4th level.  The Value Stream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is designed for people designing really big systems, high-assurance systems, cyber-physical systems, trading systems.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systems that require hundreds and hundreds of people and typically many types of subsystems in order to build the larger solution.</a:t>
            </a:r>
          </a:p>
          <a:p>
            <a:endParaRPr lang="ru-RU" dirty="0"/>
          </a:p>
        </p:txBody>
      </p:sp>
      <p:sp>
        <p:nvSpPr>
          <p:cNvPr id="4" name="Номер слайда 3"/>
          <p:cNvSpPr>
            <a:spLocks noGrp="1"/>
          </p:cNvSpPr>
          <p:nvPr>
            <p:ph type="sldNum" sz="quarter" idx="10"/>
          </p:nvPr>
        </p:nvSpPr>
        <p:spPr/>
        <p:txBody>
          <a:bodyPr/>
          <a:lstStyle/>
          <a:p>
            <a:fld id="{F48CDD86-F5E6-4E8B-86D2-18087948A81A}" type="slidenum">
              <a:rPr lang="ru-RU" smtClean="0"/>
              <a:t>9</a:t>
            </a:fld>
            <a:endParaRPr lang="ru-RU" dirty="0"/>
          </a:p>
        </p:txBody>
      </p:sp>
    </p:spTree>
    <p:extLst>
      <p:ext uri="{BB962C8B-B14F-4D97-AF65-F5344CB8AC3E}">
        <p14:creationId xmlns:p14="http://schemas.microsoft.com/office/powerpoint/2010/main" val="250471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let's look at the Value Stream Level in a little more detail. Of course we apply cadence and synchronization—we always do. We use the same PI schedule that we did before. But now we're thinking about the fact that the individual trains work together to deliver the larger solution. </a:t>
            </a:r>
          </a:p>
          <a:p>
            <a:r>
              <a:rPr lang="en-US" sz="1200" kern="1200" dirty="0" smtClean="0">
                <a:solidFill>
                  <a:schemeClr val="tx1"/>
                </a:solidFill>
                <a:effectLst/>
                <a:latin typeface="+mn-lt"/>
                <a:ea typeface="+mn-ea"/>
                <a:cs typeface="+mn-cs"/>
              </a:rPr>
              <a:t>We need to establish some governance with Value Stream roles and an Economic Framework. Those are deep articles on the site that you can dive into at your leisure. </a:t>
            </a:r>
          </a:p>
          <a:p>
            <a:r>
              <a:rPr lang="en-US" sz="1200" kern="1200" dirty="0" smtClean="0">
                <a:solidFill>
                  <a:schemeClr val="tx1"/>
                </a:solidFill>
                <a:effectLst/>
                <a:latin typeface="+mn-lt"/>
                <a:ea typeface="+mn-ea"/>
                <a:cs typeface="+mn-cs"/>
              </a:rPr>
              <a:t>We manage what we call fixed and variable Solution Intent. So now we introduce the notion of the solution itself. Earlier we had stories and features—we didn't talk about them much, but we weren't overly concerned about that. </a:t>
            </a:r>
          </a:p>
          <a:p>
            <a:r>
              <a:rPr lang="en-US" sz="1200" kern="1200" dirty="0" smtClean="0">
                <a:solidFill>
                  <a:schemeClr val="tx1"/>
                </a:solidFill>
                <a:effectLst/>
                <a:latin typeface="+mn-lt"/>
                <a:ea typeface="+mn-ea"/>
                <a:cs typeface="+mn-cs"/>
              </a:rPr>
              <a:t>But now we really do have to know exactly what this system does at all times. And we manage the flow of capabilities with the Value Stream </a:t>
            </a:r>
            <a:r>
              <a:rPr lang="en-US" sz="1200" kern="1200" dirty="0" err="1" smtClean="0">
                <a:solidFill>
                  <a:schemeClr val="tx1"/>
                </a:solidFill>
                <a:effectLst/>
                <a:latin typeface="+mn-lt"/>
                <a:ea typeface="+mn-ea"/>
                <a:cs typeface="+mn-cs"/>
              </a:rPr>
              <a:t>Kanban</a:t>
            </a:r>
            <a:r>
              <a:rPr lang="en-US" sz="1200" kern="1200" dirty="0" smtClean="0">
                <a:solidFill>
                  <a:schemeClr val="tx1"/>
                </a:solidFill>
                <a:effectLst/>
                <a:latin typeface="+mn-lt"/>
                <a:ea typeface="+mn-ea"/>
                <a:cs typeface="+mn-cs"/>
              </a:rPr>
              <a:t>—similar to the Portfolio </a:t>
            </a:r>
            <a:r>
              <a:rPr lang="en-US" sz="1200" kern="1200" dirty="0" err="1" smtClean="0">
                <a:solidFill>
                  <a:schemeClr val="tx1"/>
                </a:solidFill>
                <a:effectLst/>
                <a:latin typeface="+mn-lt"/>
                <a:ea typeface="+mn-ea"/>
                <a:cs typeface="+mn-cs"/>
              </a:rPr>
              <a:t>Kanban</a:t>
            </a:r>
            <a:r>
              <a:rPr lang="en-US" sz="1200" kern="1200" dirty="0" smtClean="0">
                <a:solidFill>
                  <a:schemeClr val="tx1"/>
                </a:solidFill>
                <a:effectLst/>
                <a:latin typeface="+mn-lt"/>
                <a:ea typeface="+mn-ea"/>
                <a:cs typeface="+mn-cs"/>
              </a:rPr>
              <a:t>. And again, we integrate frequently. Deliver continuously. </a:t>
            </a:r>
          </a:p>
          <a:p>
            <a:r>
              <a:rPr lang="en-US" sz="1200" kern="120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frequently integrate and validate customer solutions.</a:t>
            </a:r>
          </a:p>
          <a:p>
            <a:endParaRPr lang="en-US" dirty="0"/>
          </a:p>
        </p:txBody>
      </p:sp>
      <p:sp>
        <p:nvSpPr>
          <p:cNvPr id="4" name="Slide Number Placeholder 3"/>
          <p:cNvSpPr>
            <a:spLocks noGrp="1"/>
          </p:cNvSpPr>
          <p:nvPr>
            <p:ph type="sldNum" sz="quarter" idx="10"/>
          </p:nvPr>
        </p:nvSpPr>
        <p:spPr/>
        <p:txBody>
          <a:bodyPr/>
          <a:lstStyle/>
          <a:p>
            <a:fld id="{F0EB2F42-7EB3-426A-AE0F-BE645EFDC311}" type="slidenum">
              <a:rPr lang="en-US" smtClean="0"/>
              <a:pPr/>
              <a:t>10</a:t>
            </a:fld>
            <a:endParaRPr lang="en-US" dirty="0"/>
          </a:p>
        </p:txBody>
      </p:sp>
    </p:spTree>
    <p:extLst>
      <p:ext uri="{BB962C8B-B14F-4D97-AF65-F5344CB8AC3E}">
        <p14:creationId xmlns:p14="http://schemas.microsoft.com/office/powerpoint/2010/main" val="628434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9C5D7757-3D99-47B0-BA07-4FABC4C5B24F}" type="datetimeFigureOut">
              <a:rPr lang="ru-RU" smtClean="0"/>
              <a:t>06.03.2017</a:t>
            </a:fld>
            <a:endParaRPr lang="ru-RU" dirty="0"/>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dirty="0"/>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08B0E4EF-C207-4E55-8E33-A7C2A9975658}"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5" name="Нижний колонтитул 4"/>
          <p:cNvSpPr>
            <a:spLocks noGrp="1"/>
          </p:cNvSpPr>
          <p:nvPr>
            <p:ph type="ftr" sz="quarter" idx="11"/>
          </p:nvPr>
        </p:nvSpPr>
        <p:spPr/>
        <p:txBody>
          <a:bodyPr/>
          <a:lstStyle>
            <a:extLst/>
          </a:lstStyle>
          <a:p>
            <a:endParaRPr lang="ru-RU" dirty="0"/>
          </a:p>
        </p:txBody>
      </p:sp>
      <p:sp>
        <p:nvSpPr>
          <p:cNvPr id="6" name="Номер слайда 5"/>
          <p:cNvSpPr>
            <a:spLocks noGrp="1"/>
          </p:cNvSpPr>
          <p:nvPr>
            <p:ph type="sldNum" sz="quarter" idx="12"/>
          </p:nvPr>
        </p:nvSpPr>
        <p:spPr/>
        <p:txBody>
          <a:bodyPr/>
          <a:lstStyle>
            <a:extLst/>
          </a:lstStyle>
          <a:p>
            <a:fld id="{08B0E4EF-C207-4E55-8E33-A7C2A9975658}"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5" name="Нижний колонтитул 4"/>
          <p:cNvSpPr>
            <a:spLocks noGrp="1"/>
          </p:cNvSpPr>
          <p:nvPr>
            <p:ph type="ftr" sz="quarter" idx="11"/>
          </p:nvPr>
        </p:nvSpPr>
        <p:spPr/>
        <p:txBody>
          <a:bodyPr/>
          <a:lstStyle>
            <a:extLst/>
          </a:lstStyle>
          <a:p>
            <a:endParaRPr lang="ru-RU" dirty="0"/>
          </a:p>
        </p:txBody>
      </p:sp>
      <p:sp>
        <p:nvSpPr>
          <p:cNvPr id="6" name="Номер слайда 5"/>
          <p:cNvSpPr>
            <a:spLocks noGrp="1"/>
          </p:cNvSpPr>
          <p:nvPr>
            <p:ph type="sldNum" sz="quarter" idx="12"/>
          </p:nvPr>
        </p:nvSpPr>
        <p:spPr/>
        <p:txBody>
          <a:bodyPr/>
          <a:lstStyle>
            <a:extLst/>
          </a:lstStyle>
          <a:p>
            <a:fld id="{08B0E4EF-C207-4E55-8E33-A7C2A9975658}"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5" name="Нижний колонтитул 4"/>
          <p:cNvSpPr>
            <a:spLocks noGrp="1"/>
          </p:cNvSpPr>
          <p:nvPr>
            <p:ph type="ftr" sz="quarter" idx="11"/>
          </p:nvPr>
        </p:nvSpPr>
        <p:spPr/>
        <p:txBody>
          <a:bodyPr/>
          <a:lstStyle>
            <a:extLst/>
          </a:lstStyle>
          <a:p>
            <a:endParaRPr lang="ru-RU" dirty="0"/>
          </a:p>
        </p:txBody>
      </p:sp>
      <p:sp>
        <p:nvSpPr>
          <p:cNvPr id="6" name="Номер слайда 5"/>
          <p:cNvSpPr>
            <a:spLocks noGrp="1"/>
          </p:cNvSpPr>
          <p:nvPr>
            <p:ph type="sldNum" sz="quarter" idx="12"/>
          </p:nvPr>
        </p:nvSpPr>
        <p:spPr/>
        <p:txBody>
          <a:bodyPr/>
          <a:lstStyle>
            <a:extLst/>
          </a:lstStyle>
          <a:p>
            <a:fld id="{08B0E4EF-C207-4E55-8E33-A7C2A9975658}" type="slidenum">
              <a:rPr lang="ru-RU" smtClean="0"/>
              <a:t>‹#›</a:t>
            </a:fld>
            <a:endParaRPr lang="ru-RU" dirty="0"/>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5" name="Нижний колонтитул 4"/>
          <p:cNvSpPr>
            <a:spLocks noGrp="1"/>
          </p:cNvSpPr>
          <p:nvPr>
            <p:ph type="ftr" sz="quarter" idx="11"/>
          </p:nvPr>
        </p:nvSpPr>
        <p:spPr/>
        <p:txBody>
          <a:bodyPr/>
          <a:lstStyle>
            <a:extLst/>
          </a:lstStyle>
          <a:p>
            <a:endParaRPr lang="ru-RU" dirty="0"/>
          </a:p>
        </p:txBody>
      </p:sp>
      <p:sp>
        <p:nvSpPr>
          <p:cNvPr id="6" name="Номер слайда 5"/>
          <p:cNvSpPr>
            <a:spLocks noGrp="1"/>
          </p:cNvSpPr>
          <p:nvPr>
            <p:ph type="sldNum" sz="quarter" idx="12"/>
          </p:nvPr>
        </p:nvSpPr>
        <p:spPr/>
        <p:txBody>
          <a:bodyPr/>
          <a:lstStyle>
            <a:extLst/>
          </a:lstStyle>
          <a:p>
            <a:fld id="{08B0E4EF-C207-4E55-8E33-A7C2A9975658}" type="slidenum">
              <a:rPr lang="ru-RU" smtClean="0"/>
              <a:t>‹#›</a:t>
            </a:fld>
            <a:endParaRPr lang="ru-RU" dirty="0"/>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6" name="Нижний колонтитул 5"/>
          <p:cNvSpPr>
            <a:spLocks noGrp="1"/>
          </p:cNvSpPr>
          <p:nvPr>
            <p:ph type="ftr" sz="quarter" idx="11"/>
          </p:nvPr>
        </p:nvSpPr>
        <p:spPr/>
        <p:txBody>
          <a:bodyPr/>
          <a:lstStyle>
            <a:extLst/>
          </a:lstStyle>
          <a:p>
            <a:endParaRPr lang="ru-RU" dirty="0"/>
          </a:p>
        </p:txBody>
      </p:sp>
      <p:sp>
        <p:nvSpPr>
          <p:cNvPr id="7" name="Номер слайда 6"/>
          <p:cNvSpPr>
            <a:spLocks noGrp="1"/>
          </p:cNvSpPr>
          <p:nvPr>
            <p:ph type="sldNum" sz="quarter" idx="12"/>
          </p:nvPr>
        </p:nvSpPr>
        <p:spPr/>
        <p:txBody>
          <a:bodyPr/>
          <a:lstStyle>
            <a:extLst/>
          </a:lstStyle>
          <a:p>
            <a:fld id="{08B0E4EF-C207-4E55-8E33-A7C2A9975658}" type="slidenum">
              <a:rPr lang="ru-RU" smtClean="0"/>
              <a:t>‹#›</a:t>
            </a:fld>
            <a:endParaRPr lang="ru-RU" dirty="0"/>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8" name="Нижний колонтитул 7"/>
          <p:cNvSpPr>
            <a:spLocks noGrp="1"/>
          </p:cNvSpPr>
          <p:nvPr>
            <p:ph type="ftr" sz="quarter" idx="11"/>
          </p:nvPr>
        </p:nvSpPr>
        <p:spPr/>
        <p:txBody>
          <a:bodyPr/>
          <a:lstStyle>
            <a:extLst/>
          </a:lstStyle>
          <a:p>
            <a:endParaRPr lang="ru-RU" dirty="0"/>
          </a:p>
        </p:txBody>
      </p:sp>
      <p:sp>
        <p:nvSpPr>
          <p:cNvPr id="9" name="Номер слайда 8"/>
          <p:cNvSpPr>
            <a:spLocks noGrp="1"/>
          </p:cNvSpPr>
          <p:nvPr>
            <p:ph type="sldNum" sz="quarter" idx="12"/>
          </p:nvPr>
        </p:nvSpPr>
        <p:spPr/>
        <p:txBody>
          <a:bodyPr/>
          <a:lstStyle>
            <a:extLst/>
          </a:lstStyle>
          <a:p>
            <a:fld id="{08B0E4EF-C207-4E55-8E33-A7C2A9975658}" type="slidenum">
              <a:rPr lang="ru-RU" smtClean="0"/>
              <a:t>‹#›</a:t>
            </a:fld>
            <a:endParaRPr lang="ru-RU"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4" name="Нижний колонтитул 3"/>
          <p:cNvSpPr>
            <a:spLocks noGrp="1"/>
          </p:cNvSpPr>
          <p:nvPr>
            <p:ph type="ftr" sz="quarter" idx="11"/>
          </p:nvPr>
        </p:nvSpPr>
        <p:spPr/>
        <p:txBody>
          <a:bodyPr/>
          <a:lstStyle>
            <a:extLst/>
          </a:lstStyle>
          <a:p>
            <a:endParaRPr lang="ru-RU" dirty="0"/>
          </a:p>
        </p:txBody>
      </p:sp>
      <p:sp>
        <p:nvSpPr>
          <p:cNvPr id="5" name="Номер слайда 4"/>
          <p:cNvSpPr>
            <a:spLocks noGrp="1"/>
          </p:cNvSpPr>
          <p:nvPr>
            <p:ph type="sldNum" sz="quarter" idx="12"/>
          </p:nvPr>
        </p:nvSpPr>
        <p:spPr/>
        <p:txBody>
          <a:bodyPr/>
          <a:lstStyle>
            <a:extLst/>
          </a:lstStyle>
          <a:p>
            <a:fld id="{08B0E4EF-C207-4E55-8E33-A7C2A9975658}" type="slidenum">
              <a:rPr lang="ru-RU" smtClean="0"/>
              <a:t>‹#›</a:t>
            </a:fld>
            <a:endParaRPr lang="ru-RU" dirty="0"/>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9C5D7757-3D99-47B0-BA07-4FABC4C5B24F}" type="datetimeFigureOut">
              <a:rPr lang="ru-RU" smtClean="0"/>
              <a:t>06.03.2017</a:t>
            </a:fld>
            <a:endParaRPr lang="ru-RU" dirty="0"/>
          </a:p>
        </p:txBody>
      </p:sp>
      <p:sp>
        <p:nvSpPr>
          <p:cNvPr id="3" name="Нижний колонтитул 2"/>
          <p:cNvSpPr>
            <a:spLocks noGrp="1"/>
          </p:cNvSpPr>
          <p:nvPr>
            <p:ph type="ftr" sz="quarter" idx="11"/>
          </p:nvPr>
        </p:nvSpPr>
        <p:spPr/>
        <p:txBody>
          <a:bodyPr/>
          <a:lstStyle>
            <a:extLst/>
          </a:lstStyle>
          <a:p>
            <a:endParaRPr lang="ru-RU" dirty="0"/>
          </a:p>
        </p:txBody>
      </p:sp>
      <p:sp>
        <p:nvSpPr>
          <p:cNvPr id="4" name="Номер слайда 3"/>
          <p:cNvSpPr>
            <a:spLocks noGrp="1"/>
          </p:cNvSpPr>
          <p:nvPr>
            <p:ph type="sldNum" sz="quarter" idx="12"/>
          </p:nvPr>
        </p:nvSpPr>
        <p:spPr/>
        <p:txBody>
          <a:bodyPr/>
          <a:lstStyle>
            <a:extLst/>
          </a:lstStyle>
          <a:p>
            <a:fld id="{08B0E4EF-C207-4E55-8E33-A7C2A9975658}"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9C5D7757-3D99-47B0-BA07-4FABC4C5B24F}" type="datetimeFigureOut">
              <a:rPr lang="ru-RU" smtClean="0"/>
              <a:t>06.03.2017</a:t>
            </a:fld>
            <a:endParaRPr lang="ru-RU" dirty="0"/>
          </a:p>
        </p:txBody>
      </p:sp>
      <p:sp>
        <p:nvSpPr>
          <p:cNvPr id="6" name="Нижний колонтитул 5"/>
          <p:cNvSpPr>
            <a:spLocks noGrp="1"/>
          </p:cNvSpPr>
          <p:nvPr>
            <p:ph type="ftr" sz="quarter" idx="11"/>
          </p:nvPr>
        </p:nvSpPr>
        <p:spPr/>
        <p:txBody>
          <a:bodyPr/>
          <a:lstStyle>
            <a:extLst/>
          </a:lstStyle>
          <a:p>
            <a:endParaRPr lang="ru-RU" dirty="0"/>
          </a:p>
        </p:txBody>
      </p:sp>
      <p:sp>
        <p:nvSpPr>
          <p:cNvPr id="7" name="Номер слайда 6"/>
          <p:cNvSpPr>
            <a:spLocks noGrp="1"/>
          </p:cNvSpPr>
          <p:nvPr>
            <p:ph type="sldNum" sz="quarter" idx="12"/>
          </p:nvPr>
        </p:nvSpPr>
        <p:spPr/>
        <p:txBody>
          <a:bodyPr/>
          <a:lstStyle>
            <a:extLst/>
          </a:lstStyle>
          <a:p>
            <a:fld id="{08B0E4EF-C207-4E55-8E33-A7C2A9975658}" type="slidenum">
              <a:rPr lang="ru-RU" smtClean="0"/>
              <a:t>‹#›</a:t>
            </a:fld>
            <a:endParaRPr lang="ru-RU"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dirty="0"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9C5D7757-3D99-47B0-BA07-4FABC4C5B24F}" type="datetimeFigureOut">
              <a:rPr lang="ru-RU" smtClean="0"/>
              <a:t>06.03.2017</a:t>
            </a:fld>
            <a:endParaRPr lang="ru-RU" dirty="0"/>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dirty="0"/>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08B0E4EF-C207-4E55-8E33-A7C2A9975658}" type="slidenum">
              <a:rPr lang="ru-RU" smtClean="0"/>
              <a:t>‹#›</a:t>
            </a:fld>
            <a:endParaRPr lang="ru-RU" dirty="0"/>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C5D7757-3D99-47B0-BA07-4FABC4C5B24F}" type="datetimeFigureOut">
              <a:rPr lang="ru-RU" smtClean="0"/>
              <a:t>06.03.2017</a:t>
            </a:fld>
            <a:endParaRPr lang="ru-RU" dirty="0"/>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dirty="0"/>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8B0E4EF-C207-4E55-8E33-A7C2A9975658}"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2" Type="http://schemas.openxmlformats.org/officeDocument/2006/relationships/tags" Target="../tags/tag37.xml"/><Relationship Id="rId16" Type="http://schemas.openxmlformats.org/officeDocument/2006/relationships/notesSlide" Target="../notesSlides/notesSlide10.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slideLayout" Target="../slideLayouts/slideLayout2.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image" Target="../media/image3.png"/><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6.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image" Target="../media/image2.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image" Target="../media/image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notesSlide" Target="../notesSlides/notesSlide3.xml"/><Relationship Id="rId40" Type="http://schemas.openxmlformats.org/officeDocument/2006/relationships/image" Target="../media/image4.png"/><Relationship Id="rId45" Type="http://schemas.openxmlformats.org/officeDocument/2006/relationships/image" Target="../media/image9.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effectLst/>
              </a:rPr>
              <a:t>Scaled Agile Framework</a:t>
            </a:r>
            <a:r>
              <a:rPr lang="en-US" b="0" dirty="0">
                <a:effectLst/>
              </a:rPr>
              <a:t> (or </a:t>
            </a:r>
            <a:r>
              <a:rPr lang="en-US" dirty="0">
                <a:effectLst/>
              </a:rPr>
              <a:t>SAFe</a:t>
            </a:r>
            <a:r>
              <a:rPr lang="en-US" b="0" dirty="0">
                <a:effectLst/>
              </a:rPr>
              <a:t>)</a:t>
            </a:r>
            <a:endParaRPr lang="ru-RU" dirty="0"/>
          </a:p>
        </p:txBody>
      </p:sp>
    </p:spTree>
    <p:extLst>
      <p:ext uri="{BB962C8B-B14F-4D97-AF65-F5344CB8AC3E}">
        <p14:creationId xmlns:p14="http://schemas.microsoft.com/office/powerpoint/2010/main" val="415381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60382" y="3334969"/>
            <a:ext cx="8425480" cy="2630488"/>
          </a:xfrm>
        </p:spPr>
        <p:txBody>
          <a:bodyPr/>
          <a:lstStyle/>
          <a:p>
            <a:pPr>
              <a:spcBef>
                <a:spcPts val="600"/>
              </a:spcBef>
              <a:spcAft>
                <a:spcPts val="600"/>
              </a:spcAft>
            </a:pPr>
            <a:r>
              <a:rPr lang="en-US" sz="1800" dirty="0" smtClean="0"/>
              <a:t>Apply cadence and synchronization</a:t>
            </a:r>
          </a:p>
          <a:p>
            <a:pPr>
              <a:spcBef>
                <a:spcPts val="600"/>
              </a:spcBef>
              <a:spcAft>
                <a:spcPts val="600"/>
              </a:spcAft>
            </a:pPr>
            <a:r>
              <a:rPr lang="en-US" sz="1800" dirty="0" smtClean="0"/>
              <a:t>Establish local governance with Value Stream roles and Economic Framework</a:t>
            </a:r>
          </a:p>
          <a:p>
            <a:pPr>
              <a:spcBef>
                <a:spcPts val="600"/>
              </a:spcBef>
              <a:spcAft>
                <a:spcPts val="600"/>
              </a:spcAft>
            </a:pPr>
            <a:r>
              <a:rPr lang="en-US" sz="1800" dirty="0" smtClean="0"/>
              <a:t>Manage fixed and variable Solution Intent </a:t>
            </a:r>
          </a:p>
          <a:p>
            <a:pPr>
              <a:spcBef>
                <a:spcPts val="600"/>
              </a:spcBef>
              <a:spcAft>
                <a:spcPts val="600"/>
              </a:spcAft>
            </a:pPr>
            <a:r>
              <a:rPr lang="en-US" sz="1800" dirty="0" smtClean="0"/>
              <a:t>Manage the flow of Capabilities with the Value Stream Kanban</a:t>
            </a:r>
          </a:p>
          <a:p>
            <a:pPr>
              <a:spcBef>
                <a:spcPts val="600"/>
              </a:spcBef>
              <a:spcAft>
                <a:spcPts val="600"/>
              </a:spcAft>
            </a:pPr>
            <a:r>
              <a:rPr lang="en-US" sz="1800" dirty="0" smtClean="0"/>
              <a:t>Frequently </a:t>
            </a:r>
            <a:r>
              <a:rPr lang="en-US" sz="1800" dirty="0"/>
              <a:t>integrate </a:t>
            </a:r>
            <a:r>
              <a:rPr lang="en-US" sz="1800" dirty="0" smtClean="0"/>
              <a:t>and validate Customer solutions</a:t>
            </a:r>
          </a:p>
        </p:txBody>
      </p:sp>
      <p:pic>
        <p:nvPicPr>
          <p:cNvPr id="6" name="Picture 5" descr="02 Value Stre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4857" y="1166284"/>
            <a:ext cx="6734287" cy="2253496"/>
          </a:xfrm>
          <a:prstGeom prst="rect">
            <a:avLst/>
          </a:prstGeom>
        </p:spPr>
      </p:pic>
      <p:sp>
        <p:nvSpPr>
          <p:cNvPr id="4" name="Title 3"/>
          <p:cNvSpPr>
            <a:spLocks noGrp="1"/>
          </p:cNvSpPr>
          <p:nvPr>
            <p:ph type="title"/>
          </p:nvPr>
        </p:nvSpPr>
        <p:spPr/>
        <p:txBody>
          <a:bodyPr/>
          <a:lstStyle/>
          <a:p>
            <a:r>
              <a:rPr lang="en-US" dirty="0" smtClean="0"/>
              <a:t>New 4.0 Value Stream level</a:t>
            </a:r>
            <a:endParaRPr lang="en-US" dirty="0"/>
          </a:p>
        </p:txBody>
      </p:sp>
    </p:spTree>
    <p:extLst>
      <p:ext uri="{BB962C8B-B14F-4D97-AF65-F5344CB8AC3E}">
        <p14:creationId xmlns:p14="http://schemas.microsoft.com/office/powerpoint/2010/main" val="289338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 </a:t>
            </a:r>
            <a:endParaRPr lang="ru-RU" dirty="0"/>
          </a:p>
        </p:txBody>
      </p:sp>
      <p:sp>
        <p:nvSpPr>
          <p:cNvPr id="3" name="Заголовок 2"/>
          <p:cNvSpPr>
            <a:spLocks noGrp="1"/>
          </p:cNvSpPr>
          <p:nvPr>
            <p:ph type="title"/>
          </p:nvPr>
        </p:nvSpPr>
        <p:spPr/>
        <p:txBody>
          <a:bodyPr/>
          <a:lstStyle/>
          <a:p>
            <a:r>
              <a:rPr lang="en-US" dirty="0" smtClean="0"/>
              <a:t>Results</a:t>
            </a:r>
            <a:endParaRPr lang="ru-RU" dirty="0"/>
          </a:p>
        </p:txBody>
      </p:sp>
      <p:grpSp>
        <p:nvGrpSpPr>
          <p:cNvPr id="7" name="Group 29"/>
          <p:cNvGrpSpPr/>
          <p:nvPr/>
        </p:nvGrpSpPr>
        <p:grpSpPr>
          <a:xfrm>
            <a:off x="2971768" y="2076558"/>
            <a:ext cx="3198140" cy="3198140"/>
            <a:chOff x="2354580" y="1458147"/>
            <a:chExt cx="4434840" cy="4434840"/>
          </a:xfrm>
        </p:grpSpPr>
        <p:sp>
          <p:nvSpPr>
            <p:cNvPr id="8" name="Oval 44"/>
            <p:cNvSpPr/>
            <p:nvPr>
              <p:custDataLst>
                <p:tags r:id="rId1"/>
              </p:custDataLst>
            </p:nvPr>
          </p:nvSpPr>
          <p:spPr>
            <a:xfrm>
              <a:off x="2354580" y="1458147"/>
              <a:ext cx="4434840" cy="4434840"/>
            </a:xfrm>
            <a:prstGeom prst="ellipse">
              <a:avLst/>
            </a:prstGeom>
            <a:solidFill>
              <a:srgbClr val="FFFFFF">
                <a:lumMod val="85000"/>
              </a:srgbClr>
            </a:solidFill>
            <a:ln w="25400" cap="flat" cmpd="sng" algn="ctr">
              <a:noFill/>
              <a:prstDash val="solid"/>
            </a:ln>
            <a:effectLst/>
          </p:spPr>
          <p:txBody>
            <a:bodyPr rtlCol="0" anchor="ctr"/>
            <a:lstStyle/>
            <a:p>
              <a:pPr algn="ctr" defTabSz="685800">
                <a:defRPr/>
              </a:pPr>
              <a:endParaRPr lang="en-US" sz="1350" kern="0" dirty="0">
                <a:solidFill>
                  <a:srgbClr val="FFFFFF"/>
                </a:solidFill>
                <a:latin typeface="Open Sans"/>
                <a:cs typeface="Open Sans"/>
              </a:endParaRPr>
            </a:p>
          </p:txBody>
        </p:sp>
        <p:sp>
          <p:nvSpPr>
            <p:cNvPr id="9" name="Rectangle 6"/>
            <p:cNvSpPr/>
            <p:nvPr>
              <p:custDataLst>
                <p:tags r:id="rId2"/>
              </p:custDataLst>
            </p:nvPr>
          </p:nvSpPr>
          <p:spPr>
            <a:xfrm>
              <a:off x="4572000" y="1574760"/>
              <a:ext cx="2120168" cy="2100807"/>
            </a:xfrm>
            <a:custGeom>
              <a:avLst/>
              <a:gdLst/>
              <a:ahLst/>
              <a:cxnLst/>
              <a:rect l="l" t="t" r="r" b="b"/>
              <a:pathLst>
                <a:path w="2120168" h="2100807">
                  <a:moveTo>
                    <a:pt x="0" y="0"/>
                  </a:moveTo>
                  <a:cubicBezTo>
                    <a:pt x="1162180" y="5734"/>
                    <a:pt x="2104392" y="941212"/>
                    <a:pt x="2120168" y="2100807"/>
                  </a:cubicBezTo>
                  <a:lnTo>
                    <a:pt x="0" y="2100807"/>
                  </a:lnTo>
                  <a:close/>
                </a:path>
              </a:pathLst>
            </a:custGeom>
            <a:solidFill>
              <a:schemeClr val="accent5"/>
            </a:solidFill>
            <a:ln w="38100" cap="flat" cmpd="sng" algn="ctr">
              <a:solidFill>
                <a:srgbClr val="FFFFFF"/>
              </a:solidFill>
              <a:prstDash val="solid"/>
              <a:round/>
              <a:headEnd type="none" w="med" len="med"/>
              <a:tailEnd type="none" w="med" len="med"/>
            </a:ln>
            <a:effectLst/>
          </p:spPr>
          <p:txBody>
            <a:bodyPr vert="horz" wrap="square" lIns="68580" tIns="34290" rIns="68580" bIns="68580" numCol="1" rtlCol="0" anchor="ctr" anchorCtr="0" compatLnSpc="1">
              <a:prstTxWarp prst="textNoShape">
                <a:avLst/>
              </a:prstTxWarp>
              <a:noAutofit/>
            </a:bodyPr>
            <a:lstStyle/>
            <a:p>
              <a:pPr algn="ctr" defTabSz="685800">
                <a:spcBef>
                  <a:spcPct val="20000"/>
                </a:spcBef>
                <a:buClr>
                  <a:srgbClr val="FFFFFF"/>
                </a:buClr>
                <a:buSzPct val="100000"/>
                <a:defRPr/>
              </a:pPr>
              <a:endParaRPr lang="en-US" sz="1050" b="1" kern="0" dirty="0">
                <a:ln>
                  <a:solidFill>
                    <a:srgbClr val="FFFFFF">
                      <a:alpha val="0"/>
                    </a:srgbClr>
                  </a:solidFill>
                </a:ln>
                <a:solidFill>
                  <a:srgbClr val="FFFFFF"/>
                </a:solidFill>
                <a:effectLst>
                  <a:outerShdw blurRad="38100" dist="38100" dir="2700000" algn="tl">
                    <a:srgbClr val="000000">
                      <a:alpha val="43137"/>
                    </a:srgbClr>
                  </a:outerShdw>
                </a:effectLst>
                <a:latin typeface="Open Sans"/>
                <a:cs typeface="Open Sans"/>
              </a:endParaRPr>
            </a:p>
          </p:txBody>
        </p:sp>
        <p:sp>
          <p:nvSpPr>
            <p:cNvPr id="10" name="Rectangle 6"/>
            <p:cNvSpPr/>
            <p:nvPr>
              <p:custDataLst>
                <p:tags r:id="rId3"/>
              </p:custDataLst>
            </p:nvPr>
          </p:nvSpPr>
          <p:spPr>
            <a:xfrm flipH="1">
              <a:off x="2451832" y="1574760"/>
              <a:ext cx="2120168" cy="2100807"/>
            </a:xfrm>
            <a:custGeom>
              <a:avLst/>
              <a:gdLst/>
              <a:ahLst/>
              <a:cxnLst/>
              <a:rect l="l" t="t" r="r" b="b"/>
              <a:pathLst>
                <a:path w="2120168" h="2100807">
                  <a:moveTo>
                    <a:pt x="0" y="0"/>
                  </a:moveTo>
                  <a:cubicBezTo>
                    <a:pt x="1162180" y="5734"/>
                    <a:pt x="2104392" y="941212"/>
                    <a:pt x="2120168" y="2100807"/>
                  </a:cubicBezTo>
                  <a:lnTo>
                    <a:pt x="0" y="2100807"/>
                  </a:lnTo>
                  <a:close/>
                </a:path>
              </a:pathLst>
            </a:custGeom>
            <a:solidFill>
              <a:schemeClr val="accent2"/>
            </a:solidFill>
            <a:ln w="38100" cap="flat" cmpd="sng" algn="ctr">
              <a:solidFill>
                <a:srgbClr val="FFFFFF"/>
              </a:solidFill>
              <a:prstDash val="solid"/>
              <a:round/>
              <a:headEnd type="none" w="med" len="med"/>
              <a:tailEnd type="none" w="med" len="med"/>
            </a:ln>
            <a:effectLst/>
          </p:spPr>
          <p:txBody>
            <a:bodyPr vert="horz" wrap="square" lIns="68580" tIns="34290" rIns="68580" bIns="68580" numCol="1" rtlCol="0" anchor="b" anchorCtr="0" compatLnSpc="1">
              <a:prstTxWarp prst="textNoShape">
                <a:avLst/>
              </a:prstTxWarp>
              <a:noAutofit/>
            </a:bodyPr>
            <a:lstStyle/>
            <a:p>
              <a:pPr algn="ctr" defTabSz="685800">
                <a:spcBef>
                  <a:spcPct val="20000"/>
                </a:spcBef>
                <a:buClr>
                  <a:srgbClr val="FFFFFF"/>
                </a:buClr>
                <a:buSzPct val="100000"/>
                <a:defRPr/>
              </a:pPr>
              <a:endParaRPr lang="en-US" sz="1050" b="1" kern="0" dirty="0">
                <a:ln>
                  <a:solidFill>
                    <a:srgbClr val="FFFFFF">
                      <a:alpha val="0"/>
                    </a:srgbClr>
                  </a:solidFill>
                </a:ln>
                <a:solidFill>
                  <a:srgbClr val="FFFFFF"/>
                </a:solidFill>
                <a:effectLst>
                  <a:outerShdw blurRad="38100" dist="38100" dir="2700000" algn="tl">
                    <a:srgbClr val="000000">
                      <a:alpha val="43137"/>
                    </a:srgbClr>
                  </a:outerShdw>
                </a:effectLst>
                <a:latin typeface="Open Sans"/>
                <a:cs typeface="Open Sans"/>
              </a:endParaRPr>
            </a:p>
          </p:txBody>
        </p:sp>
        <p:sp>
          <p:nvSpPr>
            <p:cNvPr id="11" name="Rectangle 6"/>
            <p:cNvSpPr/>
            <p:nvPr>
              <p:custDataLst>
                <p:tags r:id="rId4"/>
              </p:custDataLst>
            </p:nvPr>
          </p:nvSpPr>
          <p:spPr>
            <a:xfrm flipV="1">
              <a:off x="4572000" y="3675567"/>
              <a:ext cx="2120168" cy="2100807"/>
            </a:xfrm>
            <a:custGeom>
              <a:avLst/>
              <a:gdLst/>
              <a:ahLst/>
              <a:cxnLst/>
              <a:rect l="l" t="t" r="r" b="b"/>
              <a:pathLst>
                <a:path w="2120168" h="2100807">
                  <a:moveTo>
                    <a:pt x="0" y="0"/>
                  </a:moveTo>
                  <a:cubicBezTo>
                    <a:pt x="1162180" y="5734"/>
                    <a:pt x="2104392" y="941212"/>
                    <a:pt x="2120168" y="2100807"/>
                  </a:cubicBezTo>
                  <a:lnTo>
                    <a:pt x="0" y="2100807"/>
                  </a:lnTo>
                  <a:close/>
                </a:path>
              </a:pathLst>
            </a:custGeom>
            <a:solidFill>
              <a:schemeClr val="accent4"/>
            </a:solidFill>
            <a:ln w="38100" cap="flat" cmpd="sng" algn="ctr">
              <a:solidFill>
                <a:srgbClr val="FFFFFF"/>
              </a:solidFill>
              <a:prstDash val="solid"/>
            </a:ln>
            <a:effectLst/>
          </p:spPr>
          <p:txBody>
            <a:bodyPr spcFirstLastPara="0" vert="horz" wrap="square" lIns="58103" tIns="58103" rIns="58103" bIns="58103" numCol="1" spcCol="1270" anchor="ctr" anchorCtr="0">
              <a:noAutofit/>
            </a:bodyPr>
            <a:lstStyle/>
            <a:p>
              <a:pPr algn="ctr" defTabSz="685800">
                <a:spcBef>
                  <a:spcPct val="20000"/>
                </a:spcBef>
                <a:buClr>
                  <a:srgbClr val="FFFFFF"/>
                </a:buClr>
                <a:buSzPct val="100000"/>
                <a:defRPr/>
              </a:pPr>
              <a:endParaRPr lang="en-US" sz="1050" b="1" kern="0" dirty="0">
                <a:ln>
                  <a:solidFill>
                    <a:srgbClr val="FFFFFF">
                      <a:alpha val="0"/>
                    </a:srgbClr>
                  </a:solidFill>
                </a:ln>
                <a:solidFill>
                  <a:srgbClr val="FFFFFF"/>
                </a:solidFill>
                <a:effectLst>
                  <a:outerShdw blurRad="38100" dist="38100" dir="2700000" algn="tl">
                    <a:srgbClr val="000000">
                      <a:alpha val="43137"/>
                    </a:srgbClr>
                  </a:outerShdw>
                </a:effectLst>
                <a:latin typeface="Open Sans"/>
                <a:cs typeface="Open Sans"/>
              </a:endParaRPr>
            </a:p>
          </p:txBody>
        </p:sp>
        <p:sp>
          <p:nvSpPr>
            <p:cNvPr id="12" name="Rectangle 6"/>
            <p:cNvSpPr/>
            <p:nvPr>
              <p:custDataLst>
                <p:tags r:id="rId5"/>
              </p:custDataLst>
            </p:nvPr>
          </p:nvSpPr>
          <p:spPr>
            <a:xfrm flipH="1" flipV="1">
              <a:off x="2451832" y="3675567"/>
              <a:ext cx="2120168" cy="2100807"/>
            </a:xfrm>
            <a:custGeom>
              <a:avLst/>
              <a:gdLst/>
              <a:ahLst/>
              <a:cxnLst/>
              <a:rect l="l" t="t" r="r" b="b"/>
              <a:pathLst>
                <a:path w="2120168" h="2100807">
                  <a:moveTo>
                    <a:pt x="0" y="0"/>
                  </a:moveTo>
                  <a:cubicBezTo>
                    <a:pt x="1162180" y="5734"/>
                    <a:pt x="2104392" y="941212"/>
                    <a:pt x="2120168" y="2100807"/>
                  </a:cubicBezTo>
                  <a:lnTo>
                    <a:pt x="0" y="2100807"/>
                  </a:lnTo>
                  <a:close/>
                </a:path>
              </a:pathLst>
            </a:custGeom>
            <a:solidFill>
              <a:schemeClr val="accent4">
                <a:lumMod val="60000"/>
                <a:lumOff val="40000"/>
              </a:schemeClr>
            </a:solidFill>
            <a:ln w="38100" cap="flat" cmpd="sng" algn="ctr">
              <a:solidFill>
                <a:srgbClr val="FFFFFF"/>
              </a:solidFill>
              <a:prstDash val="solid"/>
            </a:ln>
            <a:effectLst/>
          </p:spPr>
          <p:txBody>
            <a:bodyPr spcFirstLastPara="0" vert="horz" wrap="square" lIns="58103" tIns="58103" rIns="58103" bIns="58103" numCol="1" spcCol="1270" anchor="ctr" anchorCtr="0">
              <a:noAutofit/>
            </a:bodyPr>
            <a:lstStyle/>
            <a:p>
              <a:pPr algn="ctr" defTabSz="685800">
                <a:spcBef>
                  <a:spcPct val="20000"/>
                </a:spcBef>
                <a:buClr>
                  <a:srgbClr val="FFFFFF"/>
                </a:buClr>
                <a:buSzPct val="100000"/>
                <a:defRPr/>
              </a:pPr>
              <a:endParaRPr lang="en-US" sz="1050" b="1" kern="0" dirty="0">
                <a:ln>
                  <a:solidFill>
                    <a:srgbClr val="FFFFFF">
                      <a:alpha val="0"/>
                    </a:srgbClr>
                  </a:solidFill>
                </a:ln>
                <a:solidFill>
                  <a:srgbClr val="FFFFFF"/>
                </a:solidFill>
                <a:effectLst>
                  <a:outerShdw blurRad="38100" dist="38100" dir="2700000" algn="tl">
                    <a:srgbClr val="000000">
                      <a:alpha val="43137"/>
                    </a:srgbClr>
                  </a:outerShdw>
                </a:effectLst>
                <a:latin typeface="Open Sans"/>
                <a:cs typeface="Open Sans"/>
              </a:endParaRPr>
            </a:p>
          </p:txBody>
        </p:sp>
        <p:sp>
          <p:nvSpPr>
            <p:cNvPr id="13" name="Oval 58"/>
            <p:cNvSpPr/>
            <p:nvPr>
              <p:custDataLst>
                <p:tags r:id="rId6"/>
              </p:custDataLst>
            </p:nvPr>
          </p:nvSpPr>
          <p:spPr>
            <a:xfrm>
              <a:off x="3276600" y="2380167"/>
              <a:ext cx="2590800" cy="2590800"/>
            </a:xfrm>
            <a:prstGeom prst="ellipse">
              <a:avLst/>
            </a:prstGeom>
            <a:solidFill>
              <a:srgbClr val="FFFFFF">
                <a:lumMod val="85000"/>
                <a:alpha val="67000"/>
              </a:srgbClr>
            </a:solidFill>
            <a:ln w="25400" cap="flat" cmpd="sng" algn="ctr">
              <a:noFill/>
              <a:prstDash val="solid"/>
            </a:ln>
            <a:effectLst/>
          </p:spPr>
          <p:txBody>
            <a:bodyPr rtlCol="0" anchor="ctr"/>
            <a:lstStyle/>
            <a:p>
              <a:pPr algn="ctr" defTabSz="685800">
                <a:spcBef>
                  <a:spcPct val="20000"/>
                </a:spcBef>
                <a:buClr>
                  <a:srgbClr val="FFFFFF"/>
                </a:buClr>
                <a:buSzPct val="100000"/>
                <a:defRPr/>
              </a:pPr>
              <a:endParaRPr lang="en-US" b="1" kern="0" dirty="0">
                <a:ln>
                  <a:solidFill>
                    <a:srgbClr val="FFFFFF">
                      <a:alpha val="0"/>
                    </a:srgbClr>
                  </a:solidFill>
                </a:ln>
                <a:solidFill>
                  <a:srgbClr val="000000"/>
                </a:solidFill>
                <a:latin typeface="Open Sans"/>
                <a:cs typeface="Open Sans"/>
              </a:endParaRPr>
            </a:p>
          </p:txBody>
        </p:sp>
        <p:sp>
          <p:nvSpPr>
            <p:cNvPr id="14" name="Rectangle 59"/>
            <p:cNvSpPr/>
            <p:nvPr>
              <p:custDataLst>
                <p:tags r:id="rId7"/>
              </p:custDataLst>
            </p:nvPr>
          </p:nvSpPr>
          <p:spPr>
            <a:xfrm rot="2619392">
              <a:off x="3518198" y="2141462"/>
              <a:ext cx="2889204" cy="2296630"/>
            </a:xfrm>
            <a:prstGeom prst="rect">
              <a:avLst/>
            </a:prstGeom>
            <a:solidFill>
              <a:schemeClr val="accent6">
                <a:alpha val="0"/>
              </a:schemeClr>
            </a:solidFill>
            <a:effectLst/>
          </p:spPr>
          <p:txBody>
            <a:bodyPr wrap="none">
              <a:prstTxWarp prst="textArchUp">
                <a:avLst>
                  <a:gd name="adj" fmla="val 13576967"/>
                </a:avLst>
              </a:prstTxWarp>
              <a:spAutoFit/>
            </a:bodyPr>
            <a:lstStyle/>
            <a:p>
              <a:pPr algn="ctr" defTabSz="685800">
                <a:spcBef>
                  <a:spcPct val="20000"/>
                </a:spcBef>
                <a:buClr>
                  <a:srgbClr val="FFFFFF"/>
                </a:buClr>
                <a:buSzPct val="100000"/>
                <a:defRPr/>
              </a:pPr>
              <a:r>
                <a:rPr lang="en-US" sz="1500" b="1" kern="0" dirty="0">
                  <a:ln>
                    <a:solidFill>
                      <a:srgbClr val="FFFFFF">
                        <a:alpha val="0"/>
                      </a:srgbClr>
                    </a:solidFill>
                  </a:ln>
                  <a:solidFill>
                    <a:srgbClr val="FFFFFF"/>
                  </a:solidFill>
                  <a:latin typeface="Open Sans"/>
                  <a:cs typeface="Open Sans"/>
                </a:rPr>
                <a:t>TIME TO MARKET</a:t>
              </a:r>
            </a:p>
          </p:txBody>
        </p:sp>
        <p:sp>
          <p:nvSpPr>
            <p:cNvPr id="15" name="Rectangle 60"/>
            <p:cNvSpPr/>
            <p:nvPr>
              <p:custDataLst>
                <p:tags r:id="rId8"/>
              </p:custDataLst>
            </p:nvPr>
          </p:nvSpPr>
          <p:spPr>
            <a:xfrm rot="18819392">
              <a:off x="2743020" y="2079921"/>
              <a:ext cx="3093340" cy="2582692"/>
            </a:xfrm>
            <a:prstGeom prst="rect">
              <a:avLst/>
            </a:prstGeom>
            <a:solidFill>
              <a:schemeClr val="accent4">
                <a:alpha val="0"/>
              </a:schemeClr>
            </a:solidFill>
            <a:effectLst/>
          </p:spPr>
          <p:txBody>
            <a:bodyPr wrap="none">
              <a:prstTxWarp prst="textArchUp">
                <a:avLst>
                  <a:gd name="adj" fmla="val 13576967"/>
                </a:avLst>
              </a:prstTxWarp>
              <a:spAutoFit/>
            </a:bodyPr>
            <a:lstStyle/>
            <a:p>
              <a:pPr algn="ctr" defTabSz="685800">
                <a:spcBef>
                  <a:spcPct val="20000"/>
                </a:spcBef>
                <a:buClr>
                  <a:srgbClr val="FFFFFF"/>
                </a:buClr>
                <a:buSzPct val="100000"/>
                <a:defRPr/>
              </a:pPr>
              <a:r>
                <a:rPr lang="en-US" sz="1500" b="1" kern="0" dirty="0">
                  <a:ln>
                    <a:solidFill>
                      <a:srgbClr val="FFFFFF">
                        <a:alpha val="0"/>
                      </a:srgbClr>
                    </a:solidFill>
                  </a:ln>
                  <a:solidFill>
                    <a:srgbClr val="FFFFFF"/>
                  </a:solidFill>
                  <a:latin typeface="Open Sans"/>
                  <a:cs typeface="Open Sans"/>
                </a:rPr>
                <a:t>ENGAGEMENT</a:t>
              </a:r>
            </a:p>
          </p:txBody>
        </p:sp>
        <p:sp>
          <p:nvSpPr>
            <p:cNvPr id="16" name="Rectangle 61"/>
            <p:cNvSpPr/>
            <p:nvPr>
              <p:custDataLst>
                <p:tags r:id="rId9"/>
              </p:custDataLst>
            </p:nvPr>
          </p:nvSpPr>
          <p:spPr>
            <a:xfrm rot="18819392">
              <a:off x="4248469" y="3547865"/>
              <a:ext cx="2123402" cy="1572466"/>
            </a:xfrm>
            <a:prstGeom prst="rect">
              <a:avLst/>
            </a:prstGeom>
            <a:solidFill>
              <a:schemeClr val="accent1">
                <a:alpha val="0"/>
              </a:schemeClr>
            </a:solidFill>
            <a:effectLst/>
          </p:spPr>
          <p:txBody>
            <a:bodyPr wrap="none" anchor="t">
              <a:prstTxWarp prst="textArchDown">
                <a:avLst>
                  <a:gd name="adj" fmla="val 2823306"/>
                </a:avLst>
              </a:prstTxWarp>
              <a:spAutoFit/>
            </a:bodyPr>
            <a:lstStyle/>
            <a:p>
              <a:pPr algn="ctr" defTabSz="685800">
                <a:spcBef>
                  <a:spcPct val="20000"/>
                </a:spcBef>
                <a:buClr>
                  <a:srgbClr val="FFFFFF"/>
                </a:buClr>
                <a:buSzPct val="100000"/>
                <a:defRPr/>
              </a:pPr>
              <a:r>
                <a:rPr lang="en-US" sz="1500" b="1" kern="0" dirty="0">
                  <a:ln>
                    <a:solidFill>
                      <a:srgbClr val="FFFFFF">
                        <a:alpha val="0"/>
                      </a:srgbClr>
                    </a:solidFill>
                  </a:ln>
                  <a:solidFill>
                    <a:srgbClr val="FFFFFF"/>
                  </a:solidFill>
                  <a:latin typeface="Open Sans"/>
                  <a:cs typeface="Open Sans"/>
                </a:rPr>
                <a:t>QUALITY</a:t>
              </a:r>
            </a:p>
          </p:txBody>
        </p:sp>
        <p:sp>
          <p:nvSpPr>
            <p:cNvPr id="17" name="Rectangle 62"/>
            <p:cNvSpPr/>
            <p:nvPr>
              <p:custDataLst>
                <p:tags r:id="rId10"/>
              </p:custDataLst>
            </p:nvPr>
          </p:nvSpPr>
          <p:spPr>
            <a:xfrm rot="2619392">
              <a:off x="2675620" y="2827523"/>
              <a:ext cx="3020218" cy="2455755"/>
            </a:xfrm>
            <a:prstGeom prst="rect">
              <a:avLst/>
            </a:prstGeom>
            <a:solidFill>
              <a:schemeClr val="accent2">
                <a:alpha val="0"/>
              </a:schemeClr>
            </a:solidFill>
            <a:effectLst/>
          </p:spPr>
          <p:txBody>
            <a:bodyPr wrap="none" anchor="t">
              <a:prstTxWarp prst="textArchDown">
                <a:avLst>
                  <a:gd name="adj" fmla="val 2823306"/>
                </a:avLst>
              </a:prstTxWarp>
              <a:spAutoFit/>
            </a:bodyPr>
            <a:lstStyle/>
            <a:p>
              <a:pPr algn="ctr" defTabSz="685800">
                <a:spcBef>
                  <a:spcPct val="20000"/>
                </a:spcBef>
                <a:buClr>
                  <a:srgbClr val="FFFFFF"/>
                </a:buClr>
                <a:buSzPct val="100000"/>
                <a:defRPr/>
              </a:pPr>
              <a:r>
                <a:rPr lang="en-US" sz="1500" b="1" kern="0" dirty="0">
                  <a:ln>
                    <a:solidFill>
                      <a:srgbClr val="FFFFFF">
                        <a:alpha val="0"/>
                      </a:srgbClr>
                    </a:solidFill>
                  </a:ln>
                  <a:solidFill>
                    <a:srgbClr val="FFFFFF"/>
                  </a:solidFill>
                  <a:latin typeface="Open Sans"/>
                  <a:cs typeface="Open Sans"/>
                </a:rPr>
                <a:t>PRODUCTIVITY</a:t>
              </a:r>
            </a:p>
          </p:txBody>
        </p:sp>
        <p:sp>
          <p:nvSpPr>
            <p:cNvPr id="18" name="Rectangle 64"/>
            <p:cNvSpPr/>
            <p:nvPr/>
          </p:nvSpPr>
          <p:spPr>
            <a:xfrm>
              <a:off x="3592422" y="3297585"/>
              <a:ext cx="1959158" cy="896263"/>
            </a:xfrm>
            <a:prstGeom prst="rect">
              <a:avLst/>
            </a:prstGeom>
          </p:spPr>
          <p:txBody>
            <a:bodyPr wrap="square">
              <a:spAutoFit/>
            </a:bodyPr>
            <a:lstStyle/>
            <a:p>
              <a:pPr algn="ctr" defTabSz="685800">
                <a:spcBef>
                  <a:spcPct val="20000"/>
                </a:spcBef>
                <a:buClr>
                  <a:srgbClr val="FFFFFF"/>
                </a:buClr>
                <a:buSzPct val="100000"/>
                <a:defRPr/>
              </a:pPr>
              <a:r>
                <a:rPr lang="en-US" b="1" kern="0" dirty="0">
                  <a:ln>
                    <a:solidFill>
                      <a:srgbClr val="FFFFFF">
                        <a:alpha val="0"/>
                      </a:srgbClr>
                    </a:solidFill>
                  </a:ln>
                  <a:solidFill>
                    <a:srgbClr val="000000"/>
                  </a:solidFill>
                  <a:effectLst>
                    <a:glow rad="342900">
                      <a:srgbClr val="FFFFFF">
                        <a:alpha val="52000"/>
                      </a:srgbClr>
                    </a:glow>
                    <a:outerShdw blurRad="50800" dist="139700" dir="2700000" algn="tl" rotWithShape="0">
                      <a:srgbClr val="FFFFFF">
                        <a:alpha val="86000"/>
                      </a:srgbClr>
                    </a:outerShdw>
                  </a:effectLst>
                  <a:latin typeface="Open Sans"/>
                  <a:cs typeface="Open Sans"/>
                </a:rPr>
                <a:t>BUSINESS RESULTS</a:t>
              </a:r>
            </a:p>
          </p:txBody>
        </p:sp>
        <p:sp>
          <p:nvSpPr>
            <p:cNvPr id="19" name="Curved Down Arrow 32"/>
            <p:cNvSpPr/>
            <p:nvPr>
              <p:custDataLst>
                <p:tags r:id="rId11"/>
              </p:custDataLst>
            </p:nvPr>
          </p:nvSpPr>
          <p:spPr>
            <a:xfrm rot="13874276" flipH="1">
              <a:off x="3643332" y="4147871"/>
              <a:ext cx="332993" cy="628284"/>
            </a:xfrm>
            <a:custGeom>
              <a:avLst/>
              <a:gdLst>
                <a:gd name="connsiteX0" fmla="*/ 0 w 389067"/>
                <a:gd name="connsiteY0" fmla="*/ 14695 h 736470"/>
                <a:gd name="connsiteX1" fmla="*/ 199235 w 389067"/>
                <a:gd name="connsiteY1" fmla="*/ 0 h 736470"/>
                <a:gd name="connsiteX2" fmla="*/ 305209 w 389067"/>
                <a:gd name="connsiteY2" fmla="*/ 580640 h 736470"/>
                <a:gd name="connsiteX3" fmla="*/ 389067 w 389067"/>
                <a:gd name="connsiteY3" fmla="*/ 576035 h 736470"/>
                <a:gd name="connsiteX4" fmla="*/ 214483 w 389067"/>
                <a:gd name="connsiteY4" fmla="*/ 736470 h 736470"/>
                <a:gd name="connsiteX5" fmla="*/ 31683 w 389067"/>
                <a:gd name="connsiteY5" fmla="*/ 593917 h 736470"/>
                <a:gd name="connsiteX6" fmla="*/ 120148 w 389067"/>
                <a:gd name="connsiteY6" fmla="*/ 580640 h 736470"/>
                <a:gd name="connsiteX7" fmla="*/ 0 w 389067"/>
                <a:gd name="connsiteY7" fmla="*/ 14695 h 736470"/>
                <a:gd name="connsiteX0" fmla="*/ 0 w 389067"/>
                <a:gd name="connsiteY0" fmla="*/ 19958 h 741733"/>
                <a:gd name="connsiteX1" fmla="*/ 207380 w 389067"/>
                <a:gd name="connsiteY1" fmla="*/ 0 h 741733"/>
                <a:gd name="connsiteX2" fmla="*/ 305209 w 389067"/>
                <a:gd name="connsiteY2" fmla="*/ 585903 h 741733"/>
                <a:gd name="connsiteX3" fmla="*/ 389067 w 389067"/>
                <a:gd name="connsiteY3" fmla="*/ 581298 h 741733"/>
                <a:gd name="connsiteX4" fmla="*/ 214483 w 389067"/>
                <a:gd name="connsiteY4" fmla="*/ 741733 h 741733"/>
                <a:gd name="connsiteX5" fmla="*/ 31683 w 389067"/>
                <a:gd name="connsiteY5" fmla="*/ 599180 h 741733"/>
                <a:gd name="connsiteX6" fmla="*/ 120148 w 389067"/>
                <a:gd name="connsiteY6" fmla="*/ 585903 h 741733"/>
                <a:gd name="connsiteX7" fmla="*/ 0 w 389067"/>
                <a:gd name="connsiteY7" fmla="*/ 19958 h 741733"/>
                <a:gd name="connsiteX0" fmla="*/ 0 w 368890"/>
                <a:gd name="connsiteY0" fmla="*/ 18947 h 741733"/>
                <a:gd name="connsiteX1" fmla="*/ 187203 w 368890"/>
                <a:gd name="connsiteY1" fmla="*/ 0 h 741733"/>
                <a:gd name="connsiteX2" fmla="*/ 285032 w 368890"/>
                <a:gd name="connsiteY2" fmla="*/ 585903 h 741733"/>
                <a:gd name="connsiteX3" fmla="*/ 368890 w 368890"/>
                <a:gd name="connsiteY3" fmla="*/ 581298 h 741733"/>
                <a:gd name="connsiteX4" fmla="*/ 194306 w 368890"/>
                <a:gd name="connsiteY4" fmla="*/ 741733 h 741733"/>
                <a:gd name="connsiteX5" fmla="*/ 11506 w 368890"/>
                <a:gd name="connsiteY5" fmla="*/ 599180 h 741733"/>
                <a:gd name="connsiteX6" fmla="*/ 99971 w 368890"/>
                <a:gd name="connsiteY6" fmla="*/ 585903 h 741733"/>
                <a:gd name="connsiteX7" fmla="*/ 0 w 368890"/>
                <a:gd name="connsiteY7" fmla="*/ 18947 h 74173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0684 w 368890"/>
                <a:gd name="connsiteY5" fmla="*/ 567704 h 727103"/>
                <a:gd name="connsiteX6" fmla="*/ 99971 w 368890"/>
                <a:gd name="connsiteY6" fmla="*/ 571273 h 727103"/>
                <a:gd name="connsiteX7" fmla="*/ 0 w 368890"/>
                <a:gd name="connsiteY7" fmla="*/ 4317 h 727103"/>
                <a:gd name="connsiteX0" fmla="*/ 0 w 363912"/>
                <a:gd name="connsiteY0" fmla="*/ 4317 h 727103"/>
                <a:gd name="connsiteX1" fmla="*/ 190264 w 363912"/>
                <a:gd name="connsiteY1" fmla="*/ 0 h 727103"/>
                <a:gd name="connsiteX2" fmla="*/ 285032 w 363912"/>
                <a:gd name="connsiteY2" fmla="*/ 571273 h 727103"/>
                <a:gd name="connsiteX3" fmla="*/ 363912 w 363912"/>
                <a:gd name="connsiteY3" fmla="*/ 585949 h 727103"/>
                <a:gd name="connsiteX4" fmla="*/ 194306 w 363912"/>
                <a:gd name="connsiteY4" fmla="*/ 727103 h 727103"/>
                <a:gd name="connsiteX5" fmla="*/ 10684 w 363912"/>
                <a:gd name="connsiteY5" fmla="*/ 567704 h 727103"/>
                <a:gd name="connsiteX6" fmla="*/ 99971 w 363912"/>
                <a:gd name="connsiteY6" fmla="*/ 571273 h 727103"/>
                <a:gd name="connsiteX7" fmla="*/ 0 w 363912"/>
                <a:gd name="connsiteY7" fmla="*/ 4317 h 727103"/>
                <a:gd name="connsiteX0" fmla="*/ 0 w 358113"/>
                <a:gd name="connsiteY0" fmla="*/ 4317 h 727103"/>
                <a:gd name="connsiteX1" fmla="*/ 190264 w 358113"/>
                <a:gd name="connsiteY1" fmla="*/ 0 h 727103"/>
                <a:gd name="connsiteX2" fmla="*/ 285032 w 358113"/>
                <a:gd name="connsiteY2" fmla="*/ 571273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58113"/>
                <a:gd name="connsiteY0" fmla="*/ 4317 h 727103"/>
                <a:gd name="connsiteX1" fmla="*/ 190264 w 358113"/>
                <a:gd name="connsiteY1" fmla="*/ 0 h 727103"/>
                <a:gd name="connsiteX2" fmla="*/ 273845 w 358113"/>
                <a:gd name="connsiteY2" fmla="*/ 584567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10684 w 362869"/>
                <a:gd name="connsiteY5" fmla="*/ 567704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2077 w 362869"/>
                <a:gd name="connsiteY5" fmla="*/ 558622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4763 w 362869"/>
                <a:gd name="connsiteY5" fmla="*/ 573252 h 727103"/>
                <a:gd name="connsiteX6" fmla="*/ 99971 w 362869"/>
                <a:gd name="connsiteY6" fmla="*/ 571273 h 727103"/>
                <a:gd name="connsiteX7" fmla="*/ 0 w 362869"/>
                <a:gd name="connsiteY7" fmla="*/ 4317 h 727103"/>
                <a:gd name="connsiteX0" fmla="*/ 0 w 359346"/>
                <a:gd name="connsiteY0" fmla="*/ 4317 h 727103"/>
                <a:gd name="connsiteX1" fmla="*/ 190264 w 359346"/>
                <a:gd name="connsiteY1" fmla="*/ 0 h 727103"/>
                <a:gd name="connsiteX2" fmla="*/ 273845 w 359346"/>
                <a:gd name="connsiteY2" fmla="*/ 584567 h 727103"/>
                <a:gd name="connsiteX3" fmla="*/ 359346 w 359346"/>
                <a:gd name="connsiteY3" fmla="*/ 613653 h 727103"/>
                <a:gd name="connsiteX4" fmla="*/ 194306 w 359346"/>
                <a:gd name="connsiteY4" fmla="*/ 727103 h 727103"/>
                <a:gd name="connsiteX5" fmla="*/ 24763 w 359346"/>
                <a:gd name="connsiteY5" fmla="*/ 573252 h 727103"/>
                <a:gd name="connsiteX6" fmla="*/ 99971 w 359346"/>
                <a:gd name="connsiteY6" fmla="*/ 571273 h 727103"/>
                <a:gd name="connsiteX7" fmla="*/ 0 w 359346"/>
                <a:gd name="connsiteY7" fmla="*/ 4317 h 727103"/>
                <a:gd name="connsiteX0" fmla="*/ 0 w 359346"/>
                <a:gd name="connsiteY0" fmla="*/ 2982 h 725768"/>
                <a:gd name="connsiteX1" fmla="*/ 204137 w 359346"/>
                <a:gd name="connsiteY1" fmla="*/ 0 h 725768"/>
                <a:gd name="connsiteX2" fmla="*/ 273845 w 359346"/>
                <a:gd name="connsiteY2" fmla="*/ 583232 h 725768"/>
                <a:gd name="connsiteX3" fmla="*/ 359346 w 359346"/>
                <a:gd name="connsiteY3" fmla="*/ 612318 h 725768"/>
                <a:gd name="connsiteX4" fmla="*/ 194306 w 359346"/>
                <a:gd name="connsiteY4" fmla="*/ 725768 h 725768"/>
                <a:gd name="connsiteX5" fmla="*/ 24763 w 359346"/>
                <a:gd name="connsiteY5" fmla="*/ 571917 h 725768"/>
                <a:gd name="connsiteX6" fmla="*/ 99971 w 359346"/>
                <a:gd name="connsiteY6" fmla="*/ 569938 h 725768"/>
                <a:gd name="connsiteX7" fmla="*/ 0 w 359346"/>
                <a:gd name="connsiteY7" fmla="*/ 2982 h 725768"/>
                <a:gd name="connsiteX0" fmla="*/ 0 w 357639"/>
                <a:gd name="connsiteY0" fmla="*/ 2982 h 725768"/>
                <a:gd name="connsiteX1" fmla="*/ 204137 w 357639"/>
                <a:gd name="connsiteY1" fmla="*/ 0 h 725768"/>
                <a:gd name="connsiteX2" fmla="*/ 273845 w 357639"/>
                <a:gd name="connsiteY2" fmla="*/ 583232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7639"/>
                <a:gd name="connsiteY0" fmla="*/ 2982 h 725768"/>
                <a:gd name="connsiteX1" fmla="*/ 204137 w 357639"/>
                <a:gd name="connsiteY1" fmla="*/ 0 h 725768"/>
                <a:gd name="connsiteX2" fmla="*/ 266853 w 357639"/>
                <a:gd name="connsiteY2" fmla="*/ 591541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3136"/>
                <a:gd name="connsiteY0" fmla="*/ 2982 h 725768"/>
                <a:gd name="connsiteX1" fmla="*/ 204137 w 353136"/>
                <a:gd name="connsiteY1" fmla="*/ 0 h 725768"/>
                <a:gd name="connsiteX2" fmla="*/ 266853 w 353136"/>
                <a:gd name="connsiteY2" fmla="*/ 591541 h 725768"/>
                <a:gd name="connsiteX3" fmla="*/ 353136 w 353136"/>
                <a:gd name="connsiteY3" fmla="*/ 606330 h 725768"/>
                <a:gd name="connsiteX4" fmla="*/ 194306 w 353136"/>
                <a:gd name="connsiteY4" fmla="*/ 725768 h 725768"/>
                <a:gd name="connsiteX5" fmla="*/ 24763 w 353136"/>
                <a:gd name="connsiteY5" fmla="*/ 571917 h 725768"/>
                <a:gd name="connsiteX6" fmla="*/ 99971 w 353136"/>
                <a:gd name="connsiteY6" fmla="*/ 569938 h 725768"/>
                <a:gd name="connsiteX7" fmla="*/ 0 w 353136"/>
                <a:gd name="connsiteY7" fmla="*/ 2982 h 725768"/>
                <a:gd name="connsiteX0" fmla="*/ 0 w 353136"/>
                <a:gd name="connsiteY0" fmla="*/ 2982 h 737458"/>
                <a:gd name="connsiteX1" fmla="*/ 204137 w 353136"/>
                <a:gd name="connsiteY1" fmla="*/ 0 h 737458"/>
                <a:gd name="connsiteX2" fmla="*/ 266853 w 353136"/>
                <a:gd name="connsiteY2" fmla="*/ 591541 h 737458"/>
                <a:gd name="connsiteX3" fmla="*/ 353136 w 353136"/>
                <a:gd name="connsiteY3" fmla="*/ 606330 h 737458"/>
                <a:gd name="connsiteX4" fmla="*/ 166471 w 353136"/>
                <a:gd name="connsiteY4" fmla="*/ 737458 h 737458"/>
                <a:gd name="connsiteX5" fmla="*/ 24763 w 353136"/>
                <a:gd name="connsiteY5" fmla="*/ 571917 h 737458"/>
                <a:gd name="connsiteX6" fmla="*/ 99971 w 353136"/>
                <a:gd name="connsiteY6" fmla="*/ 569938 h 737458"/>
                <a:gd name="connsiteX7" fmla="*/ 0 w 353136"/>
                <a:gd name="connsiteY7" fmla="*/ 2982 h 737458"/>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9971 w 353136"/>
                <a:gd name="connsiteY6" fmla="*/ 569938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09742 w 331325"/>
                <a:gd name="connsiteY1" fmla="*/ 4105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21491 w 331325"/>
                <a:gd name="connsiteY1" fmla="*/ 5832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25713 w 316959"/>
                <a:gd name="connsiteY0" fmla="*/ 0 h 732214"/>
                <a:gd name="connsiteX1" fmla="*/ 207125 w 316959"/>
                <a:gd name="connsiteY1" fmla="*/ 2344 h 732214"/>
                <a:gd name="connsiteX2" fmla="*/ 230676 w 316959"/>
                <a:gd name="connsiteY2" fmla="*/ 588124 h 732214"/>
                <a:gd name="connsiteX3" fmla="*/ 316959 w 316959"/>
                <a:gd name="connsiteY3" fmla="*/ 602913 h 732214"/>
                <a:gd name="connsiteX4" fmla="*/ 134642 w 316959"/>
                <a:gd name="connsiteY4" fmla="*/ 732214 h 732214"/>
                <a:gd name="connsiteX5" fmla="*/ 0 w 316959"/>
                <a:gd name="connsiteY5" fmla="*/ 574780 h 732214"/>
                <a:gd name="connsiteX6" fmla="*/ 58047 w 316959"/>
                <a:gd name="connsiteY6" fmla="*/ 570009 h 732214"/>
                <a:gd name="connsiteX7" fmla="*/ 25713 w 316959"/>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047 w 290868"/>
                <a:gd name="connsiteY6" fmla="*/ 570009 h 732214"/>
                <a:gd name="connsiteX7" fmla="*/ 25713 w 290868"/>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5713 w 290868"/>
                <a:gd name="connsiteY0" fmla="*/ 0 h 732214"/>
                <a:gd name="connsiteX1" fmla="*/ 207125 w 290868"/>
                <a:gd name="connsiteY1" fmla="*/ 2344 h 732214"/>
                <a:gd name="connsiteX2" fmla="*/ 227763 w 290868"/>
                <a:gd name="connsiteY2" fmla="*/ 605698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7021 w 292176"/>
                <a:gd name="connsiteY0" fmla="*/ 0 h 732214"/>
                <a:gd name="connsiteX1" fmla="*/ 208433 w 292176"/>
                <a:gd name="connsiteY1" fmla="*/ 2344 h 732214"/>
                <a:gd name="connsiteX2" fmla="*/ 229071 w 292176"/>
                <a:gd name="connsiteY2" fmla="*/ 605698 h 732214"/>
                <a:gd name="connsiteX3" fmla="*/ 292176 w 292176"/>
                <a:gd name="connsiteY3" fmla="*/ 613076 h 732214"/>
                <a:gd name="connsiteX4" fmla="*/ 135950 w 292176"/>
                <a:gd name="connsiteY4" fmla="*/ 732214 h 732214"/>
                <a:gd name="connsiteX5" fmla="*/ 0 w 292176"/>
                <a:gd name="connsiteY5" fmla="*/ 572588 h 732214"/>
                <a:gd name="connsiteX6" fmla="*/ 60020 w 292176"/>
                <a:gd name="connsiteY6" fmla="*/ 580107 h 732214"/>
                <a:gd name="connsiteX7" fmla="*/ 27021 w 292176"/>
                <a:gd name="connsiteY7" fmla="*/ 0 h 732214"/>
                <a:gd name="connsiteX0" fmla="*/ 27021 w 292176"/>
                <a:gd name="connsiteY0" fmla="*/ 0 h 741880"/>
                <a:gd name="connsiteX1" fmla="*/ 208433 w 292176"/>
                <a:gd name="connsiteY1" fmla="*/ 2344 h 741880"/>
                <a:gd name="connsiteX2" fmla="*/ 229071 w 292176"/>
                <a:gd name="connsiteY2" fmla="*/ 605698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08433 w 292176"/>
                <a:gd name="connsiteY1" fmla="*/ 2344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19860 w 292176"/>
                <a:gd name="connsiteY1" fmla="*/ 8025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176" h="741880">
                  <a:moveTo>
                    <a:pt x="27021" y="0"/>
                  </a:moveTo>
                  <a:lnTo>
                    <a:pt x="219860" y="8025"/>
                  </a:lnTo>
                  <a:cubicBezTo>
                    <a:pt x="280882" y="249963"/>
                    <a:pt x="251380" y="518322"/>
                    <a:pt x="229713" y="597792"/>
                  </a:cubicBezTo>
                  <a:lnTo>
                    <a:pt x="292176" y="613076"/>
                  </a:lnTo>
                  <a:lnTo>
                    <a:pt x="133679" y="741880"/>
                  </a:lnTo>
                  <a:lnTo>
                    <a:pt x="0" y="572588"/>
                  </a:lnTo>
                  <a:lnTo>
                    <a:pt x="60020" y="580107"/>
                  </a:lnTo>
                  <a:cubicBezTo>
                    <a:pt x="75298" y="517510"/>
                    <a:pt x="120241" y="243172"/>
                    <a:pt x="27021" y="0"/>
                  </a:cubicBezTo>
                  <a:close/>
                </a:path>
              </a:pathLst>
            </a:custGeom>
            <a:gradFill>
              <a:gsLst>
                <a:gs pos="19000">
                  <a:srgbClr val="FFFFFF">
                    <a:alpha val="56000"/>
                  </a:srgbClr>
                </a:gs>
                <a:gs pos="35000">
                  <a:srgbClr val="FFFFFF"/>
                </a:gs>
                <a:gs pos="0">
                  <a:srgbClr val="FFFFFF">
                    <a:alpha val="0"/>
                  </a:srgbClr>
                </a:gs>
              </a:gsLst>
              <a:lin ang="5400000" scaled="0"/>
            </a:gradFill>
            <a:ln w="25400" cap="flat" cmpd="sng" algn="ctr">
              <a:noFill/>
              <a:prstDash val="solid"/>
            </a:ln>
            <a:effectLst/>
          </p:spPr>
          <p:txBody>
            <a:bodyPr rtlCol="0" anchor="ctr"/>
            <a:lstStyle/>
            <a:p>
              <a:pPr algn="ctr" defTabSz="685800">
                <a:defRPr/>
              </a:pPr>
              <a:endParaRPr lang="en-US" sz="1350" kern="0" dirty="0">
                <a:solidFill>
                  <a:srgbClr val="000000"/>
                </a:solidFill>
                <a:latin typeface="Open Sans"/>
                <a:cs typeface="Open Sans"/>
              </a:endParaRPr>
            </a:p>
          </p:txBody>
        </p:sp>
        <p:sp>
          <p:nvSpPr>
            <p:cNvPr id="20" name="Curved Down Arrow 32"/>
            <p:cNvSpPr/>
            <p:nvPr>
              <p:custDataLst>
                <p:tags r:id="rId12"/>
              </p:custDataLst>
            </p:nvPr>
          </p:nvSpPr>
          <p:spPr>
            <a:xfrm rot="7725724">
              <a:off x="5168450" y="4147871"/>
              <a:ext cx="332993" cy="628284"/>
            </a:xfrm>
            <a:custGeom>
              <a:avLst/>
              <a:gdLst>
                <a:gd name="connsiteX0" fmla="*/ 0 w 389067"/>
                <a:gd name="connsiteY0" fmla="*/ 14695 h 736470"/>
                <a:gd name="connsiteX1" fmla="*/ 199235 w 389067"/>
                <a:gd name="connsiteY1" fmla="*/ 0 h 736470"/>
                <a:gd name="connsiteX2" fmla="*/ 305209 w 389067"/>
                <a:gd name="connsiteY2" fmla="*/ 580640 h 736470"/>
                <a:gd name="connsiteX3" fmla="*/ 389067 w 389067"/>
                <a:gd name="connsiteY3" fmla="*/ 576035 h 736470"/>
                <a:gd name="connsiteX4" fmla="*/ 214483 w 389067"/>
                <a:gd name="connsiteY4" fmla="*/ 736470 h 736470"/>
                <a:gd name="connsiteX5" fmla="*/ 31683 w 389067"/>
                <a:gd name="connsiteY5" fmla="*/ 593917 h 736470"/>
                <a:gd name="connsiteX6" fmla="*/ 120148 w 389067"/>
                <a:gd name="connsiteY6" fmla="*/ 580640 h 736470"/>
                <a:gd name="connsiteX7" fmla="*/ 0 w 389067"/>
                <a:gd name="connsiteY7" fmla="*/ 14695 h 736470"/>
                <a:gd name="connsiteX0" fmla="*/ 0 w 389067"/>
                <a:gd name="connsiteY0" fmla="*/ 19958 h 741733"/>
                <a:gd name="connsiteX1" fmla="*/ 207380 w 389067"/>
                <a:gd name="connsiteY1" fmla="*/ 0 h 741733"/>
                <a:gd name="connsiteX2" fmla="*/ 305209 w 389067"/>
                <a:gd name="connsiteY2" fmla="*/ 585903 h 741733"/>
                <a:gd name="connsiteX3" fmla="*/ 389067 w 389067"/>
                <a:gd name="connsiteY3" fmla="*/ 581298 h 741733"/>
                <a:gd name="connsiteX4" fmla="*/ 214483 w 389067"/>
                <a:gd name="connsiteY4" fmla="*/ 741733 h 741733"/>
                <a:gd name="connsiteX5" fmla="*/ 31683 w 389067"/>
                <a:gd name="connsiteY5" fmla="*/ 599180 h 741733"/>
                <a:gd name="connsiteX6" fmla="*/ 120148 w 389067"/>
                <a:gd name="connsiteY6" fmla="*/ 585903 h 741733"/>
                <a:gd name="connsiteX7" fmla="*/ 0 w 389067"/>
                <a:gd name="connsiteY7" fmla="*/ 19958 h 741733"/>
                <a:gd name="connsiteX0" fmla="*/ 0 w 368890"/>
                <a:gd name="connsiteY0" fmla="*/ 18947 h 741733"/>
                <a:gd name="connsiteX1" fmla="*/ 187203 w 368890"/>
                <a:gd name="connsiteY1" fmla="*/ 0 h 741733"/>
                <a:gd name="connsiteX2" fmla="*/ 285032 w 368890"/>
                <a:gd name="connsiteY2" fmla="*/ 585903 h 741733"/>
                <a:gd name="connsiteX3" fmla="*/ 368890 w 368890"/>
                <a:gd name="connsiteY3" fmla="*/ 581298 h 741733"/>
                <a:gd name="connsiteX4" fmla="*/ 194306 w 368890"/>
                <a:gd name="connsiteY4" fmla="*/ 741733 h 741733"/>
                <a:gd name="connsiteX5" fmla="*/ 11506 w 368890"/>
                <a:gd name="connsiteY5" fmla="*/ 599180 h 741733"/>
                <a:gd name="connsiteX6" fmla="*/ 99971 w 368890"/>
                <a:gd name="connsiteY6" fmla="*/ 585903 h 741733"/>
                <a:gd name="connsiteX7" fmla="*/ 0 w 368890"/>
                <a:gd name="connsiteY7" fmla="*/ 18947 h 74173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0684 w 368890"/>
                <a:gd name="connsiteY5" fmla="*/ 567704 h 727103"/>
                <a:gd name="connsiteX6" fmla="*/ 99971 w 368890"/>
                <a:gd name="connsiteY6" fmla="*/ 571273 h 727103"/>
                <a:gd name="connsiteX7" fmla="*/ 0 w 368890"/>
                <a:gd name="connsiteY7" fmla="*/ 4317 h 727103"/>
                <a:gd name="connsiteX0" fmla="*/ 0 w 363912"/>
                <a:gd name="connsiteY0" fmla="*/ 4317 h 727103"/>
                <a:gd name="connsiteX1" fmla="*/ 190264 w 363912"/>
                <a:gd name="connsiteY1" fmla="*/ 0 h 727103"/>
                <a:gd name="connsiteX2" fmla="*/ 285032 w 363912"/>
                <a:gd name="connsiteY2" fmla="*/ 571273 h 727103"/>
                <a:gd name="connsiteX3" fmla="*/ 363912 w 363912"/>
                <a:gd name="connsiteY3" fmla="*/ 585949 h 727103"/>
                <a:gd name="connsiteX4" fmla="*/ 194306 w 363912"/>
                <a:gd name="connsiteY4" fmla="*/ 727103 h 727103"/>
                <a:gd name="connsiteX5" fmla="*/ 10684 w 363912"/>
                <a:gd name="connsiteY5" fmla="*/ 567704 h 727103"/>
                <a:gd name="connsiteX6" fmla="*/ 99971 w 363912"/>
                <a:gd name="connsiteY6" fmla="*/ 571273 h 727103"/>
                <a:gd name="connsiteX7" fmla="*/ 0 w 363912"/>
                <a:gd name="connsiteY7" fmla="*/ 4317 h 727103"/>
                <a:gd name="connsiteX0" fmla="*/ 0 w 358113"/>
                <a:gd name="connsiteY0" fmla="*/ 4317 h 727103"/>
                <a:gd name="connsiteX1" fmla="*/ 190264 w 358113"/>
                <a:gd name="connsiteY1" fmla="*/ 0 h 727103"/>
                <a:gd name="connsiteX2" fmla="*/ 285032 w 358113"/>
                <a:gd name="connsiteY2" fmla="*/ 571273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58113"/>
                <a:gd name="connsiteY0" fmla="*/ 4317 h 727103"/>
                <a:gd name="connsiteX1" fmla="*/ 190264 w 358113"/>
                <a:gd name="connsiteY1" fmla="*/ 0 h 727103"/>
                <a:gd name="connsiteX2" fmla="*/ 273845 w 358113"/>
                <a:gd name="connsiteY2" fmla="*/ 584567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10684 w 362869"/>
                <a:gd name="connsiteY5" fmla="*/ 567704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2077 w 362869"/>
                <a:gd name="connsiteY5" fmla="*/ 558622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4763 w 362869"/>
                <a:gd name="connsiteY5" fmla="*/ 573252 h 727103"/>
                <a:gd name="connsiteX6" fmla="*/ 99971 w 362869"/>
                <a:gd name="connsiteY6" fmla="*/ 571273 h 727103"/>
                <a:gd name="connsiteX7" fmla="*/ 0 w 362869"/>
                <a:gd name="connsiteY7" fmla="*/ 4317 h 727103"/>
                <a:gd name="connsiteX0" fmla="*/ 0 w 359346"/>
                <a:gd name="connsiteY0" fmla="*/ 4317 h 727103"/>
                <a:gd name="connsiteX1" fmla="*/ 190264 w 359346"/>
                <a:gd name="connsiteY1" fmla="*/ 0 h 727103"/>
                <a:gd name="connsiteX2" fmla="*/ 273845 w 359346"/>
                <a:gd name="connsiteY2" fmla="*/ 584567 h 727103"/>
                <a:gd name="connsiteX3" fmla="*/ 359346 w 359346"/>
                <a:gd name="connsiteY3" fmla="*/ 613653 h 727103"/>
                <a:gd name="connsiteX4" fmla="*/ 194306 w 359346"/>
                <a:gd name="connsiteY4" fmla="*/ 727103 h 727103"/>
                <a:gd name="connsiteX5" fmla="*/ 24763 w 359346"/>
                <a:gd name="connsiteY5" fmla="*/ 573252 h 727103"/>
                <a:gd name="connsiteX6" fmla="*/ 99971 w 359346"/>
                <a:gd name="connsiteY6" fmla="*/ 571273 h 727103"/>
                <a:gd name="connsiteX7" fmla="*/ 0 w 359346"/>
                <a:gd name="connsiteY7" fmla="*/ 4317 h 727103"/>
                <a:gd name="connsiteX0" fmla="*/ 0 w 359346"/>
                <a:gd name="connsiteY0" fmla="*/ 2982 h 725768"/>
                <a:gd name="connsiteX1" fmla="*/ 204137 w 359346"/>
                <a:gd name="connsiteY1" fmla="*/ 0 h 725768"/>
                <a:gd name="connsiteX2" fmla="*/ 273845 w 359346"/>
                <a:gd name="connsiteY2" fmla="*/ 583232 h 725768"/>
                <a:gd name="connsiteX3" fmla="*/ 359346 w 359346"/>
                <a:gd name="connsiteY3" fmla="*/ 612318 h 725768"/>
                <a:gd name="connsiteX4" fmla="*/ 194306 w 359346"/>
                <a:gd name="connsiteY4" fmla="*/ 725768 h 725768"/>
                <a:gd name="connsiteX5" fmla="*/ 24763 w 359346"/>
                <a:gd name="connsiteY5" fmla="*/ 571917 h 725768"/>
                <a:gd name="connsiteX6" fmla="*/ 99971 w 359346"/>
                <a:gd name="connsiteY6" fmla="*/ 569938 h 725768"/>
                <a:gd name="connsiteX7" fmla="*/ 0 w 359346"/>
                <a:gd name="connsiteY7" fmla="*/ 2982 h 725768"/>
                <a:gd name="connsiteX0" fmla="*/ 0 w 357639"/>
                <a:gd name="connsiteY0" fmla="*/ 2982 h 725768"/>
                <a:gd name="connsiteX1" fmla="*/ 204137 w 357639"/>
                <a:gd name="connsiteY1" fmla="*/ 0 h 725768"/>
                <a:gd name="connsiteX2" fmla="*/ 273845 w 357639"/>
                <a:gd name="connsiteY2" fmla="*/ 583232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7639"/>
                <a:gd name="connsiteY0" fmla="*/ 2982 h 725768"/>
                <a:gd name="connsiteX1" fmla="*/ 204137 w 357639"/>
                <a:gd name="connsiteY1" fmla="*/ 0 h 725768"/>
                <a:gd name="connsiteX2" fmla="*/ 266853 w 357639"/>
                <a:gd name="connsiteY2" fmla="*/ 591541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3136"/>
                <a:gd name="connsiteY0" fmla="*/ 2982 h 725768"/>
                <a:gd name="connsiteX1" fmla="*/ 204137 w 353136"/>
                <a:gd name="connsiteY1" fmla="*/ 0 h 725768"/>
                <a:gd name="connsiteX2" fmla="*/ 266853 w 353136"/>
                <a:gd name="connsiteY2" fmla="*/ 591541 h 725768"/>
                <a:gd name="connsiteX3" fmla="*/ 353136 w 353136"/>
                <a:gd name="connsiteY3" fmla="*/ 606330 h 725768"/>
                <a:gd name="connsiteX4" fmla="*/ 194306 w 353136"/>
                <a:gd name="connsiteY4" fmla="*/ 725768 h 725768"/>
                <a:gd name="connsiteX5" fmla="*/ 24763 w 353136"/>
                <a:gd name="connsiteY5" fmla="*/ 571917 h 725768"/>
                <a:gd name="connsiteX6" fmla="*/ 99971 w 353136"/>
                <a:gd name="connsiteY6" fmla="*/ 569938 h 725768"/>
                <a:gd name="connsiteX7" fmla="*/ 0 w 353136"/>
                <a:gd name="connsiteY7" fmla="*/ 2982 h 725768"/>
                <a:gd name="connsiteX0" fmla="*/ 0 w 353136"/>
                <a:gd name="connsiteY0" fmla="*/ 2982 h 737458"/>
                <a:gd name="connsiteX1" fmla="*/ 204137 w 353136"/>
                <a:gd name="connsiteY1" fmla="*/ 0 h 737458"/>
                <a:gd name="connsiteX2" fmla="*/ 266853 w 353136"/>
                <a:gd name="connsiteY2" fmla="*/ 591541 h 737458"/>
                <a:gd name="connsiteX3" fmla="*/ 353136 w 353136"/>
                <a:gd name="connsiteY3" fmla="*/ 606330 h 737458"/>
                <a:gd name="connsiteX4" fmla="*/ 166471 w 353136"/>
                <a:gd name="connsiteY4" fmla="*/ 737458 h 737458"/>
                <a:gd name="connsiteX5" fmla="*/ 24763 w 353136"/>
                <a:gd name="connsiteY5" fmla="*/ 571917 h 737458"/>
                <a:gd name="connsiteX6" fmla="*/ 99971 w 353136"/>
                <a:gd name="connsiteY6" fmla="*/ 569938 h 737458"/>
                <a:gd name="connsiteX7" fmla="*/ 0 w 353136"/>
                <a:gd name="connsiteY7" fmla="*/ 2982 h 737458"/>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9971 w 353136"/>
                <a:gd name="connsiteY6" fmla="*/ 569938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09742 w 331325"/>
                <a:gd name="connsiteY1" fmla="*/ 4105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21491 w 331325"/>
                <a:gd name="connsiteY1" fmla="*/ 5832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25713 w 316959"/>
                <a:gd name="connsiteY0" fmla="*/ 0 h 732214"/>
                <a:gd name="connsiteX1" fmla="*/ 207125 w 316959"/>
                <a:gd name="connsiteY1" fmla="*/ 2344 h 732214"/>
                <a:gd name="connsiteX2" fmla="*/ 230676 w 316959"/>
                <a:gd name="connsiteY2" fmla="*/ 588124 h 732214"/>
                <a:gd name="connsiteX3" fmla="*/ 316959 w 316959"/>
                <a:gd name="connsiteY3" fmla="*/ 602913 h 732214"/>
                <a:gd name="connsiteX4" fmla="*/ 134642 w 316959"/>
                <a:gd name="connsiteY4" fmla="*/ 732214 h 732214"/>
                <a:gd name="connsiteX5" fmla="*/ 0 w 316959"/>
                <a:gd name="connsiteY5" fmla="*/ 574780 h 732214"/>
                <a:gd name="connsiteX6" fmla="*/ 58047 w 316959"/>
                <a:gd name="connsiteY6" fmla="*/ 570009 h 732214"/>
                <a:gd name="connsiteX7" fmla="*/ 25713 w 316959"/>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047 w 290868"/>
                <a:gd name="connsiteY6" fmla="*/ 570009 h 732214"/>
                <a:gd name="connsiteX7" fmla="*/ 25713 w 290868"/>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5713 w 290868"/>
                <a:gd name="connsiteY0" fmla="*/ 0 h 732214"/>
                <a:gd name="connsiteX1" fmla="*/ 207125 w 290868"/>
                <a:gd name="connsiteY1" fmla="*/ 2344 h 732214"/>
                <a:gd name="connsiteX2" fmla="*/ 227763 w 290868"/>
                <a:gd name="connsiteY2" fmla="*/ 605698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7021 w 292176"/>
                <a:gd name="connsiteY0" fmla="*/ 0 h 732214"/>
                <a:gd name="connsiteX1" fmla="*/ 208433 w 292176"/>
                <a:gd name="connsiteY1" fmla="*/ 2344 h 732214"/>
                <a:gd name="connsiteX2" fmla="*/ 229071 w 292176"/>
                <a:gd name="connsiteY2" fmla="*/ 605698 h 732214"/>
                <a:gd name="connsiteX3" fmla="*/ 292176 w 292176"/>
                <a:gd name="connsiteY3" fmla="*/ 613076 h 732214"/>
                <a:gd name="connsiteX4" fmla="*/ 135950 w 292176"/>
                <a:gd name="connsiteY4" fmla="*/ 732214 h 732214"/>
                <a:gd name="connsiteX5" fmla="*/ 0 w 292176"/>
                <a:gd name="connsiteY5" fmla="*/ 572588 h 732214"/>
                <a:gd name="connsiteX6" fmla="*/ 60020 w 292176"/>
                <a:gd name="connsiteY6" fmla="*/ 580107 h 732214"/>
                <a:gd name="connsiteX7" fmla="*/ 27021 w 292176"/>
                <a:gd name="connsiteY7" fmla="*/ 0 h 732214"/>
                <a:gd name="connsiteX0" fmla="*/ 27021 w 292176"/>
                <a:gd name="connsiteY0" fmla="*/ 0 h 741880"/>
                <a:gd name="connsiteX1" fmla="*/ 208433 w 292176"/>
                <a:gd name="connsiteY1" fmla="*/ 2344 h 741880"/>
                <a:gd name="connsiteX2" fmla="*/ 229071 w 292176"/>
                <a:gd name="connsiteY2" fmla="*/ 605698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08433 w 292176"/>
                <a:gd name="connsiteY1" fmla="*/ 2344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19860 w 292176"/>
                <a:gd name="connsiteY1" fmla="*/ 8025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176" h="741880">
                  <a:moveTo>
                    <a:pt x="27021" y="0"/>
                  </a:moveTo>
                  <a:lnTo>
                    <a:pt x="219860" y="8025"/>
                  </a:lnTo>
                  <a:cubicBezTo>
                    <a:pt x="280882" y="249963"/>
                    <a:pt x="251380" y="518322"/>
                    <a:pt x="229713" y="597792"/>
                  </a:cubicBezTo>
                  <a:lnTo>
                    <a:pt x="292176" y="613076"/>
                  </a:lnTo>
                  <a:lnTo>
                    <a:pt x="133679" y="741880"/>
                  </a:lnTo>
                  <a:lnTo>
                    <a:pt x="0" y="572588"/>
                  </a:lnTo>
                  <a:lnTo>
                    <a:pt x="60020" y="580107"/>
                  </a:lnTo>
                  <a:cubicBezTo>
                    <a:pt x="75298" y="517510"/>
                    <a:pt x="120241" y="243172"/>
                    <a:pt x="27021" y="0"/>
                  </a:cubicBezTo>
                  <a:close/>
                </a:path>
              </a:pathLst>
            </a:custGeom>
            <a:gradFill>
              <a:gsLst>
                <a:gs pos="19000">
                  <a:srgbClr val="FFFFFF">
                    <a:alpha val="56000"/>
                  </a:srgbClr>
                </a:gs>
                <a:gs pos="35000">
                  <a:srgbClr val="FFFFFF"/>
                </a:gs>
                <a:gs pos="0">
                  <a:srgbClr val="FFFFFF">
                    <a:alpha val="0"/>
                  </a:srgbClr>
                </a:gs>
              </a:gsLst>
              <a:lin ang="5400000" scaled="0"/>
            </a:gradFill>
            <a:ln w="25400" cap="flat" cmpd="sng" algn="ctr">
              <a:noFill/>
              <a:prstDash val="solid"/>
            </a:ln>
            <a:effectLst/>
          </p:spPr>
          <p:txBody>
            <a:bodyPr rtlCol="0" anchor="ctr"/>
            <a:lstStyle/>
            <a:p>
              <a:pPr algn="ctr" defTabSz="685800">
                <a:defRPr/>
              </a:pPr>
              <a:endParaRPr lang="en-US" sz="1350" kern="0" dirty="0">
                <a:solidFill>
                  <a:srgbClr val="000000"/>
                </a:solidFill>
                <a:latin typeface="Open Sans"/>
                <a:cs typeface="Open Sans"/>
              </a:endParaRPr>
            </a:p>
          </p:txBody>
        </p:sp>
        <p:sp>
          <p:nvSpPr>
            <p:cNvPr id="21" name="Curved Down Arrow 32"/>
            <p:cNvSpPr/>
            <p:nvPr>
              <p:custDataLst>
                <p:tags r:id="rId13"/>
              </p:custDataLst>
            </p:nvPr>
          </p:nvSpPr>
          <p:spPr>
            <a:xfrm rot="2325724">
              <a:off x="5168450" y="2559290"/>
              <a:ext cx="332993" cy="628284"/>
            </a:xfrm>
            <a:custGeom>
              <a:avLst/>
              <a:gdLst>
                <a:gd name="connsiteX0" fmla="*/ 0 w 389067"/>
                <a:gd name="connsiteY0" fmla="*/ 14695 h 736470"/>
                <a:gd name="connsiteX1" fmla="*/ 199235 w 389067"/>
                <a:gd name="connsiteY1" fmla="*/ 0 h 736470"/>
                <a:gd name="connsiteX2" fmla="*/ 305209 w 389067"/>
                <a:gd name="connsiteY2" fmla="*/ 580640 h 736470"/>
                <a:gd name="connsiteX3" fmla="*/ 389067 w 389067"/>
                <a:gd name="connsiteY3" fmla="*/ 576035 h 736470"/>
                <a:gd name="connsiteX4" fmla="*/ 214483 w 389067"/>
                <a:gd name="connsiteY4" fmla="*/ 736470 h 736470"/>
                <a:gd name="connsiteX5" fmla="*/ 31683 w 389067"/>
                <a:gd name="connsiteY5" fmla="*/ 593917 h 736470"/>
                <a:gd name="connsiteX6" fmla="*/ 120148 w 389067"/>
                <a:gd name="connsiteY6" fmla="*/ 580640 h 736470"/>
                <a:gd name="connsiteX7" fmla="*/ 0 w 389067"/>
                <a:gd name="connsiteY7" fmla="*/ 14695 h 736470"/>
                <a:gd name="connsiteX0" fmla="*/ 0 w 389067"/>
                <a:gd name="connsiteY0" fmla="*/ 19958 h 741733"/>
                <a:gd name="connsiteX1" fmla="*/ 207380 w 389067"/>
                <a:gd name="connsiteY1" fmla="*/ 0 h 741733"/>
                <a:gd name="connsiteX2" fmla="*/ 305209 w 389067"/>
                <a:gd name="connsiteY2" fmla="*/ 585903 h 741733"/>
                <a:gd name="connsiteX3" fmla="*/ 389067 w 389067"/>
                <a:gd name="connsiteY3" fmla="*/ 581298 h 741733"/>
                <a:gd name="connsiteX4" fmla="*/ 214483 w 389067"/>
                <a:gd name="connsiteY4" fmla="*/ 741733 h 741733"/>
                <a:gd name="connsiteX5" fmla="*/ 31683 w 389067"/>
                <a:gd name="connsiteY5" fmla="*/ 599180 h 741733"/>
                <a:gd name="connsiteX6" fmla="*/ 120148 w 389067"/>
                <a:gd name="connsiteY6" fmla="*/ 585903 h 741733"/>
                <a:gd name="connsiteX7" fmla="*/ 0 w 389067"/>
                <a:gd name="connsiteY7" fmla="*/ 19958 h 741733"/>
                <a:gd name="connsiteX0" fmla="*/ 0 w 368890"/>
                <a:gd name="connsiteY0" fmla="*/ 18947 h 741733"/>
                <a:gd name="connsiteX1" fmla="*/ 187203 w 368890"/>
                <a:gd name="connsiteY1" fmla="*/ 0 h 741733"/>
                <a:gd name="connsiteX2" fmla="*/ 285032 w 368890"/>
                <a:gd name="connsiteY2" fmla="*/ 585903 h 741733"/>
                <a:gd name="connsiteX3" fmla="*/ 368890 w 368890"/>
                <a:gd name="connsiteY3" fmla="*/ 581298 h 741733"/>
                <a:gd name="connsiteX4" fmla="*/ 194306 w 368890"/>
                <a:gd name="connsiteY4" fmla="*/ 741733 h 741733"/>
                <a:gd name="connsiteX5" fmla="*/ 11506 w 368890"/>
                <a:gd name="connsiteY5" fmla="*/ 599180 h 741733"/>
                <a:gd name="connsiteX6" fmla="*/ 99971 w 368890"/>
                <a:gd name="connsiteY6" fmla="*/ 585903 h 741733"/>
                <a:gd name="connsiteX7" fmla="*/ 0 w 368890"/>
                <a:gd name="connsiteY7" fmla="*/ 18947 h 74173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0684 w 368890"/>
                <a:gd name="connsiteY5" fmla="*/ 567704 h 727103"/>
                <a:gd name="connsiteX6" fmla="*/ 99971 w 368890"/>
                <a:gd name="connsiteY6" fmla="*/ 571273 h 727103"/>
                <a:gd name="connsiteX7" fmla="*/ 0 w 368890"/>
                <a:gd name="connsiteY7" fmla="*/ 4317 h 727103"/>
                <a:gd name="connsiteX0" fmla="*/ 0 w 363912"/>
                <a:gd name="connsiteY0" fmla="*/ 4317 h 727103"/>
                <a:gd name="connsiteX1" fmla="*/ 190264 w 363912"/>
                <a:gd name="connsiteY1" fmla="*/ 0 h 727103"/>
                <a:gd name="connsiteX2" fmla="*/ 285032 w 363912"/>
                <a:gd name="connsiteY2" fmla="*/ 571273 h 727103"/>
                <a:gd name="connsiteX3" fmla="*/ 363912 w 363912"/>
                <a:gd name="connsiteY3" fmla="*/ 585949 h 727103"/>
                <a:gd name="connsiteX4" fmla="*/ 194306 w 363912"/>
                <a:gd name="connsiteY4" fmla="*/ 727103 h 727103"/>
                <a:gd name="connsiteX5" fmla="*/ 10684 w 363912"/>
                <a:gd name="connsiteY5" fmla="*/ 567704 h 727103"/>
                <a:gd name="connsiteX6" fmla="*/ 99971 w 363912"/>
                <a:gd name="connsiteY6" fmla="*/ 571273 h 727103"/>
                <a:gd name="connsiteX7" fmla="*/ 0 w 363912"/>
                <a:gd name="connsiteY7" fmla="*/ 4317 h 727103"/>
                <a:gd name="connsiteX0" fmla="*/ 0 w 358113"/>
                <a:gd name="connsiteY0" fmla="*/ 4317 h 727103"/>
                <a:gd name="connsiteX1" fmla="*/ 190264 w 358113"/>
                <a:gd name="connsiteY1" fmla="*/ 0 h 727103"/>
                <a:gd name="connsiteX2" fmla="*/ 285032 w 358113"/>
                <a:gd name="connsiteY2" fmla="*/ 571273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58113"/>
                <a:gd name="connsiteY0" fmla="*/ 4317 h 727103"/>
                <a:gd name="connsiteX1" fmla="*/ 190264 w 358113"/>
                <a:gd name="connsiteY1" fmla="*/ 0 h 727103"/>
                <a:gd name="connsiteX2" fmla="*/ 273845 w 358113"/>
                <a:gd name="connsiteY2" fmla="*/ 584567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10684 w 362869"/>
                <a:gd name="connsiteY5" fmla="*/ 567704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2077 w 362869"/>
                <a:gd name="connsiteY5" fmla="*/ 558622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4763 w 362869"/>
                <a:gd name="connsiteY5" fmla="*/ 573252 h 727103"/>
                <a:gd name="connsiteX6" fmla="*/ 99971 w 362869"/>
                <a:gd name="connsiteY6" fmla="*/ 571273 h 727103"/>
                <a:gd name="connsiteX7" fmla="*/ 0 w 362869"/>
                <a:gd name="connsiteY7" fmla="*/ 4317 h 727103"/>
                <a:gd name="connsiteX0" fmla="*/ 0 w 359346"/>
                <a:gd name="connsiteY0" fmla="*/ 4317 h 727103"/>
                <a:gd name="connsiteX1" fmla="*/ 190264 w 359346"/>
                <a:gd name="connsiteY1" fmla="*/ 0 h 727103"/>
                <a:gd name="connsiteX2" fmla="*/ 273845 w 359346"/>
                <a:gd name="connsiteY2" fmla="*/ 584567 h 727103"/>
                <a:gd name="connsiteX3" fmla="*/ 359346 w 359346"/>
                <a:gd name="connsiteY3" fmla="*/ 613653 h 727103"/>
                <a:gd name="connsiteX4" fmla="*/ 194306 w 359346"/>
                <a:gd name="connsiteY4" fmla="*/ 727103 h 727103"/>
                <a:gd name="connsiteX5" fmla="*/ 24763 w 359346"/>
                <a:gd name="connsiteY5" fmla="*/ 573252 h 727103"/>
                <a:gd name="connsiteX6" fmla="*/ 99971 w 359346"/>
                <a:gd name="connsiteY6" fmla="*/ 571273 h 727103"/>
                <a:gd name="connsiteX7" fmla="*/ 0 w 359346"/>
                <a:gd name="connsiteY7" fmla="*/ 4317 h 727103"/>
                <a:gd name="connsiteX0" fmla="*/ 0 w 359346"/>
                <a:gd name="connsiteY0" fmla="*/ 2982 h 725768"/>
                <a:gd name="connsiteX1" fmla="*/ 204137 w 359346"/>
                <a:gd name="connsiteY1" fmla="*/ 0 h 725768"/>
                <a:gd name="connsiteX2" fmla="*/ 273845 w 359346"/>
                <a:gd name="connsiteY2" fmla="*/ 583232 h 725768"/>
                <a:gd name="connsiteX3" fmla="*/ 359346 w 359346"/>
                <a:gd name="connsiteY3" fmla="*/ 612318 h 725768"/>
                <a:gd name="connsiteX4" fmla="*/ 194306 w 359346"/>
                <a:gd name="connsiteY4" fmla="*/ 725768 h 725768"/>
                <a:gd name="connsiteX5" fmla="*/ 24763 w 359346"/>
                <a:gd name="connsiteY5" fmla="*/ 571917 h 725768"/>
                <a:gd name="connsiteX6" fmla="*/ 99971 w 359346"/>
                <a:gd name="connsiteY6" fmla="*/ 569938 h 725768"/>
                <a:gd name="connsiteX7" fmla="*/ 0 w 359346"/>
                <a:gd name="connsiteY7" fmla="*/ 2982 h 725768"/>
                <a:gd name="connsiteX0" fmla="*/ 0 w 357639"/>
                <a:gd name="connsiteY0" fmla="*/ 2982 h 725768"/>
                <a:gd name="connsiteX1" fmla="*/ 204137 w 357639"/>
                <a:gd name="connsiteY1" fmla="*/ 0 h 725768"/>
                <a:gd name="connsiteX2" fmla="*/ 273845 w 357639"/>
                <a:gd name="connsiteY2" fmla="*/ 583232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7639"/>
                <a:gd name="connsiteY0" fmla="*/ 2982 h 725768"/>
                <a:gd name="connsiteX1" fmla="*/ 204137 w 357639"/>
                <a:gd name="connsiteY1" fmla="*/ 0 h 725768"/>
                <a:gd name="connsiteX2" fmla="*/ 266853 w 357639"/>
                <a:gd name="connsiteY2" fmla="*/ 591541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3136"/>
                <a:gd name="connsiteY0" fmla="*/ 2982 h 725768"/>
                <a:gd name="connsiteX1" fmla="*/ 204137 w 353136"/>
                <a:gd name="connsiteY1" fmla="*/ 0 h 725768"/>
                <a:gd name="connsiteX2" fmla="*/ 266853 w 353136"/>
                <a:gd name="connsiteY2" fmla="*/ 591541 h 725768"/>
                <a:gd name="connsiteX3" fmla="*/ 353136 w 353136"/>
                <a:gd name="connsiteY3" fmla="*/ 606330 h 725768"/>
                <a:gd name="connsiteX4" fmla="*/ 194306 w 353136"/>
                <a:gd name="connsiteY4" fmla="*/ 725768 h 725768"/>
                <a:gd name="connsiteX5" fmla="*/ 24763 w 353136"/>
                <a:gd name="connsiteY5" fmla="*/ 571917 h 725768"/>
                <a:gd name="connsiteX6" fmla="*/ 99971 w 353136"/>
                <a:gd name="connsiteY6" fmla="*/ 569938 h 725768"/>
                <a:gd name="connsiteX7" fmla="*/ 0 w 353136"/>
                <a:gd name="connsiteY7" fmla="*/ 2982 h 725768"/>
                <a:gd name="connsiteX0" fmla="*/ 0 w 353136"/>
                <a:gd name="connsiteY0" fmla="*/ 2982 h 737458"/>
                <a:gd name="connsiteX1" fmla="*/ 204137 w 353136"/>
                <a:gd name="connsiteY1" fmla="*/ 0 h 737458"/>
                <a:gd name="connsiteX2" fmla="*/ 266853 w 353136"/>
                <a:gd name="connsiteY2" fmla="*/ 591541 h 737458"/>
                <a:gd name="connsiteX3" fmla="*/ 353136 w 353136"/>
                <a:gd name="connsiteY3" fmla="*/ 606330 h 737458"/>
                <a:gd name="connsiteX4" fmla="*/ 166471 w 353136"/>
                <a:gd name="connsiteY4" fmla="*/ 737458 h 737458"/>
                <a:gd name="connsiteX5" fmla="*/ 24763 w 353136"/>
                <a:gd name="connsiteY5" fmla="*/ 571917 h 737458"/>
                <a:gd name="connsiteX6" fmla="*/ 99971 w 353136"/>
                <a:gd name="connsiteY6" fmla="*/ 569938 h 737458"/>
                <a:gd name="connsiteX7" fmla="*/ 0 w 353136"/>
                <a:gd name="connsiteY7" fmla="*/ 2982 h 737458"/>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9971 w 353136"/>
                <a:gd name="connsiteY6" fmla="*/ 569938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09742 w 331325"/>
                <a:gd name="connsiteY1" fmla="*/ 4105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21491 w 331325"/>
                <a:gd name="connsiteY1" fmla="*/ 5832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25713 w 316959"/>
                <a:gd name="connsiteY0" fmla="*/ 0 h 732214"/>
                <a:gd name="connsiteX1" fmla="*/ 207125 w 316959"/>
                <a:gd name="connsiteY1" fmla="*/ 2344 h 732214"/>
                <a:gd name="connsiteX2" fmla="*/ 230676 w 316959"/>
                <a:gd name="connsiteY2" fmla="*/ 588124 h 732214"/>
                <a:gd name="connsiteX3" fmla="*/ 316959 w 316959"/>
                <a:gd name="connsiteY3" fmla="*/ 602913 h 732214"/>
                <a:gd name="connsiteX4" fmla="*/ 134642 w 316959"/>
                <a:gd name="connsiteY4" fmla="*/ 732214 h 732214"/>
                <a:gd name="connsiteX5" fmla="*/ 0 w 316959"/>
                <a:gd name="connsiteY5" fmla="*/ 574780 h 732214"/>
                <a:gd name="connsiteX6" fmla="*/ 58047 w 316959"/>
                <a:gd name="connsiteY6" fmla="*/ 570009 h 732214"/>
                <a:gd name="connsiteX7" fmla="*/ 25713 w 316959"/>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047 w 290868"/>
                <a:gd name="connsiteY6" fmla="*/ 570009 h 732214"/>
                <a:gd name="connsiteX7" fmla="*/ 25713 w 290868"/>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5713 w 290868"/>
                <a:gd name="connsiteY0" fmla="*/ 0 h 732214"/>
                <a:gd name="connsiteX1" fmla="*/ 207125 w 290868"/>
                <a:gd name="connsiteY1" fmla="*/ 2344 h 732214"/>
                <a:gd name="connsiteX2" fmla="*/ 227763 w 290868"/>
                <a:gd name="connsiteY2" fmla="*/ 605698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7021 w 292176"/>
                <a:gd name="connsiteY0" fmla="*/ 0 h 732214"/>
                <a:gd name="connsiteX1" fmla="*/ 208433 w 292176"/>
                <a:gd name="connsiteY1" fmla="*/ 2344 h 732214"/>
                <a:gd name="connsiteX2" fmla="*/ 229071 w 292176"/>
                <a:gd name="connsiteY2" fmla="*/ 605698 h 732214"/>
                <a:gd name="connsiteX3" fmla="*/ 292176 w 292176"/>
                <a:gd name="connsiteY3" fmla="*/ 613076 h 732214"/>
                <a:gd name="connsiteX4" fmla="*/ 135950 w 292176"/>
                <a:gd name="connsiteY4" fmla="*/ 732214 h 732214"/>
                <a:gd name="connsiteX5" fmla="*/ 0 w 292176"/>
                <a:gd name="connsiteY5" fmla="*/ 572588 h 732214"/>
                <a:gd name="connsiteX6" fmla="*/ 60020 w 292176"/>
                <a:gd name="connsiteY6" fmla="*/ 580107 h 732214"/>
                <a:gd name="connsiteX7" fmla="*/ 27021 w 292176"/>
                <a:gd name="connsiteY7" fmla="*/ 0 h 732214"/>
                <a:gd name="connsiteX0" fmla="*/ 27021 w 292176"/>
                <a:gd name="connsiteY0" fmla="*/ 0 h 741880"/>
                <a:gd name="connsiteX1" fmla="*/ 208433 w 292176"/>
                <a:gd name="connsiteY1" fmla="*/ 2344 h 741880"/>
                <a:gd name="connsiteX2" fmla="*/ 229071 w 292176"/>
                <a:gd name="connsiteY2" fmla="*/ 605698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08433 w 292176"/>
                <a:gd name="connsiteY1" fmla="*/ 2344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19860 w 292176"/>
                <a:gd name="connsiteY1" fmla="*/ 8025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176" h="741880">
                  <a:moveTo>
                    <a:pt x="27021" y="0"/>
                  </a:moveTo>
                  <a:lnTo>
                    <a:pt x="219860" y="8025"/>
                  </a:lnTo>
                  <a:cubicBezTo>
                    <a:pt x="280882" y="249963"/>
                    <a:pt x="251380" y="518322"/>
                    <a:pt x="229713" y="597792"/>
                  </a:cubicBezTo>
                  <a:lnTo>
                    <a:pt x="292176" y="613076"/>
                  </a:lnTo>
                  <a:lnTo>
                    <a:pt x="133679" y="741880"/>
                  </a:lnTo>
                  <a:lnTo>
                    <a:pt x="0" y="572588"/>
                  </a:lnTo>
                  <a:lnTo>
                    <a:pt x="60020" y="580107"/>
                  </a:lnTo>
                  <a:cubicBezTo>
                    <a:pt x="75298" y="517510"/>
                    <a:pt x="120241" y="243172"/>
                    <a:pt x="27021" y="0"/>
                  </a:cubicBezTo>
                  <a:close/>
                </a:path>
              </a:pathLst>
            </a:custGeom>
            <a:gradFill>
              <a:gsLst>
                <a:gs pos="19000">
                  <a:srgbClr val="FFFFFF">
                    <a:alpha val="56000"/>
                  </a:srgbClr>
                </a:gs>
                <a:gs pos="35000">
                  <a:srgbClr val="FFFFFF"/>
                </a:gs>
                <a:gs pos="0">
                  <a:srgbClr val="FFFFFF">
                    <a:alpha val="0"/>
                  </a:srgbClr>
                </a:gs>
              </a:gsLst>
              <a:lin ang="5400000" scaled="0"/>
            </a:gradFill>
            <a:ln w="25400" cap="flat" cmpd="sng" algn="ctr">
              <a:noFill/>
              <a:prstDash val="solid"/>
            </a:ln>
            <a:effectLst/>
          </p:spPr>
          <p:txBody>
            <a:bodyPr rtlCol="0" anchor="ctr"/>
            <a:lstStyle/>
            <a:p>
              <a:pPr algn="ctr" defTabSz="685800">
                <a:defRPr/>
              </a:pPr>
              <a:endParaRPr lang="en-US" sz="1350" kern="0" dirty="0">
                <a:solidFill>
                  <a:srgbClr val="000000"/>
                </a:solidFill>
                <a:latin typeface="Open Sans"/>
                <a:cs typeface="Open Sans"/>
              </a:endParaRPr>
            </a:p>
          </p:txBody>
        </p:sp>
        <p:sp>
          <p:nvSpPr>
            <p:cNvPr id="22" name="Curved Down Arrow 32"/>
            <p:cNvSpPr/>
            <p:nvPr>
              <p:custDataLst>
                <p:tags r:id="rId14"/>
              </p:custDataLst>
            </p:nvPr>
          </p:nvSpPr>
          <p:spPr>
            <a:xfrm rot="19274276" flipH="1">
              <a:off x="3643332" y="2559290"/>
              <a:ext cx="332993" cy="628284"/>
            </a:xfrm>
            <a:custGeom>
              <a:avLst/>
              <a:gdLst>
                <a:gd name="connsiteX0" fmla="*/ 0 w 389067"/>
                <a:gd name="connsiteY0" fmla="*/ 14695 h 736470"/>
                <a:gd name="connsiteX1" fmla="*/ 199235 w 389067"/>
                <a:gd name="connsiteY1" fmla="*/ 0 h 736470"/>
                <a:gd name="connsiteX2" fmla="*/ 305209 w 389067"/>
                <a:gd name="connsiteY2" fmla="*/ 580640 h 736470"/>
                <a:gd name="connsiteX3" fmla="*/ 389067 w 389067"/>
                <a:gd name="connsiteY3" fmla="*/ 576035 h 736470"/>
                <a:gd name="connsiteX4" fmla="*/ 214483 w 389067"/>
                <a:gd name="connsiteY4" fmla="*/ 736470 h 736470"/>
                <a:gd name="connsiteX5" fmla="*/ 31683 w 389067"/>
                <a:gd name="connsiteY5" fmla="*/ 593917 h 736470"/>
                <a:gd name="connsiteX6" fmla="*/ 120148 w 389067"/>
                <a:gd name="connsiteY6" fmla="*/ 580640 h 736470"/>
                <a:gd name="connsiteX7" fmla="*/ 0 w 389067"/>
                <a:gd name="connsiteY7" fmla="*/ 14695 h 736470"/>
                <a:gd name="connsiteX0" fmla="*/ 0 w 389067"/>
                <a:gd name="connsiteY0" fmla="*/ 19958 h 741733"/>
                <a:gd name="connsiteX1" fmla="*/ 207380 w 389067"/>
                <a:gd name="connsiteY1" fmla="*/ 0 h 741733"/>
                <a:gd name="connsiteX2" fmla="*/ 305209 w 389067"/>
                <a:gd name="connsiteY2" fmla="*/ 585903 h 741733"/>
                <a:gd name="connsiteX3" fmla="*/ 389067 w 389067"/>
                <a:gd name="connsiteY3" fmla="*/ 581298 h 741733"/>
                <a:gd name="connsiteX4" fmla="*/ 214483 w 389067"/>
                <a:gd name="connsiteY4" fmla="*/ 741733 h 741733"/>
                <a:gd name="connsiteX5" fmla="*/ 31683 w 389067"/>
                <a:gd name="connsiteY5" fmla="*/ 599180 h 741733"/>
                <a:gd name="connsiteX6" fmla="*/ 120148 w 389067"/>
                <a:gd name="connsiteY6" fmla="*/ 585903 h 741733"/>
                <a:gd name="connsiteX7" fmla="*/ 0 w 389067"/>
                <a:gd name="connsiteY7" fmla="*/ 19958 h 741733"/>
                <a:gd name="connsiteX0" fmla="*/ 0 w 368890"/>
                <a:gd name="connsiteY0" fmla="*/ 18947 h 741733"/>
                <a:gd name="connsiteX1" fmla="*/ 187203 w 368890"/>
                <a:gd name="connsiteY1" fmla="*/ 0 h 741733"/>
                <a:gd name="connsiteX2" fmla="*/ 285032 w 368890"/>
                <a:gd name="connsiteY2" fmla="*/ 585903 h 741733"/>
                <a:gd name="connsiteX3" fmla="*/ 368890 w 368890"/>
                <a:gd name="connsiteY3" fmla="*/ 581298 h 741733"/>
                <a:gd name="connsiteX4" fmla="*/ 194306 w 368890"/>
                <a:gd name="connsiteY4" fmla="*/ 741733 h 741733"/>
                <a:gd name="connsiteX5" fmla="*/ 11506 w 368890"/>
                <a:gd name="connsiteY5" fmla="*/ 599180 h 741733"/>
                <a:gd name="connsiteX6" fmla="*/ 99971 w 368890"/>
                <a:gd name="connsiteY6" fmla="*/ 585903 h 741733"/>
                <a:gd name="connsiteX7" fmla="*/ 0 w 368890"/>
                <a:gd name="connsiteY7" fmla="*/ 18947 h 74173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1506 w 368890"/>
                <a:gd name="connsiteY5" fmla="*/ 584550 h 727103"/>
                <a:gd name="connsiteX6" fmla="*/ 99971 w 368890"/>
                <a:gd name="connsiteY6" fmla="*/ 571273 h 727103"/>
                <a:gd name="connsiteX7" fmla="*/ 0 w 368890"/>
                <a:gd name="connsiteY7" fmla="*/ 4317 h 727103"/>
                <a:gd name="connsiteX0" fmla="*/ 0 w 368890"/>
                <a:gd name="connsiteY0" fmla="*/ 4317 h 727103"/>
                <a:gd name="connsiteX1" fmla="*/ 190264 w 368890"/>
                <a:gd name="connsiteY1" fmla="*/ 0 h 727103"/>
                <a:gd name="connsiteX2" fmla="*/ 285032 w 368890"/>
                <a:gd name="connsiteY2" fmla="*/ 571273 h 727103"/>
                <a:gd name="connsiteX3" fmla="*/ 368890 w 368890"/>
                <a:gd name="connsiteY3" fmla="*/ 566668 h 727103"/>
                <a:gd name="connsiteX4" fmla="*/ 194306 w 368890"/>
                <a:gd name="connsiteY4" fmla="*/ 727103 h 727103"/>
                <a:gd name="connsiteX5" fmla="*/ 10684 w 368890"/>
                <a:gd name="connsiteY5" fmla="*/ 567704 h 727103"/>
                <a:gd name="connsiteX6" fmla="*/ 99971 w 368890"/>
                <a:gd name="connsiteY6" fmla="*/ 571273 h 727103"/>
                <a:gd name="connsiteX7" fmla="*/ 0 w 368890"/>
                <a:gd name="connsiteY7" fmla="*/ 4317 h 727103"/>
                <a:gd name="connsiteX0" fmla="*/ 0 w 363912"/>
                <a:gd name="connsiteY0" fmla="*/ 4317 h 727103"/>
                <a:gd name="connsiteX1" fmla="*/ 190264 w 363912"/>
                <a:gd name="connsiteY1" fmla="*/ 0 h 727103"/>
                <a:gd name="connsiteX2" fmla="*/ 285032 w 363912"/>
                <a:gd name="connsiteY2" fmla="*/ 571273 h 727103"/>
                <a:gd name="connsiteX3" fmla="*/ 363912 w 363912"/>
                <a:gd name="connsiteY3" fmla="*/ 585949 h 727103"/>
                <a:gd name="connsiteX4" fmla="*/ 194306 w 363912"/>
                <a:gd name="connsiteY4" fmla="*/ 727103 h 727103"/>
                <a:gd name="connsiteX5" fmla="*/ 10684 w 363912"/>
                <a:gd name="connsiteY5" fmla="*/ 567704 h 727103"/>
                <a:gd name="connsiteX6" fmla="*/ 99971 w 363912"/>
                <a:gd name="connsiteY6" fmla="*/ 571273 h 727103"/>
                <a:gd name="connsiteX7" fmla="*/ 0 w 363912"/>
                <a:gd name="connsiteY7" fmla="*/ 4317 h 727103"/>
                <a:gd name="connsiteX0" fmla="*/ 0 w 358113"/>
                <a:gd name="connsiteY0" fmla="*/ 4317 h 727103"/>
                <a:gd name="connsiteX1" fmla="*/ 190264 w 358113"/>
                <a:gd name="connsiteY1" fmla="*/ 0 h 727103"/>
                <a:gd name="connsiteX2" fmla="*/ 285032 w 358113"/>
                <a:gd name="connsiteY2" fmla="*/ 571273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58113"/>
                <a:gd name="connsiteY0" fmla="*/ 4317 h 727103"/>
                <a:gd name="connsiteX1" fmla="*/ 190264 w 358113"/>
                <a:gd name="connsiteY1" fmla="*/ 0 h 727103"/>
                <a:gd name="connsiteX2" fmla="*/ 273845 w 358113"/>
                <a:gd name="connsiteY2" fmla="*/ 584567 h 727103"/>
                <a:gd name="connsiteX3" fmla="*/ 358113 w 358113"/>
                <a:gd name="connsiteY3" fmla="*/ 588385 h 727103"/>
                <a:gd name="connsiteX4" fmla="*/ 194306 w 358113"/>
                <a:gd name="connsiteY4" fmla="*/ 727103 h 727103"/>
                <a:gd name="connsiteX5" fmla="*/ 10684 w 358113"/>
                <a:gd name="connsiteY5" fmla="*/ 567704 h 727103"/>
                <a:gd name="connsiteX6" fmla="*/ 99971 w 358113"/>
                <a:gd name="connsiteY6" fmla="*/ 571273 h 727103"/>
                <a:gd name="connsiteX7" fmla="*/ 0 w 358113"/>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10684 w 362869"/>
                <a:gd name="connsiteY5" fmla="*/ 567704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2077 w 362869"/>
                <a:gd name="connsiteY5" fmla="*/ 558622 h 727103"/>
                <a:gd name="connsiteX6" fmla="*/ 99971 w 362869"/>
                <a:gd name="connsiteY6" fmla="*/ 571273 h 727103"/>
                <a:gd name="connsiteX7" fmla="*/ 0 w 362869"/>
                <a:gd name="connsiteY7" fmla="*/ 4317 h 727103"/>
                <a:gd name="connsiteX0" fmla="*/ 0 w 362869"/>
                <a:gd name="connsiteY0" fmla="*/ 4317 h 727103"/>
                <a:gd name="connsiteX1" fmla="*/ 190264 w 362869"/>
                <a:gd name="connsiteY1" fmla="*/ 0 h 727103"/>
                <a:gd name="connsiteX2" fmla="*/ 273845 w 362869"/>
                <a:gd name="connsiteY2" fmla="*/ 584567 h 727103"/>
                <a:gd name="connsiteX3" fmla="*/ 362869 w 362869"/>
                <a:gd name="connsiteY3" fmla="*/ 605011 h 727103"/>
                <a:gd name="connsiteX4" fmla="*/ 194306 w 362869"/>
                <a:gd name="connsiteY4" fmla="*/ 727103 h 727103"/>
                <a:gd name="connsiteX5" fmla="*/ 24763 w 362869"/>
                <a:gd name="connsiteY5" fmla="*/ 573252 h 727103"/>
                <a:gd name="connsiteX6" fmla="*/ 99971 w 362869"/>
                <a:gd name="connsiteY6" fmla="*/ 571273 h 727103"/>
                <a:gd name="connsiteX7" fmla="*/ 0 w 362869"/>
                <a:gd name="connsiteY7" fmla="*/ 4317 h 727103"/>
                <a:gd name="connsiteX0" fmla="*/ 0 w 359346"/>
                <a:gd name="connsiteY0" fmla="*/ 4317 h 727103"/>
                <a:gd name="connsiteX1" fmla="*/ 190264 w 359346"/>
                <a:gd name="connsiteY1" fmla="*/ 0 h 727103"/>
                <a:gd name="connsiteX2" fmla="*/ 273845 w 359346"/>
                <a:gd name="connsiteY2" fmla="*/ 584567 h 727103"/>
                <a:gd name="connsiteX3" fmla="*/ 359346 w 359346"/>
                <a:gd name="connsiteY3" fmla="*/ 613653 h 727103"/>
                <a:gd name="connsiteX4" fmla="*/ 194306 w 359346"/>
                <a:gd name="connsiteY4" fmla="*/ 727103 h 727103"/>
                <a:gd name="connsiteX5" fmla="*/ 24763 w 359346"/>
                <a:gd name="connsiteY5" fmla="*/ 573252 h 727103"/>
                <a:gd name="connsiteX6" fmla="*/ 99971 w 359346"/>
                <a:gd name="connsiteY6" fmla="*/ 571273 h 727103"/>
                <a:gd name="connsiteX7" fmla="*/ 0 w 359346"/>
                <a:gd name="connsiteY7" fmla="*/ 4317 h 727103"/>
                <a:gd name="connsiteX0" fmla="*/ 0 w 359346"/>
                <a:gd name="connsiteY0" fmla="*/ 2982 h 725768"/>
                <a:gd name="connsiteX1" fmla="*/ 204137 w 359346"/>
                <a:gd name="connsiteY1" fmla="*/ 0 h 725768"/>
                <a:gd name="connsiteX2" fmla="*/ 273845 w 359346"/>
                <a:gd name="connsiteY2" fmla="*/ 583232 h 725768"/>
                <a:gd name="connsiteX3" fmla="*/ 359346 w 359346"/>
                <a:gd name="connsiteY3" fmla="*/ 612318 h 725768"/>
                <a:gd name="connsiteX4" fmla="*/ 194306 w 359346"/>
                <a:gd name="connsiteY4" fmla="*/ 725768 h 725768"/>
                <a:gd name="connsiteX5" fmla="*/ 24763 w 359346"/>
                <a:gd name="connsiteY5" fmla="*/ 571917 h 725768"/>
                <a:gd name="connsiteX6" fmla="*/ 99971 w 359346"/>
                <a:gd name="connsiteY6" fmla="*/ 569938 h 725768"/>
                <a:gd name="connsiteX7" fmla="*/ 0 w 359346"/>
                <a:gd name="connsiteY7" fmla="*/ 2982 h 725768"/>
                <a:gd name="connsiteX0" fmla="*/ 0 w 357639"/>
                <a:gd name="connsiteY0" fmla="*/ 2982 h 725768"/>
                <a:gd name="connsiteX1" fmla="*/ 204137 w 357639"/>
                <a:gd name="connsiteY1" fmla="*/ 0 h 725768"/>
                <a:gd name="connsiteX2" fmla="*/ 273845 w 357639"/>
                <a:gd name="connsiteY2" fmla="*/ 583232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7639"/>
                <a:gd name="connsiteY0" fmla="*/ 2982 h 725768"/>
                <a:gd name="connsiteX1" fmla="*/ 204137 w 357639"/>
                <a:gd name="connsiteY1" fmla="*/ 0 h 725768"/>
                <a:gd name="connsiteX2" fmla="*/ 266853 w 357639"/>
                <a:gd name="connsiteY2" fmla="*/ 591541 h 725768"/>
                <a:gd name="connsiteX3" fmla="*/ 357639 w 357639"/>
                <a:gd name="connsiteY3" fmla="*/ 607662 h 725768"/>
                <a:gd name="connsiteX4" fmla="*/ 194306 w 357639"/>
                <a:gd name="connsiteY4" fmla="*/ 725768 h 725768"/>
                <a:gd name="connsiteX5" fmla="*/ 24763 w 357639"/>
                <a:gd name="connsiteY5" fmla="*/ 571917 h 725768"/>
                <a:gd name="connsiteX6" fmla="*/ 99971 w 357639"/>
                <a:gd name="connsiteY6" fmla="*/ 569938 h 725768"/>
                <a:gd name="connsiteX7" fmla="*/ 0 w 357639"/>
                <a:gd name="connsiteY7" fmla="*/ 2982 h 725768"/>
                <a:gd name="connsiteX0" fmla="*/ 0 w 353136"/>
                <a:gd name="connsiteY0" fmla="*/ 2982 h 725768"/>
                <a:gd name="connsiteX1" fmla="*/ 204137 w 353136"/>
                <a:gd name="connsiteY1" fmla="*/ 0 h 725768"/>
                <a:gd name="connsiteX2" fmla="*/ 266853 w 353136"/>
                <a:gd name="connsiteY2" fmla="*/ 591541 h 725768"/>
                <a:gd name="connsiteX3" fmla="*/ 353136 w 353136"/>
                <a:gd name="connsiteY3" fmla="*/ 606330 h 725768"/>
                <a:gd name="connsiteX4" fmla="*/ 194306 w 353136"/>
                <a:gd name="connsiteY4" fmla="*/ 725768 h 725768"/>
                <a:gd name="connsiteX5" fmla="*/ 24763 w 353136"/>
                <a:gd name="connsiteY5" fmla="*/ 571917 h 725768"/>
                <a:gd name="connsiteX6" fmla="*/ 99971 w 353136"/>
                <a:gd name="connsiteY6" fmla="*/ 569938 h 725768"/>
                <a:gd name="connsiteX7" fmla="*/ 0 w 353136"/>
                <a:gd name="connsiteY7" fmla="*/ 2982 h 725768"/>
                <a:gd name="connsiteX0" fmla="*/ 0 w 353136"/>
                <a:gd name="connsiteY0" fmla="*/ 2982 h 737458"/>
                <a:gd name="connsiteX1" fmla="*/ 204137 w 353136"/>
                <a:gd name="connsiteY1" fmla="*/ 0 h 737458"/>
                <a:gd name="connsiteX2" fmla="*/ 266853 w 353136"/>
                <a:gd name="connsiteY2" fmla="*/ 591541 h 737458"/>
                <a:gd name="connsiteX3" fmla="*/ 353136 w 353136"/>
                <a:gd name="connsiteY3" fmla="*/ 606330 h 737458"/>
                <a:gd name="connsiteX4" fmla="*/ 166471 w 353136"/>
                <a:gd name="connsiteY4" fmla="*/ 737458 h 737458"/>
                <a:gd name="connsiteX5" fmla="*/ 24763 w 353136"/>
                <a:gd name="connsiteY5" fmla="*/ 571917 h 737458"/>
                <a:gd name="connsiteX6" fmla="*/ 99971 w 353136"/>
                <a:gd name="connsiteY6" fmla="*/ 569938 h 737458"/>
                <a:gd name="connsiteX7" fmla="*/ 0 w 353136"/>
                <a:gd name="connsiteY7" fmla="*/ 2982 h 737458"/>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9971 w 353136"/>
                <a:gd name="connsiteY6" fmla="*/ 569938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4763 w 353136"/>
                <a:gd name="connsiteY5" fmla="*/ 571917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0 w 353136"/>
                <a:gd name="connsiteY0" fmla="*/ 2982 h 735631"/>
                <a:gd name="connsiteX1" fmla="*/ 204137 w 353136"/>
                <a:gd name="connsiteY1" fmla="*/ 0 h 735631"/>
                <a:gd name="connsiteX2" fmla="*/ 266853 w 353136"/>
                <a:gd name="connsiteY2" fmla="*/ 591541 h 735631"/>
                <a:gd name="connsiteX3" fmla="*/ 353136 w 353136"/>
                <a:gd name="connsiteY3" fmla="*/ 606330 h 735631"/>
                <a:gd name="connsiteX4" fmla="*/ 170819 w 353136"/>
                <a:gd name="connsiteY4" fmla="*/ 735631 h 735631"/>
                <a:gd name="connsiteX5" fmla="*/ 21811 w 353136"/>
                <a:gd name="connsiteY5" fmla="*/ 572082 h 735631"/>
                <a:gd name="connsiteX6" fmla="*/ 94224 w 353136"/>
                <a:gd name="connsiteY6" fmla="*/ 573426 h 735631"/>
                <a:gd name="connsiteX7" fmla="*/ 0 w 353136"/>
                <a:gd name="connsiteY7" fmla="*/ 2982 h 735631"/>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182326 w 331325"/>
                <a:gd name="connsiteY1" fmla="*/ 71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09742 w 331325"/>
                <a:gd name="connsiteY1" fmla="*/ 4105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29959 w 331325"/>
                <a:gd name="connsiteY0" fmla="*/ 0 h 735702"/>
                <a:gd name="connsiteX1" fmla="*/ 221491 w 331325"/>
                <a:gd name="connsiteY1" fmla="*/ 5832 h 735702"/>
                <a:gd name="connsiteX2" fmla="*/ 245042 w 331325"/>
                <a:gd name="connsiteY2" fmla="*/ 591612 h 735702"/>
                <a:gd name="connsiteX3" fmla="*/ 331325 w 331325"/>
                <a:gd name="connsiteY3" fmla="*/ 606401 h 735702"/>
                <a:gd name="connsiteX4" fmla="*/ 149008 w 331325"/>
                <a:gd name="connsiteY4" fmla="*/ 735702 h 735702"/>
                <a:gd name="connsiteX5" fmla="*/ 0 w 331325"/>
                <a:gd name="connsiteY5" fmla="*/ 572153 h 735702"/>
                <a:gd name="connsiteX6" fmla="*/ 72413 w 331325"/>
                <a:gd name="connsiteY6" fmla="*/ 573497 h 735702"/>
                <a:gd name="connsiteX7" fmla="*/ 29959 w 331325"/>
                <a:gd name="connsiteY7" fmla="*/ 0 h 735702"/>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40079 w 331325"/>
                <a:gd name="connsiteY0" fmla="*/ 0 h 732214"/>
                <a:gd name="connsiteX1" fmla="*/ 221491 w 331325"/>
                <a:gd name="connsiteY1" fmla="*/ 2344 h 732214"/>
                <a:gd name="connsiteX2" fmla="*/ 245042 w 331325"/>
                <a:gd name="connsiteY2" fmla="*/ 588124 h 732214"/>
                <a:gd name="connsiteX3" fmla="*/ 331325 w 331325"/>
                <a:gd name="connsiteY3" fmla="*/ 602913 h 732214"/>
                <a:gd name="connsiteX4" fmla="*/ 149008 w 331325"/>
                <a:gd name="connsiteY4" fmla="*/ 732214 h 732214"/>
                <a:gd name="connsiteX5" fmla="*/ 0 w 331325"/>
                <a:gd name="connsiteY5" fmla="*/ 568665 h 732214"/>
                <a:gd name="connsiteX6" fmla="*/ 72413 w 331325"/>
                <a:gd name="connsiteY6" fmla="*/ 570009 h 732214"/>
                <a:gd name="connsiteX7" fmla="*/ 40079 w 331325"/>
                <a:gd name="connsiteY7" fmla="*/ 0 h 732214"/>
                <a:gd name="connsiteX0" fmla="*/ 25713 w 316959"/>
                <a:gd name="connsiteY0" fmla="*/ 0 h 732214"/>
                <a:gd name="connsiteX1" fmla="*/ 207125 w 316959"/>
                <a:gd name="connsiteY1" fmla="*/ 2344 h 732214"/>
                <a:gd name="connsiteX2" fmla="*/ 230676 w 316959"/>
                <a:gd name="connsiteY2" fmla="*/ 588124 h 732214"/>
                <a:gd name="connsiteX3" fmla="*/ 316959 w 316959"/>
                <a:gd name="connsiteY3" fmla="*/ 602913 h 732214"/>
                <a:gd name="connsiteX4" fmla="*/ 134642 w 316959"/>
                <a:gd name="connsiteY4" fmla="*/ 732214 h 732214"/>
                <a:gd name="connsiteX5" fmla="*/ 0 w 316959"/>
                <a:gd name="connsiteY5" fmla="*/ 574780 h 732214"/>
                <a:gd name="connsiteX6" fmla="*/ 58047 w 316959"/>
                <a:gd name="connsiteY6" fmla="*/ 570009 h 732214"/>
                <a:gd name="connsiteX7" fmla="*/ 25713 w 316959"/>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047 w 290868"/>
                <a:gd name="connsiteY6" fmla="*/ 570009 h 732214"/>
                <a:gd name="connsiteX7" fmla="*/ 25713 w 290868"/>
                <a:gd name="connsiteY7" fmla="*/ 0 h 732214"/>
                <a:gd name="connsiteX0" fmla="*/ 25713 w 290868"/>
                <a:gd name="connsiteY0" fmla="*/ 0 h 732214"/>
                <a:gd name="connsiteX1" fmla="*/ 207125 w 290868"/>
                <a:gd name="connsiteY1" fmla="*/ 2344 h 732214"/>
                <a:gd name="connsiteX2" fmla="*/ 230676 w 290868"/>
                <a:gd name="connsiteY2" fmla="*/ 588124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5713 w 290868"/>
                <a:gd name="connsiteY0" fmla="*/ 0 h 732214"/>
                <a:gd name="connsiteX1" fmla="*/ 207125 w 290868"/>
                <a:gd name="connsiteY1" fmla="*/ 2344 h 732214"/>
                <a:gd name="connsiteX2" fmla="*/ 227763 w 290868"/>
                <a:gd name="connsiteY2" fmla="*/ 605698 h 732214"/>
                <a:gd name="connsiteX3" fmla="*/ 290868 w 290868"/>
                <a:gd name="connsiteY3" fmla="*/ 613076 h 732214"/>
                <a:gd name="connsiteX4" fmla="*/ 134642 w 290868"/>
                <a:gd name="connsiteY4" fmla="*/ 732214 h 732214"/>
                <a:gd name="connsiteX5" fmla="*/ 0 w 290868"/>
                <a:gd name="connsiteY5" fmla="*/ 574780 h 732214"/>
                <a:gd name="connsiteX6" fmla="*/ 58712 w 290868"/>
                <a:gd name="connsiteY6" fmla="*/ 580107 h 732214"/>
                <a:gd name="connsiteX7" fmla="*/ 25713 w 290868"/>
                <a:gd name="connsiteY7" fmla="*/ 0 h 732214"/>
                <a:gd name="connsiteX0" fmla="*/ 27021 w 292176"/>
                <a:gd name="connsiteY0" fmla="*/ 0 h 732214"/>
                <a:gd name="connsiteX1" fmla="*/ 208433 w 292176"/>
                <a:gd name="connsiteY1" fmla="*/ 2344 h 732214"/>
                <a:gd name="connsiteX2" fmla="*/ 229071 w 292176"/>
                <a:gd name="connsiteY2" fmla="*/ 605698 h 732214"/>
                <a:gd name="connsiteX3" fmla="*/ 292176 w 292176"/>
                <a:gd name="connsiteY3" fmla="*/ 613076 h 732214"/>
                <a:gd name="connsiteX4" fmla="*/ 135950 w 292176"/>
                <a:gd name="connsiteY4" fmla="*/ 732214 h 732214"/>
                <a:gd name="connsiteX5" fmla="*/ 0 w 292176"/>
                <a:gd name="connsiteY5" fmla="*/ 572588 h 732214"/>
                <a:gd name="connsiteX6" fmla="*/ 60020 w 292176"/>
                <a:gd name="connsiteY6" fmla="*/ 580107 h 732214"/>
                <a:gd name="connsiteX7" fmla="*/ 27021 w 292176"/>
                <a:gd name="connsiteY7" fmla="*/ 0 h 732214"/>
                <a:gd name="connsiteX0" fmla="*/ 27021 w 292176"/>
                <a:gd name="connsiteY0" fmla="*/ 0 h 741880"/>
                <a:gd name="connsiteX1" fmla="*/ 208433 w 292176"/>
                <a:gd name="connsiteY1" fmla="*/ 2344 h 741880"/>
                <a:gd name="connsiteX2" fmla="*/ 229071 w 292176"/>
                <a:gd name="connsiteY2" fmla="*/ 605698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08433 w 292176"/>
                <a:gd name="connsiteY1" fmla="*/ 2344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 name="connsiteX0" fmla="*/ 27021 w 292176"/>
                <a:gd name="connsiteY0" fmla="*/ 0 h 741880"/>
                <a:gd name="connsiteX1" fmla="*/ 219860 w 292176"/>
                <a:gd name="connsiteY1" fmla="*/ 8025 h 741880"/>
                <a:gd name="connsiteX2" fmla="*/ 229713 w 292176"/>
                <a:gd name="connsiteY2" fmla="*/ 597792 h 741880"/>
                <a:gd name="connsiteX3" fmla="*/ 292176 w 292176"/>
                <a:gd name="connsiteY3" fmla="*/ 613076 h 741880"/>
                <a:gd name="connsiteX4" fmla="*/ 133679 w 292176"/>
                <a:gd name="connsiteY4" fmla="*/ 741880 h 741880"/>
                <a:gd name="connsiteX5" fmla="*/ 0 w 292176"/>
                <a:gd name="connsiteY5" fmla="*/ 572588 h 741880"/>
                <a:gd name="connsiteX6" fmla="*/ 60020 w 292176"/>
                <a:gd name="connsiteY6" fmla="*/ 580107 h 741880"/>
                <a:gd name="connsiteX7" fmla="*/ 27021 w 292176"/>
                <a:gd name="connsiteY7" fmla="*/ 0 h 7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176" h="741880">
                  <a:moveTo>
                    <a:pt x="27021" y="0"/>
                  </a:moveTo>
                  <a:lnTo>
                    <a:pt x="219860" y="8025"/>
                  </a:lnTo>
                  <a:cubicBezTo>
                    <a:pt x="280882" y="249963"/>
                    <a:pt x="251380" y="518322"/>
                    <a:pt x="229713" y="597792"/>
                  </a:cubicBezTo>
                  <a:lnTo>
                    <a:pt x="292176" y="613076"/>
                  </a:lnTo>
                  <a:lnTo>
                    <a:pt x="133679" y="741880"/>
                  </a:lnTo>
                  <a:lnTo>
                    <a:pt x="0" y="572588"/>
                  </a:lnTo>
                  <a:lnTo>
                    <a:pt x="60020" y="580107"/>
                  </a:lnTo>
                  <a:cubicBezTo>
                    <a:pt x="75298" y="517510"/>
                    <a:pt x="120241" y="243172"/>
                    <a:pt x="27021" y="0"/>
                  </a:cubicBezTo>
                  <a:close/>
                </a:path>
              </a:pathLst>
            </a:custGeom>
            <a:gradFill>
              <a:gsLst>
                <a:gs pos="19000">
                  <a:srgbClr val="FFFFFF">
                    <a:alpha val="56000"/>
                  </a:srgbClr>
                </a:gs>
                <a:gs pos="35000">
                  <a:srgbClr val="FFFFFF"/>
                </a:gs>
                <a:gs pos="0">
                  <a:srgbClr val="FFFFFF">
                    <a:alpha val="0"/>
                  </a:srgbClr>
                </a:gs>
              </a:gsLst>
              <a:lin ang="5400000" scaled="0"/>
            </a:gradFill>
            <a:ln w="25400" cap="flat" cmpd="sng" algn="ctr">
              <a:noFill/>
              <a:prstDash val="solid"/>
            </a:ln>
            <a:effectLst/>
          </p:spPr>
          <p:txBody>
            <a:bodyPr rtlCol="0" anchor="ctr"/>
            <a:lstStyle/>
            <a:p>
              <a:pPr algn="ctr" defTabSz="685800">
                <a:defRPr/>
              </a:pPr>
              <a:endParaRPr lang="en-US" sz="1350" kern="0" dirty="0">
                <a:solidFill>
                  <a:srgbClr val="000000"/>
                </a:solidFill>
                <a:latin typeface="Open Sans"/>
                <a:cs typeface="Open Sans"/>
              </a:endParaRPr>
            </a:p>
          </p:txBody>
        </p:sp>
      </p:grpSp>
      <p:grpSp>
        <p:nvGrpSpPr>
          <p:cNvPr id="23" name="Group 4"/>
          <p:cNvGrpSpPr/>
          <p:nvPr/>
        </p:nvGrpSpPr>
        <p:grpSpPr>
          <a:xfrm>
            <a:off x="5415602" y="2076558"/>
            <a:ext cx="2835305" cy="1026114"/>
            <a:chOff x="5458841" y="1055940"/>
            <a:chExt cx="2835305" cy="1026114"/>
          </a:xfrm>
        </p:grpSpPr>
        <p:sp>
          <p:nvSpPr>
            <p:cNvPr id="24" name="Rounded Rectangle 71"/>
            <p:cNvSpPr/>
            <p:nvPr/>
          </p:nvSpPr>
          <p:spPr>
            <a:xfrm>
              <a:off x="6363378" y="1055940"/>
              <a:ext cx="1930768" cy="1026114"/>
            </a:xfrm>
            <a:prstGeom prst="roundRect">
              <a:avLst>
                <a:gd name="adj" fmla="val 10241"/>
              </a:avLst>
            </a:prstGeom>
            <a:gradFill flip="none" rotWithShape="1">
              <a:gsLst>
                <a:gs pos="0">
                  <a:schemeClr val="bg1"/>
                </a:gs>
                <a:gs pos="100000">
                  <a:schemeClr val="bg1">
                    <a:lumMod val="75000"/>
                    <a:alpha val="22000"/>
                  </a:schemeClr>
                </a:gs>
              </a:gsLst>
              <a:lin ang="5580000" scaled="0"/>
              <a:tileRect/>
            </a:gradFill>
            <a:ln>
              <a:solidFill>
                <a:schemeClr val="bg1">
                  <a:lumMod val="65000"/>
                </a:schemeClr>
              </a:solidFill>
            </a:ln>
            <a:effectLst/>
            <a:scene3d>
              <a:camera prst="orthographicFront"/>
              <a:lightRig rig="threePt" dir="t"/>
            </a:scene3d>
            <a:sp3d>
              <a:bevelT w="25400" h="254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110000"/>
                </a:lnSpc>
                <a:buClr>
                  <a:srgbClr val="000000">
                    <a:lumMod val="50000"/>
                    <a:lumOff val="50000"/>
                  </a:srgbClr>
                </a:buClr>
                <a:buSzPct val="100000"/>
                <a:defRPr/>
              </a:pPr>
              <a:r>
                <a:rPr lang="en-US" kern="0" dirty="0">
                  <a:solidFill>
                    <a:schemeClr val="tx1"/>
                  </a:solidFill>
                  <a:cs typeface="Open Sans"/>
                </a:rPr>
                <a:t> 30 – 75% </a:t>
              </a:r>
              <a:r>
                <a:rPr lang="en-US" kern="0" dirty="0" smtClean="0">
                  <a:solidFill>
                    <a:schemeClr val="tx1"/>
                  </a:solidFill>
                  <a:cs typeface="Open Sans"/>
                </a:rPr>
                <a:t>faster time to market</a:t>
              </a:r>
              <a:endParaRPr lang="en-US" kern="0" dirty="0">
                <a:solidFill>
                  <a:schemeClr val="tx1"/>
                </a:solidFill>
                <a:cs typeface="Open Sans"/>
              </a:endParaRPr>
            </a:p>
          </p:txBody>
        </p:sp>
        <p:cxnSp>
          <p:nvCxnSpPr>
            <p:cNvPr id="25" name="Straight Connector 73"/>
            <p:cNvCxnSpPr/>
            <p:nvPr/>
          </p:nvCxnSpPr>
          <p:spPr bwMode="auto">
            <a:xfrm>
              <a:off x="5458841" y="1487988"/>
              <a:ext cx="904538" cy="0"/>
            </a:xfrm>
            <a:prstGeom prst="line">
              <a:avLst/>
            </a:prstGeom>
            <a:solidFill>
              <a:schemeClr val="accent1"/>
            </a:solidFill>
            <a:ln w="38100" cap="flat" cmpd="sng" algn="ctr">
              <a:solidFill>
                <a:schemeClr val="accent5"/>
              </a:solidFill>
              <a:prstDash val="solid"/>
              <a:round/>
              <a:headEnd type="oval" w="med" len="med"/>
              <a:tailEnd type="oval"/>
            </a:ln>
            <a:effectLst/>
          </p:spPr>
        </p:cxnSp>
      </p:grpSp>
      <p:grpSp>
        <p:nvGrpSpPr>
          <p:cNvPr id="26" name="Group 3"/>
          <p:cNvGrpSpPr/>
          <p:nvPr/>
        </p:nvGrpSpPr>
        <p:grpSpPr>
          <a:xfrm>
            <a:off x="774342" y="2130564"/>
            <a:ext cx="2940368" cy="1026114"/>
            <a:chOff x="817581" y="1109946"/>
            <a:chExt cx="2940368" cy="1026114"/>
          </a:xfrm>
        </p:grpSpPr>
        <p:sp>
          <p:nvSpPr>
            <p:cNvPr id="27" name="Rounded Rectangle 69"/>
            <p:cNvSpPr/>
            <p:nvPr/>
          </p:nvSpPr>
          <p:spPr>
            <a:xfrm>
              <a:off x="817581" y="1109946"/>
              <a:ext cx="1927395" cy="1026114"/>
            </a:xfrm>
            <a:prstGeom prst="roundRect">
              <a:avLst>
                <a:gd name="adj" fmla="val 8812"/>
              </a:avLst>
            </a:prstGeom>
            <a:gradFill flip="none" rotWithShape="1">
              <a:gsLst>
                <a:gs pos="0">
                  <a:schemeClr val="bg1">
                    <a:alpha val="76000"/>
                  </a:schemeClr>
                </a:gs>
                <a:gs pos="100000">
                  <a:schemeClr val="bg1">
                    <a:lumMod val="75000"/>
                    <a:alpha val="22000"/>
                  </a:schemeClr>
                </a:gs>
              </a:gsLst>
              <a:path path="circle">
                <a:fillToRect r="100000" b="100000"/>
              </a:path>
              <a:tileRect l="-100000" t="-100000"/>
            </a:gradFill>
            <a:ln>
              <a:solidFill>
                <a:schemeClr val="bg1">
                  <a:lumMod val="65000"/>
                </a:schemeClr>
              </a:solidFill>
            </a:ln>
            <a:effectLst/>
            <a:scene3d>
              <a:camera prst="orthographicFront"/>
              <a:lightRig rig="threePt" dir="t"/>
            </a:scene3d>
            <a:sp3d>
              <a:bevelT w="25400" h="254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buClr>
                  <a:srgbClr val="000000">
                    <a:lumMod val="50000"/>
                    <a:lumOff val="50000"/>
                  </a:srgbClr>
                </a:buClr>
                <a:buSzPct val="100000"/>
                <a:defRPr/>
              </a:pPr>
              <a:r>
                <a:rPr lang="en-US" kern="0" dirty="0">
                  <a:solidFill>
                    <a:schemeClr val="tx1"/>
                  </a:solidFill>
                  <a:cs typeface="Open Sans"/>
                </a:rPr>
                <a:t>Happier, more motivated employees</a:t>
              </a:r>
            </a:p>
          </p:txBody>
        </p:sp>
        <p:cxnSp>
          <p:nvCxnSpPr>
            <p:cNvPr id="28" name="Straight Connector 74"/>
            <p:cNvCxnSpPr/>
            <p:nvPr/>
          </p:nvCxnSpPr>
          <p:spPr bwMode="auto">
            <a:xfrm>
              <a:off x="2744977" y="1487988"/>
              <a:ext cx="1012972" cy="0"/>
            </a:xfrm>
            <a:prstGeom prst="line">
              <a:avLst/>
            </a:prstGeom>
            <a:solidFill>
              <a:schemeClr val="accent1"/>
            </a:solidFill>
            <a:ln w="38100" cap="flat" cmpd="sng" algn="ctr">
              <a:solidFill>
                <a:schemeClr val="accent2"/>
              </a:solidFill>
              <a:prstDash val="solid"/>
              <a:round/>
              <a:headEnd type="oval" w="med" len="med"/>
              <a:tailEnd type="oval"/>
            </a:ln>
            <a:effectLst/>
          </p:spPr>
        </p:cxnSp>
      </p:grpSp>
      <p:grpSp>
        <p:nvGrpSpPr>
          <p:cNvPr id="29" name="Group 6"/>
          <p:cNvGrpSpPr/>
          <p:nvPr/>
        </p:nvGrpSpPr>
        <p:grpSpPr>
          <a:xfrm>
            <a:off x="774342" y="4074780"/>
            <a:ext cx="2858724" cy="1026114"/>
            <a:chOff x="817581" y="3054162"/>
            <a:chExt cx="2858724" cy="1026114"/>
          </a:xfrm>
        </p:grpSpPr>
        <p:sp>
          <p:nvSpPr>
            <p:cNvPr id="30" name="Rounded Rectangle 70"/>
            <p:cNvSpPr/>
            <p:nvPr/>
          </p:nvSpPr>
          <p:spPr>
            <a:xfrm>
              <a:off x="817581" y="3054162"/>
              <a:ext cx="1927395" cy="1026114"/>
            </a:xfrm>
            <a:prstGeom prst="roundRect">
              <a:avLst>
                <a:gd name="adj" fmla="val 9526"/>
              </a:avLst>
            </a:prstGeom>
            <a:gradFill flip="none" rotWithShape="1">
              <a:gsLst>
                <a:gs pos="0">
                  <a:schemeClr val="bg1"/>
                </a:gs>
                <a:gs pos="100000">
                  <a:schemeClr val="bg1">
                    <a:lumMod val="75000"/>
                    <a:alpha val="22000"/>
                  </a:schemeClr>
                </a:gs>
              </a:gsLst>
              <a:lin ang="5580000" scaled="0"/>
              <a:tileRect/>
            </a:gradFill>
            <a:ln>
              <a:solidFill>
                <a:schemeClr val="bg1">
                  <a:lumMod val="65000"/>
                </a:schemeClr>
              </a:solidFill>
            </a:ln>
            <a:effectLst/>
            <a:scene3d>
              <a:camera prst="orthographicFront"/>
              <a:lightRig rig="threePt" dir="t"/>
            </a:scene3d>
            <a:sp3d>
              <a:bevelT w="25400" h="254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defTabSz="685800">
                <a:lnSpc>
                  <a:spcPct val="110000"/>
                </a:lnSpc>
                <a:buClr>
                  <a:srgbClr val="000000">
                    <a:lumMod val="50000"/>
                    <a:lumOff val="50000"/>
                  </a:srgbClr>
                </a:buClr>
                <a:buSzPct val="100000"/>
                <a:defRPr/>
              </a:pPr>
              <a:r>
                <a:rPr lang="en-US" kern="0" dirty="0">
                  <a:solidFill>
                    <a:schemeClr val="tx1"/>
                  </a:solidFill>
                  <a:cs typeface="Open Sans"/>
                </a:rPr>
                <a:t>20 – 50% increase in productivity</a:t>
              </a:r>
            </a:p>
          </p:txBody>
        </p:sp>
        <p:cxnSp>
          <p:nvCxnSpPr>
            <p:cNvPr id="31" name="Straight Connector 75"/>
            <p:cNvCxnSpPr/>
            <p:nvPr/>
          </p:nvCxnSpPr>
          <p:spPr bwMode="auto">
            <a:xfrm>
              <a:off x="2744976" y="3702234"/>
              <a:ext cx="931329" cy="0"/>
            </a:xfrm>
            <a:prstGeom prst="line">
              <a:avLst/>
            </a:prstGeom>
            <a:solidFill>
              <a:schemeClr val="accent1"/>
            </a:solidFill>
            <a:ln w="38100" cap="flat" cmpd="sng" algn="ctr">
              <a:solidFill>
                <a:schemeClr val="accent4">
                  <a:lumMod val="60000"/>
                  <a:lumOff val="40000"/>
                </a:schemeClr>
              </a:solidFill>
              <a:prstDash val="solid"/>
              <a:round/>
              <a:headEnd type="oval" w="med" len="med"/>
              <a:tailEnd type="oval"/>
            </a:ln>
            <a:effectLst/>
          </p:spPr>
        </p:cxnSp>
      </p:grpSp>
      <p:grpSp>
        <p:nvGrpSpPr>
          <p:cNvPr id="32" name="Group 5"/>
          <p:cNvGrpSpPr/>
          <p:nvPr/>
        </p:nvGrpSpPr>
        <p:grpSpPr>
          <a:xfrm>
            <a:off x="5538066" y="4128786"/>
            <a:ext cx="2766847" cy="1026114"/>
            <a:chOff x="5581305" y="3108168"/>
            <a:chExt cx="2766847" cy="1026114"/>
          </a:xfrm>
        </p:grpSpPr>
        <p:sp>
          <p:nvSpPr>
            <p:cNvPr id="33" name="Rounded Rectangle 72"/>
            <p:cNvSpPr/>
            <p:nvPr/>
          </p:nvSpPr>
          <p:spPr>
            <a:xfrm>
              <a:off x="6417384" y="3108168"/>
              <a:ext cx="1930768" cy="1026114"/>
            </a:xfrm>
            <a:prstGeom prst="roundRect">
              <a:avLst>
                <a:gd name="adj" fmla="val 10955"/>
              </a:avLst>
            </a:prstGeom>
            <a:gradFill flip="none" rotWithShape="1">
              <a:gsLst>
                <a:gs pos="0">
                  <a:schemeClr val="bg1"/>
                </a:gs>
                <a:gs pos="100000">
                  <a:schemeClr val="bg1">
                    <a:lumMod val="75000"/>
                    <a:alpha val="22000"/>
                  </a:schemeClr>
                </a:gs>
              </a:gsLst>
              <a:lin ang="5580000" scaled="0"/>
              <a:tileRect/>
            </a:gradFill>
            <a:ln>
              <a:solidFill>
                <a:schemeClr val="bg1">
                  <a:lumMod val="65000"/>
                </a:schemeClr>
              </a:solidFill>
            </a:ln>
            <a:effectLst/>
            <a:scene3d>
              <a:camera prst="orthographicFront"/>
              <a:lightRig rig="threePt" dir="t"/>
            </a:scene3d>
            <a:sp3d>
              <a:bevelT w="25400" h="254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buClr>
                  <a:srgbClr val="000000">
                    <a:lumMod val="50000"/>
                    <a:lumOff val="50000"/>
                  </a:srgbClr>
                </a:buClr>
                <a:buSzPct val="100000"/>
                <a:defRPr/>
              </a:pPr>
              <a:r>
                <a:rPr lang="en-US" kern="0" dirty="0">
                  <a:solidFill>
                    <a:schemeClr val="tx1"/>
                  </a:solidFill>
                  <a:cs typeface="Open Sans"/>
                </a:rPr>
                <a:t>50%+ </a:t>
              </a:r>
              <a:r>
                <a:rPr lang="en-US" kern="0" dirty="0" smtClean="0">
                  <a:solidFill>
                    <a:schemeClr val="tx1"/>
                  </a:solidFill>
                  <a:cs typeface="Open Sans"/>
                </a:rPr>
                <a:t>defect </a:t>
              </a:r>
              <a:br>
                <a:rPr lang="en-US" kern="0" dirty="0" smtClean="0">
                  <a:solidFill>
                    <a:schemeClr val="tx1"/>
                  </a:solidFill>
                  <a:cs typeface="Open Sans"/>
                </a:rPr>
              </a:br>
              <a:r>
                <a:rPr lang="en-US" kern="0" dirty="0" smtClean="0">
                  <a:solidFill>
                    <a:schemeClr val="tx1"/>
                  </a:solidFill>
                  <a:cs typeface="Open Sans"/>
                </a:rPr>
                <a:t>reduction </a:t>
              </a:r>
              <a:endParaRPr lang="en-US" kern="0" dirty="0">
                <a:solidFill>
                  <a:schemeClr val="tx1"/>
                </a:solidFill>
                <a:cs typeface="Open Sans"/>
              </a:endParaRPr>
            </a:p>
          </p:txBody>
        </p:sp>
        <p:cxnSp>
          <p:nvCxnSpPr>
            <p:cNvPr id="34" name="Straight Connector 76"/>
            <p:cNvCxnSpPr/>
            <p:nvPr/>
          </p:nvCxnSpPr>
          <p:spPr bwMode="auto">
            <a:xfrm>
              <a:off x="5581305" y="3702234"/>
              <a:ext cx="836079" cy="0"/>
            </a:xfrm>
            <a:prstGeom prst="line">
              <a:avLst/>
            </a:prstGeom>
            <a:solidFill>
              <a:schemeClr val="accent1"/>
            </a:solidFill>
            <a:ln w="38100" cap="flat" cmpd="sng" algn="ctr">
              <a:solidFill>
                <a:schemeClr val="accent4"/>
              </a:solidFill>
              <a:prstDash val="solid"/>
              <a:round/>
              <a:headEnd type="oval" w="med" len="med"/>
              <a:tailEnd type="oval"/>
            </a:ln>
            <a:effectLst/>
          </p:spPr>
        </p:cxnSp>
      </p:grpSp>
    </p:spTree>
    <p:extLst>
      <p:ext uri="{BB962C8B-B14F-4D97-AF65-F5344CB8AC3E}">
        <p14:creationId xmlns:p14="http://schemas.microsoft.com/office/powerpoint/2010/main" val="232981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b="1" dirty="0"/>
              <a:t>Scaled Agile Framework</a:t>
            </a:r>
            <a:r>
              <a:rPr lang="en-US" dirty="0"/>
              <a:t> (or </a:t>
            </a:r>
            <a:r>
              <a:rPr lang="en-US" b="1" dirty="0"/>
              <a:t>SAFe</a:t>
            </a:r>
            <a:r>
              <a:rPr lang="en-US" dirty="0"/>
              <a:t>) is an Agile software </a:t>
            </a:r>
            <a:r>
              <a:rPr lang="en-US" dirty="0" smtClean="0"/>
              <a:t>development</a:t>
            </a:r>
            <a:r>
              <a:rPr lang="en-US" dirty="0"/>
              <a:t> framework designed by Scaled Agile, Inc. It consists of a knowledge base of integrated patterns intended for enterprise-scale Lean-Agile development. Its proponents consider SAFe to be scalable and modular, allowing an organization to apply it in a way that suits its need.</a:t>
            </a:r>
            <a:endParaRPr lang="ru-RU" dirty="0"/>
          </a:p>
        </p:txBody>
      </p:sp>
      <p:sp>
        <p:nvSpPr>
          <p:cNvPr id="3" name="Заголовок 2"/>
          <p:cNvSpPr>
            <a:spLocks noGrp="1"/>
          </p:cNvSpPr>
          <p:nvPr>
            <p:ph type="title"/>
          </p:nvPr>
        </p:nvSpPr>
        <p:spPr/>
        <p:txBody>
          <a:bodyPr/>
          <a:lstStyle/>
          <a:p>
            <a:r>
              <a:rPr lang="en-US" dirty="0" smtClean="0"/>
              <a:t>SAFe</a:t>
            </a:r>
            <a:endParaRPr lang="ru-RU" dirty="0"/>
          </a:p>
        </p:txBody>
      </p:sp>
    </p:spTree>
    <p:extLst>
      <p:ext uri="{BB962C8B-B14F-4D97-AF65-F5344CB8AC3E}">
        <p14:creationId xmlns:p14="http://schemas.microsoft.com/office/powerpoint/2010/main" val="38590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pPr>
              <a:lnSpc>
                <a:spcPct val="120000"/>
              </a:lnSpc>
              <a:spcBef>
                <a:spcPts val="300"/>
              </a:spcBef>
              <a:spcAft>
                <a:spcPts val="300"/>
              </a:spcAft>
            </a:pPr>
            <a:r>
              <a:rPr lang="en-US" dirty="0" smtClean="0">
                <a:solidFill>
                  <a:srgbClr val="323232"/>
                </a:solidFill>
                <a:latin typeface="Arial"/>
                <a:cs typeface="Arial"/>
              </a:rPr>
              <a:t>1 </a:t>
            </a:r>
            <a:r>
              <a:rPr lang="en-US" dirty="0">
                <a:solidFill>
                  <a:srgbClr val="323232"/>
                </a:solidFill>
                <a:latin typeface="Arial"/>
                <a:cs typeface="Arial"/>
              </a:rPr>
              <a:t>- Take an economic view</a:t>
            </a:r>
          </a:p>
          <a:p>
            <a:pPr>
              <a:lnSpc>
                <a:spcPct val="120000"/>
              </a:lnSpc>
              <a:spcBef>
                <a:spcPts val="300"/>
              </a:spcBef>
              <a:spcAft>
                <a:spcPts val="300"/>
              </a:spcAft>
            </a:pPr>
            <a:r>
              <a:rPr lang="en-US" dirty="0" smtClean="0">
                <a:solidFill>
                  <a:srgbClr val="323232"/>
                </a:solidFill>
                <a:latin typeface="Arial"/>
                <a:cs typeface="Arial"/>
              </a:rPr>
              <a:t>2 </a:t>
            </a:r>
            <a:r>
              <a:rPr lang="en-US" dirty="0">
                <a:solidFill>
                  <a:srgbClr val="323232"/>
                </a:solidFill>
                <a:latin typeface="Arial"/>
                <a:cs typeface="Arial"/>
              </a:rPr>
              <a:t>- Apply systems thinking</a:t>
            </a:r>
          </a:p>
          <a:p>
            <a:pPr>
              <a:lnSpc>
                <a:spcPct val="120000"/>
              </a:lnSpc>
              <a:spcBef>
                <a:spcPts val="300"/>
              </a:spcBef>
              <a:spcAft>
                <a:spcPts val="300"/>
              </a:spcAft>
            </a:pPr>
            <a:r>
              <a:rPr lang="en-US" dirty="0" smtClean="0">
                <a:solidFill>
                  <a:srgbClr val="323232"/>
                </a:solidFill>
                <a:latin typeface="Arial"/>
                <a:cs typeface="Arial"/>
              </a:rPr>
              <a:t>3 </a:t>
            </a:r>
            <a:r>
              <a:rPr lang="en-US" dirty="0">
                <a:solidFill>
                  <a:srgbClr val="323232"/>
                </a:solidFill>
                <a:latin typeface="Arial"/>
                <a:cs typeface="Arial"/>
              </a:rPr>
              <a:t>- Assume variability; preserve options</a:t>
            </a:r>
          </a:p>
          <a:p>
            <a:pPr>
              <a:lnSpc>
                <a:spcPct val="120000"/>
              </a:lnSpc>
              <a:spcBef>
                <a:spcPts val="300"/>
              </a:spcBef>
              <a:spcAft>
                <a:spcPts val="300"/>
              </a:spcAft>
            </a:pPr>
            <a:r>
              <a:rPr lang="en-US" dirty="0" smtClean="0">
                <a:solidFill>
                  <a:srgbClr val="323232"/>
                </a:solidFill>
                <a:latin typeface="Arial"/>
                <a:cs typeface="Arial"/>
              </a:rPr>
              <a:t>4 </a:t>
            </a:r>
            <a:r>
              <a:rPr lang="en-US" dirty="0">
                <a:solidFill>
                  <a:srgbClr val="323232"/>
                </a:solidFill>
                <a:latin typeface="Arial"/>
                <a:cs typeface="Arial"/>
              </a:rPr>
              <a:t>- Build incrementally with fast, integrated learning cycles</a:t>
            </a:r>
          </a:p>
          <a:p>
            <a:pPr>
              <a:lnSpc>
                <a:spcPct val="120000"/>
              </a:lnSpc>
              <a:spcBef>
                <a:spcPts val="300"/>
              </a:spcBef>
              <a:spcAft>
                <a:spcPts val="300"/>
              </a:spcAft>
            </a:pPr>
            <a:r>
              <a:rPr lang="en-US" dirty="0" smtClean="0">
                <a:solidFill>
                  <a:srgbClr val="323232"/>
                </a:solidFill>
                <a:latin typeface="Arial"/>
                <a:cs typeface="Arial"/>
              </a:rPr>
              <a:t>5 </a:t>
            </a:r>
            <a:r>
              <a:rPr lang="en-US" dirty="0">
                <a:solidFill>
                  <a:srgbClr val="323232"/>
                </a:solidFill>
                <a:latin typeface="Arial"/>
                <a:cs typeface="Arial"/>
              </a:rPr>
              <a:t>- Base milestones on objective evaluation of working systems</a:t>
            </a:r>
          </a:p>
          <a:p>
            <a:pPr>
              <a:lnSpc>
                <a:spcPct val="120000"/>
              </a:lnSpc>
              <a:spcBef>
                <a:spcPts val="300"/>
              </a:spcBef>
              <a:spcAft>
                <a:spcPts val="300"/>
              </a:spcAft>
            </a:pPr>
            <a:r>
              <a:rPr lang="en-US" spc="-45" dirty="0" smtClean="0">
                <a:solidFill>
                  <a:srgbClr val="323232"/>
                </a:solidFill>
                <a:latin typeface="Arial"/>
                <a:cs typeface="Arial"/>
              </a:rPr>
              <a:t>6 </a:t>
            </a:r>
            <a:r>
              <a:rPr lang="en-US" spc="-45" dirty="0">
                <a:solidFill>
                  <a:srgbClr val="323232"/>
                </a:solidFill>
                <a:latin typeface="Arial"/>
                <a:cs typeface="Arial"/>
              </a:rPr>
              <a:t>- Visualize and limit WIP, reduce batch sizes, and manage queue lengths </a:t>
            </a:r>
          </a:p>
          <a:p>
            <a:pPr>
              <a:lnSpc>
                <a:spcPct val="120000"/>
              </a:lnSpc>
              <a:spcBef>
                <a:spcPts val="300"/>
              </a:spcBef>
              <a:spcAft>
                <a:spcPts val="300"/>
              </a:spcAft>
            </a:pPr>
            <a:r>
              <a:rPr lang="en-US" dirty="0" smtClean="0">
                <a:solidFill>
                  <a:srgbClr val="323232"/>
                </a:solidFill>
                <a:latin typeface="Arial"/>
                <a:cs typeface="Arial"/>
              </a:rPr>
              <a:t>7 </a:t>
            </a:r>
            <a:r>
              <a:rPr lang="en-US" dirty="0">
                <a:solidFill>
                  <a:srgbClr val="323232"/>
                </a:solidFill>
                <a:latin typeface="Arial"/>
                <a:cs typeface="Arial"/>
              </a:rPr>
              <a:t>- Apply cadence, synchronize with cross-domain planning</a:t>
            </a:r>
          </a:p>
          <a:p>
            <a:pPr>
              <a:lnSpc>
                <a:spcPct val="120000"/>
              </a:lnSpc>
              <a:spcBef>
                <a:spcPts val="300"/>
              </a:spcBef>
              <a:spcAft>
                <a:spcPts val="300"/>
              </a:spcAft>
            </a:pPr>
            <a:r>
              <a:rPr lang="en-US" dirty="0" smtClean="0">
                <a:solidFill>
                  <a:srgbClr val="323232"/>
                </a:solidFill>
                <a:latin typeface="Arial"/>
                <a:cs typeface="Arial"/>
              </a:rPr>
              <a:t>8 </a:t>
            </a:r>
            <a:r>
              <a:rPr lang="en-US" dirty="0">
                <a:solidFill>
                  <a:srgbClr val="323232"/>
                </a:solidFill>
                <a:latin typeface="Arial"/>
                <a:cs typeface="Arial"/>
              </a:rPr>
              <a:t>- Unlock the intrinsic motivation of knowledge workers</a:t>
            </a:r>
          </a:p>
          <a:p>
            <a:pPr>
              <a:lnSpc>
                <a:spcPct val="120000"/>
              </a:lnSpc>
              <a:spcBef>
                <a:spcPts val="300"/>
              </a:spcBef>
              <a:spcAft>
                <a:spcPts val="300"/>
              </a:spcAft>
            </a:pPr>
            <a:r>
              <a:rPr lang="en-US" dirty="0" smtClean="0">
                <a:solidFill>
                  <a:srgbClr val="323232"/>
                </a:solidFill>
                <a:latin typeface="Arial"/>
                <a:cs typeface="Arial"/>
              </a:rPr>
              <a:t>9 </a:t>
            </a:r>
            <a:r>
              <a:rPr lang="en-US" dirty="0">
                <a:solidFill>
                  <a:srgbClr val="323232"/>
                </a:solidFill>
                <a:latin typeface="Arial"/>
                <a:cs typeface="Arial"/>
              </a:rPr>
              <a:t>- Decentralize decision-making</a:t>
            </a:r>
          </a:p>
          <a:p>
            <a:endParaRPr lang="ru-RU" dirty="0"/>
          </a:p>
        </p:txBody>
      </p:sp>
      <p:sp>
        <p:nvSpPr>
          <p:cNvPr id="3" name="Заголовок 2"/>
          <p:cNvSpPr>
            <a:spLocks noGrp="1"/>
          </p:cNvSpPr>
          <p:nvPr>
            <p:ph type="title"/>
          </p:nvPr>
        </p:nvSpPr>
        <p:spPr/>
        <p:txBody>
          <a:bodyPr>
            <a:normAutofit/>
          </a:bodyPr>
          <a:lstStyle/>
          <a:p>
            <a:r>
              <a:rPr lang="en-US" b="0" dirty="0" smtClean="0">
                <a:effectLst/>
              </a:rPr>
              <a:t>SAFe Lean-Agile principles</a:t>
            </a:r>
            <a:endParaRPr lang="ru-RU" dirty="0"/>
          </a:p>
        </p:txBody>
      </p:sp>
    </p:spTree>
    <p:extLst>
      <p:ext uri="{BB962C8B-B14F-4D97-AF65-F5344CB8AC3E}">
        <p14:creationId xmlns:p14="http://schemas.microsoft.com/office/powerpoint/2010/main" val="370555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smtClean="0"/>
              <a:t>SAFe</a:t>
            </a:r>
            <a:endParaRPr lang="ru-RU" dirty="0"/>
          </a:p>
        </p:txBody>
      </p:sp>
      <p:grpSp>
        <p:nvGrpSpPr>
          <p:cNvPr id="5" name="Group 7"/>
          <p:cNvGrpSpPr/>
          <p:nvPr>
            <p:custDataLst>
              <p:tags r:id="rId1"/>
            </p:custDataLst>
          </p:nvPr>
        </p:nvGrpSpPr>
        <p:grpSpPr>
          <a:xfrm>
            <a:off x="1997660" y="3340033"/>
            <a:ext cx="486572" cy="422171"/>
            <a:chOff x="4399395" y="2671145"/>
            <a:chExt cx="1842470" cy="1598612"/>
          </a:xfrm>
          <a:solidFill>
            <a:srgbClr val="0085AC"/>
          </a:solidFill>
        </p:grpSpPr>
        <p:sp>
          <p:nvSpPr>
            <p:cNvPr id="6" name="Right Arrow 156"/>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7" name="Rectangle 160"/>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8" name="Circular Arrow 186"/>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9" name="Group 7"/>
          <p:cNvGrpSpPr/>
          <p:nvPr>
            <p:custDataLst>
              <p:tags r:id="rId2"/>
            </p:custDataLst>
          </p:nvPr>
        </p:nvGrpSpPr>
        <p:grpSpPr>
          <a:xfrm>
            <a:off x="2607735" y="3340033"/>
            <a:ext cx="486572" cy="422171"/>
            <a:chOff x="4399395" y="2671145"/>
            <a:chExt cx="1842470" cy="1598612"/>
          </a:xfrm>
          <a:solidFill>
            <a:srgbClr val="0085AC"/>
          </a:solidFill>
        </p:grpSpPr>
        <p:sp>
          <p:nvSpPr>
            <p:cNvPr id="10"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11"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12" name="Circular Arrow 152"/>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13" name="Group 7"/>
          <p:cNvGrpSpPr/>
          <p:nvPr>
            <p:custDataLst>
              <p:tags r:id="rId3"/>
            </p:custDataLst>
          </p:nvPr>
        </p:nvGrpSpPr>
        <p:grpSpPr>
          <a:xfrm>
            <a:off x="3282885" y="3340033"/>
            <a:ext cx="486572" cy="422171"/>
            <a:chOff x="4399395" y="2671145"/>
            <a:chExt cx="1842470" cy="1598612"/>
          </a:xfrm>
          <a:solidFill>
            <a:srgbClr val="0085AC"/>
          </a:solidFill>
        </p:grpSpPr>
        <p:sp>
          <p:nvSpPr>
            <p:cNvPr id="14"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15"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16" name="Circular Arrow 14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17" name="Group 66"/>
          <p:cNvGrpSpPr/>
          <p:nvPr>
            <p:custDataLst>
              <p:tags r:id="rId4"/>
            </p:custDataLst>
          </p:nvPr>
        </p:nvGrpSpPr>
        <p:grpSpPr>
          <a:xfrm>
            <a:off x="3884825" y="3340033"/>
            <a:ext cx="486572" cy="422171"/>
            <a:chOff x="4399395" y="2671145"/>
            <a:chExt cx="1842470" cy="1598612"/>
          </a:xfrm>
          <a:solidFill>
            <a:srgbClr val="0085AC"/>
          </a:solidFill>
        </p:grpSpPr>
        <p:sp>
          <p:nvSpPr>
            <p:cNvPr id="18"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19"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20" name="Circular Arrow 132"/>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21" name="Group 7"/>
          <p:cNvGrpSpPr/>
          <p:nvPr>
            <p:custDataLst>
              <p:tags r:id="rId5"/>
            </p:custDataLst>
          </p:nvPr>
        </p:nvGrpSpPr>
        <p:grpSpPr>
          <a:xfrm>
            <a:off x="4517815" y="3340033"/>
            <a:ext cx="486572" cy="422171"/>
            <a:chOff x="4399395" y="2671145"/>
            <a:chExt cx="1842470" cy="1598612"/>
          </a:xfrm>
          <a:solidFill>
            <a:srgbClr val="0085AC"/>
          </a:solidFill>
        </p:grpSpPr>
        <p:sp>
          <p:nvSpPr>
            <p:cNvPr id="22"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23"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24" name="Circular Arrow 129"/>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25" name="Group 89"/>
          <p:cNvGrpSpPr/>
          <p:nvPr>
            <p:custDataLst>
              <p:tags r:id="rId6"/>
            </p:custDataLst>
          </p:nvPr>
        </p:nvGrpSpPr>
        <p:grpSpPr>
          <a:xfrm>
            <a:off x="5119756" y="3340033"/>
            <a:ext cx="486572" cy="422171"/>
            <a:chOff x="4399395" y="2671145"/>
            <a:chExt cx="1842470" cy="1598612"/>
          </a:xfrm>
          <a:solidFill>
            <a:srgbClr val="0085AC"/>
          </a:solidFill>
        </p:grpSpPr>
        <p:sp>
          <p:nvSpPr>
            <p:cNvPr id="26"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27"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28" name="Circular Arrow 126"/>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29" name="Group 88"/>
          <p:cNvGrpSpPr/>
          <p:nvPr>
            <p:custDataLst>
              <p:tags r:id="rId7"/>
            </p:custDataLst>
          </p:nvPr>
        </p:nvGrpSpPr>
        <p:grpSpPr>
          <a:xfrm>
            <a:off x="5827444" y="3340033"/>
            <a:ext cx="486572" cy="422171"/>
            <a:chOff x="4399395" y="2671145"/>
            <a:chExt cx="1842470" cy="1598612"/>
          </a:xfrm>
          <a:solidFill>
            <a:srgbClr val="0085AC"/>
          </a:solidFill>
        </p:grpSpPr>
        <p:sp>
          <p:nvSpPr>
            <p:cNvPr id="30"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31"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32" name="Circular Arrow 123"/>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33" name="Group 7"/>
          <p:cNvGrpSpPr/>
          <p:nvPr>
            <p:custDataLst>
              <p:tags r:id="rId8"/>
            </p:custDataLst>
          </p:nvPr>
        </p:nvGrpSpPr>
        <p:grpSpPr>
          <a:xfrm>
            <a:off x="6429385" y="3340033"/>
            <a:ext cx="486572" cy="422171"/>
            <a:chOff x="4399395" y="2671145"/>
            <a:chExt cx="1842470" cy="1598612"/>
          </a:xfrm>
          <a:solidFill>
            <a:srgbClr val="0085AC"/>
          </a:solidFill>
        </p:grpSpPr>
        <p:sp>
          <p:nvSpPr>
            <p:cNvPr id="34"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35"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36" name="Circular Arrow 12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sp>
        <p:nvSpPr>
          <p:cNvPr id="38" name="Rectangle 69"/>
          <p:cNvSpPr/>
          <p:nvPr/>
        </p:nvSpPr>
        <p:spPr bwMode="auto">
          <a:xfrm>
            <a:off x="3474243"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39" name="Rectangle 80"/>
          <p:cNvSpPr/>
          <p:nvPr/>
        </p:nvSpPr>
        <p:spPr bwMode="auto">
          <a:xfrm>
            <a:off x="2805112"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40" name="Rectangle 84"/>
          <p:cNvSpPr/>
          <p:nvPr/>
        </p:nvSpPr>
        <p:spPr bwMode="auto">
          <a:xfrm>
            <a:off x="2197893"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41" name="Rectangle 88"/>
          <p:cNvSpPr/>
          <p:nvPr/>
        </p:nvSpPr>
        <p:spPr bwMode="auto">
          <a:xfrm>
            <a:off x="4083843"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42" name="Rectangle 92"/>
          <p:cNvSpPr/>
          <p:nvPr/>
        </p:nvSpPr>
        <p:spPr bwMode="auto">
          <a:xfrm>
            <a:off x="4726781"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43" name="Rectangle 100"/>
          <p:cNvSpPr/>
          <p:nvPr/>
        </p:nvSpPr>
        <p:spPr bwMode="auto">
          <a:xfrm>
            <a:off x="5322093"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44" name="Rectangle 108"/>
          <p:cNvSpPr/>
          <p:nvPr/>
        </p:nvSpPr>
        <p:spPr bwMode="auto">
          <a:xfrm>
            <a:off x="6031706"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45" name="Rectangle 134"/>
          <p:cNvSpPr/>
          <p:nvPr/>
        </p:nvSpPr>
        <p:spPr bwMode="auto">
          <a:xfrm>
            <a:off x="6641306" y="36718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pic>
        <p:nvPicPr>
          <p:cNvPr id="46" name="Picture 135" descr="big-box.png"/>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6760166" y="3824332"/>
            <a:ext cx="523808" cy="499364"/>
          </a:xfrm>
          <a:prstGeom prst="rect">
            <a:avLst/>
          </a:prstGeom>
        </p:spPr>
      </p:pic>
      <p:pic>
        <p:nvPicPr>
          <p:cNvPr id="47" name="Picture 137" descr="big-box.png"/>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5914935" y="3858726"/>
            <a:ext cx="451653" cy="430576"/>
          </a:xfrm>
          <a:prstGeom prst="rect">
            <a:avLst/>
          </a:prstGeom>
        </p:spPr>
      </p:pic>
      <p:pic>
        <p:nvPicPr>
          <p:cNvPr id="48" name="Picture 138" descr="big-box.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5194815" y="3904136"/>
            <a:ext cx="356387" cy="339756"/>
          </a:xfrm>
          <a:prstGeom prst="rect">
            <a:avLst/>
          </a:prstGeom>
        </p:spPr>
      </p:pic>
      <p:pic>
        <p:nvPicPr>
          <p:cNvPr id="49" name="Picture 139" descr="big-box.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4617934" y="3904136"/>
            <a:ext cx="356387" cy="339756"/>
          </a:xfrm>
          <a:prstGeom prst="rect">
            <a:avLst/>
          </a:prstGeom>
        </p:spPr>
      </p:pic>
      <p:pic>
        <p:nvPicPr>
          <p:cNvPr id="50" name="Picture 141" descr="big-box.png"/>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4001379" y="3929943"/>
            <a:ext cx="302248" cy="288143"/>
          </a:xfrm>
          <a:prstGeom prst="rect">
            <a:avLst/>
          </a:prstGeom>
        </p:spPr>
      </p:pic>
      <p:pic>
        <p:nvPicPr>
          <p:cNvPr id="51" name="Picture 142" descr="big-box.png"/>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3419695" y="3951174"/>
            <a:ext cx="257706" cy="245680"/>
          </a:xfrm>
          <a:prstGeom prst="rect">
            <a:avLst/>
          </a:prstGeom>
        </p:spPr>
      </p:pic>
      <p:pic>
        <p:nvPicPr>
          <p:cNvPr id="52" name="Picture 143" descr="big-box.png"/>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2736742" y="3959343"/>
            <a:ext cx="240569" cy="229343"/>
          </a:xfrm>
          <a:prstGeom prst="rect">
            <a:avLst/>
          </a:prstGeom>
        </p:spPr>
      </p:pic>
      <p:pic>
        <p:nvPicPr>
          <p:cNvPr id="53" name="Picture 145" descr="big-box.png"/>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2115398" y="3979989"/>
            <a:ext cx="197256" cy="188051"/>
          </a:xfrm>
          <a:prstGeom prst="rect">
            <a:avLst/>
          </a:prstGeom>
        </p:spPr>
      </p:pic>
      <p:sp>
        <p:nvSpPr>
          <p:cNvPr id="55" name="Rounded Rectangle 71"/>
          <p:cNvSpPr/>
          <p:nvPr>
            <p:custDataLst>
              <p:tags r:id="rId9"/>
            </p:custDataLst>
          </p:nvPr>
        </p:nvSpPr>
        <p:spPr bwMode="auto">
          <a:xfrm>
            <a:off x="1584055" y="1198837"/>
            <a:ext cx="6180667" cy="1949771"/>
          </a:xfrm>
          <a:prstGeom prst="roundRect">
            <a:avLst>
              <a:gd name="adj" fmla="val 4849"/>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dirty="0">
              <a:solidFill>
                <a:sysClr val="windowText" lastClr="000000"/>
              </a:solidFill>
              <a:latin typeface="Arial"/>
            </a:endParaRPr>
          </a:p>
        </p:txBody>
      </p:sp>
      <p:sp>
        <p:nvSpPr>
          <p:cNvPr id="56" name="Rounded Rectangle 72"/>
          <p:cNvSpPr/>
          <p:nvPr>
            <p:custDataLst>
              <p:tags r:id="rId10"/>
            </p:custDataLst>
          </p:nvPr>
        </p:nvSpPr>
        <p:spPr bwMode="auto">
          <a:xfrm>
            <a:off x="1584054" y="3346154"/>
            <a:ext cx="6180668" cy="1275508"/>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dirty="0">
              <a:solidFill>
                <a:sysClr val="windowText" lastClr="000000"/>
              </a:solidFill>
              <a:latin typeface="Arial"/>
            </a:endParaRPr>
          </a:p>
        </p:txBody>
      </p:sp>
      <p:sp>
        <p:nvSpPr>
          <p:cNvPr id="57" name="Line 8"/>
          <p:cNvSpPr>
            <a:spLocks noChangeShapeType="1"/>
          </p:cNvSpPr>
          <p:nvPr>
            <p:custDataLst>
              <p:tags r:id="rId11"/>
            </p:custDataLst>
          </p:nvPr>
        </p:nvSpPr>
        <p:spPr bwMode="auto">
          <a:xfrm>
            <a:off x="2094221" y="1198121"/>
            <a:ext cx="0" cy="3423540"/>
          </a:xfrm>
          <a:prstGeom prst="line">
            <a:avLst/>
          </a:prstGeom>
          <a:noFill/>
          <a:ln w="12700">
            <a:solidFill>
              <a:srgbClr val="265899"/>
            </a:solidFill>
            <a:prstDash val="sysDot"/>
            <a:round/>
            <a:headEnd/>
            <a:tailEnd/>
          </a:ln>
          <a:effectLst/>
        </p:spPr>
        <p:txBody>
          <a:bodyPr wrap="none" anchor="ctr">
            <a:spAutoFit/>
          </a:bodyPr>
          <a:lstStyle/>
          <a:p>
            <a:pPr defTabSz="685800">
              <a:defRPr/>
            </a:pPr>
            <a:endParaRPr lang="en-US" sz="1350" kern="0" dirty="0">
              <a:solidFill>
                <a:sysClr val="windowText" lastClr="000000"/>
              </a:solidFill>
              <a:latin typeface="Arial Narrow" pitchFamily="34" charset="0"/>
            </a:endParaRPr>
          </a:p>
        </p:txBody>
      </p:sp>
      <p:sp>
        <p:nvSpPr>
          <p:cNvPr id="58" name="TextBox 57"/>
          <p:cNvSpPr txBox="1"/>
          <p:nvPr>
            <p:custDataLst>
              <p:tags r:id="rId12"/>
            </p:custDataLst>
          </p:nvPr>
        </p:nvSpPr>
        <p:spPr>
          <a:xfrm>
            <a:off x="3130304" y="2409622"/>
            <a:ext cx="468069" cy="461665"/>
          </a:xfrm>
          <a:prstGeom prst="rect">
            <a:avLst/>
          </a:prstGeom>
          <a:solidFill>
            <a:srgbClr val="FFFFFF">
              <a:lumMod val="95000"/>
            </a:srgbClr>
          </a:solidFill>
        </p:spPr>
        <p:txBody>
          <a:bodyPr wrap="square" rtlCol="0">
            <a:spAutoFit/>
          </a:bodyPr>
          <a:lstStyle/>
          <a:p>
            <a:pPr algn="ctr" defTabSz="685800">
              <a:defRPr/>
            </a:pPr>
            <a:r>
              <a:rPr lang="en-US" sz="2400" kern="0" dirty="0">
                <a:solidFill>
                  <a:sysClr val="windowText" lastClr="000000"/>
                </a:solidFill>
                <a:latin typeface="Wingdings" pitchFamily="2" charset="2"/>
              </a:rPr>
              <a:t>4</a:t>
            </a:r>
            <a:endParaRPr lang="en-US" sz="2100" kern="0" dirty="0">
              <a:solidFill>
                <a:sysClr val="windowText" lastClr="000000"/>
              </a:solidFill>
              <a:latin typeface="Arial Narrow" pitchFamily="34" charset="0"/>
            </a:endParaRPr>
          </a:p>
        </p:txBody>
      </p:sp>
      <p:sp>
        <p:nvSpPr>
          <p:cNvPr id="59" name="TextBox 58"/>
          <p:cNvSpPr txBox="1"/>
          <p:nvPr>
            <p:custDataLst>
              <p:tags r:id="rId13"/>
            </p:custDataLst>
          </p:nvPr>
        </p:nvSpPr>
        <p:spPr>
          <a:xfrm>
            <a:off x="4037224" y="2409622"/>
            <a:ext cx="1176701" cy="461665"/>
          </a:xfrm>
          <a:prstGeom prst="rect">
            <a:avLst/>
          </a:prstGeom>
          <a:solidFill>
            <a:srgbClr val="FFFFFF">
              <a:lumMod val="95000"/>
            </a:srgbClr>
          </a:solidFill>
        </p:spPr>
        <p:txBody>
          <a:bodyPr wrap="square" rtlCol="0">
            <a:spAutoFit/>
          </a:bodyPr>
          <a:lstStyle/>
          <a:p>
            <a:pPr algn="ctr" defTabSz="685800">
              <a:defRPr/>
            </a:pPr>
            <a:r>
              <a:rPr lang="en-US" sz="2400" kern="0" dirty="0">
                <a:solidFill>
                  <a:sysClr val="windowText" lastClr="000000"/>
                </a:solidFill>
                <a:latin typeface="Wingdings" pitchFamily="2" charset="2"/>
              </a:rPr>
              <a:t>444</a:t>
            </a:r>
            <a:endParaRPr lang="en-US" sz="2400" kern="0" dirty="0">
              <a:solidFill>
                <a:sysClr val="windowText" lastClr="000000"/>
              </a:solidFill>
              <a:latin typeface="Arial Narrow" pitchFamily="34" charset="0"/>
            </a:endParaRPr>
          </a:p>
        </p:txBody>
      </p:sp>
      <p:sp>
        <p:nvSpPr>
          <p:cNvPr id="60" name="TextBox 59"/>
          <p:cNvSpPr txBox="1"/>
          <p:nvPr>
            <p:custDataLst>
              <p:tags r:id="rId14"/>
            </p:custDataLst>
          </p:nvPr>
        </p:nvSpPr>
        <p:spPr>
          <a:xfrm>
            <a:off x="5656323" y="2429703"/>
            <a:ext cx="468068" cy="391609"/>
          </a:xfrm>
          <a:prstGeom prst="rect">
            <a:avLst/>
          </a:prstGeom>
          <a:solidFill>
            <a:srgbClr val="FFFFFF">
              <a:lumMod val="95000"/>
            </a:srgbClr>
          </a:solidFill>
        </p:spPr>
        <p:txBody>
          <a:bodyPr wrap="square" rtlCol="0" anchor="ctr">
            <a:noAutofit/>
          </a:bodyPr>
          <a:lstStyle/>
          <a:p>
            <a:pPr algn="ctr" defTabSz="685800">
              <a:defRPr/>
            </a:pPr>
            <a:r>
              <a:rPr lang="en-US" sz="2700" kern="0" dirty="0">
                <a:solidFill>
                  <a:sysClr val="windowText" lastClr="000000"/>
                </a:solidFill>
                <a:latin typeface="Wingdings" charset="2"/>
              </a:rPr>
              <a:t>:</a:t>
            </a:r>
          </a:p>
        </p:txBody>
      </p:sp>
      <p:grpSp>
        <p:nvGrpSpPr>
          <p:cNvPr id="61" name="Group 7"/>
          <p:cNvGrpSpPr/>
          <p:nvPr>
            <p:custDataLst>
              <p:tags r:id="rId15"/>
            </p:custDataLst>
          </p:nvPr>
        </p:nvGrpSpPr>
        <p:grpSpPr>
          <a:xfrm>
            <a:off x="2150060" y="3492433"/>
            <a:ext cx="486572" cy="422171"/>
            <a:chOff x="4399395" y="2671145"/>
            <a:chExt cx="1842470" cy="1598612"/>
          </a:xfrm>
          <a:solidFill>
            <a:srgbClr val="0085AC"/>
          </a:solidFill>
        </p:grpSpPr>
        <p:sp>
          <p:nvSpPr>
            <p:cNvPr id="62" name="Right Arrow 156"/>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63" name="Rectangle 160"/>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64" name="Circular Arrow 186"/>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65" name="Group 7"/>
          <p:cNvGrpSpPr/>
          <p:nvPr>
            <p:custDataLst>
              <p:tags r:id="rId16"/>
            </p:custDataLst>
          </p:nvPr>
        </p:nvGrpSpPr>
        <p:grpSpPr>
          <a:xfrm>
            <a:off x="2760135" y="3492433"/>
            <a:ext cx="486572" cy="422171"/>
            <a:chOff x="4399395" y="2671145"/>
            <a:chExt cx="1842470" cy="1598612"/>
          </a:xfrm>
          <a:solidFill>
            <a:srgbClr val="0085AC"/>
          </a:solidFill>
        </p:grpSpPr>
        <p:sp>
          <p:nvSpPr>
            <p:cNvPr id="66"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67"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68" name="Circular Arrow 152"/>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69" name="Group 7"/>
          <p:cNvGrpSpPr/>
          <p:nvPr>
            <p:custDataLst>
              <p:tags r:id="rId17"/>
            </p:custDataLst>
          </p:nvPr>
        </p:nvGrpSpPr>
        <p:grpSpPr>
          <a:xfrm>
            <a:off x="3435285" y="3492433"/>
            <a:ext cx="486572" cy="422171"/>
            <a:chOff x="4399395" y="2671145"/>
            <a:chExt cx="1842470" cy="1598612"/>
          </a:xfrm>
          <a:solidFill>
            <a:srgbClr val="0085AC"/>
          </a:solidFill>
        </p:grpSpPr>
        <p:sp>
          <p:nvSpPr>
            <p:cNvPr id="70"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71"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72" name="Circular Arrow 14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73" name="Group 66"/>
          <p:cNvGrpSpPr/>
          <p:nvPr>
            <p:custDataLst>
              <p:tags r:id="rId18"/>
            </p:custDataLst>
          </p:nvPr>
        </p:nvGrpSpPr>
        <p:grpSpPr>
          <a:xfrm>
            <a:off x="4037225" y="3492433"/>
            <a:ext cx="486572" cy="422171"/>
            <a:chOff x="4399395" y="2671145"/>
            <a:chExt cx="1842470" cy="1598612"/>
          </a:xfrm>
          <a:solidFill>
            <a:srgbClr val="0085AC"/>
          </a:solidFill>
        </p:grpSpPr>
        <p:sp>
          <p:nvSpPr>
            <p:cNvPr id="74"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75"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76" name="Circular Arrow 132"/>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77" name="Group 7"/>
          <p:cNvGrpSpPr/>
          <p:nvPr>
            <p:custDataLst>
              <p:tags r:id="rId19"/>
            </p:custDataLst>
          </p:nvPr>
        </p:nvGrpSpPr>
        <p:grpSpPr>
          <a:xfrm>
            <a:off x="4670215" y="3492433"/>
            <a:ext cx="486572" cy="422171"/>
            <a:chOff x="4399395" y="2671145"/>
            <a:chExt cx="1842470" cy="1598612"/>
          </a:xfrm>
          <a:solidFill>
            <a:srgbClr val="0085AC"/>
          </a:solidFill>
        </p:grpSpPr>
        <p:sp>
          <p:nvSpPr>
            <p:cNvPr id="78"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79"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80" name="Circular Arrow 129"/>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81" name="Group 89"/>
          <p:cNvGrpSpPr/>
          <p:nvPr>
            <p:custDataLst>
              <p:tags r:id="rId20"/>
            </p:custDataLst>
          </p:nvPr>
        </p:nvGrpSpPr>
        <p:grpSpPr>
          <a:xfrm>
            <a:off x="5272156" y="3492433"/>
            <a:ext cx="486572" cy="422171"/>
            <a:chOff x="4399395" y="2671145"/>
            <a:chExt cx="1842470" cy="1598612"/>
          </a:xfrm>
          <a:solidFill>
            <a:srgbClr val="0085AC"/>
          </a:solidFill>
        </p:grpSpPr>
        <p:sp>
          <p:nvSpPr>
            <p:cNvPr id="82"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83"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84" name="Circular Arrow 126"/>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85" name="Group 88"/>
          <p:cNvGrpSpPr/>
          <p:nvPr>
            <p:custDataLst>
              <p:tags r:id="rId21"/>
            </p:custDataLst>
          </p:nvPr>
        </p:nvGrpSpPr>
        <p:grpSpPr>
          <a:xfrm>
            <a:off x="5979844" y="3492433"/>
            <a:ext cx="486572" cy="422171"/>
            <a:chOff x="4399395" y="2671145"/>
            <a:chExt cx="1842470" cy="1598612"/>
          </a:xfrm>
          <a:solidFill>
            <a:srgbClr val="0085AC"/>
          </a:solidFill>
        </p:grpSpPr>
        <p:sp>
          <p:nvSpPr>
            <p:cNvPr id="86"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87"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88" name="Circular Arrow 123"/>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grpSp>
        <p:nvGrpSpPr>
          <p:cNvPr id="89" name="Group 7"/>
          <p:cNvGrpSpPr/>
          <p:nvPr>
            <p:custDataLst>
              <p:tags r:id="rId22"/>
            </p:custDataLst>
          </p:nvPr>
        </p:nvGrpSpPr>
        <p:grpSpPr>
          <a:xfrm>
            <a:off x="6581785" y="3492433"/>
            <a:ext cx="486572" cy="422171"/>
            <a:chOff x="4399395" y="2671145"/>
            <a:chExt cx="1842470" cy="1598612"/>
          </a:xfrm>
          <a:solidFill>
            <a:srgbClr val="0085AC"/>
          </a:solidFill>
        </p:grpSpPr>
        <p:sp>
          <p:nvSpPr>
            <p:cNvPr id="90"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91"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sp>
          <p:nvSpPr>
            <p:cNvPr id="92" name="Circular Arrow 12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dirty="0">
                <a:solidFill>
                  <a:sysClr val="windowText" lastClr="000000"/>
                </a:solidFill>
                <a:latin typeface="Arial"/>
                <a:cs typeface="Arial"/>
              </a:endParaRPr>
            </a:p>
          </p:txBody>
        </p:sp>
      </p:grpSp>
      <p:sp>
        <p:nvSpPr>
          <p:cNvPr id="93" name="Rounded Rectangle 103"/>
          <p:cNvSpPr/>
          <p:nvPr>
            <p:custDataLst>
              <p:tags r:id="rId23"/>
            </p:custDataLst>
          </p:nvPr>
        </p:nvSpPr>
        <p:spPr bwMode="auto">
          <a:xfrm>
            <a:off x="2160745" y="1330981"/>
            <a:ext cx="1081364" cy="344056"/>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68580" tIns="68580" rIns="68580" bIns="68580" numCol="1" rtlCol="0" anchor="ctr" anchorCtr="0" compatLnSpc="1">
            <a:prstTxWarp prst="textNoShape">
              <a:avLst/>
            </a:prstTxWarp>
            <a:noAutofit/>
          </a:bodyPr>
          <a:lstStyle/>
          <a:p>
            <a:pPr algn="ctr" defTabSz="685800">
              <a:spcBef>
                <a:spcPct val="20000"/>
              </a:spcBef>
              <a:buClr>
                <a:srgbClr val="FFFFFF"/>
              </a:buClr>
              <a:buSzPct val="100000"/>
              <a:defRPr/>
            </a:pPr>
            <a:r>
              <a:rPr lang="en-US" sz="975" b="1" kern="0" dirty="0">
                <a:ln>
                  <a:solidFill>
                    <a:srgbClr val="FFFFFF">
                      <a:alpha val="0"/>
                    </a:srgbClr>
                  </a:solidFill>
                </a:ln>
                <a:solidFill>
                  <a:srgbClr val="FFFFFF"/>
                </a:solidFill>
                <a:latin typeface="Arial"/>
              </a:rPr>
              <a:t>Requirements</a:t>
            </a:r>
          </a:p>
        </p:txBody>
      </p:sp>
      <p:sp>
        <p:nvSpPr>
          <p:cNvPr id="94" name="Rounded Rectangle 104"/>
          <p:cNvSpPr/>
          <p:nvPr>
            <p:custDataLst>
              <p:tags r:id="rId24"/>
            </p:custDataLst>
          </p:nvPr>
        </p:nvSpPr>
        <p:spPr bwMode="auto">
          <a:xfrm>
            <a:off x="3423242" y="1545466"/>
            <a:ext cx="1081364" cy="344056"/>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68580" tIns="68580" rIns="68580" bIns="68580" numCol="1" rtlCol="0" anchor="ctr" anchorCtr="0" compatLnSpc="1">
            <a:prstTxWarp prst="textNoShape">
              <a:avLst/>
            </a:prstTxWarp>
            <a:noAutofit/>
          </a:bodyPr>
          <a:lstStyle/>
          <a:p>
            <a:pPr algn="ctr" defTabSz="685800">
              <a:spcBef>
                <a:spcPct val="20000"/>
              </a:spcBef>
              <a:buClr>
                <a:srgbClr val="FFFFFF"/>
              </a:buClr>
              <a:buSzPct val="100000"/>
              <a:defRPr/>
            </a:pPr>
            <a:r>
              <a:rPr lang="en-US" sz="975" b="1" kern="0" dirty="0">
                <a:ln>
                  <a:solidFill>
                    <a:srgbClr val="FFFFFF">
                      <a:alpha val="0"/>
                    </a:srgbClr>
                  </a:solidFill>
                </a:ln>
                <a:solidFill>
                  <a:srgbClr val="FFFFFF"/>
                </a:solidFill>
                <a:latin typeface="Arial"/>
              </a:rPr>
              <a:t>Design</a:t>
            </a:r>
          </a:p>
        </p:txBody>
      </p:sp>
      <p:sp>
        <p:nvSpPr>
          <p:cNvPr id="95" name="Rounded Rectangle 105"/>
          <p:cNvSpPr/>
          <p:nvPr>
            <p:custDataLst>
              <p:tags r:id="rId25"/>
            </p:custDataLst>
          </p:nvPr>
        </p:nvSpPr>
        <p:spPr bwMode="auto">
          <a:xfrm>
            <a:off x="4662395" y="1759952"/>
            <a:ext cx="1188132" cy="344056"/>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68580" tIns="68580" rIns="68580" bIns="68580" numCol="1" rtlCol="0" anchor="ctr" anchorCtr="0" compatLnSpc="1">
            <a:prstTxWarp prst="textNoShape">
              <a:avLst/>
            </a:prstTxWarp>
            <a:noAutofit/>
          </a:bodyPr>
          <a:lstStyle/>
          <a:p>
            <a:pPr algn="ctr" defTabSz="685800">
              <a:spcBef>
                <a:spcPct val="20000"/>
              </a:spcBef>
              <a:buClr>
                <a:srgbClr val="FFFFFF"/>
              </a:buClr>
              <a:buSzPct val="100000"/>
              <a:defRPr/>
            </a:pPr>
            <a:r>
              <a:rPr lang="en-US" sz="975" b="1" kern="0" dirty="0">
                <a:ln>
                  <a:solidFill>
                    <a:srgbClr val="FFFFFF">
                      <a:alpha val="0"/>
                    </a:srgbClr>
                  </a:solidFill>
                </a:ln>
                <a:solidFill>
                  <a:srgbClr val="FFFFFF"/>
                </a:solidFill>
                <a:latin typeface="Arial"/>
              </a:rPr>
              <a:t>Implementation</a:t>
            </a:r>
          </a:p>
        </p:txBody>
      </p:sp>
      <p:sp>
        <p:nvSpPr>
          <p:cNvPr id="96" name="Rounded Rectangle 106"/>
          <p:cNvSpPr/>
          <p:nvPr>
            <p:custDataLst>
              <p:tags r:id="rId26"/>
            </p:custDataLst>
          </p:nvPr>
        </p:nvSpPr>
        <p:spPr bwMode="auto">
          <a:xfrm>
            <a:off x="5948236" y="1974438"/>
            <a:ext cx="1081364" cy="344056"/>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68580" tIns="68580" rIns="68580" bIns="68580" numCol="1" rtlCol="0" anchor="ctr" anchorCtr="0" compatLnSpc="1">
            <a:prstTxWarp prst="textNoShape">
              <a:avLst/>
            </a:prstTxWarp>
            <a:noAutofit/>
          </a:bodyPr>
          <a:lstStyle/>
          <a:p>
            <a:pPr algn="ctr" defTabSz="685800">
              <a:spcBef>
                <a:spcPct val="20000"/>
              </a:spcBef>
              <a:buClr>
                <a:srgbClr val="FFFFFF"/>
              </a:buClr>
              <a:buSzPct val="100000"/>
              <a:defRPr/>
            </a:pPr>
            <a:r>
              <a:rPr lang="en-US" sz="975" b="1" kern="0" dirty="0">
                <a:ln>
                  <a:solidFill>
                    <a:srgbClr val="FFFFFF">
                      <a:alpha val="0"/>
                    </a:srgbClr>
                  </a:solidFill>
                </a:ln>
                <a:solidFill>
                  <a:srgbClr val="FFFFFF"/>
                </a:solidFill>
                <a:latin typeface="Arial"/>
              </a:rPr>
              <a:t>Verification</a:t>
            </a:r>
          </a:p>
        </p:txBody>
      </p:sp>
      <p:sp>
        <p:nvSpPr>
          <p:cNvPr id="97" name="Bent Arrow 107"/>
          <p:cNvSpPr/>
          <p:nvPr>
            <p:custDataLst>
              <p:tags r:id="rId27"/>
            </p:custDataLst>
          </p:nvPr>
        </p:nvSpPr>
        <p:spPr bwMode="auto">
          <a:xfrm rot="5400000">
            <a:off x="3557469" y="1065712"/>
            <a:ext cx="164395" cy="795116"/>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defTabSz="685800" eaLnBrk="0" hangingPunct="0">
              <a:spcBef>
                <a:spcPct val="20000"/>
              </a:spcBef>
              <a:defRPr/>
            </a:pPr>
            <a:endParaRPr lang="en-US" sz="1650" i="1" kern="0" dirty="0">
              <a:solidFill>
                <a:sysClr val="windowText" lastClr="000000"/>
              </a:solidFill>
              <a:latin typeface="Arial"/>
            </a:endParaRPr>
          </a:p>
        </p:txBody>
      </p:sp>
      <p:sp>
        <p:nvSpPr>
          <p:cNvPr id="98" name="Bent Arrow 109"/>
          <p:cNvSpPr/>
          <p:nvPr>
            <p:custDataLst>
              <p:tags r:id="rId28"/>
            </p:custDataLst>
          </p:nvPr>
        </p:nvSpPr>
        <p:spPr bwMode="auto">
          <a:xfrm rot="5400000">
            <a:off x="4819965" y="1280197"/>
            <a:ext cx="164395" cy="795116"/>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defTabSz="685800" eaLnBrk="0" hangingPunct="0">
              <a:spcBef>
                <a:spcPct val="20000"/>
              </a:spcBef>
              <a:defRPr/>
            </a:pPr>
            <a:endParaRPr lang="en-US" sz="1650" i="1" kern="0" dirty="0">
              <a:solidFill>
                <a:sysClr val="windowText" lastClr="000000"/>
              </a:solidFill>
              <a:latin typeface="Arial"/>
            </a:endParaRPr>
          </a:p>
        </p:txBody>
      </p:sp>
      <p:sp>
        <p:nvSpPr>
          <p:cNvPr id="99" name="Bent Arrow 110"/>
          <p:cNvSpPr/>
          <p:nvPr>
            <p:custDataLst>
              <p:tags r:id="rId29"/>
            </p:custDataLst>
          </p:nvPr>
        </p:nvSpPr>
        <p:spPr bwMode="auto">
          <a:xfrm rot="5400000">
            <a:off x="6165888" y="1497991"/>
            <a:ext cx="164395" cy="795116"/>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defTabSz="685800" eaLnBrk="0" hangingPunct="0">
              <a:spcBef>
                <a:spcPct val="20000"/>
              </a:spcBef>
              <a:defRPr/>
            </a:pPr>
            <a:endParaRPr lang="en-US" sz="1650" i="1" kern="0" dirty="0">
              <a:solidFill>
                <a:sysClr val="windowText" lastClr="000000"/>
              </a:solidFill>
              <a:latin typeface="Arial"/>
            </a:endParaRPr>
          </a:p>
        </p:txBody>
      </p:sp>
      <p:sp>
        <p:nvSpPr>
          <p:cNvPr id="100" name="Round Same Side Corner Rectangle 111"/>
          <p:cNvSpPr/>
          <p:nvPr>
            <p:custDataLst>
              <p:tags r:id="rId30"/>
            </p:custDataLst>
          </p:nvPr>
        </p:nvSpPr>
        <p:spPr bwMode="auto">
          <a:xfrm rot="16200000">
            <a:off x="860744" y="1922147"/>
            <a:ext cx="1949771" cy="503150"/>
          </a:xfrm>
          <a:prstGeom prst="round2SameRect">
            <a:avLst>
              <a:gd name="adj1" fmla="val 20755"/>
              <a:gd name="adj2" fmla="val 0"/>
            </a:avLst>
          </a:prstGeom>
          <a:solidFill>
            <a:schemeClr val="accent5"/>
          </a:solidFill>
          <a:ln w="6350" cap="flat" cmpd="sng" algn="ctr">
            <a:noFill/>
            <a:prstDash val="solid"/>
            <a:round/>
            <a:headEnd type="none" w="med" len="med"/>
            <a:tailEnd type="none" w="med" len="med"/>
          </a:ln>
          <a:effectLst/>
        </p:spPr>
        <p:txBody>
          <a:bodyPr vert="horz" wrap="square" lIns="68580" tIns="34290" rIns="68580" bIns="68580" numCol="1" rtlCol="0" anchor="ctr" anchorCtr="0" compatLnSpc="1">
            <a:prstTxWarp prst="textNoShape">
              <a:avLst/>
            </a:prstTxWarp>
            <a:noAutofit/>
          </a:bodyPr>
          <a:lstStyle/>
          <a:p>
            <a:pPr algn="ctr" defTabSz="685800">
              <a:spcBef>
                <a:spcPct val="20000"/>
              </a:spcBef>
              <a:buClr>
                <a:srgbClr val="FFFFFF"/>
              </a:buClr>
              <a:buSzPct val="100000"/>
              <a:defRPr/>
            </a:pPr>
            <a:r>
              <a:rPr lang="en-US" sz="1200" b="1" kern="0" dirty="0">
                <a:ln>
                  <a:solidFill>
                    <a:srgbClr val="FFFFFF">
                      <a:alpha val="0"/>
                    </a:srgbClr>
                  </a:solidFill>
                </a:ln>
                <a:solidFill>
                  <a:srgbClr val="FFFFFF"/>
                </a:solidFill>
                <a:latin typeface="Arial"/>
              </a:rPr>
              <a:t>WATERFALL</a:t>
            </a:r>
            <a:endParaRPr lang="en-US" sz="1350" b="1" kern="0" dirty="0">
              <a:ln>
                <a:solidFill>
                  <a:srgbClr val="FFFFFF">
                    <a:alpha val="0"/>
                  </a:srgbClr>
                </a:solidFill>
              </a:ln>
              <a:solidFill>
                <a:srgbClr val="FFFFFF"/>
              </a:solidFill>
              <a:latin typeface="Arial"/>
            </a:endParaRPr>
          </a:p>
        </p:txBody>
      </p:sp>
      <p:sp>
        <p:nvSpPr>
          <p:cNvPr id="101" name="Round Same Side Corner Rectangle 112"/>
          <p:cNvSpPr/>
          <p:nvPr>
            <p:custDataLst>
              <p:tags r:id="rId31"/>
            </p:custDataLst>
          </p:nvPr>
        </p:nvSpPr>
        <p:spPr bwMode="auto">
          <a:xfrm rot="16200000">
            <a:off x="1197876" y="3732333"/>
            <a:ext cx="1275510" cy="503151"/>
          </a:xfrm>
          <a:prstGeom prst="round2SameRect">
            <a:avLst>
              <a:gd name="adj1" fmla="val 20755"/>
              <a:gd name="adj2" fmla="val 0"/>
            </a:avLst>
          </a:prstGeom>
          <a:solidFill>
            <a:schemeClr val="accent5"/>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800">
              <a:lnSpc>
                <a:spcPct val="80000"/>
              </a:lnSpc>
              <a:spcBef>
                <a:spcPct val="20000"/>
              </a:spcBef>
              <a:buClr>
                <a:srgbClr val="FFFFFF"/>
              </a:buClr>
              <a:buSzPct val="100000"/>
              <a:defRPr/>
            </a:pPr>
            <a:r>
              <a:rPr lang="en-US" sz="1125" b="1" kern="0" cap="all" dirty="0">
                <a:ln>
                  <a:solidFill>
                    <a:srgbClr val="FFFFFF">
                      <a:alpha val="0"/>
                    </a:srgbClr>
                  </a:solidFill>
                </a:ln>
                <a:solidFill>
                  <a:srgbClr val="FFFFFF"/>
                </a:solidFill>
                <a:latin typeface="Arial"/>
              </a:rPr>
              <a:t>Incremental</a:t>
            </a:r>
          </a:p>
          <a:p>
            <a:pPr algn="ctr" defTabSz="685800">
              <a:lnSpc>
                <a:spcPct val="80000"/>
              </a:lnSpc>
              <a:spcBef>
                <a:spcPct val="20000"/>
              </a:spcBef>
              <a:buClr>
                <a:srgbClr val="FFFFFF"/>
              </a:buClr>
              <a:buSzPct val="100000"/>
              <a:defRPr/>
            </a:pPr>
            <a:r>
              <a:rPr lang="en-US" sz="1125" b="1" kern="0" cap="all" dirty="0">
                <a:ln>
                  <a:solidFill>
                    <a:srgbClr val="FFFFFF">
                      <a:alpha val="0"/>
                    </a:srgbClr>
                  </a:solidFill>
                </a:ln>
                <a:solidFill>
                  <a:srgbClr val="FFFFFF"/>
                </a:solidFill>
                <a:latin typeface="Arial"/>
              </a:rPr>
              <a:t>Delivery</a:t>
            </a:r>
          </a:p>
        </p:txBody>
      </p:sp>
      <p:sp>
        <p:nvSpPr>
          <p:cNvPr id="102" name="TextBox 101"/>
          <p:cNvSpPr txBox="1"/>
          <p:nvPr>
            <p:custDataLst>
              <p:tags r:id="rId32"/>
            </p:custDataLst>
          </p:nvPr>
        </p:nvSpPr>
        <p:spPr>
          <a:xfrm>
            <a:off x="2929216" y="2877247"/>
            <a:ext cx="914033" cy="265457"/>
          </a:xfrm>
          <a:prstGeom prst="rect">
            <a:avLst/>
          </a:prstGeom>
          <a:solidFill>
            <a:srgbClr val="FFFFFF">
              <a:lumMod val="95000"/>
            </a:srgbClr>
          </a:solidFill>
        </p:spPr>
        <p:txBody>
          <a:bodyPr wrap="none" rtlCol="0">
            <a:spAutoFit/>
          </a:bodyPr>
          <a:lstStyle/>
          <a:p>
            <a:pPr defTabSz="685800">
              <a:defRPr/>
            </a:pPr>
            <a:r>
              <a:rPr lang="en-US" sz="1125" kern="0" dirty="0">
                <a:solidFill>
                  <a:srgbClr val="327F99"/>
                </a:solidFill>
                <a:latin typeface="Arial"/>
              </a:rPr>
              <a:t>Documents</a:t>
            </a:r>
          </a:p>
        </p:txBody>
      </p:sp>
      <p:sp>
        <p:nvSpPr>
          <p:cNvPr id="103" name="TextBox 102"/>
          <p:cNvSpPr txBox="1"/>
          <p:nvPr>
            <p:custDataLst>
              <p:tags r:id="rId33"/>
            </p:custDataLst>
          </p:nvPr>
        </p:nvSpPr>
        <p:spPr>
          <a:xfrm>
            <a:off x="4192963" y="2877247"/>
            <a:ext cx="914033" cy="265457"/>
          </a:xfrm>
          <a:prstGeom prst="rect">
            <a:avLst/>
          </a:prstGeom>
          <a:solidFill>
            <a:srgbClr val="FFFFFF">
              <a:lumMod val="95000"/>
            </a:srgbClr>
          </a:solidFill>
        </p:spPr>
        <p:txBody>
          <a:bodyPr wrap="none" rtlCol="0">
            <a:spAutoFit/>
          </a:bodyPr>
          <a:lstStyle/>
          <a:p>
            <a:pPr defTabSz="685800">
              <a:defRPr/>
            </a:pPr>
            <a:r>
              <a:rPr lang="en-US" sz="1125" kern="0" dirty="0">
                <a:solidFill>
                  <a:srgbClr val="327F99"/>
                </a:solidFill>
                <a:latin typeface="Arial"/>
              </a:rPr>
              <a:t>Documents</a:t>
            </a:r>
          </a:p>
        </p:txBody>
      </p:sp>
      <p:sp>
        <p:nvSpPr>
          <p:cNvPr id="104" name="TextBox 103"/>
          <p:cNvSpPr txBox="1"/>
          <p:nvPr>
            <p:custDataLst>
              <p:tags r:id="rId34"/>
            </p:custDataLst>
          </p:nvPr>
        </p:nvSpPr>
        <p:spPr>
          <a:xfrm>
            <a:off x="5351964" y="2877247"/>
            <a:ext cx="1354858" cy="265457"/>
          </a:xfrm>
          <a:prstGeom prst="rect">
            <a:avLst/>
          </a:prstGeom>
          <a:solidFill>
            <a:srgbClr val="FFFFFF">
              <a:lumMod val="95000"/>
            </a:srgbClr>
          </a:solidFill>
        </p:spPr>
        <p:txBody>
          <a:bodyPr wrap="none" rtlCol="0">
            <a:spAutoFit/>
          </a:bodyPr>
          <a:lstStyle/>
          <a:p>
            <a:pPr defTabSz="685800">
              <a:defRPr/>
            </a:pPr>
            <a:r>
              <a:rPr lang="en-US" sz="1125" kern="0" dirty="0">
                <a:solidFill>
                  <a:srgbClr val="327F99"/>
                </a:solidFill>
                <a:latin typeface="Arial"/>
              </a:rPr>
              <a:t>Unverified System</a:t>
            </a:r>
          </a:p>
        </p:txBody>
      </p:sp>
      <p:sp>
        <p:nvSpPr>
          <p:cNvPr id="105" name="TextBox 104"/>
          <p:cNvSpPr txBox="1"/>
          <p:nvPr>
            <p:custDataLst>
              <p:tags r:id="rId35"/>
            </p:custDataLst>
          </p:nvPr>
        </p:nvSpPr>
        <p:spPr>
          <a:xfrm>
            <a:off x="6771363" y="2877247"/>
            <a:ext cx="697627" cy="265457"/>
          </a:xfrm>
          <a:prstGeom prst="rect">
            <a:avLst/>
          </a:prstGeom>
          <a:solidFill>
            <a:srgbClr val="FFFFFF">
              <a:lumMod val="95000"/>
            </a:srgbClr>
          </a:solidFill>
        </p:spPr>
        <p:txBody>
          <a:bodyPr wrap="none" rtlCol="0">
            <a:spAutoFit/>
          </a:bodyPr>
          <a:lstStyle/>
          <a:p>
            <a:pPr defTabSz="685800">
              <a:defRPr/>
            </a:pPr>
            <a:r>
              <a:rPr lang="en-US" sz="1125" b="1" kern="0" dirty="0">
                <a:solidFill>
                  <a:srgbClr val="327F99"/>
                </a:solidFill>
                <a:latin typeface="Arial"/>
              </a:rPr>
              <a:t>System</a:t>
            </a:r>
          </a:p>
        </p:txBody>
      </p:sp>
      <p:sp>
        <p:nvSpPr>
          <p:cNvPr id="106" name="Rectangle 69"/>
          <p:cNvSpPr/>
          <p:nvPr/>
        </p:nvSpPr>
        <p:spPr bwMode="auto">
          <a:xfrm>
            <a:off x="3626643"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07" name="Rectangle 80"/>
          <p:cNvSpPr/>
          <p:nvPr/>
        </p:nvSpPr>
        <p:spPr bwMode="auto">
          <a:xfrm>
            <a:off x="2957512"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08" name="Rectangle 84"/>
          <p:cNvSpPr/>
          <p:nvPr/>
        </p:nvSpPr>
        <p:spPr bwMode="auto">
          <a:xfrm>
            <a:off x="2350293"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09" name="Rectangle 88"/>
          <p:cNvSpPr/>
          <p:nvPr/>
        </p:nvSpPr>
        <p:spPr bwMode="auto">
          <a:xfrm>
            <a:off x="4236243"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10" name="Rectangle 92"/>
          <p:cNvSpPr/>
          <p:nvPr/>
        </p:nvSpPr>
        <p:spPr bwMode="auto">
          <a:xfrm>
            <a:off x="4879181"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11" name="Rectangle 100"/>
          <p:cNvSpPr/>
          <p:nvPr/>
        </p:nvSpPr>
        <p:spPr bwMode="auto">
          <a:xfrm>
            <a:off x="5474493"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12" name="Rectangle 108"/>
          <p:cNvSpPr/>
          <p:nvPr/>
        </p:nvSpPr>
        <p:spPr bwMode="auto">
          <a:xfrm>
            <a:off x="6184106"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sp>
        <p:nvSpPr>
          <p:cNvPr id="113" name="Rectangle 134"/>
          <p:cNvSpPr/>
          <p:nvPr/>
        </p:nvSpPr>
        <p:spPr bwMode="auto">
          <a:xfrm>
            <a:off x="6793706" y="3824288"/>
            <a:ext cx="57151" cy="4524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dirty="0"/>
          </a:p>
        </p:txBody>
      </p:sp>
      <p:pic>
        <p:nvPicPr>
          <p:cNvPr id="114" name="Picture 96" descr="big-box.png"/>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6912566" y="2424638"/>
            <a:ext cx="486215" cy="463525"/>
          </a:xfrm>
          <a:prstGeom prst="rect">
            <a:avLst/>
          </a:prstGeom>
        </p:spPr>
      </p:pic>
      <p:pic>
        <p:nvPicPr>
          <p:cNvPr id="115" name="Picture 135" descr="big-box.png"/>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6912566" y="3976732"/>
            <a:ext cx="523808" cy="499364"/>
          </a:xfrm>
          <a:prstGeom prst="rect">
            <a:avLst/>
          </a:prstGeom>
        </p:spPr>
      </p:pic>
      <p:pic>
        <p:nvPicPr>
          <p:cNvPr id="116" name="Picture 137" descr="big-box.png"/>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067335" y="4011126"/>
            <a:ext cx="451653" cy="430576"/>
          </a:xfrm>
          <a:prstGeom prst="rect">
            <a:avLst/>
          </a:prstGeom>
        </p:spPr>
      </p:pic>
      <p:pic>
        <p:nvPicPr>
          <p:cNvPr id="117" name="Picture 138" descr="big-box.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5347215" y="4056536"/>
            <a:ext cx="356387" cy="339756"/>
          </a:xfrm>
          <a:prstGeom prst="rect">
            <a:avLst/>
          </a:prstGeom>
        </p:spPr>
      </p:pic>
      <p:pic>
        <p:nvPicPr>
          <p:cNvPr id="118" name="Picture 139" descr="big-box.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4770334" y="4056536"/>
            <a:ext cx="356387" cy="339756"/>
          </a:xfrm>
          <a:prstGeom prst="rect">
            <a:avLst/>
          </a:prstGeom>
        </p:spPr>
      </p:pic>
      <p:pic>
        <p:nvPicPr>
          <p:cNvPr id="119" name="Picture 141" descr="big-box.png"/>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4153779" y="4082343"/>
            <a:ext cx="302248" cy="288143"/>
          </a:xfrm>
          <a:prstGeom prst="rect">
            <a:avLst/>
          </a:prstGeom>
        </p:spPr>
      </p:pic>
      <p:pic>
        <p:nvPicPr>
          <p:cNvPr id="120" name="Picture 142" descr="big-box.png"/>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3572095" y="4103574"/>
            <a:ext cx="257706" cy="245680"/>
          </a:xfrm>
          <a:prstGeom prst="rect">
            <a:avLst/>
          </a:prstGeom>
        </p:spPr>
      </p:pic>
      <p:pic>
        <p:nvPicPr>
          <p:cNvPr id="121" name="Picture 143" descr="big-box.png"/>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2889142" y="4111743"/>
            <a:ext cx="240569" cy="229343"/>
          </a:xfrm>
          <a:prstGeom prst="rect">
            <a:avLst/>
          </a:prstGeom>
        </p:spPr>
      </p:pic>
      <p:pic>
        <p:nvPicPr>
          <p:cNvPr id="122" name="Picture 145" descr="big-box.png"/>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2267798" y="4132389"/>
            <a:ext cx="197256" cy="188051"/>
          </a:xfrm>
          <a:prstGeom prst="rect">
            <a:avLst/>
          </a:prstGeom>
        </p:spPr>
      </p:pic>
    </p:spTree>
    <p:extLst>
      <p:ext uri="{BB962C8B-B14F-4D97-AF65-F5344CB8AC3E}">
        <p14:creationId xmlns:p14="http://schemas.microsoft.com/office/powerpoint/2010/main" val="251074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Three-level SAFe 4.0</a:t>
            </a:r>
            <a:endParaRPr lang="ru-RU" dirty="0"/>
          </a:p>
        </p:txBody>
      </p:sp>
      <p:pic>
        <p:nvPicPr>
          <p:cNvPr id="4" name="Picture 1" descr="ccccccccc.p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21384" y="1481138"/>
            <a:ext cx="7101231" cy="4525962"/>
          </a:xfrm>
          <a:prstGeom prst="rect">
            <a:avLst/>
          </a:prstGeom>
        </p:spPr>
      </p:pic>
    </p:spTree>
    <p:extLst>
      <p:ext uri="{BB962C8B-B14F-4D97-AF65-F5344CB8AC3E}">
        <p14:creationId xmlns:p14="http://schemas.microsoft.com/office/powerpoint/2010/main" val="24579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2474081"/>
            <a:ext cx="5209198" cy="4525963"/>
          </a:xfrm>
        </p:spPr>
        <p:txBody>
          <a:bodyPr>
            <a:normAutofit/>
          </a:bodyPr>
          <a:lstStyle/>
          <a:p>
            <a:pPr>
              <a:spcBef>
                <a:spcPts val="750"/>
              </a:spcBef>
              <a:buClr>
                <a:schemeClr val="tx1">
                  <a:lumMod val="50000"/>
                  <a:lumOff val="50000"/>
                </a:schemeClr>
              </a:buClr>
              <a:buFont typeface="Webdings" pitchFamily="18" charset="2"/>
              <a:buChar char=""/>
            </a:pPr>
            <a:r>
              <a:rPr lang="en-US" sz="2200" dirty="0"/>
              <a:t>Implemented in the same iteration</a:t>
            </a:r>
          </a:p>
          <a:p>
            <a:pPr>
              <a:spcBef>
                <a:spcPts val="750"/>
              </a:spcBef>
              <a:buClr>
                <a:schemeClr val="tx1">
                  <a:lumMod val="50000"/>
                  <a:lumOff val="50000"/>
                </a:schemeClr>
              </a:buClr>
              <a:buFont typeface="Webdings" pitchFamily="18" charset="2"/>
              <a:buChar char=""/>
            </a:pPr>
            <a:r>
              <a:rPr lang="en-US" sz="2200" dirty="0"/>
              <a:t>Maintained under version control</a:t>
            </a:r>
          </a:p>
          <a:p>
            <a:pPr>
              <a:spcBef>
                <a:spcPts val="750"/>
              </a:spcBef>
              <a:buClr>
                <a:schemeClr val="tx1">
                  <a:lumMod val="50000"/>
                  <a:lumOff val="50000"/>
                </a:schemeClr>
              </a:buClr>
              <a:buFont typeface="Webdings" pitchFamily="18" charset="2"/>
              <a:buChar char=""/>
            </a:pPr>
            <a:r>
              <a:rPr lang="en-US" sz="2200" dirty="0">
                <a:solidFill>
                  <a:srgbClr val="E05E0D"/>
                </a:solidFill>
              </a:rPr>
              <a:t>Passing vs. not-yet-passing </a:t>
            </a:r>
            <a:r>
              <a:rPr lang="en-US" sz="2200" dirty="0"/>
              <a:t>and</a:t>
            </a:r>
            <a:r>
              <a:rPr lang="en-US" sz="2200" dirty="0">
                <a:solidFill>
                  <a:srgbClr val="E05E0D"/>
                </a:solidFill>
              </a:rPr>
              <a:t> </a:t>
            </a:r>
            <a:br>
              <a:rPr lang="en-US" sz="2200" dirty="0">
                <a:solidFill>
                  <a:srgbClr val="E05E0D"/>
                </a:solidFill>
              </a:rPr>
            </a:br>
            <a:r>
              <a:rPr lang="en-US" sz="2200" dirty="0">
                <a:solidFill>
                  <a:srgbClr val="E05E0D"/>
                </a:solidFill>
              </a:rPr>
              <a:t>broken automated tests </a:t>
            </a:r>
            <a:r>
              <a:rPr lang="en-US" sz="2200" dirty="0" smtClean="0"/>
              <a:t>are </a:t>
            </a:r>
            <a:r>
              <a:rPr lang="en-US" sz="2200" dirty="0"/>
              <a:t>the </a:t>
            </a:r>
            <a:r>
              <a:rPr lang="en-US" sz="2200" i="1" dirty="0">
                <a:solidFill>
                  <a:schemeClr val="accent2"/>
                </a:solidFill>
              </a:rPr>
              <a:t>real</a:t>
            </a:r>
            <a:r>
              <a:rPr lang="en-US" sz="2200" dirty="0">
                <a:solidFill>
                  <a:schemeClr val="accent2"/>
                </a:solidFill>
              </a:rPr>
              <a:t> </a:t>
            </a:r>
            <a:endParaRPr lang="en-US" sz="2200" dirty="0" smtClean="0">
              <a:solidFill>
                <a:schemeClr val="accent2"/>
              </a:solidFill>
            </a:endParaRPr>
          </a:p>
          <a:p>
            <a:pPr marL="109728" indent="0">
              <a:spcBef>
                <a:spcPts val="750"/>
              </a:spcBef>
              <a:buClr>
                <a:schemeClr val="tx1">
                  <a:lumMod val="50000"/>
                  <a:lumOff val="50000"/>
                </a:schemeClr>
              </a:buClr>
              <a:buNone/>
            </a:pPr>
            <a:r>
              <a:rPr lang="en-US" sz="2200" dirty="0">
                <a:solidFill>
                  <a:schemeClr val="accent2"/>
                </a:solidFill>
              </a:rPr>
              <a:t> </a:t>
            </a:r>
            <a:r>
              <a:rPr lang="en-US" sz="2200" dirty="0" smtClean="0">
                <a:solidFill>
                  <a:schemeClr val="accent2"/>
                </a:solidFill>
              </a:rPr>
              <a:t>  </a:t>
            </a:r>
            <a:r>
              <a:rPr lang="en-US" sz="2200" dirty="0" smtClean="0"/>
              <a:t>iteration </a:t>
            </a:r>
            <a:r>
              <a:rPr lang="en-US" sz="2200" dirty="0"/>
              <a:t>progress indicator</a:t>
            </a:r>
          </a:p>
          <a:p>
            <a:endParaRPr lang="ru-RU" sz="2200" dirty="0"/>
          </a:p>
        </p:txBody>
      </p:sp>
      <p:sp>
        <p:nvSpPr>
          <p:cNvPr id="3" name="Заголовок 2"/>
          <p:cNvSpPr>
            <a:spLocks noGrp="1"/>
          </p:cNvSpPr>
          <p:nvPr>
            <p:ph type="title"/>
          </p:nvPr>
        </p:nvSpPr>
        <p:spPr/>
        <p:txBody>
          <a:bodyPr/>
          <a:lstStyle/>
          <a:p>
            <a:r>
              <a:rPr lang="en-US" dirty="0"/>
              <a:t>Applies test automation</a:t>
            </a:r>
            <a:endParaRPr lang="ru-RU" dirty="0"/>
          </a:p>
        </p:txBody>
      </p:sp>
      <p:grpSp>
        <p:nvGrpSpPr>
          <p:cNvPr id="4" name="Group 4"/>
          <p:cNvGrpSpPr/>
          <p:nvPr/>
        </p:nvGrpSpPr>
        <p:grpSpPr>
          <a:xfrm>
            <a:off x="5677020" y="1694636"/>
            <a:ext cx="3257293" cy="3572283"/>
            <a:chOff x="5426969" y="1233918"/>
            <a:chExt cx="3257293" cy="3572283"/>
          </a:xfrm>
        </p:grpSpPr>
        <p:sp>
          <p:nvSpPr>
            <p:cNvPr id="5" name="Up Arrow 57"/>
            <p:cNvSpPr/>
            <p:nvPr/>
          </p:nvSpPr>
          <p:spPr bwMode="auto">
            <a:xfrm>
              <a:off x="8074284" y="2518320"/>
              <a:ext cx="425662" cy="1044077"/>
            </a:xfrm>
            <a:prstGeom prst="upArrow">
              <a:avLst/>
            </a:prstGeom>
            <a:ln>
              <a:solidFill>
                <a:schemeClr val="tx1">
                  <a:lumMod val="75000"/>
                  <a:lumOff val="2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algn="l" eaLnBrk="0" hangingPunct="0">
                <a:spcBef>
                  <a:spcPct val="20000"/>
                </a:spcBef>
              </a:pPr>
              <a:endParaRPr lang="en-US" sz="2200" i="1" dirty="0" smtClean="0"/>
            </a:p>
          </p:txBody>
        </p:sp>
        <p:sp>
          <p:nvSpPr>
            <p:cNvPr id="6" name="TextBox 5"/>
            <p:cNvSpPr txBox="1"/>
            <p:nvPr/>
          </p:nvSpPr>
          <p:spPr>
            <a:xfrm rot="16200000">
              <a:off x="7994861" y="2981829"/>
              <a:ext cx="550151" cy="276999"/>
            </a:xfrm>
            <a:prstGeom prst="rect">
              <a:avLst/>
            </a:prstGeom>
            <a:noFill/>
          </p:spPr>
          <p:txBody>
            <a:bodyPr wrap="none" rtlCol="0">
              <a:spAutoFit/>
            </a:bodyPr>
            <a:lstStyle/>
            <a:p>
              <a:pPr algn="l"/>
              <a:r>
                <a:rPr lang="en-US" sz="1200" dirty="0" smtClean="0">
                  <a:solidFill>
                    <a:srgbClr val="717171"/>
                  </a:solidFill>
                </a:rPr>
                <a:t>Done</a:t>
              </a:r>
            </a:p>
          </p:txBody>
        </p:sp>
        <p:sp>
          <p:nvSpPr>
            <p:cNvPr id="7" name="TextBox 6"/>
            <p:cNvSpPr txBox="1"/>
            <p:nvPr/>
          </p:nvSpPr>
          <p:spPr>
            <a:xfrm>
              <a:off x="7799981" y="1260697"/>
              <a:ext cx="884281" cy="1200329"/>
            </a:xfrm>
            <a:prstGeom prst="rect">
              <a:avLst/>
            </a:prstGeom>
            <a:noFill/>
          </p:spPr>
          <p:txBody>
            <a:bodyPr wrap="none" rtlCol="0">
              <a:spAutoFit/>
            </a:bodyPr>
            <a:lstStyle/>
            <a:p>
              <a:pPr marL="285750" indent="-285750" algn="l">
                <a:buClr>
                  <a:schemeClr val="accent5"/>
                </a:buClr>
                <a:buFont typeface="Wingdings" panose="05000000000000000000" pitchFamily="2" charset="2"/>
                <a:buChar char="ü"/>
              </a:pPr>
              <a:r>
                <a:rPr lang="en-US" sz="1200" dirty="0" smtClean="0"/>
                <a:t>Test 1</a:t>
              </a:r>
            </a:p>
            <a:p>
              <a:pPr marL="285750" indent="-285750" algn="l">
                <a:buClr>
                  <a:schemeClr val="accent5"/>
                </a:buClr>
                <a:buFont typeface="Wingdings" panose="05000000000000000000" pitchFamily="2" charset="2"/>
                <a:buChar char="ü"/>
              </a:pPr>
              <a:r>
                <a:rPr lang="en-US" sz="1200" dirty="0" smtClean="0"/>
                <a:t>Test 2</a:t>
              </a:r>
            </a:p>
            <a:p>
              <a:pPr marL="285750" indent="-285750" algn="l">
                <a:buClr>
                  <a:schemeClr val="accent5"/>
                </a:buClr>
                <a:buFont typeface="Wingdings" panose="05000000000000000000" pitchFamily="2" charset="2"/>
                <a:buChar char="ü"/>
              </a:pPr>
              <a:r>
                <a:rPr lang="en-US" sz="1200" dirty="0" smtClean="0"/>
                <a:t>Test 3</a:t>
              </a:r>
            </a:p>
            <a:p>
              <a:pPr marL="285750" indent="-285750" algn="l">
                <a:buClr>
                  <a:schemeClr val="accent5"/>
                </a:buClr>
                <a:buFont typeface="Wingdings" panose="05000000000000000000" pitchFamily="2" charset="2"/>
                <a:buChar char="ü"/>
              </a:pPr>
              <a:r>
                <a:rPr lang="en-US" sz="1200" dirty="0" smtClean="0"/>
                <a:t>Test 4</a:t>
              </a:r>
            </a:p>
            <a:p>
              <a:pPr marL="285750" indent="-285750" algn="l">
                <a:buClr>
                  <a:schemeClr val="accent5"/>
                </a:buClr>
                <a:buFont typeface="Wingdings" panose="05000000000000000000" pitchFamily="2" charset="2"/>
                <a:buChar char="ü"/>
              </a:pPr>
              <a:r>
                <a:rPr lang="en-US" sz="1200" dirty="0" smtClean="0"/>
                <a:t>Test 5</a:t>
              </a:r>
            </a:p>
            <a:p>
              <a:pPr algn="ctr"/>
              <a:r>
                <a:rPr lang="en-US" sz="1200" dirty="0" smtClean="0"/>
                <a:t>…</a:t>
              </a:r>
            </a:p>
          </p:txBody>
        </p:sp>
        <p:sp>
          <p:nvSpPr>
            <p:cNvPr id="8" name="TextBox 7"/>
            <p:cNvSpPr txBox="1"/>
            <p:nvPr/>
          </p:nvSpPr>
          <p:spPr>
            <a:xfrm>
              <a:off x="6547224" y="1233918"/>
              <a:ext cx="768865" cy="1200329"/>
            </a:xfrm>
            <a:prstGeom prst="rect">
              <a:avLst/>
            </a:prstGeom>
            <a:noFill/>
          </p:spPr>
          <p:txBody>
            <a:bodyPr wrap="none" rtlCol="0">
              <a:spAutoFit/>
            </a:bodyPr>
            <a:lstStyle/>
            <a:p>
              <a:pPr marL="171450" indent="-171450" algn="l">
                <a:buClr>
                  <a:schemeClr val="accent5"/>
                </a:buClr>
                <a:buFont typeface="Wingdings" panose="05000000000000000000" pitchFamily="2" charset="2"/>
                <a:buChar char="ü"/>
              </a:pPr>
              <a:r>
                <a:rPr lang="en-US" sz="1200" dirty="0" smtClean="0"/>
                <a:t>Test 1</a:t>
              </a:r>
            </a:p>
            <a:p>
              <a:pPr algn="l">
                <a:buClr>
                  <a:srgbClr val="008000"/>
                </a:buClr>
              </a:pPr>
              <a:r>
                <a:rPr lang="en-US" sz="1200" dirty="0" smtClean="0"/>
                <a:t>    Test 2</a:t>
              </a:r>
            </a:p>
            <a:p>
              <a:pPr marL="171450" indent="-171450" algn="l">
                <a:buClr>
                  <a:schemeClr val="accent5"/>
                </a:buClr>
                <a:buFont typeface="Wingdings" panose="05000000000000000000" pitchFamily="2" charset="2"/>
                <a:buChar char="ü"/>
              </a:pPr>
              <a:r>
                <a:rPr lang="en-US" sz="1200" dirty="0" smtClean="0"/>
                <a:t>Test 3</a:t>
              </a:r>
            </a:p>
            <a:p>
              <a:pPr algn="l">
                <a:buClr>
                  <a:srgbClr val="008000"/>
                </a:buClr>
              </a:pPr>
              <a:r>
                <a:rPr lang="en-US" sz="1200" dirty="0" smtClean="0"/>
                <a:t>    Test 4</a:t>
              </a:r>
            </a:p>
            <a:p>
              <a:pPr algn="l">
                <a:buClr>
                  <a:srgbClr val="008000"/>
                </a:buClr>
              </a:pPr>
              <a:r>
                <a:rPr lang="en-US" sz="1200" dirty="0" smtClean="0"/>
                <a:t>    Test 5</a:t>
              </a:r>
            </a:p>
            <a:p>
              <a:pPr algn="ctr"/>
              <a:r>
                <a:rPr lang="en-US" sz="1200" dirty="0" smtClean="0"/>
                <a:t>…</a:t>
              </a:r>
            </a:p>
          </p:txBody>
        </p:sp>
        <p:sp>
          <p:nvSpPr>
            <p:cNvPr id="9" name="Up Arrow 61"/>
            <p:cNvSpPr/>
            <p:nvPr/>
          </p:nvSpPr>
          <p:spPr bwMode="auto">
            <a:xfrm>
              <a:off x="6853117" y="2532712"/>
              <a:ext cx="425662" cy="1044077"/>
            </a:xfrm>
            <a:prstGeom prst="upArrow">
              <a:avLst/>
            </a:prstGeom>
            <a:ln>
              <a:solidFill>
                <a:schemeClr val="tx1">
                  <a:lumMod val="75000"/>
                  <a:lumOff val="2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algn="l" eaLnBrk="0" hangingPunct="0">
                <a:spcBef>
                  <a:spcPct val="20000"/>
                </a:spcBef>
              </a:pPr>
              <a:endParaRPr lang="en-US" sz="2200" i="1" dirty="0" smtClean="0"/>
            </a:p>
          </p:txBody>
        </p:sp>
        <p:sp>
          <p:nvSpPr>
            <p:cNvPr id="10" name="TextBox 9"/>
            <p:cNvSpPr txBox="1"/>
            <p:nvPr/>
          </p:nvSpPr>
          <p:spPr>
            <a:xfrm rot="16200000">
              <a:off x="6649462" y="2996221"/>
              <a:ext cx="798617" cy="276999"/>
            </a:xfrm>
            <a:prstGeom prst="rect">
              <a:avLst/>
            </a:prstGeom>
            <a:noFill/>
          </p:spPr>
          <p:txBody>
            <a:bodyPr wrap="none" rtlCol="0">
              <a:spAutoFit/>
            </a:bodyPr>
            <a:lstStyle/>
            <a:p>
              <a:pPr algn="l"/>
              <a:r>
                <a:rPr lang="en-US" sz="1200" dirty="0" smtClean="0">
                  <a:solidFill>
                    <a:srgbClr val="717171"/>
                  </a:solidFill>
                </a:rPr>
                <a:t>Progress</a:t>
              </a:r>
            </a:p>
          </p:txBody>
        </p:sp>
        <p:sp>
          <p:nvSpPr>
            <p:cNvPr id="11" name="Oval 63"/>
            <p:cNvSpPr>
              <a:spLocks noChangeAspect="1"/>
            </p:cNvSpPr>
            <p:nvPr/>
          </p:nvSpPr>
          <p:spPr bwMode="auto">
            <a:xfrm>
              <a:off x="6646274" y="1506584"/>
              <a:ext cx="96376" cy="96376"/>
            </a:xfrm>
            <a:prstGeom prst="ellipse">
              <a:avLst/>
            </a:prstGeom>
            <a:solidFill>
              <a:schemeClr val="accent3">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algn="l" eaLnBrk="0" hangingPunct="0">
                <a:spcBef>
                  <a:spcPct val="20000"/>
                </a:spcBef>
              </a:pPr>
              <a:endParaRPr lang="en-US" sz="2200" i="1" dirty="0" smtClean="0"/>
            </a:p>
          </p:txBody>
        </p:sp>
        <p:sp>
          <p:nvSpPr>
            <p:cNvPr id="12" name="Oval 64"/>
            <p:cNvSpPr>
              <a:spLocks noChangeAspect="1"/>
            </p:cNvSpPr>
            <p:nvPr/>
          </p:nvSpPr>
          <p:spPr bwMode="auto">
            <a:xfrm>
              <a:off x="6659769" y="1894355"/>
              <a:ext cx="96376" cy="96376"/>
            </a:xfrm>
            <a:prstGeom prst="ellipse">
              <a:avLst/>
            </a:prstGeom>
            <a:solidFill>
              <a:schemeClr val="accent3">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algn="l" eaLnBrk="0" hangingPunct="0">
                <a:spcBef>
                  <a:spcPct val="20000"/>
                </a:spcBef>
              </a:pPr>
              <a:endParaRPr lang="en-US" sz="2200" i="1" dirty="0" smtClean="0"/>
            </a:p>
          </p:txBody>
        </p:sp>
        <p:sp>
          <p:nvSpPr>
            <p:cNvPr id="13" name="Rounded Rectangle 65"/>
            <p:cNvSpPr/>
            <p:nvPr/>
          </p:nvSpPr>
          <p:spPr bwMode="auto">
            <a:xfrm>
              <a:off x="5426969" y="3538553"/>
              <a:ext cx="3088990" cy="1149613"/>
            </a:xfrm>
            <a:prstGeom prst="roundRect">
              <a:avLst>
                <a:gd name="adj" fmla="val 6111"/>
              </a:avLst>
            </a:prstGeom>
            <a:solidFill>
              <a:schemeClr val="bg1">
                <a:lumMod val="85000"/>
              </a:schemeClr>
            </a:solidFill>
            <a:ln w="12700">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91440" rIns="91440" bIns="91440" numCol="1" rtlCol="0" anchor="t" anchorCtr="0" compatLnSpc="1">
              <a:prstTxWarp prst="textNoShape">
                <a:avLst/>
              </a:prstTxWarp>
              <a:spAutoFit/>
            </a:bodyPr>
            <a:lstStyle/>
            <a:p>
              <a:pPr algn="l" eaLnBrk="0" hangingPunct="0">
                <a:spcBef>
                  <a:spcPct val="20000"/>
                </a:spcBef>
              </a:pPr>
              <a:endParaRPr lang="en-US" sz="2200" i="1" dirty="0" smtClean="0"/>
            </a:p>
          </p:txBody>
        </p:sp>
        <p:sp>
          <p:nvSpPr>
            <p:cNvPr id="14" name="Rounded Rectangle 66"/>
            <p:cNvSpPr/>
            <p:nvPr/>
          </p:nvSpPr>
          <p:spPr bwMode="auto">
            <a:xfrm>
              <a:off x="5531611" y="4210629"/>
              <a:ext cx="2082364" cy="240941"/>
            </a:xfrm>
            <a:prstGeom prst="roundRect">
              <a:avLst/>
            </a:prstGeom>
            <a:solidFill>
              <a:schemeClr val="accent5"/>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chemeClr val="dk1"/>
                </a:solidFill>
              </a:endParaRPr>
            </a:p>
          </p:txBody>
        </p:sp>
        <p:sp>
          <p:nvSpPr>
            <p:cNvPr id="15" name="Rounded Rectangle 67"/>
            <p:cNvSpPr/>
            <p:nvPr/>
          </p:nvSpPr>
          <p:spPr bwMode="auto">
            <a:xfrm>
              <a:off x="6102482" y="3664564"/>
              <a:ext cx="2315400" cy="481882"/>
            </a:xfrm>
            <a:prstGeom prst="roundRect">
              <a:avLst/>
            </a:prstGeom>
            <a:solidFill>
              <a:schemeClr val="accent4"/>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eaLnBrk="0" hangingPunct="0">
                <a:spcBef>
                  <a:spcPct val="20000"/>
                </a:spcBef>
              </a:pPr>
              <a:endParaRPr lang="en-US" sz="2200" i="1" dirty="0">
                <a:solidFill>
                  <a:schemeClr val="dk1"/>
                </a:solidFill>
              </a:endParaRPr>
            </a:p>
          </p:txBody>
        </p:sp>
        <p:sp>
          <p:nvSpPr>
            <p:cNvPr id="16" name="TextBox 15"/>
            <p:cNvSpPr txBox="1"/>
            <p:nvPr/>
          </p:nvSpPr>
          <p:spPr>
            <a:xfrm>
              <a:off x="5986162" y="4188322"/>
              <a:ext cx="1280729" cy="270327"/>
            </a:xfrm>
            <a:prstGeom prst="rect">
              <a:avLst/>
            </a:prstGeom>
            <a:noFill/>
          </p:spPr>
          <p:txBody>
            <a:bodyPr wrap="none" rtlCol="0">
              <a:spAutoFit/>
            </a:bodyPr>
            <a:lstStyle/>
            <a:p>
              <a:pPr algn="l"/>
              <a:r>
                <a:rPr lang="en-US" sz="1400" dirty="0" smtClean="0">
                  <a:solidFill>
                    <a:srgbClr val="FFFFFF"/>
                  </a:solidFill>
                </a:rPr>
                <a:t>Test automation</a:t>
              </a:r>
            </a:p>
          </p:txBody>
        </p:sp>
        <p:sp>
          <p:nvSpPr>
            <p:cNvPr id="17" name="TextBox 16"/>
            <p:cNvSpPr txBox="1"/>
            <p:nvPr/>
          </p:nvSpPr>
          <p:spPr>
            <a:xfrm>
              <a:off x="6376922" y="3751806"/>
              <a:ext cx="1865200" cy="297359"/>
            </a:xfrm>
            <a:prstGeom prst="rect">
              <a:avLst/>
            </a:prstGeom>
            <a:solidFill>
              <a:schemeClr val="bg1">
                <a:alpha val="0"/>
              </a:schemeClr>
            </a:solidFill>
            <a:ln>
              <a:solidFill>
                <a:schemeClr val="bg1">
                  <a:alpha val="0"/>
                </a:schemeClr>
              </a:solidFill>
            </a:ln>
          </p:spPr>
          <p:txBody>
            <a:bodyPr wrap="none" rtlCol="0">
              <a:spAutoFit/>
            </a:bodyPr>
            <a:lstStyle/>
            <a:p>
              <a:pPr algn="l"/>
              <a:r>
                <a:rPr lang="en-US" sz="1600" dirty="0" smtClean="0">
                  <a:solidFill>
                    <a:schemeClr val="bg1"/>
                  </a:solidFill>
                </a:rPr>
                <a:t>Building functionality</a:t>
              </a:r>
            </a:p>
          </p:txBody>
        </p:sp>
        <p:sp>
          <p:nvSpPr>
            <p:cNvPr id="18" name="Right Arrow 70"/>
            <p:cNvSpPr/>
            <p:nvPr/>
          </p:nvSpPr>
          <p:spPr bwMode="auto">
            <a:xfrm>
              <a:off x="5426971" y="4484947"/>
              <a:ext cx="3088987" cy="321254"/>
            </a:xfrm>
            <a:prstGeom prst="rightArrow">
              <a:avLst>
                <a:gd name="adj1" fmla="val 48260"/>
                <a:gd name="adj2" fmla="val 50000"/>
              </a:avLst>
            </a:prstGeom>
            <a:solidFill>
              <a:srgbClr val="F4AD3E"/>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91440" rIns="91440" bIns="91440" numCol="1" rtlCol="0" anchor="t" anchorCtr="0" compatLnSpc="1">
              <a:prstTxWarp prst="textNoShape">
                <a:avLst/>
              </a:prstTxWarp>
              <a:spAutoFit/>
            </a:bodyPr>
            <a:lstStyle/>
            <a:p>
              <a:pPr algn="l" eaLnBrk="0" hangingPunct="0">
                <a:spcBef>
                  <a:spcPct val="20000"/>
                </a:spcBef>
              </a:pPr>
              <a:endParaRPr lang="en-US" sz="2200" i="1" dirty="0" smtClean="0"/>
            </a:p>
          </p:txBody>
        </p:sp>
        <p:sp>
          <p:nvSpPr>
            <p:cNvPr id="19" name="TextBox 18"/>
            <p:cNvSpPr txBox="1"/>
            <p:nvPr/>
          </p:nvSpPr>
          <p:spPr>
            <a:xfrm>
              <a:off x="5426969" y="4493278"/>
              <a:ext cx="2534987" cy="297359"/>
            </a:xfrm>
            <a:prstGeom prst="rect">
              <a:avLst/>
            </a:prstGeom>
            <a:solidFill>
              <a:schemeClr val="accent3"/>
            </a:solidFill>
          </p:spPr>
          <p:txBody>
            <a:bodyPr wrap="square" rtlCol="0">
              <a:spAutoFit/>
            </a:bodyPr>
            <a:lstStyle/>
            <a:p>
              <a:pPr algn="ctr"/>
              <a:r>
                <a:rPr lang="en-US" sz="1600" dirty="0" smtClean="0">
                  <a:solidFill>
                    <a:srgbClr val="565656"/>
                  </a:solidFill>
                </a:rPr>
                <a:t>Iteration</a:t>
              </a:r>
            </a:p>
          </p:txBody>
        </p:sp>
        <p:sp>
          <p:nvSpPr>
            <p:cNvPr id="20" name="TextBox 19"/>
            <p:cNvSpPr txBox="1"/>
            <p:nvPr/>
          </p:nvSpPr>
          <p:spPr>
            <a:xfrm>
              <a:off x="6547224" y="1932866"/>
              <a:ext cx="290320" cy="324392"/>
            </a:xfrm>
            <a:prstGeom prst="rect">
              <a:avLst/>
            </a:prstGeom>
            <a:noFill/>
          </p:spPr>
          <p:txBody>
            <a:bodyPr wrap="none" rtlCol="0">
              <a:spAutoFit/>
            </a:bodyPr>
            <a:lstStyle/>
            <a:p>
              <a:pPr algn="l"/>
              <a:r>
                <a:rPr lang="en-US" dirty="0" smtClean="0">
                  <a:solidFill>
                    <a:srgbClr val="DD594B"/>
                  </a:solidFill>
                  <a:sym typeface="Wingdings" panose="05000000000000000000" pitchFamily="2" charset="2"/>
                </a:rPr>
                <a:t></a:t>
              </a:r>
              <a:endParaRPr lang="en-US" dirty="0" smtClean="0">
                <a:solidFill>
                  <a:srgbClr val="DD594B"/>
                </a:solidFill>
              </a:endParaRPr>
            </a:p>
          </p:txBody>
        </p:sp>
        <p:pic>
          <p:nvPicPr>
            <p:cNvPr id="21" name="Picture 73" descr="Agile-Te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7328" y="2942419"/>
              <a:ext cx="894765" cy="526333"/>
            </a:xfrm>
            <a:prstGeom prst="rect">
              <a:avLst/>
            </a:prstGeom>
          </p:spPr>
        </p:pic>
      </p:grpSp>
      <p:sp>
        <p:nvSpPr>
          <p:cNvPr id="22" name="Прямоугольник 21"/>
          <p:cNvSpPr/>
          <p:nvPr/>
        </p:nvSpPr>
        <p:spPr>
          <a:xfrm>
            <a:off x="611560" y="1721415"/>
            <a:ext cx="4572000" cy="769441"/>
          </a:xfrm>
          <a:prstGeom prst="rect">
            <a:avLst/>
          </a:prstGeom>
        </p:spPr>
        <p:txBody>
          <a:bodyPr>
            <a:spAutoFit/>
          </a:bodyPr>
          <a:lstStyle/>
          <a:p>
            <a:r>
              <a:rPr lang="en-US" sz="2200" dirty="0" smtClean="0"/>
              <a:t>Test automation supports rapid regression testing</a:t>
            </a:r>
            <a:endParaRPr lang="en-US" sz="2200" dirty="0"/>
          </a:p>
        </p:txBody>
      </p:sp>
    </p:spTree>
    <p:extLst>
      <p:ext uri="{BB962C8B-B14F-4D97-AF65-F5344CB8AC3E}">
        <p14:creationId xmlns:p14="http://schemas.microsoft.com/office/powerpoint/2010/main" val="246446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257175" indent="-257175">
              <a:spcBef>
                <a:spcPts val="900"/>
              </a:spcBef>
              <a:spcAft>
                <a:spcPts val="900"/>
              </a:spcAft>
            </a:pPr>
            <a:r>
              <a:rPr lang="en-US" dirty="0"/>
              <a:t>Cross-functional, self-organizing entities that can </a:t>
            </a:r>
            <a:r>
              <a:rPr lang="en-US" dirty="0">
                <a:solidFill>
                  <a:schemeClr val="accent2"/>
                </a:solidFill>
              </a:rPr>
              <a:t>define, build</a:t>
            </a:r>
            <a:r>
              <a:rPr lang="en-US" b="1" dirty="0"/>
              <a:t> </a:t>
            </a:r>
            <a:r>
              <a:rPr lang="en-US" dirty="0"/>
              <a:t>and </a:t>
            </a:r>
            <a:r>
              <a:rPr lang="en-US" dirty="0">
                <a:solidFill>
                  <a:schemeClr val="accent2"/>
                </a:solidFill>
              </a:rPr>
              <a:t>test</a:t>
            </a:r>
            <a:r>
              <a:rPr lang="en-US" dirty="0"/>
              <a:t> a thing of value</a:t>
            </a:r>
          </a:p>
          <a:p>
            <a:pPr marL="257175" indent="-257175">
              <a:spcBef>
                <a:spcPts val="900"/>
              </a:spcBef>
              <a:spcAft>
                <a:spcPts val="900"/>
              </a:spcAft>
            </a:pPr>
            <a:r>
              <a:rPr lang="en-US" dirty="0"/>
              <a:t>Applies basic scientific practice: Plan—Do—Check—Adjust</a:t>
            </a:r>
          </a:p>
          <a:p>
            <a:pPr marL="257175" indent="-257175">
              <a:spcBef>
                <a:spcPts val="900"/>
              </a:spcBef>
              <a:spcAft>
                <a:spcPts val="900"/>
              </a:spcAft>
            </a:pPr>
            <a:r>
              <a:rPr lang="en-US" dirty="0"/>
              <a:t>Delivers value every two weeks</a:t>
            </a:r>
          </a:p>
          <a:p>
            <a:endParaRPr lang="ru-RU" dirty="0"/>
          </a:p>
        </p:txBody>
      </p:sp>
      <p:sp>
        <p:nvSpPr>
          <p:cNvPr id="3" name="Заголовок 2"/>
          <p:cNvSpPr>
            <a:spLocks noGrp="1"/>
          </p:cNvSpPr>
          <p:nvPr>
            <p:ph type="title"/>
          </p:nvPr>
        </p:nvSpPr>
        <p:spPr/>
        <p:txBody>
          <a:bodyPr/>
          <a:lstStyle/>
          <a:p>
            <a:r>
              <a:rPr lang="en-US" dirty="0"/>
              <a:t>Team </a:t>
            </a:r>
            <a:endParaRPr lang="ru-RU" dirty="0"/>
          </a:p>
        </p:txBody>
      </p:sp>
      <p:graphicFrame>
        <p:nvGraphicFramePr>
          <p:cNvPr id="5" name="Diagram 42"/>
          <p:cNvGraphicFramePr/>
          <p:nvPr>
            <p:extLst>
              <p:ext uri="{D42A27DB-BD31-4B8C-83A1-F6EECF244321}">
                <p14:modId xmlns:p14="http://schemas.microsoft.com/office/powerpoint/2010/main" val="2760975705"/>
              </p:ext>
            </p:extLst>
          </p:nvPr>
        </p:nvGraphicFramePr>
        <p:xfrm>
          <a:off x="6516216" y="4077072"/>
          <a:ext cx="2095486" cy="162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Прямоугольник 5"/>
          <p:cNvSpPr/>
          <p:nvPr/>
        </p:nvSpPr>
        <p:spPr>
          <a:xfrm>
            <a:off x="7164288" y="4725144"/>
            <a:ext cx="805029" cy="369332"/>
          </a:xfrm>
          <a:prstGeom prst="rect">
            <a:avLst/>
          </a:prstGeom>
        </p:spPr>
        <p:txBody>
          <a:bodyPr wrap="none">
            <a:spAutoFit/>
          </a:bodyPr>
          <a:lstStyle/>
          <a:p>
            <a:r>
              <a:rPr lang="en-US" b="1" dirty="0" smtClean="0">
                <a:ln w="31550" cmpd="sng">
                  <a:noFill/>
                  <a:prstDash val="solid"/>
                </a:ln>
              </a:rPr>
              <a:t>PDCA</a:t>
            </a:r>
            <a:endParaRPr lang="ru-RU" dirty="0"/>
          </a:p>
        </p:txBody>
      </p:sp>
    </p:spTree>
    <p:extLst>
      <p:ext uri="{BB962C8B-B14F-4D97-AF65-F5344CB8AC3E}">
        <p14:creationId xmlns:p14="http://schemas.microsoft.com/office/powerpoint/2010/main" val="252805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Teams</a:t>
            </a:r>
            <a:endParaRPr lang="en-US" dirty="0"/>
          </a:p>
        </p:txBody>
      </p:sp>
      <p:sp>
        <p:nvSpPr>
          <p:cNvPr id="3" name="Content Placeholder 2"/>
          <p:cNvSpPr>
            <a:spLocks noGrp="1"/>
          </p:cNvSpPr>
          <p:nvPr>
            <p:ph idx="1"/>
          </p:nvPr>
        </p:nvSpPr>
        <p:spPr>
          <a:xfrm>
            <a:off x="387481" y="1128329"/>
            <a:ext cx="8658279" cy="1755787"/>
          </a:xfrm>
        </p:spPr>
        <p:txBody>
          <a:bodyPr/>
          <a:lstStyle/>
          <a:p>
            <a:pPr>
              <a:spcBef>
                <a:spcPts val="400"/>
              </a:spcBef>
              <a:spcAft>
                <a:spcPts val="400"/>
              </a:spcAft>
            </a:pPr>
            <a:r>
              <a:rPr lang="en-US" sz="1900" dirty="0" smtClean="0"/>
              <a:t>Align 50-125 practitioners to a common mission</a:t>
            </a:r>
          </a:p>
          <a:p>
            <a:pPr>
              <a:spcBef>
                <a:spcPts val="400"/>
              </a:spcBef>
              <a:spcAft>
                <a:spcPts val="400"/>
              </a:spcAft>
            </a:pPr>
            <a:r>
              <a:rPr lang="en-US" sz="1900" dirty="0" smtClean="0"/>
              <a:t>Apply cadence and synchronization, Program Increments every 6-12 weeks</a:t>
            </a:r>
          </a:p>
          <a:p>
            <a:pPr>
              <a:spcBef>
                <a:spcPts val="400"/>
              </a:spcBef>
              <a:spcAft>
                <a:spcPts val="400"/>
              </a:spcAft>
            </a:pPr>
            <a:r>
              <a:rPr lang="en-US" sz="1900" dirty="0" smtClean="0"/>
              <a:t>Provide Vision, Roadmap, architectural guidance</a:t>
            </a:r>
          </a:p>
        </p:txBody>
      </p:sp>
      <p:pic>
        <p:nvPicPr>
          <p:cNvPr id="5" name="Picture 4" descr="05 Combined program-and-te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2617092"/>
            <a:ext cx="6264696" cy="3812111"/>
          </a:xfrm>
          <a:prstGeom prst="rect">
            <a:avLst/>
          </a:prstGeom>
        </p:spPr>
      </p:pic>
    </p:spTree>
    <p:extLst>
      <p:ext uri="{BB962C8B-B14F-4D97-AF65-F5344CB8AC3E}">
        <p14:creationId xmlns:p14="http://schemas.microsoft.com/office/powerpoint/2010/main" val="28017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r>
              <a:rPr lang="en-US" dirty="0" smtClean="0"/>
              <a:t>There </a:t>
            </a:r>
            <a:r>
              <a:rPr lang="en-US" dirty="0"/>
              <a:t>are two different types of SAFe 4.0 implementation, 3-Level SAFe and 4-Level SAFe. 3-Level SAFe is for smaller implementations with 100 people or less, or multiple such programs that do not require significant collaboration. 4-Level SAFe is for solutions that typically require many hundreds of practitioners to develop, deploy and maintain.</a:t>
            </a:r>
          </a:p>
          <a:p>
            <a:r>
              <a:rPr lang="en-US" dirty="0"/>
              <a:t>The levels in 3-Level SAFe are Team, Program &amp; Portfolio.</a:t>
            </a:r>
          </a:p>
          <a:p>
            <a:endParaRPr lang="ru-RU" dirty="0"/>
          </a:p>
        </p:txBody>
      </p:sp>
      <p:sp>
        <p:nvSpPr>
          <p:cNvPr id="3" name="Заголовок 2"/>
          <p:cNvSpPr>
            <a:spLocks noGrp="1"/>
          </p:cNvSpPr>
          <p:nvPr>
            <p:ph type="title"/>
          </p:nvPr>
        </p:nvSpPr>
        <p:spPr/>
        <p:txBody>
          <a:bodyPr>
            <a:normAutofit/>
          </a:bodyPr>
          <a:lstStyle/>
          <a:p>
            <a:r>
              <a:rPr lang="en-US" b="0" dirty="0" smtClean="0">
                <a:effectLst/>
              </a:rPr>
              <a:t>Levels</a:t>
            </a:r>
            <a:endParaRPr lang="ru-RU" dirty="0"/>
          </a:p>
        </p:txBody>
      </p:sp>
    </p:spTree>
    <p:extLst>
      <p:ext uri="{BB962C8B-B14F-4D97-AF65-F5344CB8AC3E}">
        <p14:creationId xmlns:p14="http://schemas.microsoft.com/office/powerpoint/2010/main" val="406331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95WAAfsTkK0jr6iEHibR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qZJlvAeQ0uSIkcAdzpgM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3tfq_L3mkCURvkf7lIq7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r8UslhuT0GnLq_TdRhD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Kyt4vWzKEq0W4TOUfZ19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4c.GUrCqkC0ju.jnE8d8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1dCEWDR80GDPbC1xPCI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FM9dKiQ.kWv03yrzcTv0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317BakSUky_ISYnPhT6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Kr3.eJX3EeVNO8QXA7NZ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3SGwdjnDUCIpWJp0cOxI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iQK7clZsoEee8Q2eVdb1_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tzNbuyjKkGJe4bxYBfOq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qxomS0GiUasKGyEudtf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9slUjVAkkKPrIWY.h8z9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dQdM23oT0yx5ezV4fcz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g8byroSTE2GD8JcPpyp0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Kyt4vWzKEq0W4TOUfZ19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y6gduGQ3bk.UxYOwVoblo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GJYfIseP0KO9zSWyQ76N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1Jeik2vDkGMVwvVDbvx7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v4Goy2A8JE2o0YN2Ea_Rn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vInMiw_AUexFezgQ2hhY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odhYr2u80mxaF3Eo2HO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hAsIy9hIeUq0OPmmUgwAT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VxieQJvE0m_1R2w4oVZL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5bouhnDJ0exid6.lG2j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aia1EsXpEOHqQ9nNceWU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4c.GUrCqkC0ju.jnE8d8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L4HSifCkSN6QbhfcJh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pyFwXT0BUunsn0eZSCGF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YLNjwMd1kW4S20MLtnX7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RUnNPcBv6064JRt2AKNlu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iwN9Tf9HEGWcglcIv_Nn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4pcbzPDUka6x35SfaD5V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tX4uBe6Y0yxWqwOgWofo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PAUwLSuWkGJ1NHF8liO4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46zTPnMoE2FCrJ_fGj67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VfoAIL3.0O6whQo0P3f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1dCEWDR80GDPbC1xPCI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FM9dKiQ.kWv03yrzcTv0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317BakSUky_ISYnPhT6J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Kr3.eJX3EeVNO8QXA7NZ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Ky13jZYQ0WxGSS9NG9qQ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TotalTime>
  <Words>1374</Words>
  <Application>Microsoft Office PowerPoint</Application>
  <PresentationFormat>Экран (4:3)</PresentationFormat>
  <Paragraphs>156</Paragraphs>
  <Slides>11</Slides>
  <Notes>10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Открытая</vt:lpstr>
      <vt:lpstr>Scaled Agile Framework (or SAFe)</vt:lpstr>
      <vt:lpstr>SAFe</vt:lpstr>
      <vt:lpstr>SAFe Lean-Agile principles</vt:lpstr>
      <vt:lpstr>SAFe</vt:lpstr>
      <vt:lpstr>Three-level SAFe 4.0</vt:lpstr>
      <vt:lpstr>Applies test automation</vt:lpstr>
      <vt:lpstr>Team </vt:lpstr>
      <vt:lpstr>Agile Teams</vt:lpstr>
      <vt:lpstr>Levels</vt:lpstr>
      <vt:lpstr>New 4.0 Value Stream level</vt:lpstr>
      <vt:lpstr>Results</vt:lpstr>
    </vt:vector>
  </TitlesOfParts>
  <Company>UGB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Кравчук Олексій Геннадійович</dc:creator>
  <cp:lastModifiedBy>Кравчук Олексій Геннадійович</cp:lastModifiedBy>
  <cp:revision>9</cp:revision>
  <dcterms:created xsi:type="dcterms:W3CDTF">2017-03-03T06:59:40Z</dcterms:created>
  <dcterms:modified xsi:type="dcterms:W3CDTF">2017-03-06T13:23:04Z</dcterms:modified>
</cp:coreProperties>
</file>