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69" r:id="rId4"/>
    <p:sldId id="258" r:id="rId5"/>
    <p:sldId id="272" r:id="rId6"/>
    <p:sldId id="273" r:id="rId7"/>
    <p:sldId id="274" r:id="rId8"/>
    <p:sldId id="271" r:id="rId9"/>
    <p:sldId id="275" r:id="rId10"/>
    <p:sldId id="276" r:id="rId11"/>
    <p:sldId id="261" r:id="rId12"/>
    <p:sldId id="262" r:id="rId13"/>
    <p:sldId id="263" r:id="rId14"/>
    <p:sldId id="270" r:id="rId15"/>
    <p:sldId id="265" r:id="rId16"/>
    <p:sldId id="266" r:id="rId17"/>
    <p:sldId id="277"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69" autoAdjust="0"/>
  </p:normalViewPr>
  <p:slideViewPr>
    <p:cSldViewPr>
      <p:cViewPr>
        <p:scale>
          <a:sx n="100" d="100"/>
          <a:sy n="100" d="100"/>
        </p:scale>
        <p:origin x="-1932"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A6D54-A018-4315-9518-F13D10FC6037}" type="datetimeFigureOut">
              <a:rPr lang="ru-RU" smtClean="0"/>
              <a:t>06.03.2017</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0841D0-F96D-4AC0-82EA-74524DA1EB4D}" type="slidenum">
              <a:rPr lang="ru-RU" smtClean="0"/>
              <a:t>‹#›</a:t>
            </a:fld>
            <a:endParaRPr lang="ru-RU" dirty="0"/>
          </a:p>
        </p:txBody>
      </p:sp>
    </p:spTree>
    <p:extLst>
      <p:ext uri="{BB962C8B-B14F-4D97-AF65-F5344CB8AC3E}">
        <p14:creationId xmlns:p14="http://schemas.microsoft.com/office/powerpoint/2010/main" val="263707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Scrum</a:t>
            </a:r>
            <a:r>
              <a:rPr lang="en-US" sz="1200" b="0" i="0" kern="1200" dirty="0" smtClean="0">
                <a:solidFill>
                  <a:schemeClr val="tx1"/>
                </a:solidFill>
                <a:effectLst/>
                <a:latin typeface="+mn-lt"/>
                <a:ea typeface="+mn-ea"/>
                <a:cs typeface="+mn-cs"/>
              </a:rPr>
              <a:t> is an iterative and incremental </a:t>
            </a:r>
            <a:r>
              <a:rPr lang="en-US" sz="1200" b="0" i="0" u="none" strike="noStrike" kern="1200" dirty="0" smtClean="0">
                <a:solidFill>
                  <a:schemeClr val="tx1"/>
                </a:solidFill>
                <a:effectLst/>
                <a:latin typeface="+mn-lt"/>
                <a:ea typeface="+mn-ea"/>
                <a:cs typeface="+mn-cs"/>
              </a:rPr>
              <a:t>agile software development</a:t>
            </a:r>
            <a:r>
              <a:rPr lang="en-US" sz="1200" b="0" i="0" kern="1200" dirty="0" smtClean="0">
                <a:solidFill>
                  <a:schemeClr val="tx1"/>
                </a:solidFill>
                <a:effectLst/>
                <a:latin typeface="+mn-lt"/>
                <a:ea typeface="+mn-ea"/>
                <a:cs typeface="+mn-cs"/>
              </a:rPr>
              <a:t> framework for managing product development.</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defines "a flexible, </a:t>
            </a:r>
            <a:r>
              <a:rPr lang="en-US" sz="1200" b="0" i="0" u="none" strike="noStrike" kern="1200" dirty="0" smtClean="0">
                <a:solidFill>
                  <a:schemeClr val="tx1"/>
                </a:solidFill>
                <a:effectLst/>
                <a:latin typeface="+mn-lt"/>
                <a:ea typeface="+mn-ea"/>
                <a:cs typeface="+mn-cs"/>
              </a:rPr>
              <a:t>holistic</a:t>
            </a:r>
            <a:r>
              <a:rPr lang="en-US" sz="1200" b="0" i="0" kern="1200" dirty="0" smtClean="0">
                <a:solidFill>
                  <a:schemeClr val="tx1"/>
                </a:solidFill>
                <a:effectLst/>
                <a:latin typeface="+mn-lt"/>
                <a:ea typeface="+mn-ea"/>
                <a:cs typeface="+mn-cs"/>
              </a:rPr>
              <a:t> product development strategy where a development team works as a unit to reach a common goal",</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challenges assumptions of the "traditional, sequential approach" to product development, and enables teams to self-organize by encouraging physical </a:t>
            </a:r>
            <a:r>
              <a:rPr lang="en-US" sz="1200" b="0" i="0" u="none" strike="noStrike" kern="1200" dirty="0" smtClean="0">
                <a:solidFill>
                  <a:schemeClr val="tx1"/>
                </a:solidFill>
                <a:effectLst/>
                <a:latin typeface="+mn-lt"/>
                <a:ea typeface="+mn-ea"/>
                <a:cs typeface="+mn-cs"/>
              </a:rPr>
              <a:t>co-location</a:t>
            </a:r>
            <a:r>
              <a:rPr lang="en-US" sz="1200" b="0" i="0" kern="1200" dirty="0" smtClean="0">
                <a:solidFill>
                  <a:schemeClr val="tx1"/>
                </a:solidFill>
                <a:effectLst/>
                <a:latin typeface="+mn-lt"/>
                <a:ea typeface="+mn-ea"/>
                <a:cs typeface="+mn-cs"/>
              </a:rPr>
              <a:t> or close online collaboration of all team members, as well as daily face-to-face communication among all team members and disciplines involved.</a:t>
            </a:r>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2</a:t>
            </a:fld>
            <a:endParaRPr lang="ru-RU" dirty="0"/>
          </a:p>
        </p:txBody>
      </p:sp>
    </p:spTree>
    <p:extLst>
      <p:ext uri="{BB962C8B-B14F-4D97-AF65-F5344CB8AC3E}">
        <p14:creationId xmlns:p14="http://schemas.microsoft.com/office/powerpoint/2010/main" val="1412435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Scrum artifacts are designed to increase transparency of information related to the delivery of the project, and provide opportunities for inspection and adaptation. They are management products useful for the creation of the specialist product of the project.</a:t>
            </a:r>
          </a:p>
          <a:p>
            <a:pPr fontAlgn="base"/>
            <a:r>
              <a:rPr lang="en-US" sz="1200" b="0" i="0" kern="1200" dirty="0" smtClean="0">
                <a:solidFill>
                  <a:schemeClr val="tx1"/>
                </a:solidFill>
                <a:effectLst/>
                <a:latin typeface="+mn-lt"/>
                <a:ea typeface="+mn-ea"/>
                <a:cs typeface="+mn-cs"/>
              </a:rPr>
              <a:t>There are three artifacts in Scrum:</a:t>
            </a:r>
          </a:p>
          <a:p>
            <a:pPr fontAlgn="base"/>
            <a:r>
              <a:rPr lang="en-US" sz="1200" b="0" i="0" u="none" strike="noStrike" kern="1200" dirty="0" smtClean="0">
                <a:solidFill>
                  <a:schemeClr val="tx1"/>
                </a:solidFill>
                <a:effectLst/>
                <a:latin typeface="+mn-lt"/>
                <a:ea typeface="+mn-ea"/>
                <a:cs typeface="+mn-cs"/>
              </a:rPr>
              <a:t>Product Backlog</a:t>
            </a:r>
            <a:r>
              <a:rPr lang="en-US" sz="1200" b="0" i="0" kern="1200" dirty="0" smtClean="0">
                <a:solidFill>
                  <a:schemeClr val="tx1"/>
                </a:solidFill>
                <a:effectLst/>
                <a:latin typeface="+mn-lt"/>
                <a:ea typeface="+mn-ea"/>
                <a:cs typeface="+mn-cs"/>
              </a:rPr>
              <a:t>: An ordered list of everything that might be needed in the final product</a:t>
            </a:r>
          </a:p>
          <a:p>
            <a:pPr fontAlgn="base"/>
            <a:r>
              <a:rPr lang="en-US" sz="1200" b="0" i="0" u="none" strike="noStrike"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 Selected items from the Product Backlog to be delivered through a </a:t>
            </a:r>
            <a:r>
              <a:rPr lang="en-US" sz="1200" b="0" i="0" u="none" strike="noStrike" kern="1200" dirty="0" smtClean="0">
                <a:solidFill>
                  <a:schemeClr val="tx1"/>
                </a:solidFill>
                <a:effectLst/>
                <a:latin typeface="+mn-lt"/>
                <a:ea typeface="+mn-ea"/>
                <a:cs typeface="+mn-cs"/>
              </a:rPr>
              <a:t>Sprint</a:t>
            </a:r>
            <a:r>
              <a:rPr lang="en-US" sz="1200" b="0" i="0" kern="1200" dirty="0" smtClean="0">
                <a:solidFill>
                  <a:schemeClr val="tx1"/>
                </a:solidFill>
                <a:effectLst/>
                <a:latin typeface="+mn-lt"/>
                <a:ea typeface="+mn-ea"/>
                <a:cs typeface="+mn-cs"/>
              </a:rPr>
              <a:t>, along with the tasks for delivering the items and realizing the </a:t>
            </a:r>
            <a:r>
              <a:rPr lang="en-US" sz="1200" b="0" i="0" u="none" strike="noStrike" kern="1200" dirty="0" smtClean="0">
                <a:solidFill>
                  <a:schemeClr val="tx1"/>
                </a:solidFill>
                <a:effectLst/>
                <a:latin typeface="+mn-lt"/>
                <a:ea typeface="+mn-ea"/>
                <a:cs typeface="+mn-cs"/>
              </a:rPr>
              <a:t>Sprint Goal</a:t>
            </a:r>
            <a:endParaRPr lang="en-US" sz="1200" b="0" i="0" kern="1200" dirty="0" smtClean="0">
              <a:solidFill>
                <a:schemeClr val="tx1"/>
              </a:solidFill>
              <a:effectLst/>
              <a:latin typeface="+mn-lt"/>
              <a:ea typeface="+mn-ea"/>
              <a:cs typeface="+mn-cs"/>
            </a:endParaRPr>
          </a:p>
          <a:p>
            <a:pPr fontAlgn="base"/>
            <a:r>
              <a:rPr lang="en-US" sz="1200" b="0" i="0" u="none" strike="noStrike" kern="1200" dirty="0" err="1" smtClean="0">
                <a:solidFill>
                  <a:schemeClr val="tx1"/>
                </a:solidFill>
                <a:effectLst/>
                <a:latin typeface="+mn-lt"/>
                <a:ea typeface="+mn-ea"/>
                <a:cs typeface="+mn-cs"/>
              </a:rPr>
              <a:t>Increment:</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set of all the Product Backlog items completed so far in the project (up to the end of a certain </a:t>
            </a:r>
            <a:r>
              <a:rPr lang="en-US" sz="1200" b="0" i="0" u="none" strike="noStrike" kern="1200" dirty="0" smtClean="0">
                <a:solidFill>
                  <a:schemeClr val="tx1"/>
                </a:solidFill>
                <a:effectLst/>
                <a:latin typeface="+mn-lt"/>
                <a:ea typeface="+mn-ea"/>
                <a:cs typeface="+mn-cs"/>
              </a:rPr>
              <a:t>Sprint</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11</a:t>
            </a:fld>
            <a:endParaRPr lang="ru-RU" dirty="0"/>
          </a:p>
        </p:txBody>
      </p:sp>
    </p:spTree>
    <p:extLst>
      <p:ext uri="{BB962C8B-B14F-4D97-AF65-F5344CB8AC3E}">
        <p14:creationId xmlns:p14="http://schemas.microsoft.com/office/powerpoint/2010/main" val="4178381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Product backlog is the place where the Product owner gathers and prioritizes all the functionality and deliverables he wants the team to work on.</a:t>
            </a:r>
          </a:p>
          <a:p>
            <a:r>
              <a:rPr lang="en-US" sz="1200" b="0" i="0" kern="1200" dirty="0" smtClean="0">
                <a:solidFill>
                  <a:schemeClr val="tx1"/>
                </a:solidFill>
                <a:effectLst/>
                <a:latin typeface="+mn-lt"/>
                <a:ea typeface="+mn-ea"/>
                <a:cs typeface="+mn-cs"/>
              </a:rPr>
              <a:t>The backlog should contain </a:t>
            </a:r>
            <a:r>
              <a:rPr lang="en-US" sz="1200" b="1" i="0"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work currently on the horizon.</a:t>
            </a:r>
          </a:p>
          <a:p>
            <a:r>
              <a:rPr lang="en-US" sz="1200" b="0" i="0" kern="1200" dirty="0" smtClean="0">
                <a:solidFill>
                  <a:schemeClr val="tx1"/>
                </a:solidFill>
                <a:effectLst/>
                <a:latin typeface="+mn-lt"/>
                <a:ea typeface="+mn-ea"/>
                <a:cs typeface="+mn-cs"/>
              </a:rPr>
              <a:t>The Product owner prioritizes the Product backlog by value.</a:t>
            </a:r>
          </a:p>
          <a:p>
            <a:r>
              <a:rPr lang="en-US" sz="1200" b="0" i="0" kern="1200" dirty="0" smtClean="0">
                <a:solidFill>
                  <a:schemeClr val="tx1"/>
                </a:solidFill>
                <a:effectLst/>
                <a:latin typeface="+mn-lt"/>
                <a:ea typeface="+mn-ea"/>
                <a:cs typeface="+mn-cs"/>
              </a:rPr>
              <a:t>Often team members or external stakeholders have ideas that they want to add to the Product backlog. These can be added in the unscheduled section at the end of the backlog.</a:t>
            </a:r>
          </a:p>
          <a:p>
            <a:r>
              <a:rPr lang="en-US" sz="1200" b="0" i="0" kern="1200" dirty="0" smtClean="0">
                <a:solidFill>
                  <a:schemeClr val="tx1"/>
                </a:solidFill>
                <a:effectLst/>
                <a:latin typeface="+mn-lt"/>
                <a:ea typeface="+mn-ea"/>
                <a:cs typeface="+mn-cs"/>
              </a:rPr>
              <a:t>teams in the product backlog need to be estimated by the team for the Product owner to understand their size. If no future perspective is required this can happen right before planning a new sprint.</a:t>
            </a:r>
          </a:p>
          <a:p>
            <a:r>
              <a:rPr lang="en-US" sz="1200" b="0" i="0" kern="1200" dirty="0" smtClean="0">
                <a:solidFill>
                  <a:schemeClr val="tx1"/>
                </a:solidFill>
                <a:effectLst/>
                <a:latin typeface="+mn-lt"/>
                <a:ea typeface="+mn-ea"/>
                <a:cs typeface="+mn-cs"/>
              </a:rPr>
              <a:t> The Product backlog for each team is located in the spreadsheet used by the team to plan and track their sprints.</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12</a:t>
            </a:fld>
            <a:endParaRPr lang="ru-RU" dirty="0"/>
          </a:p>
        </p:txBody>
      </p:sp>
    </p:spTree>
    <p:extLst>
      <p:ext uri="{BB962C8B-B14F-4D97-AF65-F5344CB8AC3E}">
        <p14:creationId xmlns:p14="http://schemas.microsoft.com/office/powerpoint/2010/main" val="1574928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user story</a:t>
            </a:r>
            <a:r>
              <a:rPr lang="en-US" sz="1200" b="0" i="0" kern="1200" dirty="0" smtClean="0">
                <a:solidFill>
                  <a:schemeClr val="tx1"/>
                </a:solidFill>
                <a:effectLst/>
                <a:latin typeface="+mn-lt"/>
                <a:ea typeface="+mn-ea"/>
                <a:cs typeface="+mn-cs"/>
              </a:rPr>
              <a:t> is a description consisting of one or more sentences in the everyday or business language of the </a:t>
            </a:r>
            <a:r>
              <a:rPr lang="en-US" sz="1200" b="0" i="0" u="none" strike="noStrike" kern="1200" dirty="0" smtClean="0">
                <a:solidFill>
                  <a:schemeClr val="tx1"/>
                </a:solidFill>
                <a:effectLst/>
                <a:latin typeface="+mn-lt"/>
                <a:ea typeface="+mn-ea"/>
                <a:cs typeface="+mn-cs"/>
              </a:rPr>
              <a:t>end user</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rPr>
              <a:t>user of a system</a:t>
            </a:r>
            <a:r>
              <a:rPr lang="en-US" sz="1200" b="0" i="0" kern="1200" dirty="0" smtClean="0">
                <a:solidFill>
                  <a:schemeClr val="tx1"/>
                </a:solidFill>
                <a:effectLst/>
                <a:latin typeface="+mn-lt"/>
                <a:ea typeface="+mn-ea"/>
                <a:cs typeface="+mn-cs"/>
              </a:rPr>
              <a:t> that captures what a user does or needs to do as part of his or her job function. User stories are used with </a:t>
            </a:r>
            <a:r>
              <a:rPr lang="en-US" sz="1200" b="0" i="0" u="none" strike="noStrike" kern="1200" dirty="0" smtClean="0">
                <a:solidFill>
                  <a:schemeClr val="tx1"/>
                </a:solidFill>
                <a:effectLst/>
                <a:latin typeface="+mn-lt"/>
                <a:ea typeface="+mn-ea"/>
                <a:cs typeface="+mn-cs"/>
              </a:rPr>
              <a:t>agile software development</a:t>
            </a:r>
            <a:r>
              <a:rPr lang="en-US" sz="1200" b="0" i="0" kern="1200" dirty="0" smtClean="0">
                <a:solidFill>
                  <a:schemeClr val="tx1"/>
                </a:solidFill>
                <a:effectLst/>
                <a:latin typeface="+mn-lt"/>
                <a:ea typeface="+mn-ea"/>
                <a:cs typeface="+mn-cs"/>
              </a:rPr>
              <a:t> methodologies as the basis for defining the functions a business system must provide, and to facilitate </a:t>
            </a:r>
            <a:r>
              <a:rPr lang="en-US" sz="1200" b="0" i="0" u="none" strike="noStrike" kern="1200" dirty="0" smtClean="0">
                <a:solidFill>
                  <a:schemeClr val="tx1"/>
                </a:solidFill>
                <a:effectLst/>
                <a:latin typeface="+mn-lt"/>
                <a:ea typeface="+mn-ea"/>
                <a:cs typeface="+mn-cs"/>
              </a:rPr>
              <a:t>requirements management</a:t>
            </a:r>
            <a:r>
              <a:rPr lang="en-US" sz="1200" b="0" i="0" kern="1200" dirty="0" smtClean="0">
                <a:solidFill>
                  <a:schemeClr val="tx1"/>
                </a:solidFill>
                <a:effectLst/>
                <a:latin typeface="+mn-lt"/>
                <a:ea typeface="+mn-ea"/>
                <a:cs typeface="+mn-cs"/>
              </a:rPr>
              <a:t>. It captures the "who", "what" and "why" of a requirement in a simple, concise way, often limited in detail by what can be hand-written on a small paper notecard.</a:t>
            </a:r>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13</a:t>
            </a:fld>
            <a:endParaRPr lang="ru-RU" dirty="0"/>
          </a:p>
        </p:txBody>
      </p:sp>
    </p:spTree>
    <p:extLst>
      <p:ext uri="{BB962C8B-B14F-4D97-AF65-F5344CB8AC3E}">
        <p14:creationId xmlns:p14="http://schemas.microsoft.com/office/powerpoint/2010/main" val="1355108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 is the list of work the Development Team must address during the next </a:t>
            </a:r>
            <a:r>
              <a:rPr lang="en-US" sz="1200" b="0" i="0" kern="1200" dirty="0" err="1" smtClean="0">
                <a:solidFill>
                  <a:schemeClr val="tx1"/>
                </a:solidFill>
                <a:effectLst/>
                <a:latin typeface="+mn-lt"/>
                <a:ea typeface="+mn-ea"/>
                <a:cs typeface="+mn-cs"/>
              </a:rPr>
              <a:t>Sprint.The</a:t>
            </a:r>
            <a:r>
              <a:rPr lang="en-US" sz="1200" b="0" i="0" kern="1200" dirty="0" smtClean="0">
                <a:solidFill>
                  <a:schemeClr val="tx1"/>
                </a:solidFill>
                <a:effectLst/>
                <a:latin typeface="+mn-lt"/>
                <a:ea typeface="+mn-ea"/>
                <a:cs typeface="+mn-cs"/>
              </a:rPr>
              <a:t> list is derived by the Scrum Team progressively selecting Product Backlog Items in priority order from the top of the Product Backlog until they feel they have enough work to fill the Sprint. The Development Team should keep in mind its past performance assessing its capacity for the new Sprint, and use this as a guide line of how much 'effort' they can complete.</a:t>
            </a:r>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14</a:t>
            </a:fld>
            <a:endParaRPr lang="ru-RU" dirty="0"/>
          </a:p>
        </p:txBody>
      </p:sp>
    </p:spTree>
    <p:extLst>
      <p:ext uri="{BB962C8B-B14F-4D97-AF65-F5344CB8AC3E}">
        <p14:creationId xmlns:p14="http://schemas.microsoft.com/office/powerpoint/2010/main" val="379183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burn down chart</a:t>
            </a:r>
            <a:r>
              <a:rPr lang="en-US" sz="1200" b="0" i="0" kern="1200" dirty="0" smtClean="0">
                <a:solidFill>
                  <a:schemeClr val="tx1"/>
                </a:solidFill>
                <a:effectLst/>
                <a:latin typeface="+mn-lt"/>
                <a:ea typeface="+mn-ea"/>
                <a:cs typeface="+mn-cs"/>
              </a:rPr>
              <a:t> is a graphical representation of work left to do versus time. The outstanding work (or backlog) is often on the vertical axis, with time along the horizontal. That is, it is a </a:t>
            </a:r>
            <a:r>
              <a:rPr lang="en-US" sz="1200" b="0" i="0" u="none" strike="noStrike" kern="1200" dirty="0" smtClean="0">
                <a:solidFill>
                  <a:schemeClr val="tx1"/>
                </a:solidFill>
                <a:effectLst/>
                <a:latin typeface="+mn-lt"/>
                <a:ea typeface="+mn-ea"/>
                <a:cs typeface="+mn-cs"/>
              </a:rPr>
              <a:t>run chart</a:t>
            </a:r>
            <a:r>
              <a:rPr lang="en-US" sz="1200" b="0" i="0" kern="1200" dirty="0" smtClean="0">
                <a:solidFill>
                  <a:schemeClr val="tx1"/>
                </a:solidFill>
                <a:effectLst/>
                <a:latin typeface="+mn-lt"/>
                <a:ea typeface="+mn-ea"/>
                <a:cs typeface="+mn-cs"/>
              </a:rPr>
              <a:t> of outstanding work. It is useful for predicting when all of the work will be completed. It is often used in </a:t>
            </a:r>
            <a:r>
              <a:rPr lang="en-US" sz="1200" b="0" i="0" u="none" strike="noStrike" kern="1200" dirty="0" smtClean="0">
                <a:solidFill>
                  <a:schemeClr val="tx1"/>
                </a:solidFill>
                <a:effectLst/>
                <a:latin typeface="+mn-lt"/>
                <a:ea typeface="+mn-ea"/>
                <a:cs typeface="+mn-cs"/>
              </a:rPr>
              <a:t>agile software development</a:t>
            </a:r>
            <a:r>
              <a:rPr lang="en-US" sz="1200" b="0" i="0" kern="1200" dirty="0" smtClean="0">
                <a:solidFill>
                  <a:schemeClr val="tx1"/>
                </a:solidFill>
                <a:effectLst/>
                <a:latin typeface="+mn-lt"/>
                <a:ea typeface="+mn-ea"/>
                <a:cs typeface="+mn-cs"/>
              </a:rPr>
              <a:t> methodologies such as </a:t>
            </a:r>
            <a:r>
              <a:rPr lang="en-US" sz="1200" b="0" i="0" u="none" strike="noStrike" kern="1200" dirty="0" smtClean="0">
                <a:solidFill>
                  <a:schemeClr val="tx1"/>
                </a:solidFill>
                <a:effectLst/>
                <a:latin typeface="+mn-lt"/>
                <a:ea typeface="+mn-ea"/>
                <a:cs typeface="+mn-cs"/>
              </a:rPr>
              <a:t>Scrum</a:t>
            </a:r>
            <a:r>
              <a:rPr lang="en-US" sz="1200" b="0" i="0" kern="1200" dirty="0" smtClean="0">
                <a:solidFill>
                  <a:schemeClr val="tx1"/>
                </a:solidFill>
                <a:effectLst/>
                <a:latin typeface="+mn-lt"/>
                <a:ea typeface="+mn-ea"/>
                <a:cs typeface="+mn-cs"/>
              </a:rPr>
              <a:t>. However, burn down charts can be applied to any project containing measurable progress over time.</a:t>
            </a:r>
          </a:p>
          <a:p>
            <a:r>
              <a:rPr lang="en-US" sz="1200" b="0" i="0" kern="1200" dirty="0" smtClean="0">
                <a:solidFill>
                  <a:schemeClr val="tx1"/>
                </a:solidFill>
                <a:effectLst/>
                <a:latin typeface="+mn-lt"/>
                <a:ea typeface="+mn-ea"/>
                <a:cs typeface="+mn-cs"/>
              </a:rPr>
              <a:t>Outstanding work can be represented in terms of either time or story points.</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15</a:t>
            </a:fld>
            <a:endParaRPr lang="ru-RU" dirty="0"/>
          </a:p>
        </p:txBody>
      </p:sp>
    </p:spTree>
    <p:extLst>
      <p:ext uri="{BB962C8B-B14F-4D97-AF65-F5344CB8AC3E}">
        <p14:creationId xmlns:p14="http://schemas.microsoft.com/office/powerpoint/2010/main" val="602037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the end of a Sprint, the team holds two events: the </a:t>
            </a:r>
            <a:r>
              <a:rPr lang="en-US" sz="1200" b="0" i="1" kern="1200" dirty="0" smtClean="0">
                <a:solidFill>
                  <a:schemeClr val="tx1"/>
                </a:solidFill>
                <a:effectLst/>
                <a:latin typeface="+mn-lt"/>
                <a:ea typeface="+mn-ea"/>
                <a:cs typeface="+mn-cs"/>
              </a:rPr>
              <a:t>Sprint Review</a:t>
            </a:r>
            <a:r>
              <a:rPr lang="en-US" sz="1200" b="0" i="0" kern="1200" dirty="0" smtClean="0">
                <a:solidFill>
                  <a:schemeClr val="tx1"/>
                </a:solidFill>
                <a:effectLst/>
                <a:latin typeface="+mn-lt"/>
                <a:ea typeface="+mn-ea"/>
                <a:cs typeface="+mn-cs"/>
              </a:rPr>
              <a:t> and the </a:t>
            </a:r>
            <a:r>
              <a:rPr lang="en-US" sz="1200" b="0" i="1" kern="1200" dirty="0" smtClean="0">
                <a:solidFill>
                  <a:schemeClr val="tx1"/>
                </a:solidFill>
                <a:effectLst/>
                <a:latin typeface="+mn-lt"/>
                <a:ea typeface="+mn-ea"/>
                <a:cs typeface="+mn-cs"/>
              </a:rPr>
              <a:t>Sprint Retrospective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At the </a:t>
            </a:r>
            <a:r>
              <a:rPr lang="en-US" sz="1200" b="1" i="0" kern="1200" dirty="0" smtClean="0">
                <a:solidFill>
                  <a:schemeClr val="tx1"/>
                </a:solidFill>
                <a:effectLst/>
                <a:latin typeface="+mn-lt"/>
                <a:ea typeface="+mn-ea"/>
                <a:cs typeface="+mn-cs"/>
              </a:rPr>
              <a:t>Sprint Review</a:t>
            </a:r>
            <a:r>
              <a:rPr lang="en-US" sz="1200" b="0" i="0" kern="1200" dirty="0" smtClean="0">
                <a:solidFill>
                  <a:schemeClr val="tx1"/>
                </a:solidFill>
                <a:effectLst/>
                <a:latin typeface="+mn-lt"/>
                <a:ea typeface="+mn-ea"/>
                <a:cs typeface="+mn-cs"/>
              </a:rPr>
              <a:t>, the team:</a:t>
            </a:r>
          </a:p>
          <a:p>
            <a:r>
              <a:rPr lang="en-US" sz="1200" b="0" i="0" kern="1200" dirty="0" smtClean="0">
                <a:solidFill>
                  <a:schemeClr val="tx1"/>
                </a:solidFill>
                <a:effectLst/>
                <a:latin typeface="+mn-lt"/>
                <a:ea typeface="+mn-ea"/>
                <a:cs typeface="+mn-cs"/>
              </a:rPr>
              <a:t>Reviews the work that was completed and the planned work that was not completed</a:t>
            </a:r>
          </a:p>
          <a:p>
            <a:r>
              <a:rPr lang="en-US" sz="1200" b="0" i="0" kern="1200" dirty="0" smtClean="0">
                <a:solidFill>
                  <a:schemeClr val="tx1"/>
                </a:solidFill>
                <a:effectLst/>
                <a:latin typeface="+mn-lt"/>
                <a:ea typeface="+mn-ea"/>
                <a:cs typeface="+mn-cs"/>
              </a:rPr>
              <a:t>Presents the completed work to the stakeholders (a.k.a. the </a:t>
            </a:r>
            <a:r>
              <a:rPr lang="en-US" sz="1200" b="0" i="1" kern="1200" dirty="0" smtClean="0">
                <a:solidFill>
                  <a:schemeClr val="tx1"/>
                </a:solidFill>
                <a:effectLst/>
                <a:latin typeface="+mn-lt"/>
                <a:ea typeface="+mn-ea"/>
                <a:cs typeface="+mn-cs"/>
              </a:rPr>
              <a:t>demo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Guidelines for Sprint Reviews:</a:t>
            </a:r>
          </a:p>
          <a:p>
            <a:r>
              <a:rPr lang="en-US" sz="1200" b="0" i="0" kern="1200" dirty="0" smtClean="0">
                <a:solidFill>
                  <a:schemeClr val="tx1"/>
                </a:solidFill>
                <a:effectLst/>
                <a:latin typeface="+mn-lt"/>
                <a:ea typeface="+mn-ea"/>
                <a:cs typeface="+mn-cs"/>
              </a:rPr>
              <a:t>Incomplete work cannot be demonstrated</a:t>
            </a:r>
          </a:p>
          <a:p>
            <a:r>
              <a:rPr lang="en-US" sz="1200" b="0" i="0" kern="1200" dirty="0" smtClean="0">
                <a:solidFill>
                  <a:schemeClr val="tx1"/>
                </a:solidFill>
                <a:effectLst/>
                <a:latin typeface="+mn-lt"/>
                <a:ea typeface="+mn-ea"/>
                <a:cs typeface="+mn-cs"/>
              </a:rPr>
              <a:t>The recommended duration is two hours for a two-week Sprint (pro-rata for other Sprint durations)</a:t>
            </a:r>
          </a:p>
          <a:p>
            <a:r>
              <a:rPr lang="en-US" sz="1200" b="0" i="0" kern="1200" dirty="0" smtClean="0">
                <a:solidFill>
                  <a:schemeClr val="tx1"/>
                </a:solidFill>
                <a:effectLst/>
                <a:latin typeface="+mn-lt"/>
                <a:ea typeface="+mn-ea"/>
                <a:cs typeface="+mn-cs"/>
              </a:rPr>
              <a:t>At the </a:t>
            </a:r>
            <a:r>
              <a:rPr lang="en-US" sz="1200" b="1" i="0" kern="1200" dirty="0" smtClean="0">
                <a:solidFill>
                  <a:schemeClr val="tx1"/>
                </a:solidFill>
                <a:effectLst/>
                <a:latin typeface="+mn-lt"/>
                <a:ea typeface="+mn-ea"/>
                <a:cs typeface="+mn-cs"/>
              </a:rPr>
              <a:t>Sprint Retrospective</a:t>
            </a:r>
            <a:r>
              <a:rPr lang="en-US" sz="1200" b="0" i="0" kern="1200" dirty="0" smtClean="0">
                <a:solidFill>
                  <a:schemeClr val="tx1"/>
                </a:solidFill>
                <a:effectLst/>
                <a:latin typeface="+mn-lt"/>
                <a:ea typeface="+mn-ea"/>
                <a:cs typeface="+mn-cs"/>
              </a:rPr>
              <a:t>, the team:</a:t>
            </a:r>
          </a:p>
          <a:p>
            <a:r>
              <a:rPr lang="en-US" sz="1200" b="0" i="0" kern="1200" dirty="0" smtClean="0">
                <a:solidFill>
                  <a:schemeClr val="tx1"/>
                </a:solidFill>
                <a:effectLst/>
                <a:latin typeface="+mn-lt"/>
                <a:ea typeface="+mn-ea"/>
                <a:cs typeface="+mn-cs"/>
              </a:rPr>
              <a:t>Reflects on the past Sprint</a:t>
            </a:r>
          </a:p>
          <a:p>
            <a:r>
              <a:rPr lang="en-US" sz="1200" b="0" i="0" kern="1200" dirty="0" smtClean="0">
                <a:solidFill>
                  <a:schemeClr val="tx1"/>
                </a:solidFill>
                <a:effectLst/>
                <a:latin typeface="+mn-lt"/>
                <a:ea typeface="+mn-ea"/>
                <a:cs typeface="+mn-cs"/>
              </a:rPr>
              <a:t>Identifies and agrees on continuous process improvement actions</a:t>
            </a:r>
          </a:p>
          <a:p>
            <a:r>
              <a:rPr lang="en-US" sz="1200" b="0" i="0" kern="1200" dirty="0" smtClean="0">
                <a:solidFill>
                  <a:schemeClr val="tx1"/>
                </a:solidFill>
                <a:effectLst/>
                <a:latin typeface="+mn-lt"/>
                <a:ea typeface="+mn-ea"/>
                <a:cs typeface="+mn-cs"/>
              </a:rPr>
              <a:t>Guidelines for Sprint Retrospectives:</a:t>
            </a:r>
          </a:p>
          <a:p>
            <a:r>
              <a:rPr lang="en-US" sz="1200" b="0" i="0" kern="1200" dirty="0" smtClean="0">
                <a:solidFill>
                  <a:schemeClr val="tx1"/>
                </a:solidFill>
                <a:effectLst/>
                <a:latin typeface="+mn-lt"/>
                <a:ea typeface="+mn-ea"/>
                <a:cs typeface="+mn-cs"/>
              </a:rPr>
              <a:t>Two main questions are asked in the Sprint Retrospective: What went well during the Sprint? What could be improved in the next Sprint?</a:t>
            </a:r>
          </a:p>
          <a:p>
            <a:r>
              <a:rPr lang="en-US" sz="1200" b="0" i="0" kern="1200" dirty="0" smtClean="0">
                <a:solidFill>
                  <a:schemeClr val="tx1"/>
                </a:solidFill>
                <a:effectLst/>
                <a:latin typeface="+mn-lt"/>
                <a:ea typeface="+mn-ea"/>
                <a:cs typeface="+mn-cs"/>
              </a:rPr>
              <a:t>The recommended duration is one-and-a-half hours for a two-week Sprint (pro-rata for other Sprint durations)</a:t>
            </a:r>
          </a:p>
          <a:p>
            <a:r>
              <a:rPr lang="en-US" sz="1200" b="0" i="0" kern="1200" dirty="0" smtClean="0">
                <a:solidFill>
                  <a:schemeClr val="tx1"/>
                </a:solidFill>
                <a:effectLst/>
                <a:latin typeface="+mn-lt"/>
                <a:ea typeface="+mn-ea"/>
                <a:cs typeface="+mn-cs"/>
              </a:rPr>
              <a:t>This event is facilitated by the Scrum Master</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16</a:t>
            </a:fld>
            <a:endParaRPr lang="ru-RU" dirty="0"/>
          </a:p>
        </p:txBody>
      </p:sp>
    </p:spTree>
    <p:extLst>
      <p:ext uri="{BB962C8B-B14F-4D97-AF65-F5344CB8AC3E}">
        <p14:creationId xmlns:p14="http://schemas.microsoft.com/office/powerpoint/2010/main" val="254483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sprint process allows for "good enough" development that results in a saleable product even while the project is in full swing. This incremental delivery system shortens the time to market and may result in higher revenue, as each completed backlog represents a new release of the product. In addition, reviewing each sprint before moving to the next means that testing is conducted throughout the process, which allows teams to change the scope or direction of the project at any point. Although the deadline and budget are fixed variables, the project requirements are not. In fact, stakeholders and participants anticipate changes along the way. The product owner's involvement in the project management process facilitates these changes.</a:t>
            </a:r>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17</a:t>
            </a:fld>
            <a:endParaRPr lang="ru-RU" dirty="0"/>
          </a:p>
        </p:txBody>
      </p:sp>
    </p:spTree>
    <p:extLst>
      <p:ext uri="{BB962C8B-B14F-4D97-AF65-F5344CB8AC3E}">
        <p14:creationId xmlns:p14="http://schemas.microsoft.com/office/powerpoint/2010/main" val="84441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5F22B79-1110-4453-91D5-EC27B912D931}" type="slidenum">
              <a:rPr lang="en-US" sz="1200"/>
              <a:pPr eaLnBrk="1" hangingPunct="1"/>
              <a:t>3</a:t>
            </a:fld>
            <a:endParaRPr lang="en-US" sz="1200" dirty="0"/>
          </a:p>
        </p:txBody>
      </p:sp>
      <p:sp>
        <p:nvSpPr>
          <p:cNvPr id="63491" name="Rectangle 1026"/>
          <p:cNvSpPr>
            <a:spLocks noGrp="1" noRot="1" noChangeAspect="1" noChangeArrowheads="1" noTextEdit="1"/>
          </p:cNvSpPr>
          <p:nvPr>
            <p:ph type="sldImg"/>
          </p:nvPr>
        </p:nvSpPr>
        <p:spPr>
          <a:ln/>
        </p:spPr>
      </p:sp>
      <p:sp>
        <p:nvSpPr>
          <p:cNvPr id="63492" name="Rectangle 1027"/>
          <p:cNvSpPr>
            <a:spLocks noGrp="1"/>
          </p:cNvSpPr>
          <p:nvPr>
            <p:ph type="body" idx="1"/>
          </p:nvPr>
        </p:nvSpPr>
        <p:spPr/>
        <p:txBody>
          <a:bodyPr/>
          <a:lstStyle/>
          <a:p>
            <a:r>
              <a:rPr lang="en-US" sz="1200" b="0" i="0" kern="1200" dirty="0" smtClean="0">
                <a:solidFill>
                  <a:schemeClr val="tx1"/>
                </a:solidFill>
                <a:effectLst/>
                <a:latin typeface="+mn-lt"/>
                <a:ea typeface="+mn-ea"/>
                <a:cs typeface="+mn-cs"/>
              </a:rPr>
              <a:t>A Sprint (or iteration) is the basic unit of development in Scrum. The Sprint is a </a:t>
            </a:r>
            <a:r>
              <a:rPr lang="en-US" sz="1200" b="0" i="1" u="none" strike="noStrike" kern="1200" dirty="0" err="1" smtClean="0">
                <a:solidFill>
                  <a:schemeClr val="tx1"/>
                </a:solidFill>
                <a:effectLst/>
                <a:latin typeface="+mn-lt"/>
                <a:ea typeface="+mn-ea"/>
                <a:cs typeface="+mn-cs"/>
              </a:rPr>
              <a:t>timeboxed</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effort; that is, it is restricted to a specific duration. The duration is fixed in advance for each Sprint and is normally between one week and one month, with two weeks being the most common.</a:t>
            </a:r>
            <a:r>
              <a:rPr lang="en-US" sz="1200" b="0" i="0" u="none" strike="noStrike"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Each Sprint starts with a Sprint Planning event that aims to define a Sprint Backlog, identify the work for the Sprint, and make an estimated commitment for the Sprint goal. Each Sprint ends with a Sprint Review and Sprint Retrospective, that reviews progress to show to stakeholders and identify lessons and improvements for the next Sprints.</a:t>
            </a:r>
          </a:p>
          <a:p>
            <a:r>
              <a:rPr lang="en-US" sz="1200" b="0" i="0" kern="1200" dirty="0" smtClean="0">
                <a:solidFill>
                  <a:schemeClr val="tx1"/>
                </a:solidFill>
                <a:effectLst/>
                <a:latin typeface="+mn-lt"/>
                <a:ea typeface="+mn-ea"/>
                <a:cs typeface="+mn-cs"/>
              </a:rPr>
              <a:t>Scrum emphasizes work that is really </a:t>
            </a:r>
            <a:r>
              <a:rPr lang="en-US" sz="1200" b="0" i="1" kern="1200" dirty="0" smtClean="0">
                <a:solidFill>
                  <a:schemeClr val="tx1"/>
                </a:solidFill>
                <a:effectLst/>
                <a:latin typeface="+mn-lt"/>
                <a:ea typeface="+mn-ea"/>
                <a:cs typeface="+mn-cs"/>
              </a:rPr>
              <a:t>done</a:t>
            </a:r>
            <a:r>
              <a:rPr lang="en-US" sz="1200" b="0" i="0" kern="1200" dirty="0" smtClean="0">
                <a:solidFill>
                  <a:schemeClr val="tx1"/>
                </a:solidFill>
                <a:effectLst/>
                <a:latin typeface="+mn-lt"/>
                <a:ea typeface="+mn-ea"/>
                <a:cs typeface="+mn-cs"/>
              </a:rPr>
              <a:t> at the end of the Sprint. In the case of software, this likely includes that the software has been fully integrated, tested and documented, and is potentially shippable.</a:t>
            </a:r>
            <a:endParaRPr lang="en-US" dirty="0">
              <a:latin typeface="Gill Sans" charset="0"/>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three core roles in the Scrum framework product</a:t>
            </a:r>
            <a:r>
              <a:rPr lang="en-US" sz="1200" b="0" i="0" kern="1200" baseline="0" dirty="0" smtClean="0">
                <a:solidFill>
                  <a:schemeClr val="tx1"/>
                </a:solidFill>
                <a:effectLst/>
                <a:latin typeface="+mn-lt"/>
                <a:ea typeface="+mn-ea"/>
                <a:cs typeface="+mn-cs"/>
              </a:rPr>
              <a:t> owner, scrum master, project Team</a:t>
            </a:r>
            <a:r>
              <a:rPr lang="en-US" sz="1200" b="0" i="0" kern="1200" dirty="0" smtClean="0">
                <a:solidFill>
                  <a:schemeClr val="tx1"/>
                </a:solidFill>
                <a:effectLst/>
                <a:latin typeface="+mn-lt"/>
                <a:ea typeface="+mn-ea"/>
                <a:cs typeface="+mn-cs"/>
              </a:rPr>
              <a:t>. These core roles are ideally </a:t>
            </a:r>
            <a:r>
              <a:rPr lang="en-US" sz="1200" b="0" i="0" u="none" strike="noStrike" kern="1200" dirty="0" smtClean="0">
                <a:solidFill>
                  <a:schemeClr val="tx1"/>
                </a:solidFill>
                <a:effectLst/>
                <a:latin typeface="+mn-lt"/>
                <a:ea typeface="+mn-ea"/>
                <a:cs typeface="+mn-cs"/>
              </a:rPr>
              <a:t>collocated</a:t>
            </a:r>
            <a:r>
              <a:rPr lang="en-US" sz="1200" b="0" i="0" kern="1200" dirty="0" smtClean="0">
                <a:solidFill>
                  <a:schemeClr val="tx1"/>
                </a:solidFill>
                <a:effectLst/>
                <a:latin typeface="+mn-lt"/>
                <a:ea typeface="+mn-ea"/>
                <a:cs typeface="+mn-cs"/>
              </a:rPr>
              <a:t> to deliver potentially shippable Product Increments. They represent the </a:t>
            </a:r>
            <a:r>
              <a:rPr lang="en-US" sz="1200" b="0" i="1" kern="1200" dirty="0" smtClean="0">
                <a:solidFill>
                  <a:schemeClr val="tx1"/>
                </a:solidFill>
                <a:effectLst/>
                <a:latin typeface="+mn-lt"/>
                <a:ea typeface="+mn-ea"/>
                <a:cs typeface="+mn-cs"/>
              </a:rPr>
              <a:t>Scrum Team</a:t>
            </a:r>
            <a:r>
              <a:rPr lang="en-US" sz="1200" b="0" i="0" kern="1200" dirty="0" smtClean="0">
                <a:solidFill>
                  <a:schemeClr val="tx1"/>
                </a:solidFill>
                <a:effectLst/>
                <a:latin typeface="+mn-lt"/>
                <a:ea typeface="+mn-ea"/>
                <a:cs typeface="+mn-cs"/>
              </a:rPr>
              <a:t>. Although other roles involved with product development may be encountered, Scrum does not define any team roles other than those described below.</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4</a:t>
            </a:fld>
            <a:endParaRPr lang="ru-RU" dirty="0"/>
          </a:p>
        </p:txBody>
      </p:sp>
    </p:spTree>
    <p:extLst>
      <p:ext uri="{BB962C8B-B14F-4D97-AF65-F5344CB8AC3E}">
        <p14:creationId xmlns:p14="http://schemas.microsoft.com/office/powerpoint/2010/main" val="290587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Product Owner</a:t>
            </a:r>
            <a:r>
              <a:rPr lang="en-US" sz="1200" b="0" i="0" kern="1200" dirty="0" smtClean="0">
                <a:solidFill>
                  <a:schemeClr val="tx1"/>
                </a:solidFill>
                <a:effectLst/>
                <a:latin typeface="+mn-lt"/>
                <a:ea typeface="+mn-ea"/>
                <a:cs typeface="+mn-cs"/>
              </a:rPr>
              <a:t> represents the product's </a:t>
            </a:r>
            <a:r>
              <a:rPr lang="en-US" sz="1200" b="0" i="0" u="none" strike="noStrike" kern="1200" dirty="0" smtClean="0">
                <a:solidFill>
                  <a:schemeClr val="tx1"/>
                </a:solidFill>
                <a:effectLst/>
                <a:latin typeface="+mn-lt"/>
                <a:ea typeface="+mn-ea"/>
                <a:cs typeface="+mn-cs"/>
              </a:rPr>
              <a:t>stakeholders</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rPr>
              <a:t>voice of the customer</a:t>
            </a:r>
            <a:r>
              <a:rPr lang="en-US" sz="1200" b="0" i="0" kern="1200" dirty="0" smtClean="0">
                <a:solidFill>
                  <a:schemeClr val="tx1"/>
                </a:solidFill>
                <a:effectLst/>
                <a:latin typeface="+mn-lt"/>
                <a:ea typeface="+mn-ea"/>
                <a:cs typeface="+mn-cs"/>
              </a:rPr>
              <a:t>; and is accountable for ensuring that the team delivers value to the business. The Product Owner writes customer-centric items (typically </a:t>
            </a:r>
            <a:r>
              <a:rPr lang="en-US" sz="1200" b="0" i="0" u="none" strike="noStrike" kern="1200" dirty="0" smtClean="0">
                <a:solidFill>
                  <a:schemeClr val="tx1"/>
                </a:solidFill>
                <a:effectLst/>
                <a:latin typeface="+mn-lt"/>
                <a:ea typeface="+mn-ea"/>
                <a:cs typeface="+mn-cs"/>
              </a:rPr>
              <a:t>user stories</a:t>
            </a:r>
            <a:r>
              <a:rPr lang="en-US" sz="1200" b="0" i="0" kern="1200" dirty="0" smtClean="0">
                <a:solidFill>
                  <a:schemeClr val="tx1"/>
                </a:solidFill>
                <a:effectLst/>
                <a:latin typeface="+mn-lt"/>
                <a:ea typeface="+mn-ea"/>
                <a:cs typeface="+mn-cs"/>
              </a:rPr>
              <a:t>), prioritizes them based on importance and dependencies, and adds them to the </a:t>
            </a:r>
            <a:r>
              <a:rPr lang="en-US" sz="1200" b="0" i="0" u="none" strike="noStrike" kern="1200" dirty="0" smtClean="0">
                <a:solidFill>
                  <a:schemeClr val="tx1"/>
                </a:solidFill>
                <a:effectLst/>
                <a:latin typeface="+mn-lt"/>
                <a:ea typeface="+mn-ea"/>
                <a:cs typeface="+mn-cs"/>
              </a:rPr>
              <a:t>Product Backlog</a:t>
            </a:r>
            <a:r>
              <a:rPr lang="en-US" sz="1200" b="0" i="0" kern="1200" dirty="0" smtClean="0">
                <a:solidFill>
                  <a:schemeClr val="tx1"/>
                </a:solidFill>
                <a:effectLst/>
                <a:latin typeface="+mn-lt"/>
                <a:ea typeface="+mn-ea"/>
                <a:cs typeface="+mn-cs"/>
              </a:rPr>
              <a:t>. Scrum Teams should have one Product Owner. This role should not be combined with that of the Scrum Master.</a:t>
            </a:r>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DB0841D0-F96D-4AC0-82EA-74524DA1EB4D}" type="slidenum">
              <a:rPr lang="ru-RU" smtClean="0"/>
              <a:t>5</a:t>
            </a:fld>
            <a:endParaRPr lang="ru-RU" dirty="0"/>
          </a:p>
        </p:txBody>
      </p:sp>
    </p:spTree>
    <p:extLst>
      <p:ext uri="{BB962C8B-B14F-4D97-AF65-F5344CB8AC3E}">
        <p14:creationId xmlns:p14="http://schemas.microsoft.com/office/powerpoint/2010/main" val="366040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Scrum is facilitated by a Scrum Master</a:t>
            </a:r>
            <a:r>
              <a:rPr lang="en-US" sz="1200" b="0" i="0" kern="1200" dirty="0" smtClean="0">
                <a:solidFill>
                  <a:schemeClr val="tx1"/>
                </a:solidFill>
                <a:effectLst/>
                <a:latin typeface="+mn-lt"/>
                <a:ea typeface="+mn-ea"/>
                <a:cs typeface="+mn-cs"/>
              </a:rPr>
              <a:t>, who is accountable for removing impediments to the ability of the team to deliver the product goals and deliverables. The Scrum Master is not a traditional </a:t>
            </a:r>
            <a:r>
              <a:rPr lang="en-US" sz="1200" b="0" i="0" u="none" strike="noStrike" kern="1200" dirty="0" smtClean="0">
                <a:solidFill>
                  <a:schemeClr val="tx1"/>
                </a:solidFill>
                <a:effectLst/>
                <a:latin typeface="+mn-lt"/>
                <a:ea typeface="+mn-ea"/>
                <a:cs typeface="+mn-cs"/>
              </a:rPr>
              <a:t>team lead</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rPr>
              <a:t>project manager</a:t>
            </a:r>
            <a:r>
              <a:rPr lang="en-US" sz="1200" b="0" i="0" kern="1200" dirty="0" smtClean="0">
                <a:solidFill>
                  <a:schemeClr val="tx1"/>
                </a:solidFill>
                <a:effectLst/>
                <a:latin typeface="+mn-lt"/>
                <a:ea typeface="+mn-ea"/>
                <a:cs typeface="+mn-cs"/>
              </a:rPr>
              <a:t>, but acts as a buffer between the team and any distracting influences. The Scrum Master ensures that the Scrum framework is followed.</a:t>
            </a:r>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DB0841D0-F96D-4AC0-82EA-74524DA1EB4D}" type="slidenum">
              <a:rPr lang="ru-RU" smtClean="0"/>
              <a:t>6</a:t>
            </a:fld>
            <a:endParaRPr lang="ru-RU" dirty="0"/>
          </a:p>
        </p:txBody>
      </p:sp>
    </p:spTree>
    <p:extLst>
      <p:ext uri="{BB962C8B-B14F-4D97-AF65-F5344CB8AC3E}">
        <p14:creationId xmlns:p14="http://schemas.microsoft.com/office/powerpoint/2010/main" val="414740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The Development Team</a:t>
            </a:r>
            <a:r>
              <a:rPr lang="en-US" sz="1200" b="0" i="0" kern="1200" dirty="0" smtClean="0">
                <a:solidFill>
                  <a:schemeClr val="tx1"/>
                </a:solidFill>
                <a:effectLst/>
                <a:latin typeface="+mn-lt"/>
                <a:ea typeface="+mn-ea"/>
                <a:cs typeface="+mn-cs"/>
              </a:rPr>
              <a:t> is responsible for delivering potentially shippable increments of product at the end of each Sprint (the Sprint goal). A team is made up of 3–9 individuals who do the actual work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design, develop, test, technical communication, document, etc.). Development Teams are cross-functional, with all of the skills as a team necessary to create a Product Increment. The Development Team in Scrum is self-organizing, even though there may be some interaction with a project management office.</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7</a:t>
            </a:fld>
            <a:endParaRPr lang="ru-RU" dirty="0"/>
          </a:p>
        </p:txBody>
      </p:sp>
    </p:spTree>
    <p:extLst>
      <p:ext uri="{BB962C8B-B14F-4D97-AF65-F5344CB8AC3E}">
        <p14:creationId xmlns:p14="http://schemas.microsoft.com/office/powerpoint/2010/main" val="265272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Scrum</a:t>
            </a:r>
            <a:r>
              <a:rPr lang="en-US" sz="1200" b="0" i="0" kern="1200" dirty="0" smtClean="0">
                <a:solidFill>
                  <a:schemeClr val="tx1"/>
                </a:solidFill>
                <a:effectLst/>
                <a:latin typeface="+mn-lt"/>
                <a:ea typeface="+mn-ea"/>
                <a:cs typeface="+mn-cs"/>
              </a:rPr>
              <a:t> Sprint is a repeatable fixed time-box during which a "Done" product of the highest possible value is created. Sprint lies at the core of the Sprint </a:t>
            </a:r>
            <a:r>
              <a:rPr lang="en-US" sz="1200" b="0" i="0" u="none" strike="noStrike" kern="1200" dirty="0" smtClean="0">
                <a:solidFill>
                  <a:schemeClr val="tx1"/>
                </a:solidFill>
                <a:effectLst/>
                <a:latin typeface="+mn-lt"/>
                <a:ea typeface="+mn-ea"/>
                <a:cs typeface="+mn-cs"/>
              </a:rPr>
              <a:t>agile methodology</a:t>
            </a:r>
            <a:r>
              <a:rPr lang="en-US" sz="1200" b="0" i="0" kern="1200" dirty="0" smtClean="0">
                <a:solidFill>
                  <a:schemeClr val="tx1"/>
                </a:solidFill>
                <a:effectLst/>
                <a:latin typeface="+mn-lt"/>
                <a:ea typeface="+mn-ea"/>
                <a:cs typeface="+mn-cs"/>
              </a:rPr>
              <a:t> and can be thought of as an event which wraps all other Scrum events like Daily Scrums, Scrum Review and Sprint Retrospective. Like all of scrum events, Sprint also has a maximum duration. Usually, a Sprint lasts for one month or less.</a:t>
            </a:r>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8</a:t>
            </a:fld>
            <a:endParaRPr lang="ru-RU" dirty="0"/>
          </a:p>
        </p:txBody>
      </p:sp>
    </p:spTree>
    <p:extLst>
      <p:ext uri="{BB962C8B-B14F-4D97-AF65-F5344CB8AC3E}">
        <p14:creationId xmlns:p14="http://schemas.microsoft.com/office/powerpoint/2010/main" val="2388295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the beginning of a Sprint, the Scrum Team holds a </a:t>
            </a:r>
            <a:r>
              <a:rPr lang="en-US" sz="1200" b="0" i="1" kern="1200" dirty="0" smtClean="0">
                <a:solidFill>
                  <a:schemeClr val="tx1"/>
                </a:solidFill>
                <a:effectLst/>
                <a:latin typeface="+mn-lt"/>
                <a:ea typeface="+mn-ea"/>
                <a:cs typeface="+mn-cs"/>
              </a:rPr>
              <a:t>Sprint Planning event</a:t>
            </a:r>
            <a:r>
              <a:rPr lang="en-US" sz="1200" b="0" i="0" kern="1200" dirty="0" smtClean="0">
                <a:solidFill>
                  <a:schemeClr val="tx1"/>
                </a:solidFill>
                <a:effectLst/>
                <a:latin typeface="+mn-lt"/>
                <a:ea typeface="+mn-ea"/>
                <a:cs typeface="+mn-cs"/>
              </a:rPr>
              <a:t> to:</a:t>
            </a:r>
          </a:p>
          <a:p>
            <a:r>
              <a:rPr lang="en-US" sz="1200" b="0" i="0" kern="1200" dirty="0" smtClean="0">
                <a:solidFill>
                  <a:schemeClr val="tx1"/>
                </a:solidFill>
                <a:effectLst/>
                <a:latin typeface="+mn-lt"/>
                <a:ea typeface="+mn-ea"/>
                <a:cs typeface="+mn-cs"/>
              </a:rPr>
              <a:t>Communicate the scope of work that is intended to be done during that Sprint</a:t>
            </a:r>
          </a:p>
          <a:p>
            <a:r>
              <a:rPr lang="en-US" sz="1200" b="0" i="0" kern="1200" dirty="0" smtClean="0">
                <a:solidFill>
                  <a:schemeClr val="tx1"/>
                </a:solidFill>
                <a:effectLst/>
                <a:latin typeface="+mn-lt"/>
                <a:ea typeface="+mn-ea"/>
                <a:cs typeface="+mn-cs"/>
              </a:rPr>
              <a:t>Select Product Backlog Items that can be completed in one Sprint</a:t>
            </a:r>
          </a:p>
          <a:p>
            <a:r>
              <a:rPr lang="en-US" sz="1200" b="0" i="0" kern="1200" dirty="0" smtClean="0">
                <a:solidFill>
                  <a:schemeClr val="tx1"/>
                </a:solidFill>
                <a:effectLst/>
                <a:latin typeface="+mn-lt"/>
                <a:ea typeface="+mn-ea"/>
                <a:cs typeface="+mn-cs"/>
              </a:rPr>
              <a:t>Prepare the Sprint Backlog that details the work needed to finish the selected Product Backlog Items</a:t>
            </a:r>
          </a:p>
          <a:p>
            <a:r>
              <a:rPr lang="en-US" sz="1200" b="0" i="0" kern="1200" dirty="0" smtClean="0">
                <a:solidFill>
                  <a:schemeClr val="tx1"/>
                </a:solidFill>
                <a:effectLst/>
                <a:latin typeface="+mn-lt"/>
                <a:ea typeface="+mn-ea"/>
                <a:cs typeface="+mn-cs"/>
              </a:rPr>
              <a:t>Time-boxed to a four-hour limit for a two-week Sprint (pro rata for other Sprint durations) </a:t>
            </a:r>
          </a:p>
          <a:p>
            <a:r>
              <a:rPr lang="en-US" sz="1200" b="0" i="0" kern="1200" dirty="0" smtClean="0">
                <a:solidFill>
                  <a:schemeClr val="tx1"/>
                </a:solidFill>
                <a:effectLst/>
                <a:latin typeface="+mn-lt"/>
                <a:ea typeface="+mn-ea"/>
                <a:cs typeface="+mn-cs"/>
              </a:rPr>
              <a:t>During the first half, the whole Scrum Team (Development Team, Scrum Master, and Product Owner) selects the Product Backlog Items which might be achievable in that Sprint.</a:t>
            </a:r>
          </a:p>
          <a:p>
            <a:pPr lvl="1"/>
            <a:r>
              <a:rPr lang="en-US" sz="1200" b="0" i="0" kern="1200" dirty="0" smtClean="0">
                <a:solidFill>
                  <a:schemeClr val="tx1"/>
                </a:solidFill>
                <a:effectLst/>
                <a:latin typeface="+mn-lt"/>
                <a:ea typeface="+mn-ea"/>
                <a:cs typeface="+mn-cs"/>
              </a:rPr>
              <a:t>During the second half, the Development Team decomposes the work items (tasks) required to deliver those Product Backlog Items; resulting in a confirmed </a:t>
            </a:r>
            <a:r>
              <a:rPr lang="en-US" sz="1200" b="0" i="1"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a:t>
            </a:r>
          </a:p>
          <a:p>
            <a:pPr lvl="2"/>
            <a:r>
              <a:rPr lang="en-US" sz="1200" b="0" i="0" kern="1200" dirty="0" smtClean="0">
                <a:solidFill>
                  <a:schemeClr val="tx1"/>
                </a:solidFill>
                <a:effectLst/>
                <a:latin typeface="+mn-lt"/>
                <a:ea typeface="+mn-ea"/>
                <a:cs typeface="+mn-cs"/>
              </a:rPr>
              <a:t>Some Product Backlog Items may be split or deprioritized if the identified work is not achievable in that Sprint</a:t>
            </a:r>
          </a:p>
          <a:p>
            <a:r>
              <a:rPr lang="en-US" sz="1200" b="0" i="0" kern="1200" dirty="0" smtClean="0">
                <a:solidFill>
                  <a:schemeClr val="tx1"/>
                </a:solidFill>
                <a:effectLst/>
                <a:latin typeface="+mn-lt"/>
                <a:ea typeface="+mn-ea"/>
                <a:cs typeface="+mn-cs"/>
              </a:rPr>
              <a:t>Once the Development Team prepares the </a:t>
            </a:r>
            <a:r>
              <a:rPr lang="en-US" sz="1200" b="0" i="1"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 they commit (usually by voting) to deliver tasks within the Sprint.</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9</a:t>
            </a:fld>
            <a:endParaRPr lang="ru-RU" dirty="0"/>
          </a:p>
        </p:txBody>
      </p:sp>
    </p:spTree>
    <p:extLst>
      <p:ext uri="{BB962C8B-B14F-4D97-AF65-F5344CB8AC3E}">
        <p14:creationId xmlns:p14="http://schemas.microsoft.com/office/powerpoint/2010/main" val="261724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day during a Sprint, the team holds a </a:t>
            </a:r>
            <a:r>
              <a:rPr lang="en-US" sz="1200" b="0" i="1" kern="1200" dirty="0" smtClean="0">
                <a:solidFill>
                  <a:schemeClr val="tx1"/>
                </a:solidFill>
                <a:effectLst/>
                <a:latin typeface="+mn-lt"/>
                <a:ea typeface="+mn-ea"/>
                <a:cs typeface="+mn-cs"/>
              </a:rPr>
              <a:t>Daily Scrum</a:t>
            </a:r>
            <a:r>
              <a:rPr lang="en-US" sz="1200" b="0" i="0" kern="1200" dirty="0" smtClean="0">
                <a:solidFill>
                  <a:schemeClr val="tx1"/>
                </a:solidFill>
                <a:effectLst/>
                <a:latin typeface="+mn-lt"/>
                <a:ea typeface="+mn-ea"/>
                <a:cs typeface="+mn-cs"/>
              </a:rPr>
              <a:t> with specific guidelines:</a:t>
            </a:r>
          </a:p>
          <a:p>
            <a:r>
              <a:rPr lang="en-US" sz="1200" b="0" i="0" kern="1200" dirty="0" smtClean="0">
                <a:solidFill>
                  <a:schemeClr val="tx1"/>
                </a:solidFill>
                <a:effectLst/>
                <a:latin typeface="+mn-lt"/>
                <a:ea typeface="+mn-ea"/>
                <a:cs typeface="+mn-cs"/>
              </a:rPr>
              <a:t>All members of the Development Team come prepared. The Daily Scrum...</a:t>
            </a:r>
          </a:p>
          <a:p>
            <a:pPr lvl="1"/>
            <a:r>
              <a:rPr lang="en-US" sz="1200" b="0" i="0" kern="1200" dirty="0" smtClean="0">
                <a:solidFill>
                  <a:schemeClr val="tx1"/>
                </a:solidFill>
                <a:effectLst/>
                <a:latin typeface="+mn-lt"/>
                <a:ea typeface="+mn-ea"/>
                <a:cs typeface="+mn-cs"/>
              </a:rPr>
              <a:t>...starts precisely on time even if some Development Team members are missing</a:t>
            </a:r>
          </a:p>
          <a:p>
            <a:pPr lvl="1"/>
            <a:r>
              <a:rPr lang="en-US" sz="1200" b="0" i="0" kern="1200" dirty="0" smtClean="0">
                <a:solidFill>
                  <a:schemeClr val="tx1"/>
                </a:solidFill>
                <a:effectLst/>
                <a:latin typeface="+mn-lt"/>
                <a:ea typeface="+mn-ea"/>
                <a:cs typeface="+mn-cs"/>
              </a:rPr>
              <a:t>...should happen at the same time and place every day</a:t>
            </a:r>
          </a:p>
          <a:p>
            <a:pPr lvl="1"/>
            <a:r>
              <a:rPr lang="en-US" sz="1200" b="0" i="0" kern="1200" dirty="0" smtClean="0">
                <a:solidFill>
                  <a:schemeClr val="tx1"/>
                </a:solidFill>
                <a:effectLst/>
                <a:latin typeface="+mn-lt"/>
                <a:ea typeface="+mn-ea"/>
                <a:cs typeface="+mn-cs"/>
              </a:rPr>
              <a:t>...is limited to fifteen minutes</a:t>
            </a:r>
          </a:p>
          <a:p>
            <a:r>
              <a:rPr lang="en-US" sz="1200" b="0" i="0" kern="1200" dirty="0" smtClean="0">
                <a:solidFill>
                  <a:schemeClr val="tx1"/>
                </a:solidFill>
                <a:effectLst/>
                <a:latin typeface="+mn-lt"/>
                <a:ea typeface="+mn-ea"/>
                <a:cs typeface="+mn-cs"/>
              </a:rPr>
              <a:t>Anyone is welcome, though normally only Scrum Team roles contribute.</a:t>
            </a:r>
          </a:p>
          <a:p>
            <a:r>
              <a:rPr lang="en-US" sz="1200" b="0" i="0" kern="1200" dirty="0" smtClean="0">
                <a:solidFill>
                  <a:schemeClr val="tx1"/>
                </a:solidFill>
                <a:effectLst/>
                <a:latin typeface="+mn-lt"/>
                <a:ea typeface="+mn-ea"/>
                <a:cs typeface="+mn-cs"/>
              </a:rPr>
              <a:t>During the Daily Scrum, each team-member answers three questions:</a:t>
            </a:r>
          </a:p>
          <a:p>
            <a:pPr lvl="1"/>
            <a:r>
              <a:rPr lang="en-US" sz="1200" b="0" i="0" kern="1200" dirty="0" smtClean="0">
                <a:solidFill>
                  <a:schemeClr val="tx1"/>
                </a:solidFill>
                <a:effectLst/>
                <a:latin typeface="+mn-lt"/>
                <a:ea typeface="+mn-ea"/>
                <a:cs typeface="+mn-cs"/>
              </a:rPr>
              <a:t>What did I do yesterday that helped the Development Team meet the Sprint goal?</a:t>
            </a:r>
          </a:p>
          <a:p>
            <a:pPr lvl="1"/>
            <a:r>
              <a:rPr lang="en-US" sz="1200" b="0" i="0" kern="1200" dirty="0" smtClean="0">
                <a:solidFill>
                  <a:schemeClr val="tx1"/>
                </a:solidFill>
                <a:effectLst/>
                <a:latin typeface="+mn-lt"/>
                <a:ea typeface="+mn-ea"/>
                <a:cs typeface="+mn-cs"/>
              </a:rPr>
              <a:t>What will I do today to help the Development Team meet the Sprint goal?</a:t>
            </a:r>
          </a:p>
          <a:p>
            <a:pPr lvl="1"/>
            <a:r>
              <a:rPr lang="en-US" sz="1200" b="0" i="0" kern="1200" dirty="0" smtClean="0">
                <a:solidFill>
                  <a:schemeClr val="tx1"/>
                </a:solidFill>
                <a:effectLst/>
                <a:latin typeface="+mn-lt"/>
                <a:ea typeface="+mn-ea"/>
                <a:cs typeface="+mn-cs"/>
              </a:rPr>
              <a:t>Do I see any impediment that prevents me or the Development Team from meeting the Sprint goal?</a:t>
            </a:r>
          </a:p>
          <a:p>
            <a:endParaRPr lang="ru-RU" dirty="0"/>
          </a:p>
        </p:txBody>
      </p:sp>
      <p:sp>
        <p:nvSpPr>
          <p:cNvPr id="4" name="Номер слайда 3"/>
          <p:cNvSpPr>
            <a:spLocks noGrp="1"/>
          </p:cNvSpPr>
          <p:nvPr>
            <p:ph type="sldNum" sz="quarter" idx="10"/>
          </p:nvPr>
        </p:nvSpPr>
        <p:spPr/>
        <p:txBody>
          <a:bodyPr/>
          <a:lstStyle/>
          <a:p>
            <a:fld id="{DB0841D0-F96D-4AC0-82EA-74524DA1EB4D}" type="slidenum">
              <a:rPr lang="ru-RU" smtClean="0"/>
              <a:t>10</a:t>
            </a:fld>
            <a:endParaRPr lang="ru-RU" dirty="0"/>
          </a:p>
        </p:txBody>
      </p:sp>
    </p:spTree>
    <p:extLst>
      <p:ext uri="{BB962C8B-B14F-4D97-AF65-F5344CB8AC3E}">
        <p14:creationId xmlns:p14="http://schemas.microsoft.com/office/powerpoint/2010/main" val="86009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5124D438-6FAB-48F7-85AF-9BCF01D4AD5B}"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5124D438-6FAB-48F7-85AF-9BCF01D4AD5B}"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5124D438-6FAB-48F7-85AF-9BCF01D4AD5B}" type="slidenum">
              <a:rPr lang="ru-RU" smtClean="0"/>
              <a:t>‹#›</a:t>
            </a:fld>
            <a:endParaRPr lang="ru-RU"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5124D438-6FAB-48F7-85AF-9BCF01D4AD5B}" type="slidenum">
              <a:rPr lang="ru-RU" smtClean="0"/>
              <a:t>‹#›</a:t>
            </a:fld>
            <a:endParaRPr lang="ru-RU" dirty="0"/>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5124D438-6FAB-48F7-85AF-9BCF01D4AD5B}"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5124D438-6FAB-48F7-85AF-9BCF01D4AD5B}" type="slidenum">
              <a:rPr lang="ru-RU" smtClean="0"/>
              <a:t>‹#›</a:t>
            </a:fld>
            <a:endParaRPr lang="ru-RU" dirty="0"/>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5124D438-6FAB-48F7-85AF-9BCF01D4AD5B}"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5124D438-6FAB-48F7-85AF-9BCF01D4AD5B}"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5124D438-6FAB-48F7-85AF-9BCF01D4AD5B}"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5124D438-6FAB-48F7-85AF-9BCF01D4AD5B}" type="slidenum">
              <a:rPr lang="ru-RU" smtClean="0"/>
              <a:t>‹#›</a:t>
            </a:fld>
            <a:endParaRPr lang="ru-RU"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562E85E-8C73-4295-86C1-19DC6EA83D90}" type="datetimeFigureOut">
              <a:rPr lang="ru-RU" smtClean="0"/>
              <a:t>06.03.2017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5124D438-6FAB-48F7-85AF-9BCF01D4AD5B}" type="slidenum">
              <a:rPr lang="ru-RU" smtClean="0"/>
              <a:t>‹#›</a:t>
            </a:fld>
            <a:endParaRPr lang="ru-RU"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562E85E-8C73-4295-86C1-19DC6EA83D90}" type="datetimeFigureOut">
              <a:rPr lang="ru-RU" smtClean="0"/>
              <a:t>06.03.2017</a:t>
            </a:fld>
            <a:endParaRPr lang="ru-RU"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124D438-6FAB-48F7-85AF-9BCF01D4AD5B}" type="slidenum">
              <a:rPr lang="ru-RU" smtClean="0"/>
              <a:t>‹#›</a:t>
            </a:fld>
            <a:endParaRPr lang="ru-RU"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92274" y="260648"/>
            <a:ext cx="7772400" cy="1780108"/>
          </a:xfrm>
        </p:spPr>
        <p:txBody>
          <a:bodyPr>
            <a:normAutofit/>
          </a:bodyPr>
          <a:lstStyle/>
          <a:p>
            <a:r>
              <a:rPr lang="en-US" sz="4600" dirty="0">
                <a:sym typeface="Gill Sans" charset="0"/>
              </a:rPr>
              <a:t>An Introduction</a:t>
            </a:r>
            <a:br>
              <a:rPr lang="en-US" sz="4600" dirty="0">
                <a:sym typeface="Gill Sans" charset="0"/>
              </a:rPr>
            </a:br>
            <a:r>
              <a:rPr lang="en-US" sz="4600" dirty="0">
                <a:sym typeface="Gill Sans" charset="0"/>
              </a:rPr>
              <a:t>to Scrum</a:t>
            </a:r>
            <a:endParaRPr lang="ru-RU" sz="4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08920"/>
            <a:ext cx="5544616" cy="363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077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9552" y="1628800"/>
            <a:ext cx="4216399" cy="4320480"/>
          </a:xfrm>
        </p:spPr>
        <p:txBody>
          <a:bodyPr>
            <a:noAutofit/>
          </a:bodyPr>
          <a:lstStyle/>
          <a:p>
            <a:pPr marL="698500" indent="-444500"/>
            <a:r>
              <a:rPr lang="en-US" sz="1400" dirty="0"/>
              <a:t>Parameters</a:t>
            </a:r>
          </a:p>
          <a:p>
            <a:pPr marL="1041400" lvl="1" indent="-444500"/>
            <a:r>
              <a:rPr lang="en-US" sz="1400" dirty="0"/>
              <a:t>Daily, ~15 minutes, Stand-up</a:t>
            </a:r>
          </a:p>
          <a:p>
            <a:pPr marL="1041400" lvl="1" indent="-444500"/>
            <a:r>
              <a:rPr lang="en-US" sz="1400" dirty="0"/>
              <a:t>Anyone late pays a $1 fee</a:t>
            </a:r>
          </a:p>
          <a:p>
            <a:pPr marL="1041400" lvl="1" indent="-444500"/>
            <a:endParaRPr lang="en-US" sz="1400" dirty="0"/>
          </a:p>
          <a:p>
            <a:pPr marL="698500" indent="-444500"/>
            <a:r>
              <a:rPr lang="en-US" sz="1400" dirty="0"/>
              <a:t>Not for problem solving</a:t>
            </a:r>
          </a:p>
          <a:p>
            <a:pPr marL="1041400" lvl="1" indent="-444500"/>
            <a:r>
              <a:rPr lang="en-US" sz="1400" dirty="0"/>
              <a:t>Whole world is invited</a:t>
            </a:r>
          </a:p>
          <a:p>
            <a:pPr marL="1041400" lvl="1" indent="-444500"/>
            <a:r>
              <a:rPr lang="en-US" sz="1400" dirty="0"/>
              <a:t>Only team members, Scrum Master, product owner, can talk</a:t>
            </a:r>
          </a:p>
          <a:p>
            <a:pPr marL="1041400" lvl="1" indent="-444500"/>
            <a:r>
              <a:rPr lang="en-US" sz="1400" dirty="0"/>
              <a:t>Helps avoid other unnecessary meetings</a:t>
            </a:r>
          </a:p>
          <a:p>
            <a:pPr marL="1041400" lvl="1" indent="-444500"/>
            <a:endParaRPr lang="en-US" sz="1400" dirty="0"/>
          </a:p>
          <a:p>
            <a:pPr marL="698500" indent="-444500"/>
            <a:r>
              <a:rPr lang="en-US" sz="1400" dirty="0"/>
              <a:t>Three questions answered by each team member:</a:t>
            </a:r>
          </a:p>
          <a:p>
            <a:pPr marL="1041400" lvl="1" indent="-444500">
              <a:buFont typeface="Wingdings" pitchFamily="2" charset="2"/>
              <a:buAutoNum type="arabicPeriod"/>
            </a:pPr>
            <a:r>
              <a:rPr lang="en-US" sz="1400" dirty="0"/>
              <a:t>What did you do yesterday?</a:t>
            </a:r>
          </a:p>
          <a:p>
            <a:pPr marL="1041400" lvl="1" indent="-444500">
              <a:buFont typeface="Wingdings" pitchFamily="2" charset="2"/>
              <a:buAutoNum type="arabicPeriod"/>
            </a:pPr>
            <a:r>
              <a:rPr lang="en-US" sz="1400" dirty="0"/>
              <a:t>What will you do today?</a:t>
            </a:r>
          </a:p>
          <a:p>
            <a:pPr marL="1041400" lvl="1" indent="-444500">
              <a:buFont typeface="Wingdings" pitchFamily="2" charset="2"/>
              <a:buAutoNum type="arabicPeriod"/>
            </a:pPr>
            <a:r>
              <a:rPr lang="en-US" sz="1400" dirty="0"/>
              <a:t>What obstacles are in your way?</a:t>
            </a:r>
            <a:r>
              <a:rPr lang="en-GB" sz="1400" dirty="0"/>
              <a:t> </a:t>
            </a:r>
            <a:endParaRPr lang="en-US" sz="1400" dirty="0"/>
          </a:p>
          <a:p>
            <a:endParaRPr lang="ru-RU" sz="1400" dirty="0"/>
          </a:p>
        </p:txBody>
      </p:sp>
      <p:sp>
        <p:nvSpPr>
          <p:cNvPr id="3" name="Заголовок 2"/>
          <p:cNvSpPr>
            <a:spLocks noGrp="1"/>
          </p:cNvSpPr>
          <p:nvPr>
            <p:ph type="title"/>
          </p:nvPr>
        </p:nvSpPr>
        <p:spPr/>
        <p:txBody>
          <a:bodyPr/>
          <a:lstStyle/>
          <a:p>
            <a:r>
              <a:rPr lang="en-US" dirty="0"/>
              <a:t>Daily Scrum Meeting</a:t>
            </a:r>
            <a:endParaRPr lang="ru-R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951" y="2720503"/>
            <a:ext cx="39433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72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20000"/>
          </a:bodyPr>
          <a:lstStyle/>
          <a:p>
            <a:r>
              <a:rPr lang="en-GB" dirty="0"/>
              <a:t>Scrum has remarkably few </a:t>
            </a:r>
            <a:r>
              <a:rPr lang="en-GB" dirty="0" smtClean="0"/>
              <a:t>artefacts</a:t>
            </a:r>
            <a:endParaRPr lang="en-GB" dirty="0"/>
          </a:p>
          <a:p>
            <a:pPr lvl="1"/>
            <a:r>
              <a:rPr lang="en-GB" dirty="0"/>
              <a:t>Product Backlog</a:t>
            </a:r>
          </a:p>
          <a:p>
            <a:pPr lvl="1"/>
            <a:r>
              <a:rPr lang="en-GB" dirty="0"/>
              <a:t>Sprint Backlog</a:t>
            </a:r>
          </a:p>
          <a:p>
            <a:pPr lvl="1"/>
            <a:r>
              <a:rPr lang="en-GB" dirty="0"/>
              <a:t>Burndown Charts</a:t>
            </a:r>
          </a:p>
          <a:p>
            <a:pPr lvl="1"/>
            <a:endParaRPr lang="en-GB" dirty="0"/>
          </a:p>
          <a:p>
            <a:r>
              <a:rPr lang="en-GB" dirty="0"/>
              <a:t>Can be managed using just an Excel spreadsheet</a:t>
            </a:r>
          </a:p>
          <a:p>
            <a:pPr lvl="1"/>
            <a:r>
              <a:rPr lang="en-GB" dirty="0"/>
              <a:t>More advanced / complicated tools exist:</a:t>
            </a:r>
          </a:p>
          <a:p>
            <a:pPr lvl="2"/>
            <a:r>
              <a:rPr lang="en-GB" dirty="0"/>
              <a:t>Expensive</a:t>
            </a:r>
          </a:p>
          <a:p>
            <a:pPr lvl="2"/>
            <a:r>
              <a:rPr lang="en-GB" dirty="0"/>
              <a:t>Web-based – no good for Scrum Master/project manager who travels</a:t>
            </a:r>
          </a:p>
          <a:p>
            <a:pPr lvl="2"/>
            <a:r>
              <a:rPr lang="en-GB" dirty="0"/>
              <a:t>Still under development</a:t>
            </a:r>
          </a:p>
          <a:p>
            <a:endParaRPr lang="ru-RU" dirty="0"/>
          </a:p>
        </p:txBody>
      </p:sp>
      <p:sp>
        <p:nvSpPr>
          <p:cNvPr id="3" name="Заголовок 2"/>
          <p:cNvSpPr>
            <a:spLocks noGrp="1"/>
          </p:cNvSpPr>
          <p:nvPr>
            <p:ph type="title"/>
          </p:nvPr>
        </p:nvSpPr>
        <p:spPr/>
        <p:txBody>
          <a:bodyPr/>
          <a:lstStyle/>
          <a:p>
            <a:r>
              <a:rPr lang="en-GB" dirty="0"/>
              <a:t>Scrum's </a:t>
            </a:r>
            <a:r>
              <a:rPr lang="en-GB" dirty="0" smtClean="0"/>
              <a:t>Artefacts</a:t>
            </a:r>
            <a:endParaRPr lang="ru-RU" dirty="0"/>
          </a:p>
        </p:txBody>
      </p:sp>
    </p:spTree>
    <p:extLst>
      <p:ext uri="{BB962C8B-B14F-4D97-AF65-F5344CB8AC3E}">
        <p14:creationId xmlns:p14="http://schemas.microsoft.com/office/powerpoint/2010/main" val="340682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283968" y="2675467"/>
            <a:ext cx="3996432" cy="3450696"/>
          </a:xfrm>
        </p:spPr>
        <p:txBody>
          <a:bodyPr>
            <a:normAutofit fontScale="77500" lnSpcReduction="20000"/>
          </a:bodyPr>
          <a:lstStyle/>
          <a:p>
            <a:pPr>
              <a:spcBef>
                <a:spcPct val="100000"/>
              </a:spcBef>
            </a:pPr>
            <a:r>
              <a:rPr lang="en-US" dirty="0"/>
              <a:t>The requirements</a:t>
            </a:r>
          </a:p>
          <a:p>
            <a:pPr>
              <a:spcBef>
                <a:spcPct val="100000"/>
              </a:spcBef>
            </a:pPr>
            <a:r>
              <a:rPr lang="en-US" dirty="0"/>
              <a:t>A list of all desired work on project</a:t>
            </a:r>
          </a:p>
          <a:p>
            <a:pPr>
              <a:spcBef>
                <a:spcPct val="100000"/>
              </a:spcBef>
            </a:pPr>
            <a:r>
              <a:rPr lang="en-US" dirty="0"/>
              <a:t>Ideally expressed as a list of user stories along with "story points", such that each item has value to users or customers of the product </a:t>
            </a:r>
          </a:p>
          <a:p>
            <a:pPr>
              <a:spcBef>
                <a:spcPct val="100000"/>
              </a:spcBef>
            </a:pPr>
            <a:r>
              <a:rPr lang="en-US" dirty="0"/>
              <a:t>Prioritized by the product owner</a:t>
            </a:r>
          </a:p>
          <a:p>
            <a:pPr>
              <a:spcBef>
                <a:spcPct val="100000"/>
              </a:spcBef>
            </a:pPr>
            <a:r>
              <a:rPr lang="en-US" dirty="0"/>
              <a:t>Reprioritized at start of each sprint</a:t>
            </a:r>
          </a:p>
          <a:p>
            <a:endParaRPr lang="ru-RU" dirty="0"/>
          </a:p>
        </p:txBody>
      </p:sp>
      <p:sp>
        <p:nvSpPr>
          <p:cNvPr id="3" name="Заголовок 2"/>
          <p:cNvSpPr>
            <a:spLocks noGrp="1"/>
          </p:cNvSpPr>
          <p:nvPr>
            <p:ph type="title"/>
          </p:nvPr>
        </p:nvSpPr>
        <p:spPr/>
        <p:txBody>
          <a:bodyPr/>
          <a:lstStyle/>
          <a:p>
            <a:r>
              <a:rPr lang="en-US" dirty="0"/>
              <a:t>Product Backlog</a:t>
            </a:r>
            <a:endParaRPr lang="ru-RU"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6540"/>
          <a:stretch>
            <a:fillRect/>
          </a:stretch>
        </p:blipFill>
        <p:spPr bwMode="auto">
          <a:xfrm>
            <a:off x="237456" y="2636912"/>
            <a:ext cx="4046537"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1428750" y="5085184"/>
            <a:ext cx="2525713" cy="914400"/>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defTabSz="822325">
              <a:tabLst>
                <a:tab pos="960438" algn="l"/>
              </a:tabLst>
            </a:pPr>
            <a:r>
              <a:rPr lang="en-US" sz="2400" dirty="0">
                <a:latin typeface="Gill Sans" pitchFamily="1" charset="0"/>
                <a:ea typeface="ヒラギノ角ゴ Pro W3" pitchFamily="1" charset="-128"/>
                <a:sym typeface="Gill Sans" pitchFamily="1" charset="0"/>
              </a:rPr>
              <a:t>This is the</a:t>
            </a:r>
            <a:br>
              <a:rPr lang="en-US" sz="2400" dirty="0">
                <a:latin typeface="Gill Sans" pitchFamily="1" charset="0"/>
                <a:ea typeface="ヒラギノ角ゴ Pro W3" pitchFamily="1" charset="-128"/>
                <a:sym typeface="Gill Sans" pitchFamily="1" charset="0"/>
              </a:rPr>
            </a:br>
            <a:r>
              <a:rPr lang="en-US" sz="2400" dirty="0">
                <a:latin typeface="Gill Sans" pitchFamily="1" charset="0"/>
                <a:ea typeface="ヒラギノ角ゴ Pro W3" pitchFamily="1" charset="-128"/>
                <a:sym typeface="Gill Sans" pitchFamily="1" charset="0"/>
              </a:rPr>
              <a:t>product backlog</a:t>
            </a:r>
          </a:p>
        </p:txBody>
      </p:sp>
      <p:sp>
        <p:nvSpPr>
          <p:cNvPr id="6" name="Line 5"/>
          <p:cNvSpPr>
            <a:spLocks noChangeShapeType="1"/>
          </p:cNvSpPr>
          <p:nvPr/>
        </p:nvSpPr>
        <p:spPr bwMode="auto">
          <a:xfrm>
            <a:off x="1041400" y="3933056"/>
            <a:ext cx="387350" cy="1371600"/>
          </a:xfrm>
          <a:prstGeom prst="line">
            <a:avLst/>
          </a:prstGeom>
          <a:noFill/>
          <a:ln w="38100">
            <a:solidFill>
              <a:srgbClr val="033F7F"/>
            </a:solidFill>
            <a:round/>
            <a:headEnd type="stealth" w="med" len="med"/>
            <a:tailEnd/>
          </a:ln>
          <a:extLst>
            <a:ext uri="{909E8E84-426E-40DD-AFC4-6F175D3DCCD1}">
              <a14:hiddenFill xmlns:a14="http://schemas.microsoft.com/office/drawing/2010/main">
                <a:noFill/>
              </a14:hiddenFill>
            </a:ext>
          </a:extLst>
        </p:spPr>
        <p:txBody>
          <a:bodyPr/>
          <a:lstStyle/>
          <a:p>
            <a:endParaRPr lang="ru-RU" dirty="0"/>
          </a:p>
        </p:txBody>
      </p:sp>
    </p:spTree>
    <p:extLst>
      <p:ext uri="{BB962C8B-B14F-4D97-AF65-F5344CB8AC3E}">
        <p14:creationId xmlns:p14="http://schemas.microsoft.com/office/powerpoint/2010/main" val="312019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en-US" dirty="0"/>
              <a:t>Instead of Use Cases, Agile project owners do "user stories"</a:t>
            </a:r>
          </a:p>
          <a:p>
            <a:pPr lvl="1"/>
            <a:r>
              <a:rPr lang="en-US" b="1" dirty="0"/>
              <a:t>Who </a:t>
            </a:r>
            <a:r>
              <a:rPr lang="en-US" dirty="0"/>
              <a:t>(user role) – Is this a customer, employee, admin, etc.?</a:t>
            </a:r>
          </a:p>
          <a:p>
            <a:pPr lvl="1"/>
            <a:r>
              <a:rPr lang="en-US" b="1" dirty="0"/>
              <a:t>What</a:t>
            </a:r>
            <a:r>
              <a:rPr lang="en-US" dirty="0"/>
              <a:t> (goal) – What functionality must be achieved/developed? </a:t>
            </a:r>
          </a:p>
          <a:p>
            <a:pPr lvl="1"/>
            <a:r>
              <a:rPr lang="en-US" b="1" dirty="0"/>
              <a:t>Why</a:t>
            </a:r>
            <a:r>
              <a:rPr lang="en-US" dirty="0"/>
              <a:t> (reason) – Why does user want to accomplish this goal?</a:t>
            </a:r>
          </a:p>
          <a:p>
            <a:pPr>
              <a:buFontTx/>
              <a:buNone/>
            </a:pPr>
            <a:endParaRPr lang="en-US" sz="1200" dirty="0"/>
          </a:p>
          <a:p>
            <a:pPr algn="ctr">
              <a:buFontTx/>
              <a:buNone/>
            </a:pPr>
            <a:r>
              <a:rPr lang="en-US" dirty="0"/>
              <a:t>As a </a:t>
            </a:r>
            <a:r>
              <a:rPr lang="en-US" dirty="0">
                <a:solidFill>
                  <a:srgbClr val="800000"/>
                </a:solidFill>
              </a:rPr>
              <a:t>[user role]</a:t>
            </a:r>
            <a:r>
              <a:rPr lang="en-US" dirty="0"/>
              <a:t>, I want to </a:t>
            </a:r>
            <a:r>
              <a:rPr lang="en-US" dirty="0">
                <a:solidFill>
                  <a:srgbClr val="800000"/>
                </a:solidFill>
              </a:rPr>
              <a:t>[goal]</a:t>
            </a:r>
            <a:r>
              <a:rPr lang="en-US" dirty="0"/>
              <a:t>, so I can </a:t>
            </a:r>
            <a:r>
              <a:rPr lang="en-US" dirty="0">
                <a:solidFill>
                  <a:srgbClr val="800000"/>
                </a:solidFill>
              </a:rPr>
              <a:t>[reason]</a:t>
            </a:r>
            <a:r>
              <a:rPr lang="en-US" dirty="0"/>
              <a:t>.</a:t>
            </a:r>
          </a:p>
          <a:p>
            <a:pPr>
              <a:buFontTx/>
              <a:buNone/>
            </a:pPr>
            <a:endParaRPr lang="en-US" dirty="0"/>
          </a:p>
          <a:p>
            <a:r>
              <a:rPr lang="en-US" dirty="0"/>
              <a:t>Example:</a:t>
            </a:r>
          </a:p>
          <a:p>
            <a:pPr lvl="1"/>
            <a:r>
              <a:rPr lang="en-US" dirty="0"/>
              <a:t>"As a user, I want to log in, so I can access subscriber content."</a:t>
            </a:r>
          </a:p>
          <a:p>
            <a:pPr lvl="1"/>
            <a:endParaRPr lang="en-US" dirty="0"/>
          </a:p>
          <a:p>
            <a:r>
              <a:rPr lang="en-US" b="1" dirty="0"/>
              <a:t>story points</a:t>
            </a:r>
            <a:r>
              <a:rPr lang="en-US" dirty="0"/>
              <a:t>: Rating of effort needed to implement this story</a:t>
            </a:r>
          </a:p>
          <a:p>
            <a:pPr lvl="1"/>
            <a:r>
              <a:rPr lang="en-US" dirty="0"/>
              <a:t>common scales: 1-10, shirt sizes (XS, S, M, L, XL), etc.</a:t>
            </a:r>
          </a:p>
          <a:p>
            <a:endParaRPr lang="ru-RU" dirty="0"/>
          </a:p>
        </p:txBody>
      </p:sp>
      <p:sp>
        <p:nvSpPr>
          <p:cNvPr id="3" name="Заголовок 2"/>
          <p:cNvSpPr>
            <a:spLocks noGrp="1"/>
          </p:cNvSpPr>
          <p:nvPr>
            <p:ph type="title"/>
          </p:nvPr>
        </p:nvSpPr>
        <p:spPr/>
        <p:txBody>
          <a:bodyPr/>
          <a:lstStyle/>
          <a:p>
            <a:r>
              <a:rPr lang="en-US" dirty="0"/>
              <a:t>User Stories</a:t>
            </a:r>
            <a:endParaRPr lang="ru-RU" dirty="0"/>
          </a:p>
        </p:txBody>
      </p:sp>
    </p:spTree>
    <p:extLst>
      <p:ext uri="{BB962C8B-B14F-4D97-AF65-F5344CB8AC3E}">
        <p14:creationId xmlns:p14="http://schemas.microsoft.com/office/powerpoint/2010/main" val="395300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r>
              <a:rPr lang="en-US" dirty="0"/>
              <a:t>Individuals sign up for work of their own choosing</a:t>
            </a:r>
          </a:p>
          <a:p>
            <a:pPr lvl="1"/>
            <a:r>
              <a:rPr lang="en-US" dirty="0"/>
              <a:t>Work is never assigned</a:t>
            </a:r>
          </a:p>
          <a:p>
            <a:r>
              <a:rPr lang="en-US" dirty="0"/>
              <a:t>Estimated work remaining is updated daily</a:t>
            </a:r>
          </a:p>
          <a:p>
            <a:endParaRPr lang="en-US" dirty="0"/>
          </a:p>
          <a:p>
            <a:r>
              <a:rPr lang="en-US" dirty="0"/>
              <a:t>Any team member can add, delete change sprint backlog</a:t>
            </a:r>
          </a:p>
          <a:p>
            <a:r>
              <a:rPr lang="en-US" dirty="0"/>
              <a:t>Work for the sprint emerges</a:t>
            </a:r>
          </a:p>
          <a:p>
            <a:r>
              <a:rPr lang="en-US" dirty="0"/>
              <a:t>If work is unclear, define a sprint backlog item with a larger amount of time and break it down later</a:t>
            </a:r>
          </a:p>
          <a:p>
            <a:r>
              <a:rPr lang="en-US" dirty="0"/>
              <a:t>Update work remaining as more becomes known</a:t>
            </a:r>
          </a:p>
          <a:p>
            <a:endParaRPr lang="ru-RU" dirty="0"/>
          </a:p>
        </p:txBody>
      </p:sp>
      <p:sp>
        <p:nvSpPr>
          <p:cNvPr id="3" name="Заголовок 2"/>
          <p:cNvSpPr>
            <a:spLocks noGrp="1"/>
          </p:cNvSpPr>
          <p:nvPr>
            <p:ph type="title"/>
          </p:nvPr>
        </p:nvSpPr>
        <p:spPr/>
        <p:txBody>
          <a:bodyPr/>
          <a:lstStyle/>
          <a:p>
            <a:r>
              <a:rPr lang="en-US" dirty="0"/>
              <a:t>Sprint Backlog</a:t>
            </a:r>
            <a:endParaRPr lang="ru-RU" dirty="0"/>
          </a:p>
        </p:txBody>
      </p:sp>
    </p:spTree>
    <p:extLst>
      <p:ext uri="{BB962C8B-B14F-4D97-AF65-F5344CB8AC3E}">
        <p14:creationId xmlns:p14="http://schemas.microsoft.com/office/powerpoint/2010/main" val="416145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2675467"/>
            <a:ext cx="6580253" cy="3057789"/>
          </a:xfrm>
        </p:spPr>
        <p:txBody>
          <a:bodyPr>
            <a:normAutofit fontScale="77500" lnSpcReduction="20000"/>
          </a:bodyPr>
          <a:lstStyle/>
          <a:p>
            <a:r>
              <a:rPr lang="en-US" dirty="0"/>
              <a:t>A display of what work has been completed</a:t>
            </a:r>
            <a:br>
              <a:rPr lang="en-US" dirty="0"/>
            </a:br>
            <a:r>
              <a:rPr lang="en-US" dirty="0"/>
              <a:t>and what is left to complete</a:t>
            </a:r>
          </a:p>
          <a:p>
            <a:pPr lvl="1"/>
            <a:r>
              <a:rPr lang="en-US" dirty="0"/>
              <a:t>one for each developer or work item</a:t>
            </a:r>
          </a:p>
          <a:p>
            <a:pPr lvl="1"/>
            <a:r>
              <a:rPr lang="en-US" dirty="0"/>
              <a:t>updated every day</a:t>
            </a:r>
          </a:p>
          <a:p>
            <a:pPr lvl="1"/>
            <a:r>
              <a:rPr lang="en-US" dirty="0"/>
              <a:t>(make best guess about hours/points completed each day)</a:t>
            </a:r>
          </a:p>
          <a:p>
            <a:pPr lvl="1"/>
            <a:endParaRPr lang="en-US" dirty="0"/>
          </a:p>
          <a:p>
            <a:pPr lvl="1"/>
            <a:endParaRPr lang="en-US" dirty="0"/>
          </a:p>
          <a:p>
            <a:r>
              <a:rPr lang="en-US" i="1" dirty="0"/>
              <a:t>variation:</a:t>
            </a:r>
            <a:r>
              <a:rPr lang="en-US" dirty="0"/>
              <a:t> Release burndown chart</a:t>
            </a:r>
          </a:p>
          <a:p>
            <a:pPr lvl="1"/>
            <a:r>
              <a:rPr lang="en-US" dirty="0"/>
              <a:t>shows overall progress</a:t>
            </a:r>
          </a:p>
          <a:p>
            <a:pPr lvl="1"/>
            <a:r>
              <a:rPr lang="en-US" dirty="0"/>
              <a:t>updated at end of each sprint</a:t>
            </a:r>
          </a:p>
          <a:p>
            <a:endParaRPr lang="ru-RU" dirty="0"/>
          </a:p>
        </p:txBody>
      </p:sp>
      <p:sp>
        <p:nvSpPr>
          <p:cNvPr id="3" name="Заголовок 2"/>
          <p:cNvSpPr>
            <a:spLocks noGrp="1"/>
          </p:cNvSpPr>
          <p:nvPr>
            <p:ph type="title"/>
          </p:nvPr>
        </p:nvSpPr>
        <p:spPr/>
        <p:txBody>
          <a:bodyPr/>
          <a:lstStyle/>
          <a:p>
            <a:r>
              <a:rPr lang="en-US" dirty="0"/>
              <a:t>Sprint Burndown Chart</a:t>
            </a:r>
            <a:endParaRPr lang="ru-RU" dirty="0"/>
          </a:p>
        </p:txBody>
      </p:sp>
      <p:pic>
        <p:nvPicPr>
          <p:cNvPr id="4" name="Picture 5" descr="File:SampleBurndownChart.png"/>
          <p:cNvPicPr>
            <a:picLocks noChangeAspect="1" noChangeArrowheads="1"/>
          </p:cNvPicPr>
          <p:nvPr/>
        </p:nvPicPr>
        <p:blipFill>
          <a:blip r:embed="rId3">
            <a:extLst>
              <a:ext uri="{28A0092B-C50C-407E-A947-70E740481C1C}">
                <a14:useLocalDpi xmlns:a14="http://schemas.microsoft.com/office/drawing/2010/main" val="0"/>
              </a:ext>
            </a:extLst>
          </a:blip>
          <a:srcRect r="21538"/>
          <a:stretch>
            <a:fillRect/>
          </a:stretch>
        </p:blipFill>
        <p:spPr bwMode="auto">
          <a:xfrm>
            <a:off x="5220072" y="4149080"/>
            <a:ext cx="3581400"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54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Team presents what it accomplished during the sprint</a:t>
            </a:r>
          </a:p>
          <a:p>
            <a:r>
              <a:rPr lang="en-US" dirty="0"/>
              <a:t>Typically takes the form of a demo of new features or underlying architecture</a:t>
            </a:r>
          </a:p>
          <a:p>
            <a:r>
              <a:rPr lang="en-US" dirty="0"/>
              <a:t>Informal</a:t>
            </a:r>
          </a:p>
          <a:p>
            <a:pPr lvl="1"/>
            <a:r>
              <a:rPr lang="en-US" dirty="0"/>
              <a:t>2-hour prep time rule</a:t>
            </a:r>
          </a:p>
          <a:p>
            <a:pPr lvl="1"/>
            <a:r>
              <a:rPr lang="en-US" dirty="0"/>
              <a:t>No slides</a:t>
            </a:r>
          </a:p>
          <a:p>
            <a:r>
              <a:rPr lang="en-US" dirty="0"/>
              <a:t>Whole team participates</a:t>
            </a:r>
          </a:p>
          <a:p>
            <a:r>
              <a:rPr lang="en-US" dirty="0"/>
              <a:t>Invite the world</a:t>
            </a:r>
          </a:p>
          <a:p>
            <a:endParaRPr lang="ru-RU" dirty="0"/>
          </a:p>
        </p:txBody>
      </p:sp>
      <p:sp>
        <p:nvSpPr>
          <p:cNvPr id="3" name="Заголовок 2"/>
          <p:cNvSpPr>
            <a:spLocks noGrp="1"/>
          </p:cNvSpPr>
          <p:nvPr>
            <p:ph type="title"/>
          </p:nvPr>
        </p:nvSpPr>
        <p:spPr/>
        <p:txBody>
          <a:bodyPr/>
          <a:lstStyle/>
          <a:p>
            <a:r>
              <a:rPr lang="en-US" dirty="0"/>
              <a:t>The Sprint Review</a:t>
            </a:r>
            <a:endParaRPr lang="ru-RU" dirty="0"/>
          </a:p>
        </p:txBody>
      </p:sp>
    </p:spTree>
    <p:extLst>
      <p:ext uri="{BB962C8B-B14F-4D97-AF65-F5344CB8AC3E}">
        <p14:creationId xmlns:p14="http://schemas.microsoft.com/office/powerpoint/2010/main" val="317539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altLang="uk-UA" dirty="0"/>
              <a:t>Scrum vs. Other Models</a:t>
            </a:r>
            <a:endParaRPr lang="uk-UA" dirty="0"/>
          </a:p>
        </p:txBody>
      </p:sp>
      <p:pic>
        <p:nvPicPr>
          <p:cNvPr id="4" name="Picture 4" descr="s7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2564904"/>
            <a:ext cx="640871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0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r>
              <a:rPr lang="en-GB" b="1" dirty="0"/>
              <a:t>Scrum</a:t>
            </a:r>
            <a:r>
              <a:rPr lang="en-GB" dirty="0"/>
              <a:t>:</a:t>
            </a:r>
          </a:p>
          <a:p>
            <a:pPr lvl="1"/>
            <a:r>
              <a:rPr lang="en-GB" dirty="0"/>
              <a:t>Is an agile, </a:t>
            </a:r>
            <a:r>
              <a:rPr lang="en-GB" dirty="0">
                <a:solidFill>
                  <a:schemeClr val="accent2"/>
                </a:solidFill>
              </a:rPr>
              <a:t>lightweight</a:t>
            </a:r>
            <a:r>
              <a:rPr lang="en-GB" dirty="0"/>
              <a:t> process</a:t>
            </a:r>
          </a:p>
          <a:p>
            <a:pPr lvl="1"/>
            <a:r>
              <a:rPr lang="en-GB" dirty="0"/>
              <a:t>Can </a:t>
            </a:r>
            <a:r>
              <a:rPr lang="en-GB" dirty="0">
                <a:solidFill>
                  <a:schemeClr val="accent2"/>
                </a:solidFill>
              </a:rPr>
              <a:t>manage</a:t>
            </a:r>
            <a:r>
              <a:rPr lang="en-GB" dirty="0"/>
              <a:t> and </a:t>
            </a:r>
            <a:r>
              <a:rPr lang="en-GB" dirty="0">
                <a:solidFill>
                  <a:schemeClr val="accent2"/>
                </a:solidFill>
              </a:rPr>
              <a:t>control</a:t>
            </a:r>
            <a:r>
              <a:rPr lang="en-GB" dirty="0"/>
              <a:t> software and product development</a:t>
            </a:r>
          </a:p>
          <a:p>
            <a:pPr lvl="1"/>
            <a:r>
              <a:rPr lang="en-GB" dirty="0"/>
              <a:t>Uses iterative, incremental practices</a:t>
            </a:r>
          </a:p>
          <a:p>
            <a:pPr lvl="1"/>
            <a:r>
              <a:rPr lang="en-GB" dirty="0"/>
              <a:t>Has a </a:t>
            </a:r>
            <a:r>
              <a:rPr lang="en-GB" dirty="0">
                <a:solidFill>
                  <a:schemeClr val="accent2"/>
                </a:solidFill>
              </a:rPr>
              <a:t>simple</a:t>
            </a:r>
            <a:r>
              <a:rPr lang="en-GB" dirty="0"/>
              <a:t> implementation</a:t>
            </a:r>
          </a:p>
          <a:p>
            <a:pPr lvl="1"/>
            <a:r>
              <a:rPr lang="en-GB" dirty="0"/>
              <a:t>Increases productivity</a:t>
            </a:r>
          </a:p>
          <a:p>
            <a:pPr lvl="1"/>
            <a:r>
              <a:rPr lang="en-GB" dirty="0"/>
              <a:t>Reduces </a:t>
            </a:r>
            <a:r>
              <a:rPr lang="en-GB" dirty="0">
                <a:solidFill>
                  <a:schemeClr val="accent2"/>
                </a:solidFill>
              </a:rPr>
              <a:t>time to benefits</a:t>
            </a:r>
          </a:p>
          <a:p>
            <a:pPr lvl="1"/>
            <a:r>
              <a:rPr lang="en-GB" dirty="0"/>
              <a:t>Embraces </a:t>
            </a:r>
            <a:r>
              <a:rPr lang="en-GB" dirty="0">
                <a:solidFill>
                  <a:schemeClr val="accent2"/>
                </a:solidFill>
              </a:rPr>
              <a:t>adaptive</a:t>
            </a:r>
            <a:r>
              <a:rPr lang="en-GB" dirty="0"/>
              <a:t>, empirical systems development</a:t>
            </a:r>
          </a:p>
          <a:p>
            <a:pPr lvl="1"/>
            <a:r>
              <a:rPr lang="en-GB" dirty="0"/>
              <a:t>Is not restricted to software development projects</a:t>
            </a:r>
          </a:p>
          <a:p>
            <a:pPr lvl="1"/>
            <a:endParaRPr lang="en-GB" dirty="0"/>
          </a:p>
          <a:p>
            <a:pPr lvl="1"/>
            <a:r>
              <a:rPr lang="en-GB" dirty="0"/>
              <a:t>Embraces the </a:t>
            </a:r>
            <a:r>
              <a:rPr lang="en-GB" dirty="0">
                <a:solidFill>
                  <a:schemeClr val="accent2"/>
                </a:solidFill>
              </a:rPr>
              <a:t>opposite of the waterfall</a:t>
            </a:r>
            <a:r>
              <a:rPr lang="en-GB" dirty="0"/>
              <a:t> approach…</a:t>
            </a:r>
          </a:p>
          <a:p>
            <a:endParaRPr lang="ru-RU" dirty="0"/>
          </a:p>
        </p:txBody>
      </p:sp>
      <p:sp>
        <p:nvSpPr>
          <p:cNvPr id="2" name="Заголовок 1"/>
          <p:cNvSpPr>
            <a:spLocks noGrp="1"/>
          </p:cNvSpPr>
          <p:nvPr>
            <p:ph type="title"/>
          </p:nvPr>
        </p:nvSpPr>
        <p:spPr/>
        <p:txBody>
          <a:bodyPr/>
          <a:lstStyle/>
          <a:p>
            <a:r>
              <a:rPr lang="en-GB" dirty="0"/>
              <a:t>What is Scrum?</a:t>
            </a:r>
            <a:endParaRPr lang="ru-RU" dirty="0"/>
          </a:p>
        </p:txBody>
      </p:sp>
    </p:spTree>
    <p:extLst>
      <p:ext uri="{BB962C8B-B14F-4D97-AF65-F5344CB8AC3E}">
        <p14:creationId xmlns:p14="http://schemas.microsoft.com/office/powerpoint/2010/main" val="241117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75568" y="290308"/>
            <a:ext cx="3574901" cy="1002440"/>
          </a:xfrm>
        </p:spPr>
        <p:txBody>
          <a:bodyPr/>
          <a:lstStyle/>
          <a:p>
            <a:pPr eaLnBrk="1" hangingPunct="1">
              <a:defRPr/>
            </a:pPr>
            <a:r>
              <a:rPr lang="en-US" dirty="0">
                <a:sym typeface="Gill Sans" charset="0"/>
              </a:rPr>
              <a:t>Scrum</a:t>
            </a:r>
          </a:p>
        </p:txBody>
      </p:sp>
      <p:grpSp>
        <p:nvGrpSpPr>
          <p:cNvPr id="16386" name="Group 2"/>
          <p:cNvGrpSpPr>
            <a:grpSpLocks/>
          </p:cNvGrpSpPr>
          <p:nvPr/>
        </p:nvGrpSpPr>
        <p:grpSpPr bwMode="auto">
          <a:xfrm>
            <a:off x="560070" y="4789170"/>
            <a:ext cx="1508760" cy="560070"/>
            <a:chOff x="0" y="0"/>
            <a:chExt cx="1056" cy="392"/>
          </a:xfrm>
        </p:grpSpPr>
        <p:pic>
          <p:nvPicPr>
            <p:cNvPr id="266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3" name="Rectangle 4"/>
            <p:cNvSpPr>
              <a:spLocks/>
            </p:cNvSpPr>
            <p:nvPr/>
          </p:nvSpPr>
          <p:spPr bwMode="auto">
            <a:xfrm>
              <a:off x="335" y="122"/>
              <a:ext cx="54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Cancel</a:t>
              </a:r>
            </a:p>
          </p:txBody>
        </p:sp>
      </p:grpSp>
      <p:grpSp>
        <p:nvGrpSpPr>
          <p:cNvPr id="16389" name="Group 5"/>
          <p:cNvGrpSpPr>
            <a:grpSpLocks/>
          </p:cNvGrpSpPr>
          <p:nvPr/>
        </p:nvGrpSpPr>
        <p:grpSpPr bwMode="auto">
          <a:xfrm>
            <a:off x="834390" y="4389120"/>
            <a:ext cx="1508760" cy="560070"/>
            <a:chOff x="0" y="0"/>
            <a:chExt cx="1056" cy="392"/>
          </a:xfrm>
        </p:grpSpPr>
        <p:pic>
          <p:nvPicPr>
            <p:cNvPr id="266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1" name="Rectangle 7"/>
            <p:cNvSpPr>
              <a:spLocks/>
            </p:cNvSpPr>
            <p:nvPr/>
          </p:nvSpPr>
          <p:spPr bwMode="auto">
            <a:xfrm>
              <a:off x="230" y="122"/>
              <a:ext cx="77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Gift wrap</a:t>
              </a:r>
            </a:p>
          </p:txBody>
        </p:sp>
      </p:grpSp>
      <p:grpSp>
        <p:nvGrpSpPr>
          <p:cNvPr id="16392" name="Group 8"/>
          <p:cNvGrpSpPr>
            <a:grpSpLocks/>
          </p:cNvGrpSpPr>
          <p:nvPr/>
        </p:nvGrpSpPr>
        <p:grpSpPr bwMode="auto">
          <a:xfrm>
            <a:off x="560070" y="3977640"/>
            <a:ext cx="1508760" cy="560070"/>
            <a:chOff x="0" y="0"/>
            <a:chExt cx="1056" cy="392"/>
          </a:xfrm>
        </p:grpSpPr>
        <p:pic>
          <p:nvPicPr>
            <p:cNvPr id="266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9" name="Rectangle 10"/>
            <p:cNvSpPr>
              <a:spLocks/>
            </p:cNvSpPr>
            <p:nvPr/>
          </p:nvSpPr>
          <p:spPr bwMode="auto">
            <a:xfrm>
              <a:off x="331" y="122"/>
              <a:ext cx="57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Return</a:t>
              </a:r>
            </a:p>
          </p:txBody>
        </p:sp>
      </p:grpSp>
      <p:grpSp>
        <p:nvGrpSpPr>
          <p:cNvPr id="16395" name="Group 11"/>
          <p:cNvGrpSpPr>
            <a:grpSpLocks/>
          </p:cNvGrpSpPr>
          <p:nvPr/>
        </p:nvGrpSpPr>
        <p:grpSpPr bwMode="auto">
          <a:xfrm>
            <a:off x="4160520" y="1691640"/>
            <a:ext cx="2548890" cy="2137410"/>
            <a:chOff x="0" y="0"/>
            <a:chExt cx="1784" cy="1496"/>
          </a:xfrm>
        </p:grpSpPr>
        <p:pic>
          <p:nvPicPr>
            <p:cNvPr id="266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84"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7" name="Rectangle 13"/>
            <p:cNvSpPr>
              <a:spLocks/>
            </p:cNvSpPr>
            <p:nvPr/>
          </p:nvSpPr>
          <p:spPr bwMode="auto">
            <a:xfrm>
              <a:off x="403" y="371"/>
              <a:ext cx="82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Sprint</a:t>
              </a:r>
            </a:p>
            <a:p>
              <a:r>
                <a:rPr lang="en-US" sz="2200" dirty="0"/>
                <a:t>2-4 weeks</a:t>
              </a:r>
            </a:p>
          </p:txBody>
        </p:sp>
      </p:grpSp>
      <p:grpSp>
        <p:nvGrpSpPr>
          <p:cNvPr id="16398" name="Group 14"/>
          <p:cNvGrpSpPr>
            <a:grpSpLocks/>
          </p:cNvGrpSpPr>
          <p:nvPr/>
        </p:nvGrpSpPr>
        <p:grpSpPr bwMode="auto">
          <a:xfrm>
            <a:off x="948690" y="2803208"/>
            <a:ext cx="1508760" cy="900112"/>
            <a:chOff x="0" y="18"/>
            <a:chExt cx="1056" cy="630"/>
          </a:xfrm>
        </p:grpSpPr>
        <p:pic>
          <p:nvPicPr>
            <p:cNvPr id="2665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4" name="Rectangle 16"/>
            <p:cNvSpPr>
              <a:spLocks/>
            </p:cNvSpPr>
            <p:nvPr/>
          </p:nvSpPr>
          <p:spPr bwMode="auto">
            <a:xfrm>
              <a:off x="331" y="378"/>
              <a:ext cx="57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Return</a:t>
              </a:r>
            </a:p>
          </p:txBody>
        </p:sp>
        <p:sp>
          <p:nvSpPr>
            <p:cNvPr id="26655" name="Rectangle 17"/>
            <p:cNvSpPr>
              <a:spLocks/>
            </p:cNvSpPr>
            <p:nvPr/>
          </p:nvSpPr>
          <p:spPr bwMode="auto">
            <a:xfrm>
              <a:off x="115" y="18"/>
              <a:ext cx="90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Sprint goal</a:t>
              </a:r>
            </a:p>
          </p:txBody>
        </p:sp>
      </p:grpSp>
      <p:grpSp>
        <p:nvGrpSpPr>
          <p:cNvPr id="16402" name="Group 18"/>
          <p:cNvGrpSpPr>
            <a:grpSpLocks/>
          </p:cNvGrpSpPr>
          <p:nvPr/>
        </p:nvGrpSpPr>
        <p:grpSpPr bwMode="auto">
          <a:xfrm>
            <a:off x="2526030" y="3268980"/>
            <a:ext cx="1990249" cy="1120140"/>
            <a:chOff x="0" y="0"/>
            <a:chExt cx="1393" cy="784"/>
          </a:xfrm>
        </p:grpSpPr>
        <p:pic>
          <p:nvPicPr>
            <p:cNvPr id="26651"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2" name="Rectangle 20"/>
            <p:cNvSpPr>
              <a:spLocks/>
            </p:cNvSpPr>
            <p:nvPr/>
          </p:nvSpPr>
          <p:spPr bwMode="auto">
            <a:xfrm>
              <a:off x="321" y="288"/>
              <a:ext cx="107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p>
              <a:r>
                <a:rPr lang="en-US" sz="2200" dirty="0"/>
                <a:t>Sprint backlog</a:t>
              </a:r>
            </a:p>
          </p:txBody>
        </p:sp>
      </p:grpSp>
      <p:grpSp>
        <p:nvGrpSpPr>
          <p:cNvPr id="16405" name="Group 21"/>
          <p:cNvGrpSpPr>
            <a:grpSpLocks/>
          </p:cNvGrpSpPr>
          <p:nvPr/>
        </p:nvGrpSpPr>
        <p:grpSpPr bwMode="auto">
          <a:xfrm>
            <a:off x="6506528" y="2937510"/>
            <a:ext cx="2480450" cy="1573054"/>
            <a:chOff x="53" y="0"/>
            <a:chExt cx="1735" cy="1101"/>
          </a:xfrm>
        </p:grpSpPr>
        <p:pic>
          <p:nvPicPr>
            <p:cNvPr id="2664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 y="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0" name="Rectangle 23"/>
            <p:cNvSpPr>
              <a:spLocks/>
            </p:cNvSpPr>
            <p:nvPr/>
          </p:nvSpPr>
          <p:spPr bwMode="auto">
            <a:xfrm>
              <a:off x="53" y="627"/>
              <a:ext cx="173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Potentially shippable</a:t>
              </a:r>
            </a:p>
            <a:p>
              <a:r>
                <a:rPr lang="en-US" sz="2200" dirty="0"/>
                <a:t>product increment</a:t>
              </a:r>
            </a:p>
          </p:txBody>
        </p:sp>
      </p:grpSp>
      <p:sp>
        <p:nvSpPr>
          <p:cNvPr id="26633" name="Rectangle 24"/>
          <p:cNvSpPr>
            <a:spLocks/>
          </p:cNvSpPr>
          <p:nvPr/>
        </p:nvSpPr>
        <p:spPr bwMode="auto">
          <a:xfrm>
            <a:off x="1134428" y="5307867"/>
            <a:ext cx="94577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Product</a:t>
            </a:r>
          </a:p>
          <a:p>
            <a:r>
              <a:rPr lang="en-US" sz="2200" dirty="0"/>
              <a:t>backlog</a:t>
            </a:r>
          </a:p>
        </p:txBody>
      </p:sp>
      <p:grpSp>
        <p:nvGrpSpPr>
          <p:cNvPr id="16409" name="Group 25"/>
          <p:cNvGrpSpPr>
            <a:grpSpLocks/>
          </p:cNvGrpSpPr>
          <p:nvPr/>
        </p:nvGrpSpPr>
        <p:grpSpPr bwMode="auto">
          <a:xfrm>
            <a:off x="2594610" y="4789170"/>
            <a:ext cx="1508760" cy="560070"/>
            <a:chOff x="0" y="0"/>
            <a:chExt cx="1056" cy="392"/>
          </a:xfrm>
        </p:grpSpPr>
        <p:pic>
          <p:nvPicPr>
            <p:cNvPr id="2664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8" name="Rectangle 27"/>
            <p:cNvSpPr>
              <a:spLocks/>
            </p:cNvSpPr>
            <p:nvPr/>
          </p:nvSpPr>
          <p:spPr bwMode="auto">
            <a:xfrm>
              <a:off x="246" y="122"/>
              <a:ext cx="73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Coupons</a:t>
              </a:r>
            </a:p>
          </p:txBody>
        </p:sp>
      </p:grpSp>
      <p:grpSp>
        <p:nvGrpSpPr>
          <p:cNvPr id="16412" name="Group 28"/>
          <p:cNvGrpSpPr>
            <a:grpSpLocks/>
          </p:cNvGrpSpPr>
          <p:nvPr/>
        </p:nvGrpSpPr>
        <p:grpSpPr bwMode="auto">
          <a:xfrm>
            <a:off x="560070" y="4789170"/>
            <a:ext cx="1508760" cy="560070"/>
            <a:chOff x="0" y="0"/>
            <a:chExt cx="1056" cy="392"/>
          </a:xfrm>
        </p:grpSpPr>
        <p:pic>
          <p:nvPicPr>
            <p:cNvPr id="266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6" name="Rectangle 30"/>
            <p:cNvSpPr>
              <a:spLocks/>
            </p:cNvSpPr>
            <p:nvPr/>
          </p:nvSpPr>
          <p:spPr bwMode="auto">
            <a:xfrm>
              <a:off x="230" y="122"/>
              <a:ext cx="77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Gift wrap</a:t>
              </a:r>
            </a:p>
          </p:txBody>
        </p:sp>
      </p:grpSp>
      <p:grpSp>
        <p:nvGrpSpPr>
          <p:cNvPr id="16415" name="Group 31"/>
          <p:cNvGrpSpPr>
            <a:grpSpLocks/>
          </p:cNvGrpSpPr>
          <p:nvPr/>
        </p:nvGrpSpPr>
        <p:grpSpPr bwMode="auto">
          <a:xfrm>
            <a:off x="834390" y="4389120"/>
            <a:ext cx="1508760" cy="560070"/>
            <a:chOff x="0" y="0"/>
            <a:chExt cx="1056" cy="392"/>
          </a:xfrm>
        </p:grpSpPr>
        <p:pic>
          <p:nvPicPr>
            <p:cNvPr id="26643"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4" name="Rectangle 33"/>
            <p:cNvSpPr>
              <a:spLocks/>
            </p:cNvSpPr>
            <p:nvPr/>
          </p:nvSpPr>
          <p:spPr bwMode="auto">
            <a:xfrm>
              <a:off x="246" y="122"/>
              <a:ext cx="73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Coupons</a:t>
              </a:r>
            </a:p>
          </p:txBody>
        </p:sp>
      </p:grpSp>
      <p:grpSp>
        <p:nvGrpSpPr>
          <p:cNvPr id="16418" name="Group 34"/>
          <p:cNvGrpSpPr>
            <a:grpSpLocks/>
          </p:cNvGrpSpPr>
          <p:nvPr/>
        </p:nvGrpSpPr>
        <p:grpSpPr bwMode="auto">
          <a:xfrm>
            <a:off x="560070" y="3977640"/>
            <a:ext cx="1508760" cy="560070"/>
            <a:chOff x="0" y="0"/>
            <a:chExt cx="1056" cy="392"/>
          </a:xfrm>
        </p:grpSpPr>
        <p:pic>
          <p:nvPicPr>
            <p:cNvPr id="26641"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2" name="Rectangle 36"/>
            <p:cNvSpPr>
              <a:spLocks/>
            </p:cNvSpPr>
            <p:nvPr/>
          </p:nvSpPr>
          <p:spPr bwMode="auto">
            <a:xfrm>
              <a:off x="335" y="122"/>
              <a:ext cx="54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Cancel</a:t>
              </a:r>
            </a:p>
          </p:txBody>
        </p:sp>
      </p:grpSp>
      <p:grpSp>
        <p:nvGrpSpPr>
          <p:cNvPr id="16421" name="Group 37"/>
          <p:cNvGrpSpPr>
            <a:grpSpLocks/>
          </p:cNvGrpSpPr>
          <p:nvPr/>
        </p:nvGrpSpPr>
        <p:grpSpPr bwMode="auto">
          <a:xfrm>
            <a:off x="4354830" y="791528"/>
            <a:ext cx="1223010" cy="1334452"/>
            <a:chOff x="0" y="18"/>
            <a:chExt cx="856" cy="934"/>
          </a:xfrm>
        </p:grpSpPr>
        <p:pic>
          <p:nvPicPr>
            <p:cNvPr id="26639"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64"/>
              <a:ext cx="85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0" name="Rectangle 39"/>
            <p:cNvSpPr>
              <a:spLocks/>
            </p:cNvSpPr>
            <p:nvPr/>
          </p:nvSpPr>
          <p:spPr bwMode="auto">
            <a:xfrm>
              <a:off x="86" y="18"/>
              <a:ext cx="71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p>
              <a:r>
                <a:rPr lang="en-US" sz="2200" dirty="0"/>
                <a:t>24 hours</a:t>
              </a:r>
            </a:p>
          </p:txBody>
        </p:sp>
      </p:grpSp>
    </p:spTree>
    <p:extLst>
      <p:ext uri="{BB962C8B-B14F-4D97-AF65-F5344CB8AC3E}">
        <p14:creationId xmlns:p14="http://schemas.microsoft.com/office/powerpoint/2010/main" val="3206134868"/>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animEffect transition="in" filter="wipe(left)">
                                      <p:cBhvr>
                                        <p:cTn id="7" dur="500"/>
                                        <p:tgtEl>
                                          <p:spTgt spid="16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16392"/>
                                        </p:tgtEl>
                                      </p:cBhvr>
                                    </p:animEffect>
                                    <p:set>
                                      <p:cBhvr>
                                        <p:cTn id="12" dur="1" fill="hold">
                                          <p:stCondLst>
                                            <p:cond delay="499"/>
                                          </p:stCondLst>
                                        </p:cTn>
                                        <p:tgtEl>
                                          <p:spTgt spid="16392"/>
                                        </p:tgtEl>
                                        <p:attrNameLst>
                                          <p:attrName>style.visibility</p:attrName>
                                        </p:attrNameLst>
                                      </p:cBhvr>
                                      <p:to>
                                        <p:strVal val="hidden"/>
                                      </p:to>
                                    </p:se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6398"/>
                                        </p:tgtEl>
                                        <p:attrNameLst>
                                          <p:attrName>style.visibility</p:attrName>
                                        </p:attrNameLst>
                                      </p:cBhvr>
                                      <p:to>
                                        <p:strVal val="visible"/>
                                      </p:to>
                                    </p:set>
                                    <p:animEffect transition="in" filter="fade">
                                      <p:cBhvr>
                                        <p:cTn id="16" dur="500"/>
                                        <p:tgtEl>
                                          <p:spTgt spid="163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6402"/>
                                        </p:tgtEl>
                                        <p:attrNameLst>
                                          <p:attrName>style.visibility</p:attrName>
                                        </p:attrNameLst>
                                      </p:cBhvr>
                                      <p:to>
                                        <p:strVal val="visible"/>
                                      </p:to>
                                    </p:set>
                                    <p:animEffect transition="in" filter="fade">
                                      <p:cBhvr>
                                        <p:cTn id="21" dur="500"/>
                                        <p:tgtEl>
                                          <p:spTgt spid="164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16405"/>
                                        </p:tgtEl>
                                        <p:attrNameLst>
                                          <p:attrName>style.visibility</p:attrName>
                                        </p:attrNameLst>
                                      </p:cBhvr>
                                      <p:to>
                                        <p:strVal val="visible"/>
                                      </p:to>
                                    </p:set>
                                    <p:anim calcmode="lin" valueType="num">
                                      <p:cBhvr additive="base">
                                        <p:cTn id="26" dur="500" fill="hold"/>
                                        <p:tgtEl>
                                          <p:spTgt spid="16405"/>
                                        </p:tgtEl>
                                        <p:attrNameLst>
                                          <p:attrName>ppt_x</p:attrName>
                                        </p:attrNameLst>
                                      </p:cBhvr>
                                      <p:tavLst>
                                        <p:tav tm="0">
                                          <p:val>
                                            <p:strVal val="1+#ppt_w/2"/>
                                          </p:val>
                                        </p:tav>
                                        <p:tav tm="100000">
                                          <p:val>
                                            <p:strVal val="#ppt_x"/>
                                          </p:val>
                                        </p:tav>
                                      </p:tavLst>
                                    </p:anim>
                                    <p:anim calcmode="lin" valueType="num">
                                      <p:cBhvr additive="base">
                                        <p:cTn id="27" dur="500" fill="hold"/>
                                        <p:tgtEl>
                                          <p:spTgt spid="1640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16409"/>
                                        </p:tgtEl>
                                        <p:attrNameLst>
                                          <p:attrName>style.visibility</p:attrName>
                                        </p:attrNameLst>
                                      </p:cBhvr>
                                      <p:to>
                                        <p:strVal val="visible"/>
                                      </p:to>
                                    </p:set>
                                    <p:anim calcmode="lin" valueType="num">
                                      <p:cBhvr additive="base">
                                        <p:cTn id="32" dur="500" fill="hold"/>
                                        <p:tgtEl>
                                          <p:spTgt spid="16409"/>
                                        </p:tgtEl>
                                        <p:attrNameLst>
                                          <p:attrName>ppt_x</p:attrName>
                                        </p:attrNameLst>
                                      </p:cBhvr>
                                      <p:tavLst>
                                        <p:tav tm="0">
                                          <p:val>
                                            <p:strVal val="1+#ppt_w/2"/>
                                          </p:val>
                                        </p:tav>
                                        <p:tav tm="100000">
                                          <p:val>
                                            <p:strVal val="#ppt_x"/>
                                          </p:val>
                                        </p:tav>
                                      </p:tavLst>
                                    </p:anim>
                                    <p:anim calcmode="lin" valueType="num">
                                      <p:cBhvr additive="base">
                                        <p:cTn id="33" dur="500" fill="hold"/>
                                        <p:tgtEl>
                                          <p:spTgt spid="1640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nodeType="clickEffect">
                                  <p:stCondLst>
                                    <p:cond delay="0"/>
                                  </p:stCondLst>
                                  <p:childTnLst>
                                    <p:animEffect transition="out" filter="fade">
                                      <p:cBhvr>
                                        <p:cTn id="37" dur="500"/>
                                        <p:tgtEl>
                                          <p:spTgt spid="16386"/>
                                        </p:tgtEl>
                                      </p:cBhvr>
                                    </p:animEffect>
                                    <p:set>
                                      <p:cBhvr>
                                        <p:cTn id="38" dur="1" fill="hold">
                                          <p:stCondLst>
                                            <p:cond delay="499"/>
                                          </p:stCondLst>
                                        </p:cTn>
                                        <p:tgtEl>
                                          <p:spTgt spid="16386"/>
                                        </p:tgtEl>
                                        <p:attrNameLst>
                                          <p:attrName>style.visibility</p:attrName>
                                        </p:attrNameLst>
                                      </p:cBhvr>
                                      <p:to>
                                        <p:strVal val="hidden"/>
                                      </p:to>
                                    </p:set>
                                  </p:childTnLst>
                                </p:cTn>
                              </p:par>
                            </p:childTnLst>
                          </p:cTn>
                        </p:par>
                        <p:par>
                          <p:cTn id="39" fill="hold" nodeType="afterGroup">
                            <p:stCondLst>
                              <p:cond delay="500"/>
                            </p:stCondLst>
                            <p:childTnLst>
                              <p:par>
                                <p:cTn id="40" presetID="10" presetClass="entr" presetSubtype="0" fill="hold" nodeType="afterEffect">
                                  <p:stCondLst>
                                    <p:cond delay="500"/>
                                  </p:stCondLst>
                                  <p:childTnLst>
                                    <p:set>
                                      <p:cBhvr>
                                        <p:cTn id="41" dur="1" fill="hold">
                                          <p:stCondLst>
                                            <p:cond delay="0"/>
                                          </p:stCondLst>
                                        </p:cTn>
                                        <p:tgtEl>
                                          <p:spTgt spid="16418"/>
                                        </p:tgtEl>
                                        <p:attrNameLst>
                                          <p:attrName>style.visibility</p:attrName>
                                        </p:attrNameLst>
                                      </p:cBhvr>
                                      <p:to>
                                        <p:strVal val="visible"/>
                                      </p:to>
                                    </p:set>
                                    <p:animEffect transition="in" filter="fade">
                                      <p:cBhvr>
                                        <p:cTn id="42" dur="500"/>
                                        <p:tgtEl>
                                          <p:spTgt spid="16418"/>
                                        </p:tgtEl>
                                      </p:cBhvr>
                                    </p:animEffect>
                                  </p:childTnLst>
                                </p:cTn>
                              </p:par>
                            </p:childTnLst>
                          </p:cTn>
                        </p:par>
                        <p:par>
                          <p:cTn id="43" fill="hold" nodeType="afterGroup">
                            <p:stCondLst>
                              <p:cond delay="1500"/>
                            </p:stCondLst>
                            <p:childTnLst>
                              <p:par>
                                <p:cTn id="44" presetID="10" presetClass="exit" presetSubtype="0" fill="hold" nodeType="afterEffect">
                                  <p:stCondLst>
                                    <p:cond delay="500"/>
                                  </p:stCondLst>
                                  <p:childTnLst>
                                    <p:animEffect transition="out" filter="fade">
                                      <p:cBhvr>
                                        <p:cTn id="45" dur="500"/>
                                        <p:tgtEl>
                                          <p:spTgt spid="16389"/>
                                        </p:tgtEl>
                                      </p:cBhvr>
                                    </p:animEffect>
                                    <p:set>
                                      <p:cBhvr>
                                        <p:cTn id="46" dur="1" fill="hold">
                                          <p:stCondLst>
                                            <p:cond delay="499"/>
                                          </p:stCondLst>
                                        </p:cTn>
                                        <p:tgtEl>
                                          <p:spTgt spid="16389"/>
                                        </p:tgtEl>
                                        <p:attrNameLst>
                                          <p:attrName>style.visibility</p:attrName>
                                        </p:attrNameLst>
                                      </p:cBhvr>
                                      <p:to>
                                        <p:strVal val="hidden"/>
                                      </p:to>
                                    </p:set>
                                  </p:childTnLst>
                                </p:cTn>
                              </p:par>
                            </p:childTnLst>
                          </p:cTn>
                        </p:par>
                        <p:par>
                          <p:cTn id="47" fill="hold" nodeType="afterGroup">
                            <p:stCondLst>
                              <p:cond delay="2500"/>
                            </p:stCondLst>
                            <p:childTnLst>
                              <p:par>
                                <p:cTn id="48" presetID="10" presetClass="entr" presetSubtype="0" fill="hold" nodeType="afterEffect">
                                  <p:stCondLst>
                                    <p:cond delay="500"/>
                                  </p:stCondLst>
                                  <p:childTnLst>
                                    <p:set>
                                      <p:cBhvr>
                                        <p:cTn id="49" dur="1" fill="hold">
                                          <p:stCondLst>
                                            <p:cond delay="0"/>
                                          </p:stCondLst>
                                        </p:cTn>
                                        <p:tgtEl>
                                          <p:spTgt spid="16412"/>
                                        </p:tgtEl>
                                        <p:attrNameLst>
                                          <p:attrName>style.visibility</p:attrName>
                                        </p:attrNameLst>
                                      </p:cBhvr>
                                      <p:to>
                                        <p:strVal val="visible"/>
                                      </p:to>
                                    </p:set>
                                    <p:animEffect transition="in" filter="fade">
                                      <p:cBhvr>
                                        <p:cTn id="50" dur="500"/>
                                        <p:tgtEl>
                                          <p:spTgt spid="16412"/>
                                        </p:tgtEl>
                                      </p:cBhvr>
                                    </p:animEffect>
                                  </p:childTnLst>
                                </p:cTn>
                              </p:par>
                            </p:childTnLst>
                          </p:cTn>
                        </p:par>
                        <p:par>
                          <p:cTn id="51" fill="hold" nodeType="afterGroup">
                            <p:stCondLst>
                              <p:cond delay="3500"/>
                            </p:stCondLst>
                            <p:childTnLst>
                              <p:par>
                                <p:cTn id="52" presetID="10" presetClass="exit" presetSubtype="0" fill="hold" nodeType="afterEffect">
                                  <p:stCondLst>
                                    <p:cond delay="500"/>
                                  </p:stCondLst>
                                  <p:childTnLst>
                                    <p:animEffect transition="out" filter="fade">
                                      <p:cBhvr>
                                        <p:cTn id="53" dur="500"/>
                                        <p:tgtEl>
                                          <p:spTgt spid="16409"/>
                                        </p:tgtEl>
                                      </p:cBhvr>
                                    </p:animEffect>
                                    <p:set>
                                      <p:cBhvr>
                                        <p:cTn id="54" dur="1" fill="hold">
                                          <p:stCondLst>
                                            <p:cond delay="499"/>
                                          </p:stCondLst>
                                        </p:cTn>
                                        <p:tgtEl>
                                          <p:spTgt spid="16409"/>
                                        </p:tgtEl>
                                        <p:attrNameLst>
                                          <p:attrName>style.visibility</p:attrName>
                                        </p:attrNameLst>
                                      </p:cBhvr>
                                      <p:to>
                                        <p:strVal val="hidden"/>
                                      </p:to>
                                    </p:set>
                                  </p:childTnLst>
                                </p:cTn>
                              </p:par>
                            </p:childTnLst>
                          </p:cTn>
                        </p:par>
                        <p:par>
                          <p:cTn id="55" fill="hold" nodeType="afterGroup">
                            <p:stCondLst>
                              <p:cond delay="4500"/>
                            </p:stCondLst>
                            <p:childTnLst>
                              <p:par>
                                <p:cTn id="56" presetID="10" presetClass="entr" presetSubtype="0" fill="hold" nodeType="afterEffect">
                                  <p:stCondLst>
                                    <p:cond delay="500"/>
                                  </p:stCondLst>
                                  <p:childTnLst>
                                    <p:set>
                                      <p:cBhvr>
                                        <p:cTn id="57" dur="1" fill="hold">
                                          <p:stCondLst>
                                            <p:cond delay="0"/>
                                          </p:stCondLst>
                                        </p:cTn>
                                        <p:tgtEl>
                                          <p:spTgt spid="16415"/>
                                        </p:tgtEl>
                                        <p:attrNameLst>
                                          <p:attrName>style.visibility</p:attrName>
                                        </p:attrNameLst>
                                      </p:cBhvr>
                                      <p:to>
                                        <p:strVal val="visible"/>
                                      </p:to>
                                    </p:set>
                                    <p:animEffect transition="in" filter="fade">
                                      <p:cBhvr>
                                        <p:cTn id="58" dur="500"/>
                                        <p:tgtEl>
                                          <p:spTgt spid="1641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nodeType="clickEffect">
                                  <p:stCondLst>
                                    <p:cond delay="0"/>
                                  </p:stCondLst>
                                  <p:childTnLst>
                                    <p:set>
                                      <p:cBhvr>
                                        <p:cTn id="62" dur="1" fill="hold">
                                          <p:stCondLst>
                                            <p:cond delay="0"/>
                                          </p:stCondLst>
                                        </p:cTn>
                                        <p:tgtEl>
                                          <p:spTgt spid="16421"/>
                                        </p:tgtEl>
                                        <p:attrNameLst>
                                          <p:attrName>style.visibility</p:attrName>
                                        </p:attrNameLst>
                                      </p:cBhvr>
                                      <p:to>
                                        <p:strVal val="visible"/>
                                      </p:to>
                                    </p:set>
                                    <p:anim calcmode="lin" valueType="num">
                                      <p:cBhvr>
                                        <p:cTn id="63" dur="500" fill="hold"/>
                                        <p:tgtEl>
                                          <p:spTgt spid="16421"/>
                                        </p:tgtEl>
                                        <p:attrNameLst>
                                          <p:attrName>ppt_w</p:attrName>
                                        </p:attrNameLst>
                                      </p:cBhvr>
                                      <p:tavLst>
                                        <p:tav tm="0">
                                          <p:val>
                                            <p:fltVal val="0"/>
                                          </p:val>
                                        </p:tav>
                                        <p:tav tm="100000">
                                          <p:val>
                                            <p:strVal val="#ppt_w"/>
                                          </p:val>
                                        </p:tav>
                                      </p:tavLst>
                                    </p:anim>
                                    <p:anim calcmode="lin" valueType="num">
                                      <p:cBhvr>
                                        <p:cTn id="64" dur="500" fill="hold"/>
                                        <p:tgtEl>
                                          <p:spTgt spid="164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20000"/>
          </a:bodyPr>
          <a:lstStyle/>
          <a:p>
            <a:pPr lvl="1" defTabSz="1028700">
              <a:lnSpc>
                <a:spcPct val="90000"/>
              </a:lnSpc>
              <a:tabLst>
                <a:tab pos="2171700" algn="l"/>
              </a:tabLst>
            </a:pPr>
            <a:r>
              <a:rPr lang="en-GB" dirty="0"/>
              <a:t>Product Owner</a:t>
            </a:r>
          </a:p>
          <a:p>
            <a:pPr lvl="2" defTabSz="1028700">
              <a:lnSpc>
                <a:spcPct val="90000"/>
              </a:lnSpc>
              <a:tabLst>
                <a:tab pos="2171700" algn="l"/>
              </a:tabLst>
            </a:pPr>
            <a:r>
              <a:rPr lang="en-US" sz="1800" dirty="0"/>
              <a:t>Possibly a Product Manager or Project Sponsor</a:t>
            </a:r>
          </a:p>
          <a:p>
            <a:pPr lvl="2" defTabSz="1028700">
              <a:lnSpc>
                <a:spcPct val="90000"/>
              </a:lnSpc>
              <a:tabLst>
                <a:tab pos="2171700" algn="l"/>
              </a:tabLst>
            </a:pPr>
            <a:r>
              <a:rPr lang="en-GB" sz="1800" dirty="0"/>
              <a:t>Decides features, release date, prioritization, $$$</a:t>
            </a:r>
          </a:p>
          <a:p>
            <a:pPr lvl="2" defTabSz="1028700">
              <a:lnSpc>
                <a:spcPct val="90000"/>
              </a:lnSpc>
              <a:tabLst>
                <a:tab pos="2171700" algn="l"/>
              </a:tabLst>
            </a:pPr>
            <a:endParaRPr lang="en-GB" sz="1200" dirty="0"/>
          </a:p>
          <a:p>
            <a:pPr lvl="2" defTabSz="1028700">
              <a:lnSpc>
                <a:spcPct val="90000"/>
              </a:lnSpc>
              <a:tabLst>
                <a:tab pos="2171700" algn="l"/>
              </a:tabLst>
            </a:pPr>
            <a:endParaRPr lang="en-GB" sz="1200" dirty="0"/>
          </a:p>
          <a:p>
            <a:pPr lvl="1" defTabSz="1028700">
              <a:lnSpc>
                <a:spcPct val="90000"/>
              </a:lnSpc>
              <a:tabLst>
                <a:tab pos="2171700" algn="l"/>
              </a:tabLst>
            </a:pPr>
            <a:r>
              <a:rPr lang="en-GB" dirty="0"/>
              <a:t>Scrum Master</a:t>
            </a:r>
          </a:p>
          <a:p>
            <a:pPr lvl="2" defTabSz="1028700">
              <a:lnSpc>
                <a:spcPct val="90000"/>
              </a:lnSpc>
              <a:tabLst>
                <a:tab pos="2171700" algn="l"/>
              </a:tabLst>
            </a:pPr>
            <a:r>
              <a:rPr lang="en-US" sz="1800" dirty="0"/>
              <a:t>Typically a Project Manager or Team Leader</a:t>
            </a:r>
          </a:p>
          <a:p>
            <a:pPr lvl="2" defTabSz="1028700">
              <a:lnSpc>
                <a:spcPct val="90000"/>
              </a:lnSpc>
              <a:tabLst>
                <a:tab pos="2171700" algn="l"/>
              </a:tabLst>
            </a:pPr>
            <a:r>
              <a:rPr lang="en-US" sz="1800" dirty="0"/>
              <a:t>Responsible for enacting Scrum values and practices</a:t>
            </a:r>
          </a:p>
          <a:p>
            <a:pPr lvl="2" defTabSz="1028700">
              <a:lnSpc>
                <a:spcPct val="90000"/>
              </a:lnSpc>
              <a:tabLst>
                <a:tab pos="2171700" algn="l"/>
              </a:tabLst>
            </a:pPr>
            <a:r>
              <a:rPr lang="en-US" sz="1800" dirty="0"/>
              <a:t>Remove impediments / politics, keeps everyone productive</a:t>
            </a:r>
          </a:p>
          <a:p>
            <a:pPr lvl="2" defTabSz="1028700">
              <a:lnSpc>
                <a:spcPct val="90000"/>
              </a:lnSpc>
              <a:tabLst>
                <a:tab pos="2171700" algn="l"/>
              </a:tabLst>
            </a:pPr>
            <a:endParaRPr lang="en-US" sz="1200" dirty="0"/>
          </a:p>
          <a:p>
            <a:pPr lvl="2" defTabSz="1028700">
              <a:lnSpc>
                <a:spcPct val="90000"/>
              </a:lnSpc>
              <a:tabLst>
                <a:tab pos="2171700" algn="l"/>
              </a:tabLst>
            </a:pPr>
            <a:endParaRPr lang="en-US" sz="1200" dirty="0"/>
          </a:p>
          <a:p>
            <a:pPr lvl="1" defTabSz="1028700">
              <a:lnSpc>
                <a:spcPct val="90000"/>
              </a:lnSpc>
              <a:tabLst>
                <a:tab pos="2171700" algn="l"/>
              </a:tabLst>
            </a:pPr>
            <a:r>
              <a:rPr lang="en-GB" dirty="0"/>
              <a:t>Project Team</a:t>
            </a:r>
          </a:p>
          <a:p>
            <a:pPr lvl="2" defTabSz="1028700">
              <a:lnSpc>
                <a:spcPct val="90000"/>
              </a:lnSpc>
              <a:tabLst>
                <a:tab pos="2171700" algn="l"/>
              </a:tabLst>
            </a:pPr>
            <a:r>
              <a:rPr lang="en-GB" sz="1800" dirty="0"/>
              <a:t>5-10 members;  </a:t>
            </a:r>
            <a:r>
              <a:rPr lang="en-US" sz="1800" dirty="0"/>
              <a:t>Teams are self-organizing</a:t>
            </a:r>
            <a:endParaRPr lang="en-GB" sz="1800" dirty="0"/>
          </a:p>
          <a:p>
            <a:pPr lvl="2" defTabSz="1028700">
              <a:lnSpc>
                <a:spcPct val="90000"/>
              </a:lnSpc>
              <a:tabLst>
                <a:tab pos="2171700" algn="l"/>
              </a:tabLst>
            </a:pPr>
            <a:r>
              <a:rPr lang="en-US" sz="1800" dirty="0"/>
              <a:t>Cross-functional: QA, Programmers, UI Designers, etc.</a:t>
            </a:r>
          </a:p>
          <a:p>
            <a:pPr lvl="2" defTabSz="1028700">
              <a:lnSpc>
                <a:spcPct val="90000"/>
              </a:lnSpc>
              <a:tabLst>
                <a:tab pos="2171700" algn="l"/>
              </a:tabLst>
            </a:pPr>
            <a:r>
              <a:rPr lang="en-US" sz="1800" dirty="0"/>
              <a:t>Membership should change only between sprints</a:t>
            </a:r>
          </a:p>
          <a:p>
            <a:endParaRPr lang="ru-RU" dirty="0"/>
          </a:p>
        </p:txBody>
      </p:sp>
      <p:sp>
        <p:nvSpPr>
          <p:cNvPr id="3" name="Заголовок 2"/>
          <p:cNvSpPr>
            <a:spLocks noGrp="1"/>
          </p:cNvSpPr>
          <p:nvPr>
            <p:ph type="title"/>
          </p:nvPr>
        </p:nvSpPr>
        <p:spPr/>
        <p:txBody>
          <a:bodyPr/>
          <a:lstStyle/>
          <a:p>
            <a:r>
              <a:rPr lang="en-GB" dirty="0"/>
              <a:t>Scrum Roles</a:t>
            </a:r>
            <a:endParaRPr lang="ru-R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2852936"/>
            <a:ext cx="8985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0637" y="4005064"/>
            <a:ext cx="8382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3"/>
          <p:cNvGrpSpPr>
            <a:grpSpLocks/>
          </p:cNvGrpSpPr>
          <p:nvPr/>
        </p:nvGrpSpPr>
        <p:grpSpPr bwMode="auto">
          <a:xfrm>
            <a:off x="7212037" y="5138405"/>
            <a:ext cx="1295400" cy="1066800"/>
            <a:chOff x="0" y="0"/>
            <a:chExt cx="1704" cy="1346"/>
          </a:xfrm>
        </p:grpSpPr>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5"/>
            <p:cNvGrpSpPr>
              <a:grpSpLocks/>
            </p:cNvGrpSpPr>
            <p:nvPr/>
          </p:nvGrpSpPr>
          <p:grpSpPr bwMode="auto">
            <a:xfrm>
              <a:off x="0" y="0"/>
              <a:ext cx="1704" cy="1346"/>
              <a:chOff x="0" y="0"/>
              <a:chExt cx="1704" cy="1346"/>
            </a:xfrm>
          </p:grpSpPr>
          <p:grpSp>
            <p:nvGrpSpPr>
              <p:cNvPr id="9" name="Group 6"/>
              <p:cNvGrpSpPr>
                <a:grpSpLocks/>
              </p:cNvGrpSpPr>
              <p:nvPr/>
            </p:nvGrpSpPr>
            <p:grpSpPr bwMode="auto">
              <a:xfrm>
                <a:off x="0" y="0"/>
                <a:ext cx="1704" cy="440"/>
                <a:chOff x="0" y="0"/>
                <a:chExt cx="1704" cy="440"/>
              </a:xfrm>
            </p:grpSpPr>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1"/>
              <p:cNvGrpSpPr>
                <a:grpSpLocks/>
              </p:cNvGrpSpPr>
              <p:nvPr/>
            </p:nvGrpSpPr>
            <p:grpSpPr bwMode="auto">
              <a:xfrm>
                <a:off x="0" y="906"/>
                <a:ext cx="1704" cy="440"/>
                <a:chOff x="0" y="0"/>
                <a:chExt cx="1704" cy="440"/>
              </a:xfrm>
            </p:grpSpPr>
            <p:pic>
              <p:nvPicPr>
                <p:cNvPr id="12"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extLst>
      <p:ext uri="{BB962C8B-B14F-4D97-AF65-F5344CB8AC3E}">
        <p14:creationId xmlns:p14="http://schemas.microsoft.com/office/powerpoint/2010/main" val="167436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Define the features of the product</a:t>
            </a:r>
          </a:p>
          <a:p>
            <a:r>
              <a:rPr lang="en-US" dirty="0"/>
              <a:t>Decide on release date and content</a:t>
            </a:r>
          </a:p>
          <a:p>
            <a:r>
              <a:rPr lang="en-US" dirty="0"/>
              <a:t>Be responsible for the profitability of the product (ROI)</a:t>
            </a:r>
          </a:p>
          <a:p>
            <a:r>
              <a:rPr lang="en-US" dirty="0"/>
              <a:t>Prioritize features according to market value </a:t>
            </a:r>
          </a:p>
          <a:p>
            <a:r>
              <a:rPr lang="en-US" dirty="0"/>
              <a:t>Adjust features and priority every iteration, as needed  </a:t>
            </a:r>
          </a:p>
          <a:p>
            <a:r>
              <a:rPr lang="en-US" dirty="0"/>
              <a:t>Accept or reject work results</a:t>
            </a:r>
          </a:p>
          <a:p>
            <a:endParaRPr lang="en-US" dirty="0"/>
          </a:p>
          <a:p>
            <a:endParaRPr lang="ru-RU" dirty="0"/>
          </a:p>
        </p:txBody>
      </p:sp>
      <p:sp>
        <p:nvSpPr>
          <p:cNvPr id="3" name="Заголовок 2"/>
          <p:cNvSpPr>
            <a:spLocks noGrp="1"/>
          </p:cNvSpPr>
          <p:nvPr>
            <p:ph type="title"/>
          </p:nvPr>
        </p:nvSpPr>
        <p:spPr/>
        <p:txBody>
          <a:bodyPr/>
          <a:lstStyle/>
          <a:p>
            <a:r>
              <a:rPr lang="en-US" dirty="0">
                <a:sym typeface="Gill Sans" charset="0"/>
              </a:rPr>
              <a:t>Product </a:t>
            </a:r>
            <a:r>
              <a:rPr lang="en-US" dirty="0" smtClean="0">
                <a:sym typeface="Gill Sans" charset="0"/>
              </a:rPr>
              <a:t>owner </a:t>
            </a:r>
            <a:endParaRPr lang="ru-RU" dirty="0"/>
          </a:p>
        </p:txBody>
      </p:sp>
    </p:spTree>
    <p:extLst>
      <p:ext uri="{BB962C8B-B14F-4D97-AF65-F5344CB8AC3E}">
        <p14:creationId xmlns:p14="http://schemas.microsoft.com/office/powerpoint/2010/main" val="24415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pPr marL="698500">
              <a:buFont typeface="Lucida Grande" charset="0"/>
              <a:buChar char="•"/>
              <a:defRPr/>
            </a:pPr>
            <a:r>
              <a:rPr lang="en-US" dirty="0">
                <a:sym typeface="Gill Sans" charset="0"/>
              </a:rPr>
              <a:t>Represents management to the project</a:t>
            </a:r>
          </a:p>
          <a:p>
            <a:pPr marL="698500">
              <a:spcBef>
                <a:spcPts val="1100"/>
              </a:spcBef>
              <a:buFont typeface="Lucida Grande" charset="0"/>
              <a:buChar char="•"/>
              <a:defRPr/>
            </a:pPr>
            <a:r>
              <a:rPr lang="en-US" dirty="0">
                <a:sym typeface="Gill Sans" charset="0"/>
              </a:rPr>
              <a:t>Responsible for enacting Scrum values and practices</a:t>
            </a:r>
          </a:p>
          <a:p>
            <a:pPr marL="698500">
              <a:spcBef>
                <a:spcPts val="1100"/>
              </a:spcBef>
              <a:buFont typeface="Lucida Grande" charset="0"/>
              <a:buChar char="•"/>
              <a:defRPr/>
            </a:pPr>
            <a:r>
              <a:rPr lang="en-US" dirty="0">
                <a:sym typeface="Gill Sans" charset="0"/>
              </a:rPr>
              <a:t>Removes impediments </a:t>
            </a:r>
          </a:p>
          <a:p>
            <a:pPr marL="698500">
              <a:spcBef>
                <a:spcPts val="1100"/>
              </a:spcBef>
              <a:buFont typeface="Lucida Grande" charset="0"/>
              <a:buChar char="•"/>
              <a:defRPr/>
            </a:pPr>
            <a:r>
              <a:rPr lang="en-US" dirty="0">
                <a:sym typeface="Gill Sans" charset="0"/>
              </a:rPr>
              <a:t>Ensure that the team is fully functional and productive</a:t>
            </a:r>
          </a:p>
          <a:p>
            <a:pPr marL="698500">
              <a:spcBef>
                <a:spcPts val="1100"/>
              </a:spcBef>
              <a:buFont typeface="Lucida Grande" charset="0"/>
              <a:buChar char="•"/>
              <a:defRPr/>
            </a:pPr>
            <a:r>
              <a:rPr lang="en-US" dirty="0">
                <a:sym typeface="Gill Sans" charset="0"/>
              </a:rPr>
              <a:t>Enable close cooperation across all roles and functions</a:t>
            </a:r>
          </a:p>
          <a:p>
            <a:pPr marL="698500">
              <a:spcBef>
                <a:spcPts val="1100"/>
              </a:spcBef>
              <a:buFont typeface="Lucida Grande" charset="0"/>
              <a:buChar char="•"/>
              <a:defRPr/>
            </a:pPr>
            <a:r>
              <a:rPr lang="en-US" dirty="0">
                <a:sym typeface="Gill Sans" charset="0"/>
              </a:rPr>
              <a:t>Shield the team from external interferences</a:t>
            </a:r>
          </a:p>
          <a:p>
            <a:endParaRPr lang="ru-RU" dirty="0"/>
          </a:p>
        </p:txBody>
      </p:sp>
      <p:sp>
        <p:nvSpPr>
          <p:cNvPr id="3" name="Заголовок 2"/>
          <p:cNvSpPr>
            <a:spLocks noGrp="1"/>
          </p:cNvSpPr>
          <p:nvPr>
            <p:ph type="title"/>
          </p:nvPr>
        </p:nvSpPr>
        <p:spPr/>
        <p:txBody>
          <a:bodyPr/>
          <a:lstStyle/>
          <a:p>
            <a:r>
              <a:rPr lang="en-US" dirty="0">
                <a:sym typeface="Gill Sans" charset="0"/>
              </a:rPr>
              <a:t>The ScrumMaster</a:t>
            </a:r>
            <a:endParaRPr lang="ru-RU" dirty="0"/>
          </a:p>
        </p:txBody>
      </p:sp>
    </p:spTree>
    <p:extLst>
      <p:ext uri="{BB962C8B-B14F-4D97-AF65-F5344CB8AC3E}">
        <p14:creationId xmlns:p14="http://schemas.microsoft.com/office/powerpoint/2010/main" val="354299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pPr marL="698500">
              <a:lnSpc>
                <a:spcPct val="90000"/>
              </a:lnSpc>
              <a:buFont typeface="Lucida Grande" charset="0"/>
              <a:buChar char="•"/>
              <a:defRPr/>
            </a:pPr>
            <a:r>
              <a:rPr lang="en-US" sz="3500" dirty="0">
                <a:sym typeface="Gill Sans" charset="0"/>
              </a:rPr>
              <a:t>Typically 5-9 people</a:t>
            </a:r>
          </a:p>
          <a:p>
            <a:pPr marL="698500">
              <a:lnSpc>
                <a:spcPct val="90000"/>
              </a:lnSpc>
              <a:spcBef>
                <a:spcPts val="1400"/>
              </a:spcBef>
              <a:buFont typeface="Lucida Grande" charset="0"/>
              <a:buChar char="•"/>
              <a:defRPr/>
            </a:pPr>
            <a:r>
              <a:rPr lang="en-US" sz="3500" dirty="0">
                <a:sym typeface="Gill Sans" charset="0"/>
              </a:rPr>
              <a:t>Cross-functional:</a:t>
            </a:r>
          </a:p>
          <a:p>
            <a:pPr marL="1041400" lvl="1">
              <a:lnSpc>
                <a:spcPct val="90000"/>
              </a:lnSpc>
              <a:spcBef>
                <a:spcPts val="1400"/>
              </a:spcBef>
              <a:buFont typeface="Lucida Grande" charset="0"/>
              <a:buChar char="•"/>
              <a:defRPr/>
            </a:pPr>
            <a:r>
              <a:rPr lang="en-US" sz="3100" dirty="0">
                <a:sym typeface="Gill Sans" charset="0"/>
              </a:rPr>
              <a:t>Programmers, testers, user experience designers, etc.</a:t>
            </a:r>
          </a:p>
          <a:p>
            <a:pPr marL="698500">
              <a:lnSpc>
                <a:spcPct val="90000"/>
              </a:lnSpc>
              <a:spcBef>
                <a:spcPts val="1400"/>
              </a:spcBef>
              <a:buFont typeface="Lucida Grande" charset="0"/>
              <a:buChar char="•"/>
              <a:defRPr/>
            </a:pPr>
            <a:r>
              <a:rPr lang="en-US" sz="3100" dirty="0">
                <a:sym typeface="Gill Sans" charset="0"/>
              </a:rPr>
              <a:t>M</a:t>
            </a:r>
            <a:r>
              <a:rPr lang="en-US" sz="3500" dirty="0">
                <a:sym typeface="Gill Sans" charset="0"/>
              </a:rPr>
              <a:t>embers should be full-time</a:t>
            </a:r>
          </a:p>
          <a:p>
            <a:pPr marL="1041400" lvl="2">
              <a:lnSpc>
                <a:spcPct val="90000"/>
              </a:lnSpc>
              <a:spcBef>
                <a:spcPts val="1400"/>
              </a:spcBef>
              <a:buClr>
                <a:srgbClr val="5F7BAE"/>
              </a:buClr>
              <a:buFont typeface="Lucida Grande" charset="0"/>
              <a:buChar char="•"/>
              <a:defRPr/>
            </a:pPr>
            <a:r>
              <a:rPr lang="en-US" sz="2700" dirty="0">
                <a:sym typeface="Gill Sans" charset="0"/>
              </a:rPr>
              <a:t>May be exceptions (e.g., database administrator)</a:t>
            </a:r>
          </a:p>
          <a:p>
            <a:endParaRPr lang="ru-RU" dirty="0"/>
          </a:p>
        </p:txBody>
      </p:sp>
      <p:sp>
        <p:nvSpPr>
          <p:cNvPr id="3" name="Заголовок 2"/>
          <p:cNvSpPr>
            <a:spLocks noGrp="1"/>
          </p:cNvSpPr>
          <p:nvPr>
            <p:ph type="title"/>
          </p:nvPr>
        </p:nvSpPr>
        <p:spPr/>
        <p:txBody>
          <a:bodyPr/>
          <a:lstStyle/>
          <a:p>
            <a:r>
              <a:rPr lang="en-US" dirty="0">
                <a:sym typeface="Gill Sans" charset="0"/>
              </a:rPr>
              <a:t>The team</a:t>
            </a:r>
            <a:endParaRPr lang="ru-RU" dirty="0"/>
          </a:p>
        </p:txBody>
      </p:sp>
    </p:spTree>
    <p:extLst>
      <p:ext uri="{BB962C8B-B14F-4D97-AF65-F5344CB8AC3E}">
        <p14:creationId xmlns:p14="http://schemas.microsoft.com/office/powerpoint/2010/main" val="197154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Scrum projects make progress in a series of </a:t>
            </a:r>
            <a:r>
              <a:rPr lang="ja-JP" altLang="en-US"/>
              <a:t>“</a:t>
            </a:r>
            <a:r>
              <a:rPr lang="en-US" altLang="ja-JP" dirty="0"/>
              <a:t>sprints</a:t>
            </a:r>
            <a:r>
              <a:rPr lang="ja-JP" altLang="en-US"/>
              <a:t>”</a:t>
            </a:r>
            <a:endParaRPr lang="en-US" altLang="ja-JP" dirty="0"/>
          </a:p>
          <a:p>
            <a:pPr lvl="1"/>
            <a:r>
              <a:rPr lang="en-US" dirty="0"/>
              <a:t>Analogous to Extreme Programming iterations</a:t>
            </a:r>
          </a:p>
          <a:p>
            <a:r>
              <a:rPr lang="en-US" dirty="0"/>
              <a:t>Typical duration is 2–4 weeks or a calendar month at most</a:t>
            </a:r>
          </a:p>
          <a:p>
            <a:r>
              <a:rPr lang="en-US" dirty="0"/>
              <a:t>A constant duration leads to a better rhythm</a:t>
            </a:r>
          </a:p>
          <a:p>
            <a:r>
              <a:rPr lang="en-US" dirty="0"/>
              <a:t>Product is designed, coded, and tested during the sprint</a:t>
            </a:r>
          </a:p>
          <a:p>
            <a:endParaRPr lang="ru-RU" dirty="0"/>
          </a:p>
        </p:txBody>
      </p:sp>
      <p:sp>
        <p:nvSpPr>
          <p:cNvPr id="3" name="Заголовок 2"/>
          <p:cNvSpPr>
            <a:spLocks noGrp="1"/>
          </p:cNvSpPr>
          <p:nvPr>
            <p:ph type="title"/>
          </p:nvPr>
        </p:nvSpPr>
        <p:spPr/>
        <p:txBody>
          <a:bodyPr/>
          <a:lstStyle/>
          <a:p>
            <a:r>
              <a:rPr lang="en-US" dirty="0" smtClean="0">
                <a:sym typeface="Gill Sans" charset="0"/>
              </a:rPr>
              <a:t>Sprint</a:t>
            </a:r>
            <a:endParaRPr lang="ru-RU" dirty="0"/>
          </a:p>
        </p:txBody>
      </p:sp>
    </p:spTree>
    <p:extLst>
      <p:ext uri="{BB962C8B-B14F-4D97-AF65-F5344CB8AC3E}">
        <p14:creationId xmlns:p14="http://schemas.microsoft.com/office/powerpoint/2010/main" val="128936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pPr marL="698500">
              <a:lnSpc>
                <a:spcPct val="80000"/>
              </a:lnSpc>
              <a:buFont typeface="Lucida Grande" charset="0"/>
              <a:buChar char="•"/>
              <a:defRPr/>
            </a:pPr>
            <a:r>
              <a:rPr lang="en-US" sz="3100" dirty="0">
                <a:sym typeface="Gill Sans" charset="0"/>
              </a:rPr>
              <a:t>Team selects items from the product backlog they can commit to completing</a:t>
            </a:r>
          </a:p>
          <a:p>
            <a:pPr marL="698500">
              <a:lnSpc>
                <a:spcPct val="80000"/>
              </a:lnSpc>
              <a:spcBef>
                <a:spcPts val="1400"/>
              </a:spcBef>
              <a:buFont typeface="Lucida Grande" charset="0"/>
              <a:buChar char="•"/>
              <a:defRPr/>
            </a:pPr>
            <a:r>
              <a:rPr lang="en-US" sz="3100" dirty="0">
                <a:sym typeface="Gill Sans" charset="0"/>
              </a:rPr>
              <a:t>Sprint backlog is created</a:t>
            </a:r>
          </a:p>
          <a:p>
            <a:pPr marL="1041400" lvl="1">
              <a:lnSpc>
                <a:spcPct val="80000"/>
              </a:lnSpc>
              <a:spcBef>
                <a:spcPts val="1400"/>
              </a:spcBef>
              <a:buFont typeface="Lucida Grande" charset="0"/>
              <a:buChar char="•"/>
              <a:defRPr/>
            </a:pPr>
            <a:r>
              <a:rPr lang="en-US" sz="2700" dirty="0">
                <a:sym typeface="Gill Sans" charset="0"/>
              </a:rPr>
              <a:t>Tasks are identified and each is estimated (1-16 hours)</a:t>
            </a:r>
          </a:p>
          <a:p>
            <a:pPr marL="1041400" lvl="1">
              <a:lnSpc>
                <a:spcPct val="80000"/>
              </a:lnSpc>
              <a:spcBef>
                <a:spcPts val="1400"/>
              </a:spcBef>
              <a:buFont typeface="Lucida Grande" charset="0"/>
              <a:buChar char="•"/>
              <a:defRPr/>
            </a:pPr>
            <a:r>
              <a:rPr lang="en-US" sz="2700" dirty="0">
                <a:sym typeface="Gill Sans" charset="0"/>
              </a:rPr>
              <a:t>Collaboratively, not done alone by the ScrumMaster</a:t>
            </a:r>
          </a:p>
          <a:p>
            <a:pPr marL="698500">
              <a:lnSpc>
                <a:spcPct val="80000"/>
              </a:lnSpc>
              <a:spcBef>
                <a:spcPts val="1400"/>
              </a:spcBef>
              <a:buFont typeface="Lucida Grande" charset="0"/>
              <a:buChar char="•"/>
              <a:defRPr/>
            </a:pPr>
            <a:r>
              <a:rPr lang="en-US" sz="3100" dirty="0">
                <a:sym typeface="Gill Sans" charset="0"/>
              </a:rPr>
              <a:t>High-level design is considered</a:t>
            </a:r>
          </a:p>
          <a:p>
            <a:endParaRPr lang="ru-RU" dirty="0"/>
          </a:p>
        </p:txBody>
      </p:sp>
      <p:sp>
        <p:nvSpPr>
          <p:cNvPr id="3" name="Заголовок 2"/>
          <p:cNvSpPr>
            <a:spLocks noGrp="1"/>
          </p:cNvSpPr>
          <p:nvPr>
            <p:ph type="title"/>
          </p:nvPr>
        </p:nvSpPr>
        <p:spPr/>
        <p:txBody>
          <a:bodyPr/>
          <a:lstStyle/>
          <a:p>
            <a:r>
              <a:rPr lang="en-US" dirty="0">
                <a:sym typeface="Gill Sans" charset="0"/>
              </a:rPr>
              <a:t>Sprint planning</a:t>
            </a:r>
            <a:endParaRPr lang="ru-RU" dirty="0"/>
          </a:p>
        </p:txBody>
      </p:sp>
    </p:spTree>
    <p:extLst>
      <p:ext uri="{BB962C8B-B14F-4D97-AF65-F5344CB8AC3E}">
        <p14:creationId xmlns:p14="http://schemas.microsoft.com/office/powerpoint/2010/main" val="4247927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146</TotalTime>
  <Words>1164</Words>
  <Application>Microsoft Office PowerPoint</Application>
  <PresentationFormat>Экран (4:3)</PresentationFormat>
  <Paragraphs>225</Paragraphs>
  <Slides>17</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Волна</vt:lpstr>
      <vt:lpstr>An Introduction to Scrum</vt:lpstr>
      <vt:lpstr>What is Scrum?</vt:lpstr>
      <vt:lpstr>Scrum</vt:lpstr>
      <vt:lpstr>Scrum Roles</vt:lpstr>
      <vt:lpstr>Product owner </vt:lpstr>
      <vt:lpstr>The ScrumMaster</vt:lpstr>
      <vt:lpstr>The team</vt:lpstr>
      <vt:lpstr>Sprint</vt:lpstr>
      <vt:lpstr>Sprint planning</vt:lpstr>
      <vt:lpstr>Daily Scrum Meeting</vt:lpstr>
      <vt:lpstr>Scrum's Artefacts</vt:lpstr>
      <vt:lpstr>Product Backlog</vt:lpstr>
      <vt:lpstr>User Stories</vt:lpstr>
      <vt:lpstr>Sprint Backlog</vt:lpstr>
      <vt:lpstr>Sprint Burndown Chart</vt:lpstr>
      <vt:lpstr>The Sprint Review</vt:lpstr>
      <vt:lpstr>Scrum vs. Other Models</vt:lpstr>
    </vt:vector>
  </TitlesOfParts>
  <Company>UGB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Кравчук Олексій Геннадійович</dc:creator>
  <cp:lastModifiedBy>Кравчук Олексій Геннадійович</cp:lastModifiedBy>
  <cp:revision>15</cp:revision>
  <dcterms:created xsi:type="dcterms:W3CDTF">2017-03-02T12:27:03Z</dcterms:created>
  <dcterms:modified xsi:type="dcterms:W3CDTF">2017-03-06T10:58:11Z</dcterms:modified>
</cp:coreProperties>
</file>