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72" r:id="rId6"/>
    <p:sldId id="273" r:id="rId7"/>
    <p:sldId id="274" r:id="rId8"/>
    <p:sldId id="271" r:id="rId9"/>
    <p:sldId id="275" r:id="rId10"/>
    <p:sldId id="276" r:id="rId11"/>
    <p:sldId id="261" r:id="rId12"/>
    <p:sldId id="262" r:id="rId13"/>
    <p:sldId id="263" r:id="rId14"/>
    <p:sldId id="270" r:id="rId15"/>
    <p:sldId id="265" r:id="rId16"/>
    <p:sldId id="266" r:id="rId17"/>
    <p:sldId id="267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6D54-A018-4315-9518-F13D10FC6037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841D0-F96D-4AC0-82EA-74524DA1E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7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841D0-F96D-4AC0-82EA-74524DA1EB4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05F22B79-1110-4453-91D5-EC27B912D931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562E85E-8C73-4295-86C1-19DC6EA83D9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124D438-6FAB-48F7-85AF-9BCF01D4AD5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2274" y="260648"/>
            <a:ext cx="7772400" cy="1780108"/>
          </a:xfrm>
        </p:spPr>
        <p:txBody>
          <a:bodyPr>
            <a:normAutofit/>
          </a:bodyPr>
          <a:lstStyle/>
          <a:p>
            <a:r>
              <a:rPr lang="en-US" sz="4600" dirty="0">
                <a:sym typeface="Gill Sans" charset="0"/>
              </a:rPr>
              <a:t>An Introduction</a:t>
            </a:r>
            <a:br>
              <a:rPr lang="en-US" sz="4600" dirty="0">
                <a:sym typeface="Gill Sans" charset="0"/>
              </a:rPr>
            </a:br>
            <a:r>
              <a:rPr lang="en-US" sz="4600" dirty="0">
                <a:sym typeface="Gill Sans" charset="0"/>
              </a:rPr>
              <a:t>to Scrum</a:t>
            </a:r>
            <a:endParaRPr lang="ru-RU" sz="4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5544616" cy="36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77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628800"/>
            <a:ext cx="4216399" cy="4320480"/>
          </a:xfrm>
        </p:spPr>
        <p:txBody>
          <a:bodyPr>
            <a:noAutofit/>
          </a:bodyPr>
          <a:lstStyle/>
          <a:p>
            <a:pPr marL="698500" indent="-444500"/>
            <a:r>
              <a:rPr lang="en-US" sz="1400" dirty="0"/>
              <a:t>Parameters</a:t>
            </a:r>
          </a:p>
          <a:p>
            <a:pPr marL="1041400" lvl="1" indent="-444500"/>
            <a:r>
              <a:rPr lang="en-US" sz="1400" dirty="0"/>
              <a:t>Daily, ~15 minutes, Stand-up</a:t>
            </a:r>
          </a:p>
          <a:p>
            <a:pPr marL="1041400" lvl="1" indent="-444500"/>
            <a:r>
              <a:rPr lang="en-US" sz="1400" dirty="0"/>
              <a:t>Anyone late pays a $1 fee</a:t>
            </a:r>
          </a:p>
          <a:p>
            <a:pPr marL="1041400" lvl="1" indent="-444500"/>
            <a:endParaRPr lang="en-US" sz="1400" dirty="0"/>
          </a:p>
          <a:p>
            <a:pPr marL="698500" indent="-444500"/>
            <a:r>
              <a:rPr lang="en-US" sz="1400" dirty="0"/>
              <a:t>Not for problem solving</a:t>
            </a:r>
          </a:p>
          <a:p>
            <a:pPr marL="1041400" lvl="1" indent="-444500"/>
            <a:r>
              <a:rPr lang="en-US" sz="1400" dirty="0"/>
              <a:t>Whole world is invited</a:t>
            </a:r>
          </a:p>
          <a:p>
            <a:pPr marL="1041400" lvl="1" indent="-444500"/>
            <a:r>
              <a:rPr lang="en-US" sz="1400" dirty="0"/>
              <a:t>Only team members, Scrum Master, product owner, can talk</a:t>
            </a:r>
          </a:p>
          <a:p>
            <a:pPr marL="1041400" lvl="1" indent="-444500"/>
            <a:r>
              <a:rPr lang="en-US" sz="1400" dirty="0"/>
              <a:t>Helps avoid other unnecessary meetings</a:t>
            </a:r>
          </a:p>
          <a:p>
            <a:pPr marL="1041400" lvl="1" indent="-444500"/>
            <a:endParaRPr lang="en-US" sz="1400" dirty="0"/>
          </a:p>
          <a:p>
            <a:pPr marL="698500" indent="-444500"/>
            <a:r>
              <a:rPr lang="en-US" sz="1400" dirty="0"/>
              <a:t>Three questions answered by each team member:</a:t>
            </a:r>
          </a:p>
          <a:p>
            <a:pPr marL="1041400" lvl="1" indent="-444500">
              <a:buFont typeface="Wingdings" pitchFamily="2" charset="2"/>
              <a:buAutoNum type="arabicPeriod"/>
            </a:pPr>
            <a:r>
              <a:rPr lang="en-US" sz="1400" dirty="0"/>
              <a:t>What did you do yesterday?</a:t>
            </a:r>
          </a:p>
          <a:p>
            <a:pPr marL="1041400" lvl="1" indent="-444500">
              <a:buFont typeface="Wingdings" pitchFamily="2" charset="2"/>
              <a:buAutoNum type="arabicPeriod"/>
            </a:pPr>
            <a:r>
              <a:rPr lang="en-US" sz="1400" dirty="0"/>
              <a:t>What will you do today?</a:t>
            </a:r>
          </a:p>
          <a:p>
            <a:pPr marL="1041400" lvl="1" indent="-444500">
              <a:buFont typeface="Wingdings" pitchFamily="2" charset="2"/>
              <a:buAutoNum type="arabicPeriod"/>
            </a:pPr>
            <a:r>
              <a:rPr lang="en-US" sz="1400" dirty="0"/>
              <a:t>What obstacles are in your way?</a:t>
            </a:r>
            <a:r>
              <a:rPr lang="en-GB" sz="1400" dirty="0"/>
              <a:t> </a:t>
            </a:r>
            <a:endParaRPr lang="en-US" sz="1400" dirty="0"/>
          </a:p>
          <a:p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Meeting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51" y="2720503"/>
            <a:ext cx="3943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2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Scrum has remarkably few </a:t>
            </a:r>
            <a:r>
              <a:rPr lang="en-GB" dirty="0" err="1"/>
              <a:t>artifacts</a:t>
            </a:r>
            <a:endParaRPr lang="en-GB" dirty="0"/>
          </a:p>
          <a:p>
            <a:pPr lvl="1"/>
            <a:r>
              <a:rPr lang="en-GB" dirty="0"/>
              <a:t>Product Backlog</a:t>
            </a:r>
          </a:p>
          <a:p>
            <a:pPr lvl="1"/>
            <a:r>
              <a:rPr lang="en-GB" dirty="0"/>
              <a:t>Sprint Backlog</a:t>
            </a:r>
          </a:p>
          <a:p>
            <a:pPr lvl="1"/>
            <a:r>
              <a:rPr lang="en-GB" dirty="0" err="1"/>
              <a:t>Burndown</a:t>
            </a:r>
            <a:r>
              <a:rPr lang="en-GB" dirty="0"/>
              <a:t> Charts</a:t>
            </a:r>
          </a:p>
          <a:p>
            <a:pPr lvl="1"/>
            <a:endParaRPr lang="en-GB" dirty="0"/>
          </a:p>
          <a:p>
            <a:r>
              <a:rPr lang="en-GB" dirty="0"/>
              <a:t>Can be managed using just an Excel </a:t>
            </a:r>
            <a:r>
              <a:rPr lang="en-GB" dirty="0" err="1"/>
              <a:t>spreadsheet</a:t>
            </a:r>
            <a:endParaRPr lang="en-GB" dirty="0"/>
          </a:p>
          <a:p>
            <a:pPr lvl="1"/>
            <a:r>
              <a:rPr lang="en-GB" dirty="0"/>
              <a:t>More advanced / complicated tools exist:</a:t>
            </a:r>
          </a:p>
          <a:p>
            <a:pPr lvl="2"/>
            <a:r>
              <a:rPr lang="en-GB" dirty="0"/>
              <a:t>Expensive</a:t>
            </a:r>
          </a:p>
          <a:p>
            <a:pPr lvl="2"/>
            <a:r>
              <a:rPr lang="en-GB" dirty="0"/>
              <a:t>Web-based – no good for Scrum Master/project manager who travels</a:t>
            </a:r>
          </a:p>
          <a:p>
            <a:pPr lvl="2"/>
            <a:r>
              <a:rPr lang="en-GB" dirty="0"/>
              <a:t>Still under development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Scrum's </a:t>
            </a:r>
            <a:r>
              <a:rPr lang="en-GB" dirty="0" err="1"/>
              <a:t>Artifacts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82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283968" y="2675467"/>
            <a:ext cx="3996432" cy="345069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100000"/>
              </a:spcBef>
            </a:pPr>
            <a:r>
              <a:rPr lang="en-US" dirty="0"/>
              <a:t>The requirements</a:t>
            </a:r>
          </a:p>
          <a:p>
            <a:pPr>
              <a:spcBef>
                <a:spcPct val="100000"/>
              </a:spcBef>
            </a:pPr>
            <a:r>
              <a:rPr lang="en-US" dirty="0"/>
              <a:t>A list of all desired work on project</a:t>
            </a:r>
          </a:p>
          <a:p>
            <a:pPr>
              <a:spcBef>
                <a:spcPct val="100000"/>
              </a:spcBef>
            </a:pPr>
            <a:r>
              <a:rPr lang="en-US" dirty="0"/>
              <a:t>Ideally expressed as a list of user stories along with "story points", such that each item has value to users or customers of the product </a:t>
            </a:r>
          </a:p>
          <a:p>
            <a:pPr>
              <a:spcBef>
                <a:spcPct val="100000"/>
              </a:spcBef>
            </a:pPr>
            <a:r>
              <a:rPr lang="en-US" dirty="0"/>
              <a:t>Prioritized by the product owner</a:t>
            </a:r>
          </a:p>
          <a:p>
            <a:pPr>
              <a:spcBef>
                <a:spcPct val="100000"/>
              </a:spcBef>
            </a:pPr>
            <a:r>
              <a:rPr lang="en-US" dirty="0"/>
              <a:t>Reprioritized at start of each sprint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0"/>
          <a:stretch>
            <a:fillRect/>
          </a:stretch>
        </p:blipFill>
        <p:spPr bwMode="auto">
          <a:xfrm>
            <a:off x="237456" y="2636912"/>
            <a:ext cx="404653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1428750" y="5085184"/>
            <a:ext cx="2525713" cy="914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defTabSz="822325">
              <a:tabLst>
                <a:tab pos="960438" algn="l"/>
              </a:tabLst>
            </a:pPr>
            <a:r>
              <a:rPr lang="en-US" sz="2400" dirty="0">
                <a:latin typeface="Gill Sans" pitchFamily="1" charset="0"/>
                <a:ea typeface="ヒラギノ角ゴ Pro W3" pitchFamily="1" charset="-128"/>
                <a:sym typeface="Gill Sans" pitchFamily="1" charset="0"/>
              </a:rPr>
              <a:t>This is the</a:t>
            </a:r>
            <a:br>
              <a:rPr lang="en-US" sz="2400" dirty="0">
                <a:latin typeface="Gill Sans" pitchFamily="1" charset="0"/>
                <a:ea typeface="ヒラギノ角ゴ Pro W3" pitchFamily="1" charset="-128"/>
                <a:sym typeface="Gill Sans" pitchFamily="1" charset="0"/>
              </a:rPr>
            </a:br>
            <a:r>
              <a:rPr lang="en-US" sz="2400" dirty="0">
                <a:latin typeface="Gill Sans" pitchFamily="1" charset="0"/>
                <a:ea typeface="ヒラギノ角ゴ Pro W3" pitchFamily="1" charset="-128"/>
                <a:sym typeface="Gill Sans" pitchFamily="1" charset="0"/>
              </a:rPr>
              <a:t>product backlog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041400" y="3933056"/>
            <a:ext cx="387350" cy="1371600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9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Instead of Use Cases, Agile project owners do "user stories"</a:t>
            </a:r>
          </a:p>
          <a:p>
            <a:pPr lvl="1"/>
            <a:r>
              <a:rPr lang="en-US" b="1" dirty="0"/>
              <a:t>Who </a:t>
            </a:r>
            <a:r>
              <a:rPr lang="en-US" dirty="0"/>
              <a:t>(user role) – Is this a customer, employee, admin, etc.?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(goal) – What functionality must be achieved/developed? </a:t>
            </a:r>
          </a:p>
          <a:p>
            <a:pPr lvl="1"/>
            <a:r>
              <a:rPr lang="en-US" b="1" dirty="0"/>
              <a:t>Why</a:t>
            </a:r>
            <a:r>
              <a:rPr lang="en-US" dirty="0"/>
              <a:t> (reason) – Why does user want to accomplish this goal?</a:t>
            </a:r>
          </a:p>
          <a:p>
            <a:pPr>
              <a:buFontTx/>
              <a:buNone/>
            </a:pPr>
            <a:endParaRPr lang="en-US" sz="1200" dirty="0"/>
          </a:p>
          <a:p>
            <a:pPr algn="ctr">
              <a:buFontTx/>
              <a:buNone/>
            </a:pPr>
            <a:r>
              <a:rPr lang="en-US" dirty="0"/>
              <a:t>As a </a:t>
            </a:r>
            <a:r>
              <a:rPr lang="en-US" dirty="0">
                <a:solidFill>
                  <a:srgbClr val="800000"/>
                </a:solidFill>
              </a:rPr>
              <a:t>[user role]</a:t>
            </a:r>
            <a:r>
              <a:rPr lang="en-US" dirty="0"/>
              <a:t>, I want to </a:t>
            </a:r>
            <a:r>
              <a:rPr lang="en-US" dirty="0">
                <a:solidFill>
                  <a:srgbClr val="800000"/>
                </a:solidFill>
              </a:rPr>
              <a:t>[goal]</a:t>
            </a:r>
            <a:r>
              <a:rPr lang="en-US" dirty="0"/>
              <a:t>, so I can </a:t>
            </a:r>
            <a:r>
              <a:rPr lang="en-US" dirty="0">
                <a:solidFill>
                  <a:srgbClr val="800000"/>
                </a:solidFill>
              </a:rPr>
              <a:t>[reason]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"As a user, I want to log in, so I can access subscriber content."</a:t>
            </a:r>
          </a:p>
          <a:p>
            <a:pPr lvl="1"/>
            <a:endParaRPr lang="en-US" dirty="0"/>
          </a:p>
          <a:p>
            <a:r>
              <a:rPr lang="en-US" b="1" dirty="0"/>
              <a:t>story points</a:t>
            </a:r>
            <a:r>
              <a:rPr lang="en-US" dirty="0"/>
              <a:t>: Rating of effort needed to implement this story</a:t>
            </a:r>
          </a:p>
          <a:p>
            <a:pPr lvl="1"/>
            <a:r>
              <a:rPr lang="en-US" dirty="0"/>
              <a:t>common scales: 1-10, shirt sizes (XS, S, M, L, XL), etc.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0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Individuals sign up for work of their own choosing</a:t>
            </a:r>
          </a:p>
          <a:p>
            <a:pPr lvl="1"/>
            <a:r>
              <a:rPr lang="en-US" dirty="0"/>
              <a:t>Work is never assigned</a:t>
            </a:r>
          </a:p>
          <a:p>
            <a:r>
              <a:rPr lang="en-US" dirty="0"/>
              <a:t>Estimated work remaining is updated daily</a:t>
            </a:r>
          </a:p>
          <a:p>
            <a:endParaRPr lang="en-US" dirty="0"/>
          </a:p>
          <a:p>
            <a:r>
              <a:rPr lang="en-US" dirty="0"/>
              <a:t>Any team member can add, delete change sprint backlog</a:t>
            </a:r>
          </a:p>
          <a:p>
            <a:r>
              <a:rPr lang="en-US" dirty="0"/>
              <a:t>Work for the sprint emerges</a:t>
            </a:r>
          </a:p>
          <a:p>
            <a:r>
              <a:rPr lang="en-US" dirty="0"/>
              <a:t>If work is unclear, define a sprint backlog item with a larger amount of time and break it down later</a:t>
            </a:r>
          </a:p>
          <a:p>
            <a:r>
              <a:rPr lang="en-US" dirty="0"/>
              <a:t>Update work remaining as more becomes known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45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6580253" cy="30577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display of what work has been completed</a:t>
            </a:r>
            <a:br>
              <a:rPr lang="en-US" dirty="0"/>
            </a:br>
            <a:r>
              <a:rPr lang="en-US" dirty="0"/>
              <a:t>and what is left to complete</a:t>
            </a:r>
          </a:p>
          <a:p>
            <a:pPr lvl="1"/>
            <a:r>
              <a:rPr lang="en-US" dirty="0"/>
              <a:t>one for each developer or work item</a:t>
            </a:r>
          </a:p>
          <a:p>
            <a:pPr lvl="1"/>
            <a:r>
              <a:rPr lang="en-US" dirty="0"/>
              <a:t>updated every day</a:t>
            </a:r>
          </a:p>
          <a:p>
            <a:pPr lvl="1"/>
            <a:r>
              <a:rPr lang="en-US" dirty="0"/>
              <a:t>(make best guess about hours/points completed each day)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variation:</a:t>
            </a:r>
            <a:r>
              <a:rPr lang="en-US" dirty="0"/>
              <a:t> Release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  <a:p>
            <a:pPr lvl="1"/>
            <a:r>
              <a:rPr lang="en-US" dirty="0"/>
              <a:t>shows overall progress</a:t>
            </a:r>
          </a:p>
          <a:p>
            <a:pPr lvl="1"/>
            <a:r>
              <a:rPr lang="en-US" dirty="0"/>
              <a:t>updated at end of each sprint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</a:t>
            </a:r>
            <a:endParaRPr lang="ru-RU" dirty="0"/>
          </a:p>
        </p:txBody>
      </p:sp>
      <p:pic>
        <p:nvPicPr>
          <p:cNvPr id="4" name="Picture 5" descr="File:SampleBurndown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8"/>
          <a:stretch>
            <a:fillRect/>
          </a:stretch>
        </p:blipFill>
        <p:spPr bwMode="auto">
          <a:xfrm>
            <a:off x="5220072" y="4149080"/>
            <a:ext cx="35814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presents what it accomplished during the sprint</a:t>
            </a:r>
          </a:p>
          <a:p>
            <a:r>
              <a:rPr lang="en-US" dirty="0"/>
              <a:t>Typically takes the form of a demo of new features or underlying architecture</a:t>
            </a:r>
          </a:p>
          <a:p>
            <a:r>
              <a:rPr lang="en-US" dirty="0"/>
              <a:t>Informal</a:t>
            </a:r>
          </a:p>
          <a:p>
            <a:pPr lvl="1"/>
            <a:r>
              <a:rPr lang="en-US" dirty="0"/>
              <a:t>2-hour prep time rule</a:t>
            </a:r>
          </a:p>
          <a:p>
            <a:pPr lvl="1"/>
            <a:r>
              <a:rPr lang="en-US" dirty="0"/>
              <a:t>No slides</a:t>
            </a:r>
          </a:p>
          <a:p>
            <a:r>
              <a:rPr lang="en-US" dirty="0"/>
              <a:t>Whole team participates</a:t>
            </a:r>
          </a:p>
          <a:p>
            <a:r>
              <a:rPr lang="en-US" dirty="0"/>
              <a:t>Invite the world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Sprint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39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 individual team is 7 ± 2 people</a:t>
            </a:r>
          </a:p>
          <a:p>
            <a:pPr lvl="1"/>
            <a:r>
              <a:rPr lang="en-US" dirty="0"/>
              <a:t>Scalability comes from teams of teams</a:t>
            </a:r>
          </a:p>
          <a:p>
            <a:pPr lvl="1"/>
            <a:endParaRPr lang="en-US" dirty="0"/>
          </a:p>
          <a:p>
            <a:r>
              <a:rPr lang="en-US" dirty="0"/>
              <a:t>Factors in scaling</a:t>
            </a:r>
          </a:p>
          <a:p>
            <a:pPr lvl="1"/>
            <a:r>
              <a:rPr lang="en-US" dirty="0"/>
              <a:t>Type of application</a:t>
            </a:r>
          </a:p>
          <a:p>
            <a:pPr lvl="1"/>
            <a:r>
              <a:rPr lang="en-US" dirty="0"/>
              <a:t>Team size</a:t>
            </a:r>
          </a:p>
          <a:p>
            <a:pPr lvl="1"/>
            <a:r>
              <a:rPr lang="en-US" dirty="0"/>
              <a:t>Team dispersion</a:t>
            </a:r>
          </a:p>
          <a:p>
            <a:pPr lvl="1"/>
            <a:r>
              <a:rPr lang="en-US" dirty="0"/>
              <a:t>Project duration</a:t>
            </a:r>
          </a:p>
          <a:p>
            <a:pPr lvl="1"/>
            <a:endParaRPr lang="en-US" dirty="0"/>
          </a:p>
          <a:p>
            <a:r>
              <a:rPr lang="en-US" dirty="0"/>
              <a:t>Scrum has been used on multiple 500+ person projects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93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 dirty="0"/>
              <a:t>Scrum vs. Other Models</a:t>
            </a:r>
            <a:endParaRPr lang="uk-UA" dirty="0"/>
          </a:p>
        </p:txBody>
      </p:sp>
      <p:pic>
        <p:nvPicPr>
          <p:cNvPr id="4" name="Picture 4" descr="s7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40871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Scrum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Is an agile, </a:t>
            </a:r>
            <a:r>
              <a:rPr lang="en-GB" dirty="0">
                <a:solidFill>
                  <a:schemeClr val="accent2"/>
                </a:solidFill>
              </a:rPr>
              <a:t>lightweight</a:t>
            </a:r>
            <a:r>
              <a:rPr lang="en-GB" dirty="0"/>
              <a:t> process</a:t>
            </a:r>
          </a:p>
          <a:p>
            <a:pPr lvl="1"/>
            <a:r>
              <a:rPr lang="en-GB" dirty="0"/>
              <a:t>Can </a:t>
            </a:r>
            <a:r>
              <a:rPr lang="en-GB" dirty="0">
                <a:solidFill>
                  <a:schemeClr val="accent2"/>
                </a:solidFill>
              </a:rPr>
              <a:t>manage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control</a:t>
            </a:r>
            <a:r>
              <a:rPr lang="en-GB" dirty="0"/>
              <a:t> software and product development</a:t>
            </a:r>
          </a:p>
          <a:p>
            <a:pPr lvl="1"/>
            <a:r>
              <a:rPr lang="en-GB" dirty="0"/>
              <a:t>Uses iterative, incremental practices</a:t>
            </a:r>
          </a:p>
          <a:p>
            <a:pPr lvl="1"/>
            <a:r>
              <a:rPr lang="en-GB" dirty="0"/>
              <a:t>Has a </a:t>
            </a:r>
            <a:r>
              <a:rPr lang="en-GB" dirty="0">
                <a:solidFill>
                  <a:schemeClr val="accent2"/>
                </a:solidFill>
              </a:rPr>
              <a:t>simple</a:t>
            </a:r>
            <a:r>
              <a:rPr lang="en-GB" dirty="0"/>
              <a:t> implementation</a:t>
            </a:r>
          </a:p>
          <a:p>
            <a:pPr lvl="1"/>
            <a:r>
              <a:rPr lang="en-GB" dirty="0"/>
              <a:t>Increases productivity</a:t>
            </a:r>
          </a:p>
          <a:p>
            <a:pPr lvl="1"/>
            <a:r>
              <a:rPr lang="en-GB" dirty="0"/>
              <a:t>Reduces </a:t>
            </a:r>
            <a:r>
              <a:rPr lang="en-GB" dirty="0">
                <a:solidFill>
                  <a:schemeClr val="accent2"/>
                </a:solidFill>
              </a:rPr>
              <a:t>time to benefits</a:t>
            </a:r>
          </a:p>
          <a:p>
            <a:pPr lvl="1"/>
            <a:r>
              <a:rPr lang="en-GB" dirty="0"/>
              <a:t>Embraces </a:t>
            </a:r>
            <a:r>
              <a:rPr lang="en-GB" dirty="0">
                <a:solidFill>
                  <a:schemeClr val="accent2"/>
                </a:solidFill>
              </a:rPr>
              <a:t>adaptive</a:t>
            </a:r>
            <a:r>
              <a:rPr lang="en-GB" dirty="0"/>
              <a:t>, empirical systems development</a:t>
            </a:r>
          </a:p>
          <a:p>
            <a:pPr lvl="1"/>
            <a:r>
              <a:rPr lang="en-GB" dirty="0"/>
              <a:t>Is not restricted to software development projects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Embraces the </a:t>
            </a:r>
            <a:r>
              <a:rPr lang="en-GB" dirty="0">
                <a:solidFill>
                  <a:schemeClr val="accent2"/>
                </a:solidFill>
              </a:rPr>
              <a:t>opposite of the waterfall</a:t>
            </a:r>
            <a:r>
              <a:rPr lang="en-GB" dirty="0"/>
              <a:t> approach…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Scrum?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17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75568" y="290308"/>
            <a:ext cx="3574901" cy="100244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Scrum</a:t>
            </a:r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560070" y="4789170"/>
            <a:ext cx="1508760" cy="560070"/>
            <a:chOff x="0" y="0"/>
            <a:chExt cx="1056" cy="392"/>
          </a:xfrm>
        </p:grpSpPr>
        <p:pic>
          <p:nvPicPr>
            <p:cNvPr id="266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63" name="Rectangle 4"/>
            <p:cNvSpPr>
              <a:spLocks/>
            </p:cNvSpPr>
            <p:nvPr/>
          </p:nvSpPr>
          <p:spPr bwMode="auto">
            <a:xfrm>
              <a:off x="335" y="122"/>
              <a:ext cx="54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Cancel</a:t>
              </a:r>
            </a:p>
          </p:txBody>
        </p:sp>
      </p:grp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834390" y="4389120"/>
            <a:ext cx="1508760" cy="560070"/>
            <a:chOff x="0" y="0"/>
            <a:chExt cx="1056" cy="392"/>
          </a:xfrm>
        </p:grpSpPr>
        <p:pic>
          <p:nvPicPr>
            <p:cNvPr id="2666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61" name="Rectangle 7"/>
            <p:cNvSpPr>
              <a:spLocks/>
            </p:cNvSpPr>
            <p:nvPr/>
          </p:nvSpPr>
          <p:spPr bwMode="auto">
            <a:xfrm>
              <a:off x="230" y="122"/>
              <a:ext cx="77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Gift wrap</a:t>
              </a:r>
            </a:p>
          </p:txBody>
        </p:sp>
      </p:grp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560070" y="3977640"/>
            <a:ext cx="1508760" cy="560070"/>
            <a:chOff x="0" y="0"/>
            <a:chExt cx="1056" cy="392"/>
          </a:xfrm>
        </p:grpSpPr>
        <p:pic>
          <p:nvPicPr>
            <p:cNvPr id="2665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9" name="Rectangle 10"/>
            <p:cNvSpPr>
              <a:spLocks/>
            </p:cNvSpPr>
            <p:nvPr/>
          </p:nvSpPr>
          <p:spPr bwMode="auto">
            <a:xfrm>
              <a:off x="331" y="122"/>
              <a:ext cx="57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Return</a:t>
              </a:r>
            </a:p>
          </p:txBody>
        </p:sp>
      </p:grp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4160520" y="1691640"/>
            <a:ext cx="2548890" cy="2137410"/>
            <a:chOff x="0" y="0"/>
            <a:chExt cx="1784" cy="1496"/>
          </a:xfrm>
        </p:grpSpPr>
        <p:pic>
          <p:nvPicPr>
            <p:cNvPr id="266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84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7" name="Rectangle 13"/>
            <p:cNvSpPr>
              <a:spLocks/>
            </p:cNvSpPr>
            <p:nvPr/>
          </p:nvSpPr>
          <p:spPr bwMode="auto">
            <a:xfrm>
              <a:off x="403" y="371"/>
              <a:ext cx="821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Sprint</a:t>
              </a:r>
            </a:p>
            <a:p>
              <a:r>
                <a:rPr lang="en-US" sz="2200"/>
                <a:t>2-4 weeks</a:t>
              </a:r>
            </a:p>
          </p:txBody>
        </p:sp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948690" y="2803208"/>
            <a:ext cx="1508760" cy="900112"/>
            <a:chOff x="0" y="18"/>
            <a:chExt cx="1056" cy="630"/>
          </a:xfrm>
        </p:grpSpPr>
        <p:pic>
          <p:nvPicPr>
            <p:cNvPr id="26653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6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4" name="Rectangle 16"/>
            <p:cNvSpPr>
              <a:spLocks/>
            </p:cNvSpPr>
            <p:nvPr/>
          </p:nvSpPr>
          <p:spPr bwMode="auto">
            <a:xfrm>
              <a:off x="331" y="378"/>
              <a:ext cx="57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Return</a:t>
              </a:r>
            </a:p>
          </p:txBody>
        </p:sp>
        <p:sp>
          <p:nvSpPr>
            <p:cNvPr id="26655" name="Rectangle 17"/>
            <p:cNvSpPr>
              <a:spLocks/>
            </p:cNvSpPr>
            <p:nvPr/>
          </p:nvSpPr>
          <p:spPr bwMode="auto">
            <a:xfrm>
              <a:off x="115" y="18"/>
              <a:ext cx="9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Sprint goal</a:t>
              </a:r>
            </a:p>
          </p:txBody>
        </p:sp>
      </p:grp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2526030" y="3268980"/>
            <a:ext cx="1990249" cy="1120140"/>
            <a:chOff x="0" y="0"/>
            <a:chExt cx="1393" cy="784"/>
          </a:xfrm>
        </p:grpSpPr>
        <p:pic>
          <p:nvPicPr>
            <p:cNvPr id="26651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2" name="Rectangle 20"/>
            <p:cNvSpPr>
              <a:spLocks/>
            </p:cNvSpPr>
            <p:nvPr/>
          </p:nvSpPr>
          <p:spPr bwMode="auto">
            <a:xfrm>
              <a:off x="321" y="288"/>
              <a:ext cx="107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/>
                <a:t>Sprint backlog</a:t>
              </a:r>
            </a:p>
          </p:txBody>
        </p:sp>
      </p:grpSp>
      <p:grpSp>
        <p:nvGrpSpPr>
          <p:cNvPr id="16405" name="Group 21"/>
          <p:cNvGrpSpPr>
            <a:grpSpLocks/>
          </p:cNvGrpSpPr>
          <p:nvPr/>
        </p:nvGrpSpPr>
        <p:grpSpPr bwMode="auto">
          <a:xfrm>
            <a:off x="6506528" y="2937510"/>
            <a:ext cx="2480450" cy="1573054"/>
            <a:chOff x="53" y="0"/>
            <a:chExt cx="1735" cy="1101"/>
          </a:xfrm>
        </p:grpSpPr>
        <p:pic>
          <p:nvPicPr>
            <p:cNvPr id="26649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" y="0"/>
              <a:ext cx="92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0" name="Rectangle 23"/>
            <p:cNvSpPr>
              <a:spLocks/>
            </p:cNvSpPr>
            <p:nvPr/>
          </p:nvSpPr>
          <p:spPr bwMode="auto">
            <a:xfrm>
              <a:off x="53" y="627"/>
              <a:ext cx="173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Potentially shippable</a:t>
              </a:r>
            </a:p>
            <a:p>
              <a:r>
                <a:rPr lang="en-US" sz="2200"/>
                <a:t>product increment</a:t>
              </a:r>
            </a:p>
          </p:txBody>
        </p:sp>
      </p:grpSp>
      <p:sp>
        <p:nvSpPr>
          <p:cNvPr id="26633" name="Rectangle 24"/>
          <p:cNvSpPr>
            <a:spLocks/>
          </p:cNvSpPr>
          <p:nvPr/>
        </p:nvSpPr>
        <p:spPr bwMode="auto">
          <a:xfrm>
            <a:off x="1134428" y="5307867"/>
            <a:ext cx="94577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/>
              <a:t>Product</a:t>
            </a:r>
          </a:p>
          <a:p>
            <a:r>
              <a:rPr lang="en-US" sz="2200"/>
              <a:t>backlog</a:t>
            </a:r>
          </a:p>
        </p:txBody>
      </p: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2594610" y="4789170"/>
            <a:ext cx="1508760" cy="560070"/>
            <a:chOff x="0" y="0"/>
            <a:chExt cx="1056" cy="392"/>
          </a:xfrm>
        </p:grpSpPr>
        <p:pic>
          <p:nvPicPr>
            <p:cNvPr id="26647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8" name="Rectangle 27"/>
            <p:cNvSpPr>
              <a:spLocks/>
            </p:cNvSpPr>
            <p:nvPr/>
          </p:nvSpPr>
          <p:spPr bwMode="auto">
            <a:xfrm>
              <a:off x="246" y="122"/>
              <a:ext cx="73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Coupons</a:t>
              </a:r>
            </a:p>
          </p:txBody>
        </p:sp>
      </p:grp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560070" y="4789170"/>
            <a:ext cx="1508760" cy="560070"/>
            <a:chOff x="0" y="0"/>
            <a:chExt cx="1056" cy="392"/>
          </a:xfrm>
        </p:grpSpPr>
        <p:pic>
          <p:nvPicPr>
            <p:cNvPr id="26645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6" name="Rectangle 30"/>
            <p:cNvSpPr>
              <a:spLocks/>
            </p:cNvSpPr>
            <p:nvPr/>
          </p:nvSpPr>
          <p:spPr bwMode="auto">
            <a:xfrm>
              <a:off x="230" y="122"/>
              <a:ext cx="77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Gift wrap</a:t>
              </a:r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834390" y="4389120"/>
            <a:ext cx="1508760" cy="560070"/>
            <a:chOff x="0" y="0"/>
            <a:chExt cx="1056" cy="392"/>
          </a:xfrm>
        </p:grpSpPr>
        <p:pic>
          <p:nvPicPr>
            <p:cNvPr id="26643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4" name="Rectangle 33"/>
            <p:cNvSpPr>
              <a:spLocks/>
            </p:cNvSpPr>
            <p:nvPr/>
          </p:nvSpPr>
          <p:spPr bwMode="auto">
            <a:xfrm>
              <a:off x="246" y="122"/>
              <a:ext cx="73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Coupons</a:t>
              </a:r>
            </a:p>
          </p:txBody>
        </p:sp>
      </p:grp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560070" y="3977640"/>
            <a:ext cx="1508760" cy="560070"/>
            <a:chOff x="0" y="0"/>
            <a:chExt cx="1056" cy="392"/>
          </a:xfrm>
        </p:grpSpPr>
        <p:pic>
          <p:nvPicPr>
            <p:cNvPr id="26641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2" name="Rectangle 36"/>
            <p:cNvSpPr>
              <a:spLocks/>
            </p:cNvSpPr>
            <p:nvPr/>
          </p:nvSpPr>
          <p:spPr bwMode="auto">
            <a:xfrm>
              <a:off x="335" y="122"/>
              <a:ext cx="54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/>
                <a:t>Cancel</a:t>
              </a:r>
            </a:p>
          </p:txBody>
        </p:sp>
      </p:grpSp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4354830" y="791528"/>
            <a:ext cx="1223010" cy="1334452"/>
            <a:chOff x="0" y="18"/>
            <a:chExt cx="856" cy="934"/>
          </a:xfrm>
        </p:grpSpPr>
        <p:pic>
          <p:nvPicPr>
            <p:cNvPr id="266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"/>
              <a:ext cx="856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Rectangle 39"/>
            <p:cNvSpPr>
              <a:spLocks/>
            </p:cNvSpPr>
            <p:nvPr/>
          </p:nvSpPr>
          <p:spPr bwMode="auto">
            <a:xfrm>
              <a:off x="86" y="18"/>
              <a:ext cx="71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 dirty="0"/>
                <a:t>24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13486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defTabSz="1028700">
              <a:lnSpc>
                <a:spcPct val="90000"/>
              </a:lnSpc>
              <a:tabLst>
                <a:tab pos="2171700" algn="l"/>
              </a:tabLst>
            </a:pPr>
            <a:r>
              <a:rPr lang="en-GB" dirty="0"/>
              <a:t>Product Owner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Possibly a Product Manager or Project Sponsor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GB" sz="1800" dirty="0"/>
              <a:t>Decides features, release date, prioritization, $$$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endParaRPr lang="en-GB" sz="1200" dirty="0"/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endParaRPr lang="en-GB" sz="1200" dirty="0"/>
          </a:p>
          <a:p>
            <a:pPr lvl="1" defTabSz="1028700">
              <a:lnSpc>
                <a:spcPct val="90000"/>
              </a:lnSpc>
              <a:tabLst>
                <a:tab pos="2171700" algn="l"/>
              </a:tabLst>
            </a:pPr>
            <a:r>
              <a:rPr lang="en-GB" dirty="0"/>
              <a:t>Scrum Master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Typically a Project Manager or Team Leader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Responsible for enacting Scrum values and practices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Remove impediments / politics, keeps everyone productive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endParaRPr lang="en-US" sz="1200" dirty="0"/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endParaRPr lang="en-US" sz="1200" dirty="0"/>
          </a:p>
          <a:p>
            <a:pPr lvl="1" defTabSz="1028700">
              <a:lnSpc>
                <a:spcPct val="90000"/>
              </a:lnSpc>
              <a:tabLst>
                <a:tab pos="2171700" algn="l"/>
              </a:tabLst>
            </a:pPr>
            <a:r>
              <a:rPr lang="en-GB" dirty="0"/>
              <a:t>Project Team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GB" sz="1800" dirty="0"/>
              <a:t>5-10 members;  </a:t>
            </a:r>
            <a:r>
              <a:rPr lang="en-US" sz="1800" dirty="0"/>
              <a:t>Teams are self-organizing</a:t>
            </a:r>
            <a:endParaRPr lang="en-GB" sz="1800" dirty="0"/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Cross-functional: QA, Programmers, UI Designers, etc.</a:t>
            </a:r>
          </a:p>
          <a:p>
            <a:pPr lvl="2" defTabSz="1028700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Membership should change only between sprints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Roles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52936"/>
            <a:ext cx="8985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37" y="4005064"/>
            <a:ext cx="838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212037" y="5138405"/>
            <a:ext cx="1295400" cy="1066800"/>
            <a:chOff x="0" y="0"/>
            <a:chExt cx="1704" cy="134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15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9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12" name="Picture 1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1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743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features of the product</a:t>
            </a:r>
          </a:p>
          <a:p>
            <a:r>
              <a:rPr lang="en-US" dirty="0"/>
              <a:t>Decide on release date and content</a:t>
            </a:r>
          </a:p>
          <a:p>
            <a:r>
              <a:rPr lang="en-US" dirty="0"/>
              <a:t>Be responsible for the profitability of the product (ROI)</a:t>
            </a:r>
          </a:p>
          <a:p>
            <a:r>
              <a:rPr lang="en-US" dirty="0"/>
              <a:t>Prioritize features according to market value </a:t>
            </a:r>
          </a:p>
          <a:p>
            <a:r>
              <a:rPr lang="en-US" dirty="0"/>
              <a:t>Adjust features and priority every iteration, as needed  </a:t>
            </a:r>
          </a:p>
          <a:p>
            <a:r>
              <a:rPr lang="en-US" dirty="0"/>
              <a:t>Accept or reject work results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Product </a:t>
            </a:r>
            <a:r>
              <a:rPr lang="en-US" dirty="0" smtClean="0">
                <a:sym typeface="Gill Sans" charset="0"/>
              </a:rPr>
              <a:t>owner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6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98500"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Represents management to the project</a:t>
            </a:r>
          </a:p>
          <a:p>
            <a:pPr marL="698500">
              <a:spcBef>
                <a:spcPts val="11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Responsible for enacting Scrum values and practices</a:t>
            </a:r>
          </a:p>
          <a:p>
            <a:pPr marL="698500">
              <a:spcBef>
                <a:spcPts val="11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Removes impediments </a:t>
            </a:r>
          </a:p>
          <a:p>
            <a:pPr marL="698500">
              <a:spcBef>
                <a:spcPts val="11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Ensure that the team is fully functional and productive</a:t>
            </a:r>
          </a:p>
          <a:p>
            <a:pPr marL="698500">
              <a:spcBef>
                <a:spcPts val="11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Enable close cooperation across all roles and functions</a:t>
            </a:r>
          </a:p>
          <a:p>
            <a:pPr marL="698500">
              <a:spcBef>
                <a:spcPts val="11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Shield the team from external interferences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The </a:t>
            </a:r>
            <a:r>
              <a:rPr lang="en-US" dirty="0" err="1">
                <a:sym typeface="Gill Sans" charset="0"/>
              </a:rPr>
              <a:t>ScrumMaster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9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98500">
              <a:lnSpc>
                <a:spcPct val="90000"/>
              </a:lnSpc>
              <a:buFont typeface="Lucida Grande" charset="0"/>
              <a:buChar char="•"/>
              <a:defRPr/>
            </a:pPr>
            <a:r>
              <a:rPr lang="en-US" sz="3500" dirty="0">
                <a:sym typeface="Gill Sans" charset="0"/>
              </a:rPr>
              <a:t>Typically 5-9 people</a:t>
            </a:r>
          </a:p>
          <a:p>
            <a:pPr marL="698500">
              <a:lnSpc>
                <a:spcPct val="9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500" dirty="0">
                <a:sym typeface="Gill Sans" charset="0"/>
              </a:rPr>
              <a:t>Cross-functional:</a:t>
            </a:r>
          </a:p>
          <a:p>
            <a:pPr marL="1041400" lvl="1">
              <a:lnSpc>
                <a:spcPct val="9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Programmers, testers, user experience designers, etc.</a:t>
            </a:r>
          </a:p>
          <a:p>
            <a:pPr marL="698500">
              <a:lnSpc>
                <a:spcPct val="9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M</a:t>
            </a:r>
            <a:r>
              <a:rPr lang="en-US" sz="3500" dirty="0">
                <a:sym typeface="Gill Sans" charset="0"/>
              </a:rPr>
              <a:t>embers should be full-time</a:t>
            </a:r>
          </a:p>
          <a:p>
            <a:pPr marL="1041400" lvl="2">
              <a:lnSpc>
                <a:spcPct val="90000"/>
              </a:lnSpc>
              <a:spcBef>
                <a:spcPts val="1400"/>
              </a:spcBef>
              <a:buClr>
                <a:srgbClr val="5F7BAE"/>
              </a:buClr>
              <a:buFont typeface="Lucida Grande" charset="0"/>
              <a:buChar char="•"/>
              <a:defRPr/>
            </a:pPr>
            <a:r>
              <a:rPr lang="en-US" sz="2700" dirty="0">
                <a:sym typeface="Gill Sans" charset="0"/>
              </a:rPr>
              <a:t>May be exceptions (e.g., database administrator)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The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5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projects make progress in a series of </a:t>
            </a:r>
            <a:r>
              <a:rPr lang="ja-JP" altLang="en-US" dirty="0"/>
              <a:t>“</a:t>
            </a:r>
            <a:r>
              <a:rPr lang="en-US" altLang="ja-JP" dirty="0"/>
              <a:t>sprints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Analogous to Extreme Programming iterations</a:t>
            </a:r>
          </a:p>
          <a:p>
            <a:r>
              <a:rPr lang="en-US" dirty="0"/>
              <a:t>Typical duration is 2–4 weeks or a calendar month at most</a:t>
            </a:r>
          </a:p>
          <a:p>
            <a:r>
              <a:rPr lang="en-US" dirty="0"/>
              <a:t>A constant duration leads to a better rhythm</a:t>
            </a:r>
          </a:p>
          <a:p>
            <a:r>
              <a:rPr lang="en-US" dirty="0"/>
              <a:t>Product is designed, coded, and tested during the sprint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Sprints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36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98500">
              <a:lnSpc>
                <a:spcPct val="80000"/>
              </a:lnSpc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Team selects items from the product backlog they can commit to completing</a:t>
            </a:r>
          </a:p>
          <a:p>
            <a:pPr marL="698500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Sprint backlog is created</a:t>
            </a:r>
          </a:p>
          <a:p>
            <a:pPr marL="1041400" lvl="1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2700" dirty="0">
                <a:sym typeface="Gill Sans" charset="0"/>
              </a:rPr>
              <a:t>Tasks are identified and each is estimated (1-16 hours)</a:t>
            </a:r>
          </a:p>
          <a:p>
            <a:pPr marL="1041400" lvl="1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2700" dirty="0">
                <a:sym typeface="Gill Sans" charset="0"/>
              </a:rPr>
              <a:t>Collaboratively, not done alone by the </a:t>
            </a:r>
            <a:r>
              <a:rPr lang="en-US" sz="2700" dirty="0" err="1">
                <a:sym typeface="Gill Sans" charset="0"/>
              </a:rPr>
              <a:t>ScrumMaster</a:t>
            </a:r>
            <a:endParaRPr lang="en-US" sz="2700" dirty="0">
              <a:sym typeface="Gill Sans" charset="0"/>
            </a:endParaRPr>
          </a:p>
          <a:p>
            <a:pPr marL="698500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High-level design is considered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Sprint planning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927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90</TotalTime>
  <Words>772</Words>
  <Application>Microsoft Office PowerPoint</Application>
  <PresentationFormat>Экран (4:3)</PresentationFormat>
  <Paragraphs>165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Волна</vt:lpstr>
      <vt:lpstr>An Introduction to Scrum</vt:lpstr>
      <vt:lpstr>What is Scrum?</vt:lpstr>
      <vt:lpstr>Scrum</vt:lpstr>
      <vt:lpstr>Scrum Roles</vt:lpstr>
      <vt:lpstr>Product owner </vt:lpstr>
      <vt:lpstr>The ScrumMaster</vt:lpstr>
      <vt:lpstr>The team</vt:lpstr>
      <vt:lpstr>Sprints</vt:lpstr>
      <vt:lpstr>Sprint planning</vt:lpstr>
      <vt:lpstr>Daily Scrum Meeting</vt:lpstr>
      <vt:lpstr>Scrum's Artifacts</vt:lpstr>
      <vt:lpstr>Product Backlog</vt:lpstr>
      <vt:lpstr>User Stories</vt:lpstr>
      <vt:lpstr>Sprint Backlog</vt:lpstr>
      <vt:lpstr>Sprint Burndown Chart</vt:lpstr>
      <vt:lpstr>The Sprint Review</vt:lpstr>
      <vt:lpstr>Scalability</vt:lpstr>
      <vt:lpstr>Scrum vs. Other Models</vt:lpstr>
    </vt:vector>
  </TitlesOfParts>
  <Company>UGB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Кравчук Олексій Геннадійович</dc:creator>
  <cp:lastModifiedBy>аленка</cp:lastModifiedBy>
  <cp:revision>9</cp:revision>
  <dcterms:created xsi:type="dcterms:W3CDTF">2017-03-02T12:27:03Z</dcterms:created>
  <dcterms:modified xsi:type="dcterms:W3CDTF">2017-03-02T19:37:33Z</dcterms:modified>
</cp:coreProperties>
</file>