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14"/>
  </p:notesMasterIdLst>
  <p:sldIdLst>
    <p:sldId id="256" r:id="rId2"/>
    <p:sldId id="257" r:id="rId3"/>
    <p:sldId id="258" r:id="rId4"/>
    <p:sldId id="259" r:id="rId5"/>
    <p:sldId id="265" r:id="rId6"/>
    <p:sldId id="261" r:id="rId7"/>
    <p:sldId id="266" r:id="rId8"/>
    <p:sldId id="262" r:id="rId9"/>
    <p:sldId id="267" r:id="rId10"/>
    <p:sldId id="263" r:id="rId11"/>
    <p:sldId id="268" r:id="rId12"/>
    <p:sldId id="264"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94694" autoAdjust="0"/>
  </p:normalViewPr>
  <p:slideViewPr>
    <p:cSldViewPr>
      <p:cViewPr>
        <p:scale>
          <a:sx n="100" d="100"/>
          <a:sy n="100" d="100"/>
        </p:scale>
        <p:origin x="-1098"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5826C4-E554-466B-A3CE-6CE261A1CBF9}" type="datetimeFigureOut">
              <a:rPr lang="ru-RU" smtClean="0"/>
              <a:t>21.11.2016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A8FFC5-0841-45E0-AB54-6AC6F9CEAA69}" type="slidenum">
              <a:rPr lang="ru-RU" smtClean="0"/>
              <a:t>‹#›</a:t>
            </a:fld>
            <a:endParaRPr lang="ru-RU"/>
          </a:p>
        </p:txBody>
      </p:sp>
    </p:spTree>
    <p:extLst>
      <p:ext uri="{BB962C8B-B14F-4D97-AF65-F5344CB8AC3E}">
        <p14:creationId xmlns:p14="http://schemas.microsoft.com/office/powerpoint/2010/main" val="3867005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0A8FFC5-0841-45E0-AB54-6AC6F9CEAA69}" type="slidenum">
              <a:rPr lang="ru-RU" smtClean="0"/>
              <a:t>1</a:t>
            </a:fld>
            <a:endParaRPr lang="ru-RU"/>
          </a:p>
        </p:txBody>
      </p:sp>
    </p:spTree>
    <p:extLst>
      <p:ext uri="{BB962C8B-B14F-4D97-AF65-F5344CB8AC3E}">
        <p14:creationId xmlns:p14="http://schemas.microsoft.com/office/powerpoint/2010/main" val="3282028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9" name="Подзаголовок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Заголовок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ru-RU" smtClean="0"/>
              <a:t>Образец заголовка</a:t>
            </a:r>
            <a:endParaRPr kumimoji="0" lang="en-US"/>
          </a:p>
        </p:txBody>
      </p:sp>
      <p:cxnSp>
        <p:nvCxnSpPr>
          <p:cNvPr id="8" name="Прямая соединительная линия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Овал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Дата 14"/>
          <p:cNvSpPr>
            <a:spLocks noGrp="1"/>
          </p:cNvSpPr>
          <p:nvPr>
            <p:ph type="dt" sz="half" idx="10"/>
          </p:nvPr>
        </p:nvSpPr>
        <p:spPr/>
        <p:txBody>
          <a:bodyPr/>
          <a:lstStyle/>
          <a:p>
            <a:fld id="{CABFFCD9-F5CB-4DDC-A02E-F2A0CC7E47AC}" type="datetimeFigureOut">
              <a:rPr lang="ru-RU" smtClean="0"/>
              <a:t>21.11.2016</a:t>
            </a:fld>
            <a:endParaRPr lang="ru-RU"/>
          </a:p>
        </p:txBody>
      </p:sp>
      <p:sp>
        <p:nvSpPr>
          <p:cNvPr id="16" name="Номер слайда 15"/>
          <p:cNvSpPr>
            <a:spLocks noGrp="1"/>
          </p:cNvSpPr>
          <p:nvPr>
            <p:ph type="sldNum" sz="quarter" idx="11"/>
          </p:nvPr>
        </p:nvSpPr>
        <p:spPr/>
        <p:txBody>
          <a:bodyPr/>
          <a:lstStyle/>
          <a:p>
            <a:fld id="{F4BE3CBB-6BBD-4E90-AB84-9B724A80EF0A}" type="slidenum">
              <a:rPr lang="ru-RU" smtClean="0"/>
              <a:t>‹#›</a:t>
            </a:fld>
            <a:endParaRPr lang="ru-RU"/>
          </a:p>
        </p:txBody>
      </p:sp>
      <p:sp>
        <p:nvSpPr>
          <p:cNvPr id="17" name="Нижний колонтитул 16"/>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CABFFCD9-F5CB-4DDC-A02E-F2A0CC7E47AC}" type="datetimeFigureOut">
              <a:rPr lang="ru-RU" smtClean="0"/>
              <a:t>21.11.2016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4BE3CBB-6BBD-4E90-AB84-9B724A80EF0A}"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CABFFCD9-F5CB-4DDC-A02E-F2A0CC7E47AC}" type="datetimeFigureOut">
              <a:rPr lang="ru-RU" smtClean="0"/>
              <a:t>21.11.2016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4BE3CBB-6BBD-4E90-AB84-9B724A80EF0A}"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9" name="Объект 8"/>
          <p:cNvSpPr>
            <a:spLocks noGrp="1"/>
          </p:cNvSpPr>
          <p:nvPr>
            <p:ph idx="1"/>
          </p:nvPr>
        </p:nvSpPr>
        <p:spPr>
          <a:xfrm>
            <a:off x="457200" y="1524000"/>
            <a:ext cx="8229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4" name="Дата 13"/>
          <p:cNvSpPr>
            <a:spLocks noGrp="1"/>
          </p:cNvSpPr>
          <p:nvPr>
            <p:ph type="dt" sz="half" idx="14"/>
          </p:nvPr>
        </p:nvSpPr>
        <p:spPr/>
        <p:txBody>
          <a:bodyPr/>
          <a:lstStyle/>
          <a:p>
            <a:fld id="{CABFFCD9-F5CB-4DDC-A02E-F2A0CC7E47AC}" type="datetimeFigureOut">
              <a:rPr lang="ru-RU" smtClean="0"/>
              <a:t>21.11.2016</a:t>
            </a:fld>
            <a:endParaRPr lang="ru-RU"/>
          </a:p>
        </p:txBody>
      </p:sp>
      <p:sp>
        <p:nvSpPr>
          <p:cNvPr id="15" name="Номер слайда 14"/>
          <p:cNvSpPr>
            <a:spLocks noGrp="1"/>
          </p:cNvSpPr>
          <p:nvPr>
            <p:ph type="sldNum" sz="quarter" idx="15"/>
          </p:nvPr>
        </p:nvSpPr>
        <p:spPr/>
        <p:txBody>
          <a:bodyPr/>
          <a:lstStyle>
            <a:lvl1pPr algn="ctr">
              <a:defRPr/>
            </a:lvl1pPr>
          </a:lstStyle>
          <a:p>
            <a:fld id="{F4BE3CBB-6BBD-4E90-AB84-9B724A80EF0A}" type="slidenum">
              <a:rPr lang="ru-RU" smtClean="0"/>
              <a:t>‹#›</a:t>
            </a:fld>
            <a:endParaRPr lang="ru-RU"/>
          </a:p>
        </p:txBody>
      </p:sp>
      <p:sp>
        <p:nvSpPr>
          <p:cNvPr id="16" name="Нижний колонтитул 15"/>
          <p:cNvSpPr>
            <a:spLocks noGrp="1"/>
          </p:cNvSpPr>
          <p:nvPr>
            <p:ph type="ftr" sz="quarter" idx="16"/>
          </p:nvPr>
        </p:nvSpPr>
        <p:spPr/>
        <p:txBody>
          <a:bodyPr/>
          <a:lstStyle/>
          <a:p>
            <a:endParaRPr lang="ru-RU"/>
          </a:p>
        </p:txBody>
      </p:sp>
      <p:sp>
        <p:nvSpPr>
          <p:cNvPr id="17" name="Заголовок 16"/>
          <p:cNvSpPr>
            <a:spLocks noGrp="1"/>
          </p:cNvSpPr>
          <p:nvPr>
            <p:ph type="title"/>
          </p:nvPr>
        </p:nvSpPr>
        <p:spPr/>
        <p:txBody>
          <a:bodyPr rtlCol="0" anchor="b" anchorCtr="0"/>
          <a:lstStyle/>
          <a:p>
            <a:r>
              <a:rPr kumimoji="0" lang="ru-RU" smtClean="0"/>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CABFFCD9-F5CB-4DDC-A02E-F2A0CC7E47AC}" type="datetimeFigureOut">
              <a:rPr lang="ru-RU" smtClean="0"/>
              <a:t>21.11.2016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4BE3CBB-6BBD-4E90-AB84-9B724A80EF0A}" type="slidenum">
              <a:rPr lang="ru-RU" smtClean="0"/>
              <a:t>‹#›</a:t>
            </a:fld>
            <a:endParaRPr lang="ru-RU"/>
          </a:p>
        </p:txBody>
      </p:sp>
      <p:sp>
        <p:nvSpPr>
          <p:cNvPr id="2" name="Заголовок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cxnSp>
        <p:nvCxnSpPr>
          <p:cNvPr id="7" name="Прямая соединительная линия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Дата 4"/>
          <p:cNvSpPr>
            <a:spLocks noGrp="1"/>
          </p:cNvSpPr>
          <p:nvPr>
            <p:ph type="dt" sz="half" idx="10"/>
          </p:nvPr>
        </p:nvSpPr>
        <p:spPr/>
        <p:txBody>
          <a:bodyPr/>
          <a:lstStyle/>
          <a:p>
            <a:fld id="{CABFFCD9-F5CB-4DDC-A02E-F2A0CC7E47AC}" type="datetimeFigureOut">
              <a:rPr lang="ru-RU" smtClean="0"/>
              <a:t>21.11.2016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4BE3CBB-6BBD-4E90-AB84-9B724A80EF0A}" type="slidenum">
              <a:rPr lang="ru-RU" smtClean="0"/>
              <a:t>‹#›</a:t>
            </a:fld>
            <a:endParaRPr lang="ru-RU"/>
          </a:p>
        </p:txBody>
      </p:sp>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11" name="Объект 10"/>
          <p:cNvSpPr>
            <a:spLocks noGrp="1"/>
          </p:cNvSpPr>
          <p:nvPr>
            <p:ph sz="half" idx="1"/>
          </p:nvPr>
        </p:nvSpPr>
        <p:spPr>
          <a:xfrm>
            <a:off x="457200" y="1524000"/>
            <a:ext cx="4059936"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half" idx="2"/>
          </p:nvPr>
        </p:nvSpPr>
        <p:spPr>
          <a:xfrm>
            <a:off x="4648200" y="1524000"/>
            <a:ext cx="4059936"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9" name="Номер слайда 8"/>
          <p:cNvSpPr>
            <a:spLocks noGrp="1"/>
          </p:cNvSpPr>
          <p:nvPr>
            <p:ph type="sldNum" sz="quarter" idx="12"/>
          </p:nvPr>
        </p:nvSpPr>
        <p:spPr/>
        <p:txBody>
          <a:bodyPr/>
          <a:lstStyle/>
          <a:p>
            <a:fld id="{F4BE3CBB-6BBD-4E90-AB84-9B724A80EF0A}" type="slidenum">
              <a:rPr lang="ru-RU" smtClean="0"/>
              <a:t>‹#›</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7" name="Дата 6"/>
          <p:cNvSpPr>
            <a:spLocks noGrp="1"/>
          </p:cNvSpPr>
          <p:nvPr>
            <p:ph type="dt" sz="half" idx="10"/>
          </p:nvPr>
        </p:nvSpPr>
        <p:spPr/>
        <p:txBody>
          <a:bodyPr/>
          <a:lstStyle/>
          <a:p>
            <a:fld id="{CABFFCD9-F5CB-4DDC-A02E-F2A0CC7E47AC}" type="datetimeFigureOut">
              <a:rPr lang="ru-RU" smtClean="0"/>
              <a:t>21.11.2016</a:t>
            </a:fld>
            <a:endParaRPr lang="ru-RU"/>
          </a:p>
        </p:txBody>
      </p:sp>
      <p:sp>
        <p:nvSpPr>
          <p:cNvPr id="3" name="Текст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32" name="Объект 31"/>
          <p:cNvSpPr>
            <a:spLocks noGrp="1"/>
          </p:cNvSpPr>
          <p:nvPr>
            <p:ph sz="half" idx="2"/>
          </p:nvPr>
        </p:nvSpPr>
        <p:spPr>
          <a:xfrm>
            <a:off x="457200" y="2201896"/>
            <a:ext cx="4038600" cy="391363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34" name="Объект 33"/>
          <p:cNvSpPr>
            <a:spLocks noGrp="1"/>
          </p:cNvSpPr>
          <p:nvPr>
            <p:ph sz="quarter" idx="4"/>
          </p:nvPr>
        </p:nvSpPr>
        <p:spPr>
          <a:xfrm>
            <a:off x="4649788" y="2201896"/>
            <a:ext cx="4038600" cy="391363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 name="Заголовок 1"/>
          <p:cNvSpPr>
            <a:spLocks noGrp="1"/>
          </p:cNvSpPr>
          <p:nvPr>
            <p:ph type="title"/>
          </p:nvPr>
        </p:nvSpPr>
        <p:spPr>
          <a:xfrm>
            <a:off x="457200" y="155448"/>
            <a:ext cx="8229600" cy="1143000"/>
          </a:xfrm>
        </p:spPr>
        <p:txBody>
          <a:bodyPr anchor="b" anchorCtr="0"/>
          <a:lstStyle>
            <a:lvl1pPr>
              <a:defRPr/>
            </a:lvl1pPr>
          </a:lstStyle>
          <a:p>
            <a:r>
              <a:rPr kumimoji="0" lang="ru-RU" smtClean="0"/>
              <a:t>Образец заголовка</a:t>
            </a:r>
            <a:endParaRPr kumimoji="0" lang="en-US"/>
          </a:p>
        </p:txBody>
      </p:sp>
      <p:sp>
        <p:nvSpPr>
          <p:cNvPr id="12" name="Текст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cxnSp>
        <p:nvCxnSpPr>
          <p:cNvPr id="10" name="Прямая соединительная линия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CABFFCD9-F5CB-4DDC-A02E-F2A0CC7E47AC}" type="datetimeFigureOut">
              <a:rPr lang="ru-RU" smtClean="0"/>
              <a:t>21.11.2016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4BE3CBB-6BBD-4E90-AB84-9B724A80EF0A}" type="slidenum">
              <a:rPr lang="ru-RU" smtClean="0"/>
              <a:t>‹#›</a:t>
            </a:fld>
            <a:endParaRPr lang="ru-RU"/>
          </a:p>
        </p:txBody>
      </p:sp>
      <p:sp>
        <p:nvSpPr>
          <p:cNvPr id="2" name="Заголовок 1"/>
          <p:cNvSpPr>
            <a:spLocks noGrp="1"/>
          </p:cNvSpPr>
          <p:nvPr>
            <p:ph type="title"/>
          </p:nvPr>
        </p:nvSpPr>
        <p:spPr/>
        <p:txBody>
          <a:bodyPr/>
          <a:lstStyle/>
          <a:p>
            <a:r>
              <a:rPr kumimoji="0" lang="ru-RU" smtClean="0"/>
              <a:t>Образец заголовка</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ABFFCD9-F5CB-4DDC-A02E-F2A0CC7E47AC}" type="datetimeFigureOut">
              <a:rPr lang="ru-RU" smtClean="0"/>
              <a:t>21.11.2016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4BE3CBB-6BBD-4E90-AB84-9B724A80EF0A}"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9" name="Объект 28"/>
          <p:cNvSpPr>
            <a:spLocks noGrp="1"/>
          </p:cNvSpPr>
          <p:nvPr>
            <p:ph sz="quarter" idx="1"/>
          </p:nvPr>
        </p:nvSpPr>
        <p:spPr>
          <a:xfrm>
            <a:off x="457200" y="457200"/>
            <a:ext cx="6248400" cy="5715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3" name="Текст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31" name="Заголовок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smtClean="0"/>
              <a:t>Образец заголовка</a:t>
            </a:r>
            <a:endParaRPr kumimoji="0" lang="en-US"/>
          </a:p>
        </p:txBody>
      </p:sp>
      <p:sp>
        <p:nvSpPr>
          <p:cNvPr id="8" name="Дата 7"/>
          <p:cNvSpPr>
            <a:spLocks noGrp="1"/>
          </p:cNvSpPr>
          <p:nvPr>
            <p:ph type="dt" sz="half" idx="14"/>
          </p:nvPr>
        </p:nvSpPr>
        <p:spPr/>
        <p:txBody>
          <a:bodyPr/>
          <a:lstStyle/>
          <a:p>
            <a:fld id="{CABFFCD9-F5CB-4DDC-A02E-F2A0CC7E47AC}" type="datetimeFigureOut">
              <a:rPr lang="ru-RU" smtClean="0"/>
              <a:t>21.11.2016</a:t>
            </a:fld>
            <a:endParaRPr lang="ru-RU"/>
          </a:p>
        </p:txBody>
      </p:sp>
      <p:sp>
        <p:nvSpPr>
          <p:cNvPr id="9" name="Номер слайда 8"/>
          <p:cNvSpPr>
            <a:spLocks noGrp="1"/>
          </p:cNvSpPr>
          <p:nvPr>
            <p:ph type="sldNum" sz="quarter" idx="15"/>
          </p:nvPr>
        </p:nvSpPr>
        <p:spPr/>
        <p:txBody>
          <a:bodyPr/>
          <a:lstStyle/>
          <a:p>
            <a:fld id="{F4BE3CBB-6BBD-4E90-AB84-9B724A80EF0A}" type="slidenum">
              <a:rPr lang="ru-RU" smtClean="0"/>
              <a:t>‹#›</a:t>
            </a:fld>
            <a:endParaRPr lang="ru-RU"/>
          </a:p>
        </p:txBody>
      </p:sp>
      <p:sp>
        <p:nvSpPr>
          <p:cNvPr id="10" name="Нижний колонтитул 9"/>
          <p:cNvSpPr>
            <a:spLocks noGrp="1"/>
          </p:cNvSpPr>
          <p:nvPr>
            <p:ph type="ftr" sz="quarter" idx="16"/>
          </p:nvPr>
        </p:nvSpPr>
        <p:spPr/>
        <p:txBody>
          <a:bodyPr/>
          <a:lstStyle/>
          <a:p>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ru-RU" smtClean="0"/>
              <a:t>Вставка рисунка</a:t>
            </a:r>
            <a:endParaRPr kumimoji="0" lang="en-US"/>
          </a:p>
        </p:txBody>
      </p:sp>
      <p:sp>
        <p:nvSpPr>
          <p:cNvPr id="4" name="Текст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8" name="Дата 7"/>
          <p:cNvSpPr>
            <a:spLocks noGrp="1"/>
          </p:cNvSpPr>
          <p:nvPr>
            <p:ph type="dt" sz="half" idx="10"/>
          </p:nvPr>
        </p:nvSpPr>
        <p:spPr/>
        <p:txBody>
          <a:bodyPr/>
          <a:lstStyle/>
          <a:p>
            <a:fld id="{CABFFCD9-F5CB-4DDC-A02E-F2A0CC7E47AC}" type="datetimeFigureOut">
              <a:rPr lang="ru-RU" smtClean="0"/>
              <a:t>21.11.2016</a:t>
            </a:fld>
            <a:endParaRPr lang="ru-RU"/>
          </a:p>
        </p:txBody>
      </p:sp>
      <p:sp>
        <p:nvSpPr>
          <p:cNvPr id="9" name="Номер слайда 8"/>
          <p:cNvSpPr>
            <a:spLocks noGrp="1"/>
          </p:cNvSpPr>
          <p:nvPr>
            <p:ph type="sldNum" sz="quarter" idx="11"/>
          </p:nvPr>
        </p:nvSpPr>
        <p:spPr/>
        <p:txBody>
          <a:bodyPr/>
          <a:lstStyle/>
          <a:p>
            <a:fld id="{F4BE3CBB-6BBD-4E90-AB84-9B724A80EF0A}" type="slidenum">
              <a:rPr lang="ru-RU" smtClean="0"/>
              <a:t>‹#›</a:t>
            </a:fld>
            <a:endParaRPr lang="ru-RU"/>
          </a:p>
        </p:txBody>
      </p:sp>
      <p:sp>
        <p:nvSpPr>
          <p:cNvPr id="10" name="Нижний колонтитул 9"/>
          <p:cNvSpPr>
            <a:spLocks noGrp="1"/>
          </p:cNvSpPr>
          <p:nvPr>
            <p:ph type="ftr" sz="quarter" idx="12"/>
          </p:nvPr>
        </p:nvSpPr>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Текст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CABFFCD9-F5CB-4DDC-A02E-F2A0CC7E47AC}" type="datetimeFigureOut">
              <a:rPr lang="ru-RU" smtClean="0"/>
              <a:t>21.11.2016</a:t>
            </a:fld>
            <a:endParaRPr lang="ru-RU"/>
          </a:p>
        </p:txBody>
      </p:sp>
      <p:sp>
        <p:nvSpPr>
          <p:cNvPr id="10" name="Нижний колонтитул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ru-RU"/>
          </a:p>
        </p:txBody>
      </p:sp>
      <p:sp>
        <p:nvSpPr>
          <p:cNvPr id="22" name="Номер слайда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4BE3CBB-6BBD-4E90-AB84-9B724A80EF0A}" type="slidenum">
              <a:rPr lang="ru-RU" smtClean="0"/>
              <a:t>‹#›</a:t>
            </a:fld>
            <a:endParaRPr lang="ru-RU"/>
          </a:p>
        </p:txBody>
      </p:sp>
      <p:sp>
        <p:nvSpPr>
          <p:cNvPr id="5" name="Заголовок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ru-RU" smtClean="0"/>
              <a:t>Образец заголовка</a:t>
            </a:r>
            <a:endParaRPr kumimoji="0" lang="en-US"/>
          </a:p>
        </p:txBody>
      </p:sp>
    </p:spTree>
  </p:cSld>
  <p:clrMap bg1="dk1" tx1="lt1" bg2="dk2" tx2="lt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pPr marL="182880" indent="0">
              <a:buNone/>
            </a:pPr>
            <a:r>
              <a:rPr lang="en-US" b="1" dirty="0"/>
              <a:t>Software Development Life </a:t>
            </a:r>
            <a:r>
              <a:rPr lang="en-US" b="1" dirty="0" smtClean="0"/>
              <a:t>Cycle Models</a:t>
            </a:r>
            <a:endParaRPr lang="ru-RU" dirty="0"/>
          </a:p>
        </p:txBody>
      </p:sp>
    </p:spTree>
    <p:extLst>
      <p:ext uri="{BB962C8B-B14F-4D97-AF65-F5344CB8AC3E}">
        <p14:creationId xmlns:p14="http://schemas.microsoft.com/office/powerpoint/2010/main" val="198265069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06194" y="0"/>
            <a:ext cx="3237806" cy="562074"/>
          </a:xfrm>
        </p:spPr>
        <p:txBody>
          <a:bodyPr>
            <a:normAutofit/>
          </a:bodyPr>
          <a:lstStyle/>
          <a:p>
            <a:pPr marL="0" indent="0">
              <a:buNone/>
            </a:pPr>
            <a:r>
              <a:rPr lang="en-US" sz="3000" dirty="0"/>
              <a:t>SDLC V </a:t>
            </a:r>
            <a:r>
              <a:rPr lang="en-US" sz="3000" dirty="0" smtClean="0"/>
              <a:t>Model</a:t>
            </a:r>
            <a:endParaRPr lang="ru-RU" sz="3000" dirty="0"/>
          </a:p>
        </p:txBody>
      </p:sp>
      <p:pic>
        <p:nvPicPr>
          <p:cNvPr id="4098" name="Picture 2" descr="SDLC V-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5609" y="1395731"/>
            <a:ext cx="3240360" cy="2135166"/>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3212082" y="924896"/>
            <a:ext cx="2355132" cy="461665"/>
          </a:xfrm>
          <a:prstGeom prst="rect">
            <a:avLst/>
          </a:prstGeom>
        </p:spPr>
        <p:txBody>
          <a:bodyPr wrap="none">
            <a:spAutoFit/>
          </a:bodyPr>
          <a:lstStyle/>
          <a:p>
            <a:r>
              <a:rPr lang="en-US" sz="2400" dirty="0"/>
              <a:t>V- Model design</a:t>
            </a:r>
          </a:p>
        </p:txBody>
      </p:sp>
      <p:sp>
        <p:nvSpPr>
          <p:cNvPr id="6" name="Прямоугольник 5"/>
          <p:cNvSpPr/>
          <p:nvPr/>
        </p:nvSpPr>
        <p:spPr>
          <a:xfrm>
            <a:off x="670670" y="1669101"/>
            <a:ext cx="4896544" cy="938719"/>
          </a:xfrm>
          <a:prstGeom prst="rect">
            <a:avLst/>
          </a:prstGeom>
        </p:spPr>
        <p:txBody>
          <a:bodyPr wrap="square">
            <a:spAutoFit/>
          </a:bodyPr>
          <a:lstStyle/>
          <a:p>
            <a:r>
              <a:rPr lang="en-US" sz="1100" dirty="0"/>
              <a:t>Under V-Model, the corresponding testing phase of the development phase is planned in parallel. So there are Verification phases on one side of the .V. and Validation phases on the other side. Coding phase joins the two sides of the V-Model.</a:t>
            </a:r>
          </a:p>
          <a:p>
            <a:r>
              <a:rPr lang="en-US" sz="1100" dirty="0"/>
              <a:t>The below figure illustrates the different phases in V-Model of SDLC.</a:t>
            </a:r>
          </a:p>
        </p:txBody>
      </p:sp>
      <p:sp>
        <p:nvSpPr>
          <p:cNvPr id="7" name="Прямоугольник 6"/>
          <p:cNvSpPr/>
          <p:nvPr/>
        </p:nvSpPr>
        <p:spPr>
          <a:xfrm>
            <a:off x="2843808" y="3131047"/>
            <a:ext cx="3377848" cy="461665"/>
          </a:xfrm>
          <a:prstGeom prst="rect">
            <a:avLst/>
          </a:prstGeom>
        </p:spPr>
        <p:txBody>
          <a:bodyPr wrap="none">
            <a:spAutoFit/>
          </a:bodyPr>
          <a:lstStyle/>
          <a:p>
            <a:r>
              <a:rPr lang="en-US" sz="2400" dirty="0"/>
              <a:t>V- Model Pros and Cons</a:t>
            </a:r>
          </a:p>
        </p:txBody>
      </p:sp>
      <p:sp>
        <p:nvSpPr>
          <p:cNvPr id="8" name="Прямоугольник 7"/>
          <p:cNvSpPr/>
          <p:nvPr/>
        </p:nvSpPr>
        <p:spPr>
          <a:xfrm>
            <a:off x="670671" y="3634882"/>
            <a:ext cx="8245298" cy="769441"/>
          </a:xfrm>
          <a:prstGeom prst="rect">
            <a:avLst/>
          </a:prstGeom>
        </p:spPr>
        <p:txBody>
          <a:bodyPr wrap="square">
            <a:spAutoFit/>
          </a:bodyPr>
          <a:lstStyle/>
          <a:p>
            <a:r>
              <a:rPr lang="en-US" sz="1100" dirty="0"/>
              <a:t>The advantage of V-Model is that </a:t>
            </a:r>
            <a:r>
              <a:rPr lang="en-US" sz="1100" dirty="0" err="1"/>
              <a:t>it.s</a:t>
            </a:r>
            <a:r>
              <a:rPr lang="en-US" sz="1100" dirty="0"/>
              <a:t> very easy to understand and apply. The simplicity of this model also makes it easier to manage. The disadvantage is that the model is not flexible to changes and just in case there is a requirement change, which is very common in </a:t>
            </a:r>
            <a:r>
              <a:rPr lang="en-US" sz="1100" dirty="0" err="1"/>
              <a:t>today.s</a:t>
            </a:r>
            <a:r>
              <a:rPr lang="en-US" sz="1100" dirty="0"/>
              <a:t> dynamic world, it becomes very expensive to make the change.</a:t>
            </a:r>
          </a:p>
          <a:p>
            <a:r>
              <a:rPr lang="en-US" sz="1100" dirty="0"/>
              <a:t>The following table lists out the pros and cons of V-Model:</a:t>
            </a:r>
          </a:p>
        </p:txBody>
      </p:sp>
      <p:graphicFrame>
        <p:nvGraphicFramePr>
          <p:cNvPr id="9" name="Таблица 8"/>
          <p:cNvGraphicFramePr>
            <a:graphicFrameLocks noGrp="1"/>
          </p:cNvGraphicFramePr>
          <p:nvPr>
            <p:extLst>
              <p:ext uri="{D42A27DB-BD31-4B8C-83A1-F6EECF244321}">
                <p14:modId xmlns:p14="http://schemas.microsoft.com/office/powerpoint/2010/main" val="3048624548"/>
              </p:ext>
            </p:extLst>
          </p:nvPr>
        </p:nvGraphicFramePr>
        <p:xfrm>
          <a:off x="713123" y="4404323"/>
          <a:ext cx="8160393" cy="2060134"/>
        </p:xfrm>
        <a:graphic>
          <a:graphicData uri="http://schemas.openxmlformats.org/drawingml/2006/table">
            <a:tbl>
              <a:tblPr/>
              <a:tblGrid>
                <a:gridCol w="4086963"/>
                <a:gridCol w="4073430"/>
              </a:tblGrid>
              <a:tr h="147718">
                <a:tc>
                  <a:txBody>
                    <a:bodyPr/>
                    <a:lstStyle/>
                    <a:p>
                      <a:pPr algn="l" fontAlgn="t"/>
                      <a:r>
                        <a:rPr lang="en-US" sz="1100" dirty="0">
                          <a:effectLst/>
                        </a:rPr>
                        <a:t>Pros</a:t>
                      </a:r>
                    </a:p>
                  </a:txBody>
                  <a:tcPr marL="47998" marR="47998" marT="47998" marB="4799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100">
                          <a:effectLst/>
                        </a:rPr>
                        <a:t>Cons</a:t>
                      </a:r>
                    </a:p>
                  </a:txBody>
                  <a:tcPr marL="47998" marR="47998" marT="47998" marB="4799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796498">
                <a:tc>
                  <a:txBody>
                    <a:bodyPr/>
                    <a:lstStyle/>
                    <a:p>
                      <a:pPr algn="just" fontAlgn="t">
                        <a:buFont typeface="Arial"/>
                        <a:buChar char="•"/>
                      </a:pPr>
                      <a:r>
                        <a:rPr lang="en-US" sz="1100" dirty="0">
                          <a:solidFill>
                            <a:srgbClr val="000000"/>
                          </a:solidFill>
                          <a:effectLst/>
                        </a:rPr>
                        <a:t>This is a highly disciplined model and Phases are completed one at a time.</a:t>
                      </a:r>
                    </a:p>
                    <a:p>
                      <a:pPr algn="just" fontAlgn="t">
                        <a:buFont typeface="Arial"/>
                        <a:buChar char="•"/>
                      </a:pPr>
                      <a:r>
                        <a:rPr lang="en-US" sz="1100" dirty="0">
                          <a:solidFill>
                            <a:srgbClr val="000000"/>
                          </a:solidFill>
                          <a:effectLst/>
                        </a:rPr>
                        <a:t>Works well for smaller projects where requirements are very well understood.</a:t>
                      </a:r>
                    </a:p>
                    <a:p>
                      <a:pPr algn="just" fontAlgn="t">
                        <a:buFont typeface="Arial"/>
                        <a:buChar char="•"/>
                      </a:pPr>
                      <a:r>
                        <a:rPr lang="en-US" sz="1100" dirty="0">
                          <a:solidFill>
                            <a:srgbClr val="000000"/>
                          </a:solidFill>
                          <a:effectLst/>
                        </a:rPr>
                        <a:t>Simple and easy to understand and use.</a:t>
                      </a:r>
                    </a:p>
                    <a:p>
                      <a:pPr algn="just" fontAlgn="t">
                        <a:buFont typeface="Arial"/>
                        <a:buChar char="•"/>
                      </a:pPr>
                      <a:r>
                        <a:rPr lang="en-US" sz="1100" dirty="0">
                          <a:solidFill>
                            <a:srgbClr val="000000"/>
                          </a:solidFill>
                          <a:effectLst/>
                        </a:rPr>
                        <a:t>Easy to manage due to the rigidity of the model . each phase has specific deliverables and a review process.</a:t>
                      </a:r>
                    </a:p>
                  </a:txBody>
                  <a:tcPr marL="47998" marR="47998" marT="47998" marB="4799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a:buChar char="•"/>
                      </a:pPr>
                      <a:r>
                        <a:rPr lang="en-US" sz="1100" dirty="0">
                          <a:solidFill>
                            <a:srgbClr val="000000"/>
                          </a:solidFill>
                          <a:effectLst/>
                        </a:rPr>
                        <a:t>High risk and uncertainty.</a:t>
                      </a:r>
                    </a:p>
                    <a:p>
                      <a:pPr algn="just" fontAlgn="t">
                        <a:buFont typeface="Arial"/>
                        <a:buChar char="•"/>
                      </a:pPr>
                      <a:r>
                        <a:rPr lang="en-US" sz="1100" dirty="0">
                          <a:solidFill>
                            <a:srgbClr val="000000"/>
                          </a:solidFill>
                          <a:effectLst/>
                        </a:rPr>
                        <a:t>Not a good model for complex and object-oriented projects.</a:t>
                      </a:r>
                    </a:p>
                    <a:p>
                      <a:pPr algn="just" fontAlgn="t">
                        <a:buFont typeface="Arial"/>
                        <a:buChar char="•"/>
                      </a:pPr>
                      <a:r>
                        <a:rPr lang="en-US" sz="1100" dirty="0">
                          <a:solidFill>
                            <a:srgbClr val="000000"/>
                          </a:solidFill>
                          <a:effectLst/>
                        </a:rPr>
                        <a:t>Poor model for long and ongoing projects.</a:t>
                      </a:r>
                    </a:p>
                    <a:p>
                      <a:pPr algn="just" fontAlgn="t">
                        <a:buFont typeface="Arial"/>
                        <a:buChar char="•"/>
                      </a:pPr>
                      <a:r>
                        <a:rPr lang="en-US" sz="1100" dirty="0">
                          <a:solidFill>
                            <a:srgbClr val="000000"/>
                          </a:solidFill>
                          <a:effectLst/>
                        </a:rPr>
                        <a:t>Not suitable for the projects where requirements are at a moderate to high risk of changing.</a:t>
                      </a:r>
                    </a:p>
                    <a:p>
                      <a:pPr algn="just" fontAlgn="t">
                        <a:buFont typeface="Arial"/>
                        <a:buChar char="•"/>
                      </a:pPr>
                      <a:r>
                        <a:rPr lang="en-US" sz="1100" dirty="0">
                          <a:solidFill>
                            <a:srgbClr val="000000"/>
                          </a:solidFill>
                          <a:effectLst/>
                        </a:rPr>
                        <a:t>Once an application is in the testing stage, it is difficult to go back and change a functionality</a:t>
                      </a:r>
                    </a:p>
                    <a:p>
                      <a:pPr algn="just" fontAlgn="t">
                        <a:buFont typeface="Arial"/>
                        <a:buChar char="•"/>
                      </a:pPr>
                      <a:r>
                        <a:rPr lang="en-US" sz="1100" dirty="0">
                          <a:solidFill>
                            <a:srgbClr val="000000"/>
                          </a:solidFill>
                          <a:effectLst/>
                        </a:rPr>
                        <a:t>No working software is produced until late during the life cycle.</a:t>
                      </a:r>
                    </a:p>
                  </a:txBody>
                  <a:tcPr marL="47998" marR="47998" marT="47998" marB="4799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292493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915816" y="476672"/>
            <a:ext cx="3024336" cy="432048"/>
          </a:xfrm>
        </p:spPr>
        <p:txBody>
          <a:bodyPr>
            <a:noAutofit/>
          </a:bodyPr>
          <a:lstStyle/>
          <a:p>
            <a:pPr marL="45720" indent="0">
              <a:buNone/>
            </a:pPr>
            <a:r>
              <a:rPr lang="en-US" sz="2400" dirty="0" smtClean="0"/>
              <a:t>AGILE- Model </a:t>
            </a:r>
            <a:r>
              <a:rPr lang="en-US" sz="2400" dirty="0"/>
              <a:t>design</a:t>
            </a:r>
          </a:p>
          <a:p>
            <a:pPr marL="45720" indent="0">
              <a:buNone/>
            </a:pPr>
            <a:endParaRPr lang="ru-RU" sz="2400" dirty="0"/>
          </a:p>
        </p:txBody>
      </p:sp>
      <p:sp>
        <p:nvSpPr>
          <p:cNvPr id="2" name="Заголовок 1"/>
          <p:cNvSpPr>
            <a:spLocks noGrp="1"/>
          </p:cNvSpPr>
          <p:nvPr>
            <p:ph type="title"/>
          </p:nvPr>
        </p:nvSpPr>
        <p:spPr>
          <a:xfrm>
            <a:off x="4762128" y="2654"/>
            <a:ext cx="4381872" cy="569000"/>
          </a:xfrm>
        </p:spPr>
        <p:txBody>
          <a:bodyPr>
            <a:normAutofit fontScale="90000"/>
          </a:bodyPr>
          <a:lstStyle/>
          <a:p>
            <a:pPr marL="0" indent="0">
              <a:buNone/>
            </a:pPr>
            <a:r>
              <a:rPr lang="en-US" sz="3000" dirty="0" smtClean="0"/>
              <a:t>SDLC AGILE MODEL</a:t>
            </a:r>
            <a:br>
              <a:rPr lang="en-US" sz="3000" dirty="0" smtClean="0"/>
            </a:br>
            <a:endParaRPr lang="ru-RU" sz="3000" dirty="0"/>
          </a:p>
        </p:txBody>
      </p:sp>
      <p:sp>
        <p:nvSpPr>
          <p:cNvPr id="4" name="Прямоугольник 3"/>
          <p:cNvSpPr/>
          <p:nvPr/>
        </p:nvSpPr>
        <p:spPr>
          <a:xfrm>
            <a:off x="179512" y="980728"/>
            <a:ext cx="3888432" cy="1785104"/>
          </a:xfrm>
          <a:prstGeom prst="rect">
            <a:avLst/>
          </a:prstGeom>
        </p:spPr>
        <p:txBody>
          <a:bodyPr wrap="square">
            <a:spAutoFit/>
          </a:bodyPr>
          <a:lstStyle/>
          <a:p>
            <a:r>
              <a:rPr lang="en-US" sz="1100" dirty="0" smtClean="0"/>
              <a:t>Agile </a:t>
            </a:r>
            <a:r>
              <a:rPr lang="en-US" sz="1100" dirty="0"/>
              <a:t>model believes that every project needs to be handled differently and the existing methods need to be tailored to best suit the project requirements. In agile the tasks are divided to time boxes (small time frames) to deliver specific features for a release.</a:t>
            </a:r>
          </a:p>
          <a:p>
            <a:r>
              <a:rPr lang="en-US" sz="1100" dirty="0"/>
              <a:t>Iterative approach is taken and working software build is delivered after each iteration. Each build is incremental in terms of features; the final build holds all the features required by the customer.</a:t>
            </a:r>
          </a:p>
          <a:p>
            <a:r>
              <a:rPr lang="en-US" sz="1100" dirty="0"/>
              <a:t>Here is a graphical illustration of the Agile Model:</a:t>
            </a:r>
          </a:p>
        </p:txBody>
      </p:sp>
      <p:pic>
        <p:nvPicPr>
          <p:cNvPr id="8194" name="Picture 2" descr="SDLC Agil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1220" y="965126"/>
            <a:ext cx="3653267" cy="2679898"/>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2758852" y="3183359"/>
            <a:ext cx="3765774" cy="461665"/>
          </a:xfrm>
          <a:prstGeom prst="rect">
            <a:avLst/>
          </a:prstGeom>
        </p:spPr>
        <p:txBody>
          <a:bodyPr wrap="none">
            <a:spAutoFit/>
          </a:bodyPr>
          <a:lstStyle/>
          <a:p>
            <a:r>
              <a:rPr lang="en-US" sz="2400" dirty="0"/>
              <a:t>Agile Model Pros and Cons</a:t>
            </a:r>
          </a:p>
        </p:txBody>
      </p:sp>
      <p:sp>
        <p:nvSpPr>
          <p:cNvPr id="6" name="Прямоугольник 5"/>
          <p:cNvSpPr/>
          <p:nvPr/>
        </p:nvSpPr>
        <p:spPr>
          <a:xfrm>
            <a:off x="353947" y="3664241"/>
            <a:ext cx="8513869" cy="600164"/>
          </a:xfrm>
          <a:prstGeom prst="rect">
            <a:avLst/>
          </a:prstGeom>
        </p:spPr>
        <p:txBody>
          <a:bodyPr wrap="square">
            <a:spAutoFit/>
          </a:bodyPr>
          <a:lstStyle/>
          <a:p>
            <a:r>
              <a:rPr lang="en-US" sz="1100" dirty="0"/>
              <a:t>Agile methods are being widely accepted in the software world recently, however, this method may not always be suitable for all products. Here are some pros and cons of the agile model.</a:t>
            </a:r>
          </a:p>
          <a:p>
            <a:r>
              <a:rPr lang="en-US" sz="1100" dirty="0"/>
              <a:t>Following table lists out the pros and cons of Agile Model:</a:t>
            </a:r>
          </a:p>
        </p:txBody>
      </p:sp>
      <p:graphicFrame>
        <p:nvGraphicFramePr>
          <p:cNvPr id="7" name="Таблица 6"/>
          <p:cNvGraphicFramePr>
            <a:graphicFrameLocks noGrp="1"/>
          </p:cNvGraphicFramePr>
          <p:nvPr>
            <p:extLst>
              <p:ext uri="{D42A27DB-BD31-4B8C-83A1-F6EECF244321}">
                <p14:modId xmlns:p14="http://schemas.microsoft.com/office/powerpoint/2010/main" val="4171370582"/>
              </p:ext>
            </p:extLst>
          </p:nvPr>
        </p:nvGraphicFramePr>
        <p:xfrm>
          <a:off x="353947" y="4264405"/>
          <a:ext cx="8513869" cy="2467204"/>
        </p:xfrm>
        <a:graphic>
          <a:graphicData uri="http://schemas.openxmlformats.org/drawingml/2006/table">
            <a:tbl>
              <a:tblPr/>
              <a:tblGrid>
                <a:gridCol w="4263994"/>
                <a:gridCol w="4249875"/>
              </a:tblGrid>
              <a:tr h="0">
                <a:tc>
                  <a:txBody>
                    <a:bodyPr/>
                    <a:lstStyle/>
                    <a:p>
                      <a:pPr algn="l" fontAlgn="t"/>
                      <a:r>
                        <a:rPr lang="en-US" sz="1100" dirty="0">
                          <a:effectLst/>
                        </a:rPr>
                        <a:t>Pros</a:t>
                      </a:r>
                    </a:p>
                  </a:txBody>
                  <a:tcPr marL="30061" marR="30061" marT="30061" marB="300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100">
                          <a:effectLst/>
                        </a:rPr>
                        <a:t>Cons</a:t>
                      </a:r>
                    </a:p>
                  </a:txBody>
                  <a:tcPr marL="30061" marR="30061" marT="30061" marB="300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38942">
                <a:tc>
                  <a:txBody>
                    <a:bodyPr/>
                    <a:lstStyle/>
                    <a:p>
                      <a:pPr algn="just" fontAlgn="t">
                        <a:buFont typeface="Arial"/>
                        <a:buChar char="•"/>
                      </a:pPr>
                      <a:r>
                        <a:rPr lang="en-US" sz="1100" dirty="0">
                          <a:solidFill>
                            <a:srgbClr val="000000"/>
                          </a:solidFill>
                          <a:effectLst/>
                        </a:rPr>
                        <a:t>Is a very realistic approach to software development</a:t>
                      </a:r>
                    </a:p>
                    <a:p>
                      <a:pPr algn="just" fontAlgn="t">
                        <a:buFont typeface="Arial"/>
                        <a:buChar char="•"/>
                      </a:pPr>
                      <a:r>
                        <a:rPr lang="en-US" sz="1100" dirty="0">
                          <a:solidFill>
                            <a:srgbClr val="000000"/>
                          </a:solidFill>
                          <a:effectLst/>
                        </a:rPr>
                        <a:t>Promotes teamwork and cross training.</a:t>
                      </a:r>
                    </a:p>
                    <a:p>
                      <a:pPr algn="just" fontAlgn="t">
                        <a:buFont typeface="Arial"/>
                        <a:buChar char="•"/>
                      </a:pPr>
                      <a:r>
                        <a:rPr lang="en-US" sz="1100" dirty="0">
                          <a:solidFill>
                            <a:srgbClr val="000000"/>
                          </a:solidFill>
                          <a:effectLst/>
                        </a:rPr>
                        <a:t>Functionality can be developed rapidly and demonstrated.</a:t>
                      </a:r>
                    </a:p>
                    <a:p>
                      <a:pPr algn="just" fontAlgn="t">
                        <a:buFont typeface="Arial"/>
                        <a:buChar char="•"/>
                      </a:pPr>
                      <a:r>
                        <a:rPr lang="en-US" sz="1100" dirty="0">
                          <a:solidFill>
                            <a:srgbClr val="000000"/>
                          </a:solidFill>
                          <a:effectLst/>
                        </a:rPr>
                        <a:t>Resource requirements are minimum.</a:t>
                      </a:r>
                    </a:p>
                    <a:p>
                      <a:pPr algn="just" fontAlgn="t">
                        <a:buFont typeface="Arial"/>
                        <a:buChar char="•"/>
                      </a:pPr>
                      <a:r>
                        <a:rPr lang="en-US" sz="1100" dirty="0">
                          <a:solidFill>
                            <a:srgbClr val="000000"/>
                          </a:solidFill>
                          <a:effectLst/>
                        </a:rPr>
                        <a:t>Suitable for fixed or changing requirements</a:t>
                      </a:r>
                    </a:p>
                    <a:p>
                      <a:pPr algn="just" fontAlgn="t">
                        <a:buFont typeface="Arial"/>
                        <a:buChar char="•"/>
                      </a:pPr>
                      <a:r>
                        <a:rPr lang="en-US" sz="1100" dirty="0">
                          <a:solidFill>
                            <a:srgbClr val="000000"/>
                          </a:solidFill>
                          <a:effectLst/>
                        </a:rPr>
                        <a:t>Delivers early partial working solutions.</a:t>
                      </a:r>
                    </a:p>
                    <a:p>
                      <a:pPr algn="just" fontAlgn="t">
                        <a:buFont typeface="Arial"/>
                        <a:buChar char="•"/>
                      </a:pPr>
                      <a:r>
                        <a:rPr lang="en-US" sz="1100" dirty="0">
                          <a:solidFill>
                            <a:srgbClr val="000000"/>
                          </a:solidFill>
                          <a:effectLst/>
                        </a:rPr>
                        <a:t>Good model for environments that change steadily.</a:t>
                      </a:r>
                    </a:p>
                    <a:p>
                      <a:pPr algn="just" fontAlgn="t">
                        <a:buFont typeface="Arial"/>
                        <a:buChar char="•"/>
                      </a:pPr>
                      <a:r>
                        <a:rPr lang="en-US" sz="1100" dirty="0">
                          <a:solidFill>
                            <a:srgbClr val="000000"/>
                          </a:solidFill>
                          <a:effectLst/>
                        </a:rPr>
                        <a:t>Minimal rules, documentation easily employed.</a:t>
                      </a:r>
                    </a:p>
                    <a:p>
                      <a:pPr algn="just" fontAlgn="t">
                        <a:buFont typeface="Arial"/>
                        <a:buChar char="•"/>
                      </a:pPr>
                      <a:r>
                        <a:rPr lang="en-US" sz="1100" dirty="0">
                          <a:solidFill>
                            <a:srgbClr val="000000"/>
                          </a:solidFill>
                          <a:effectLst/>
                        </a:rPr>
                        <a:t>Enables concurrent development and delivery within an overall planned context.</a:t>
                      </a:r>
                    </a:p>
                    <a:p>
                      <a:pPr algn="just" fontAlgn="t">
                        <a:buFont typeface="Arial"/>
                        <a:buChar char="•"/>
                      </a:pPr>
                      <a:r>
                        <a:rPr lang="en-US" sz="1100" dirty="0">
                          <a:solidFill>
                            <a:srgbClr val="000000"/>
                          </a:solidFill>
                          <a:effectLst/>
                        </a:rPr>
                        <a:t>Little or no planning required</a:t>
                      </a:r>
                    </a:p>
                    <a:p>
                      <a:pPr algn="just" fontAlgn="t">
                        <a:buFont typeface="Arial"/>
                        <a:buChar char="•"/>
                      </a:pPr>
                      <a:r>
                        <a:rPr lang="en-US" sz="1100" dirty="0">
                          <a:solidFill>
                            <a:srgbClr val="000000"/>
                          </a:solidFill>
                          <a:effectLst/>
                        </a:rPr>
                        <a:t>Easy to manage</a:t>
                      </a:r>
                    </a:p>
                    <a:p>
                      <a:pPr algn="just" fontAlgn="t">
                        <a:buFont typeface="Arial"/>
                        <a:buChar char="•"/>
                      </a:pPr>
                      <a:r>
                        <a:rPr lang="en-US" sz="1100" dirty="0">
                          <a:solidFill>
                            <a:srgbClr val="000000"/>
                          </a:solidFill>
                          <a:effectLst/>
                        </a:rPr>
                        <a:t>Gives flexibility to developers</a:t>
                      </a:r>
                    </a:p>
                  </a:txBody>
                  <a:tcPr marL="30061" marR="30061" marT="30061" marB="300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a:buChar char="•"/>
                      </a:pPr>
                      <a:r>
                        <a:rPr lang="en-US" sz="1100" dirty="0">
                          <a:solidFill>
                            <a:srgbClr val="000000"/>
                          </a:solidFill>
                          <a:effectLst/>
                        </a:rPr>
                        <a:t>Not suitable for handling complex dependencies.</a:t>
                      </a:r>
                    </a:p>
                    <a:p>
                      <a:pPr algn="just" fontAlgn="t">
                        <a:buFont typeface="Arial"/>
                        <a:buChar char="•"/>
                      </a:pPr>
                      <a:r>
                        <a:rPr lang="en-US" sz="1100" dirty="0">
                          <a:solidFill>
                            <a:srgbClr val="000000"/>
                          </a:solidFill>
                          <a:effectLst/>
                        </a:rPr>
                        <a:t>More risk of sustainability, maintainability and extensibility.</a:t>
                      </a:r>
                    </a:p>
                    <a:p>
                      <a:pPr algn="just" fontAlgn="t">
                        <a:buFont typeface="Arial"/>
                        <a:buChar char="•"/>
                      </a:pPr>
                      <a:r>
                        <a:rPr lang="en-US" sz="1100" dirty="0">
                          <a:solidFill>
                            <a:srgbClr val="000000"/>
                          </a:solidFill>
                          <a:effectLst/>
                        </a:rPr>
                        <a:t>An overall plan, an agile leader and agile PM practice is a must without which it will not work.</a:t>
                      </a:r>
                    </a:p>
                    <a:p>
                      <a:pPr algn="just" fontAlgn="t">
                        <a:buFont typeface="Arial"/>
                        <a:buChar char="•"/>
                      </a:pPr>
                      <a:r>
                        <a:rPr lang="en-US" sz="1100" dirty="0">
                          <a:solidFill>
                            <a:srgbClr val="000000"/>
                          </a:solidFill>
                          <a:effectLst/>
                        </a:rPr>
                        <a:t>Strict delivery management dictates the scope, functionality to be delivered, and adjustments to meet the deadlines.</a:t>
                      </a:r>
                    </a:p>
                    <a:p>
                      <a:pPr algn="just" fontAlgn="t">
                        <a:buFont typeface="Arial"/>
                        <a:buChar char="•"/>
                      </a:pPr>
                      <a:r>
                        <a:rPr lang="en-US" sz="1100" dirty="0">
                          <a:solidFill>
                            <a:srgbClr val="000000"/>
                          </a:solidFill>
                          <a:effectLst/>
                        </a:rPr>
                        <a:t>Depends heavily on customer interaction, so if customer is not clear, team can be driven in the wrong direction.</a:t>
                      </a:r>
                    </a:p>
                    <a:p>
                      <a:pPr algn="just" fontAlgn="t">
                        <a:buFont typeface="Arial"/>
                        <a:buChar char="•"/>
                      </a:pPr>
                      <a:r>
                        <a:rPr lang="en-US" sz="1100" dirty="0">
                          <a:solidFill>
                            <a:srgbClr val="000000"/>
                          </a:solidFill>
                          <a:effectLst/>
                        </a:rPr>
                        <a:t>There is very high individual dependency, since there is minimum documentation generated.</a:t>
                      </a:r>
                    </a:p>
                    <a:p>
                      <a:pPr algn="just" fontAlgn="t">
                        <a:buFont typeface="Arial"/>
                        <a:buChar char="•"/>
                      </a:pPr>
                      <a:r>
                        <a:rPr lang="en-US" sz="1100" dirty="0">
                          <a:solidFill>
                            <a:srgbClr val="000000"/>
                          </a:solidFill>
                          <a:effectLst/>
                        </a:rPr>
                        <a:t>Transfer of technology to new team members may be quite challenging due to lack of documentation.</a:t>
                      </a:r>
                    </a:p>
                  </a:txBody>
                  <a:tcPr marL="30061" marR="30061" marT="30061" marB="300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67224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1181124"/>
            <a:ext cx="8466906" cy="5560243"/>
          </a:xfrm>
        </p:spPr>
        <p:txBody>
          <a:bodyPr>
            <a:noAutofit/>
          </a:bodyPr>
          <a:lstStyle/>
          <a:p>
            <a:r>
              <a:rPr lang="en-US" sz="1100" dirty="0"/>
              <a:t>This was about the various SDLC models available and the scenarios in which these SDLC models are used. The information in this tutorial will help the project managers decide what SDLC model would be suitable for their project and it would also help the developers and testers understand basics of the development model being used for their project.</a:t>
            </a:r>
          </a:p>
          <a:p>
            <a:r>
              <a:rPr lang="en-US" sz="1100" dirty="0"/>
              <a:t>We have discussed all the popular SDLC models in the industry, both traditional and Modern. This tutorial also gives you an insight into the pros and cons and the practical applications of the SDLC models discussed.</a:t>
            </a:r>
          </a:p>
          <a:p>
            <a:r>
              <a:rPr lang="en-US" sz="1100" dirty="0"/>
              <a:t>Waterfall and V model are traditional SDLC models and are of sequential type. Sequential means that the next phase can start only after the completion of first phase. Such models are suitable for projects with very clear product requirements and where the requirements will not change dynamically during the course of project completion.</a:t>
            </a:r>
          </a:p>
          <a:p>
            <a:r>
              <a:rPr lang="en-US" sz="1100" dirty="0"/>
              <a:t>Iterative and Spiral models are more accommodative in terms of change and are suitable for projects where the requirements are not so well defined, or the market requirements change quite frequently.</a:t>
            </a:r>
          </a:p>
          <a:p>
            <a:r>
              <a:rPr lang="en-US" sz="1100" dirty="0" smtClean="0"/>
              <a:t>Agile </a:t>
            </a:r>
            <a:r>
              <a:rPr lang="en-US" sz="1100" dirty="0"/>
              <a:t>is the most popular model used in the industry. Agile introduces the concept of fast delivery to customers using prototype approach. Agile divides the project into small iterations with specific deliverable features. Customer interaction is the backbone of Agile methodology, and open communication with minimum documentation are the typical features of Agile development environment</a:t>
            </a:r>
            <a:r>
              <a:rPr lang="en-US" sz="1100" dirty="0" smtClean="0"/>
              <a:t>.</a:t>
            </a:r>
          </a:p>
          <a:p>
            <a:r>
              <a:rPr lang="en-US" sz="1100" dirty="0"/>
              <a:t>A</a:t>
            </a:r>
            <a:r>
              <a:rPr lang="en-US" sz="1100" dirty="0" smtClean="0"/>
              <a:t>gile </a:t>
            </a:r>
            <a:r>
              <a:rPr lang="en-US" sz="1100" dirty="0"/>
              <a:t>is based on the adaptive software development methods where as the traditional SDLC models like waterfall model is based on predictive approach.</a:t>
            </a:r>
          </a:p>
          <a:p>
            <a:r>
              <a:rPr lang="en-US" sz="1100" dirty="0"/>
              <a:t>Predictive teams in the traditional SDLC models usually work with detailed planning and have a complete forecast of the exact tasks and features to be delivered in the next few months or during the product life cycle. Predictive methods entirely depend on the requirement analysis and planning done in the beginning of cycle. Any changes to be incorporated go through a strict change control management and prioritization.</a:t>
            </a:r>
          </a:p>
          <a:p>
            <a:r>
              <a:rPr lang="en-US" sz="1100" dirty="0"/>
              <a:t>Agile uses adaptive approach where there is no detailed planning and there is clarity on future tasks only in respect of what features need to be developed. There is feature driven development and the team adapts to the changing product requirements dynamically. The product is tested very frequently, through the release iterations, minimizing the risk of any major failures in future.</a:t>
            </a:r>
          </a:p>
          <a:p>
            <a:r>
              <a:rPr lang="en-US" sz="1100" dirty="0"/>
              <a:t>Customer interaction is the backbone of Agile methodology, and open communication with minimum documentation are the typical features of Agile development environment. The agile teams work in close collaboration with each other and are most often located in the same geographical location.</a:t>
            </a:r>
          </a:p>
          <a:p>
            <a:endParaRPr lang="en-US" sz="1100" dirty="0"/>
          </a:p>
        </p:txBody>
      </p:sp>
      <p:sp>
        <p:nvSpPr>
          <p:cNvPr id="2" name="Заголовок 1"/>
          <p:cNvSpPr>
            <a:spLocks noGrp="1"/>
          </p:cNvSpPr>
          <p:nvPr>
            <p:ph type="title"/>
          </p:nvPr>
        </p:nvSpPr>
        <p:spPr>
          <a:xfrm>
            <a:off x="1331640" y="332656"/>
            <a:ext cx="6512511" cy="1143000"/>
          </a:xfrm>
        </p:spPr>
        <p:txBody>
          <a:bodyPr/>
          <a:lstStyle/>
          <a:p>
            <a:pPr marL="0" indent="0">
              <a:buNone/>
            </a:pPr>
            <a:r>
              <a:rPr lang="en-US" dirty="0"/>
              <a:t>Summary</a:t>
            </a:r>
          </a:p>
        </p:txBody>
      </p:sp>
    </p:spTree>
    <p:extLst>
      <p:ext uri="{BB962C8B-B14F-4D97-AF65-F5344CB8AC3E}">
        <p14:creationId xmlns:p14="http://schemas.microsoft.com/office/powerpoint/2010/main" val="32921243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260648"/>
            <a:ext cx="8229600" cy="5865515"/>
          </a:xfrm>
        </p:spPr>
        <p:txBody>
          <a:bodyPr>
            <a:noAutofit/>
          </a:bodyPr>
          <a:lstStyle/>
          <a:p>
            <a:pPr marL="45720" indent="0">
              <a:buNone/>
            </a:pPr>
            <a:r>
              <a:rPr lang="en-US" sz="1600" b="1" dirty="0"/>
              <a:t>	</a:t>
            </a:r>
            <a:r>
              <a:rPr lang="en-US" sz="1400" b="1" dirty="0" smtClean="0"/>
              <a:t>SDLC-</a:t>
            </a:r>
            <a:r>
              <a:rPr lang="en-US" sz="1400" dirty="0" smtClean="0"/>
              <a:t>is </a:t>
            </a:r>
            <a:r>
              <a:rPr lang="en-US" sz="1400" dirty="0"/>
              <a:t>a splitting of software development work into distinct phases (or stages) containing activities with the intent of better planning and management. It is often considered a subset of the </a:t>
            </a:r>
            <a:r>
              <a:rPr lang="en-US" sz="1400" dirty="0" smtClean="0"/>
              <a:t>systems development life cycle. </a:t>
            </a:r>
            <a:r>
              <a:rPr lang="en-US" sz="1400" dirty="0"/>
              <a:t>The methodology may include the pre-definition of specific </a:t>
            </a:r>
            <a:r>
              <a:rPr lang="en-US" sz="1400" dirty="0" smtClean="0"/>
              <a:t>deliverables</a:t>
            </a:r>
            <a:r>
              <a:rPr lang="en-US" sz="1400" dirty="0"/>
              <a:t> and artifacts that are created and completed by a project team to develop or maintain an application.</a:t>
            </a:r>
            <a:endParaRPr lang="uk-UA" sz="1400" dirty="0"/>
          </a:p>
          <a:p>
            <a:pPr marL="45720" indent="0">
              <a:buNone/>
            </a:pPr>
            <a:r>
              <a:rPr lang="en-US" sz="1400" dirty="0"/>
              <a:t>	SDLC, Software Development Life Cycle is a process used by software industry to design, develop and test high quality </a:t>
            </a:r>
            <a:r>
              <a:rPr lang="en-US" sz="1400" dirty="0" err="1"/>
              <a:t>softwares</a:t>
            </a:r>
            <a:r>
              <a:rPr lang="en-US" sz="1400" dirty="0"/>
              <a:t>. The SDLC aims to produce a high quality software that meets or exceeds customer expectations, reaches completion within times and cost estimates.</a:t>
            </a:r>
            <a:endParaRPr lang="uk-UA" sz="1400" dirty="0"/>
          </a:p>
          <a:p>
            <a:pPr marL="45720" indent="0">
              <a:buNone/>
            </a:pPr>
            <a:r>
              <a:rPr lang="en-US" sz="1400" dirty="0"/>
              <a:t>	SDLC is the acronym of Software Development Life Cycle.</a:t>
            </a:r>
            <a:endParaRPr lang="uk-UA" sz="1400" dirty="0"/>
          </a:p>
          <a:p>
            <a:pPr marL="45720" indent="0">
              <a:buNone/>
            </a:pPr>
            <a:r>
              <a:rPr lang="en-US" sz="1400" dirty="0"/>
              <a:t>	It is also called as Software development process.</a:t>
            </a:r>
            <a:endParaRPr lang="uk-UA" sz="1400" dirty="0"/>
          </a:p>
          <a:p>
            <a:pPr marL="45720" indent="0">
              <a:buNone/>
            </a:pPr>
            <a:r>
              <a:rPr lang="en-US" sz="1400" dirty="0"/>
              <a:t>	The software development life cycle (SDLC) is a framework defining tasks performed at each step in the software development process.</a:t>
            </a:r>
            <a:endParaRPr lang="uk-UA" sz="1400" dirty="0"/>
          </a:p>
          <a:p>
            <a:pPr marL="45720" indent="0">
              <a:buNone/>
            </a:pPr>
            <a:r>
              <a:rPr lang="en-US" sz="1400" dirty="0"/>
              <a:t>	ISO/IEC 12207 is an international standard for software life-cycle processes. It aims to be the standard that defines all the tasks required for developing and maintaining software.</a:t>
            </a:r>
            <a:endParaRPr lang="uk-UA" sz="1400" dirty="0"/>
          </a:p>
          <a:p>
            <a:pPr marL="45720" indent="0">
              <a:buNone/>
            </a:pPr>
            <a:r>
              <a:rPr lang="en-US" sz="1400" dirty="0"/>
              <a:t>	A typical Software Development life cycle consists of the following stages:</a:t>
            </a:r>
            <a:endParaRPr lang="uk-UA" sz="1400" dirty="0"/>
          </a:p>
          <a:p>
            <a:pPr marL="45720" indent="0">
              <a:buNone/>
            </a:pPr>
            <a:r>
              <a:rPr lang="en-US" sz="1400" dirty="0"/>
              <a:t>Stage 1: Planning and Requirement Analysis</a:t>
            </a:r>
            <a:endParaRPr lang="uk-UA" sz="1400" dirty="0"/>
          </a:p>
          <a:p>
            <a:pPr marL="45720" indent="0">
              <a:buNone/>
            </a:pPr>
            <a:r>
              <a:rPr lang="en-US" sz="1400" dirty="0"/>
              <a:t>Stage 2: Defining Requirements</a:t>
            </a:r>
            <a:endParaRPr lang="uk-UA" sz="1400" dirty="0"/>
          </a:p>
          <a:p>
            <a:pPr marL="45720" indent="0">
              <a:buNone/>
            </a:pPr>
            <a:r>
              <a:rPr lang="en-US" sz="1400" dirty="0"/>
              <a:t>Stage 3: Designing the product architecture</a:t>
            </a:r>
            <a:endParaRPr lang="uk-UA" sz="1400" dirty="0"/>
          </a:p>
          <a:p>
            <a:pPr marL="45720" indent="0">
              <a:buNone/>
            </a:pPr>
            <a:r>
              <a:rPr lang="en-US" sz="1400" dirty="0"/>
              <a:t>Stage 4: Building or Developing the Product</a:t>
            </a:r>
            <a:endParaRPr lang="uk-UA" sz="1400" dirty="0"/>
          </a:p>
          <a:p>
            <a:pPr marL="45720" indent="0">
              <a:buNone/>
            </a:pPr>
            <a:r>
              <a:rPr lang="en-US" sz="1400" dirty="0"/>
              <a:t>Stage 5: Testing the Product</a:t>
            </a:r>
            <a:endParaRPr lang="uk-UA" sz="1400" dirty="0"/>
          </a:p>
          <a:p>
            <a:pPr marL="45720" indent="0">
              <a:buNone/>
            </a:pPr>
            <a:r>
              <a:rPr lang="en-US" sz="1400" dirty="0"/>
              <a:t>Stage 6: Deployment in the Market and </a:t>
            </a:r>
            <a:r>
              <a:rPr lang="en-US" sz="1400" dirty="0" smtClean="0"/>
              <a:t>Maintenance</a:t>
            </a:r>
            <a:endParaRPr lang="uk-UA" sz="1400" dirty="0" smtClean="0"/>
          </a:p>
          <a:p>
            <a:endParaRPr lang="uk-UA" sz="1600" dirty="0"/>
          </a:p>
          <a:p>
            <a:pPr marL="0" indent="0">
              <a:buNone/>
            </a:pPr>
            <a:r>
              <a:rPr lang="en-US" sz="1500" dirty="0">
                <a:latin typeface="Times New Roman" panose="02020603050405020304" pitchFamily="18" charset="0"/>
                <a:cs typeface="Times New Roman" panose="02020603050405020304" pitchFamily="18" charset="0"/>
              </a:rPr>
              <a:t> </a:t>
            </a:r>
            <a:endParaRPr lang="ru-RU" sz="1500" dirty="0">
              <a:latin typeface="Times New Roman" pitchFamily="18" charset="0"/>
              <a:cs typeface="Times New Roman" pitchFamily="18" charset="0"/>
            </a:endParaRPr>
          </a:p>
          <a:p>
            <a:pPr marL="0" indent="0">
              <a:buNone/>
            </a:pPr>
            <a:endParaRPr lang="ru-RU" sz="1500" dirty="0">
              <a:latin typeface="Times New Roman" pitchFamily="18" charset="0"/>
              <a:cs typeface="Times New Roman" pitchFamily="18" charset="0"/>
            </a:endParaRPr>
          </a:p>
        </p:txBody>
      </p:sp>
    </p:spTree>
    <p:extLst>
      <p:ext uri="{BB962C8B-B14F-4D97-AF65-F5344CB8AC3E}">
        <p14:creationId xmlns:p14="http://schemas.microsoft.com/office/powerpoint/2010/main" val="23945400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836712"/>
            <a:ext cx="8229600" cy="5289451"/>
          </a:xfrm>
        </p:spPr>
        <p:txBody>
          <a:bodyPr>
            <a:noAutofit/>
          </a:bodyPr>
          <a:lstStyle/>
          <a:p>
            <a:pPr marL="0" indent="0">
              <a:buNone/>
            </a:pPr>
            <a:r>
              <a:rPr lang="en-US" sz="1400" dirty="0" smtClean="0">
                <a:latin typeface="Times New Roman" panose="02020603050405020304" pitchFamily="18" charset="0"/>
                <a:cs typeface="Times New Roman" panose="02020603050405020304" pitchFamily="18" charset="0"/>
              </a:rPr>
              <a:t>	</a:t>
            </a:r>
            <a:r>
              <a:rPr lang="en-US" sz="1400" dirty="0" smtClean="0">
                <a:cs typeface="Times New Roman" panose="02020603050405020304" pitchFamily="18" charset="0"/>
              </a:rPr>
              <a:t>There </a:t>
            </a:r>
            <a:r>
              <a:rPr lang="en-US" sz="1400" dirty="0">
                <a:cs typeface="Times New Roman" panose="02020603050405020304" pitchFamily="18" charset="0"/>
              </a:rPr>
              <a:t>are various software development life cycle models defined and designed which are followed during software development process. These models are also referred as "Software Development Process Models". Each process model follows a Series of steps unique to its type, in order to ensure success in process of software development.</a:t>
            </a:r>
          </a:p>
          <a:p>
            <a:pPr marL="0" indent="0">
              <a:buNone/>
            </a:pPr>
            <a:r>
              <a:rPr lang="en-US" sz="1400" dirty="0" smtClean="0">
                <a:cs typeface="Times New Roman" panose="02020603050405020304" pitchFamily="18" charset="0"/>
              </a:rPr>
              <a:t>	Following </a:t>
            </a:r>
            <a:r>
              <a:rPr lang="en-US" sz="1400" dirty="0">
                <a:cs typeface="Times New Roman" panose="02020603050405020304" pitchFamily="18" charset="0"/>
              </a:rPr>
              <a:t>are the most important and popular SDLC models followed in the industry:</a:t>
            </a:r>
          </a:p>
          <a:p>
            <a:r>
              <a:rPr lang="en-US" sz="1400" dirty="0">
                <a:cs typeface="Times New Roman" panose="02020603050405020304" pitchFamily="18" charset="0"/>
              </a:rPr>
              <a:t>Waterfall Model</a:t>
            </a:r>
          </a:p>
          <a:p>
            <a:r>
              <a:rPr lang="en-US" sz="1400" dirty="0">
                <a:cs typeface="Times New Roman" panose="02020603050405020304" pitchFamily="18" charset="0"/>
              </a:rPr>
              <a:t>Iterative Model</a:t>
            </a:r>
          </a:p>
          <a:p>
            <a:r>
              <a:rPr lang="en-US" sz="1400" dirty="0">
                <a:cs typeface="Times New Roman" panose="02020603050405020304" pitchFamily="18" charset="0"/>
              </a:rPr>
              <a:t>Spiral Model</a:t>
            </a:r>
          </a:p>
          <a:p>
            <a:r>
              <a:rPr lang="en-US" sz="1400" dirty="0" smtClean="0">
                <a:cs typeface="Times New Roman" panose="02020603050405020304" pitchFamily="18" charset="0"/>
              </a:rPr>
              <a:t>V-Model</a:t>
            </a:r>
          </a:p>
          <a:p>
            <a:r>
              <a:rPr lang="en-US" sz="1400" dirty="0" smtClean="0">
                <a:cs typeface="Times New Roman" panose="02020603050405020304" pitchFamily="18" charset="0"/>
              </a:rPr>
              <a:t>Agile</a:t>
            </a:r>
          </a:p>
          <a:p>
            <a:r>
              <a:rPr lang="en-US" sz="1400" dirty="0" smtClean="0">
                <a:cs typeface="Times New Roman" panose="02020603050405020304" pitchFamily="18" charset="0"/>
              </a:rPr>
              <a:t>Rup</a:t>
            </a:r>
            <a:endParaRPr lang="en-US" sz="1400" dirty="0">
              <a:cs typeface="Times New Roman" panose="02020603050405020304" pitchFamily="18" charset="0"/>
            </a:endParaRPr>
          </a:p>
        </p:txBody>
      </p:sp>
      <p:sp>
        <p:nvSpPr>
          <p:cNvPr id="2" name="Заголовок 1"/>
          <p:cNvSpPr>
            <a:spLocks noGrp="1"/>
          </p:cNvSpPr>
          <p:nvPr>
            <p:ph type="title"/>
          </p:nvPr>
        </p:nvSpPr>
        <p:spPr>
          <a:xfrm>
            <a:off x="6012160" y="274638"/>
            <a:ext cx="2674640" cy="562074"/>
          </a:xfrm>
        </p:spPr>
        <p:txBody>
          <a:bodyPr>
            <a:normAutofit/>
          </a:bodyPr>
          <a:lstStyle/>
          <a:p>
            <a:pPr marL="0" indent="0">
              <a:buNone/>
            </a:pPr>
            <a:r>
              <a:rPr lang="en-US" sz="3000" dirty="0"/>
              <a:t>SDLC Models</a:t>
            </a:r>
          </a:p>
        </p:txBody>
      </p:sp>
    </p:spTree>
    <p:extLst>
      <p:ext uri="{BB962C8B-B14F-4D97-AF65-F5344CB8AC3E}">
        <p14:creationId xmlns:p14="http://schemas.microsoft.com/office/powerpoint/2010/main" val="19424104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49974" y="0"/>
            <a:ext cx="4006788" cy="692696"/>
          </a:xfrm>
        </p:spPr>
        <p:txBody>
          <a:bodyPr>
            <a:normAutofit/>
          </a:bodyPr>
          <a:lstStyle/>
          <a:p>
            <a:pPr marL="0" indent="0">
              <a:buNone/>
            </a:pPr>
            <a:r>
              <a:rPr lang="en-US" sz="3000" dirty="0" smtClean="0"/>
              <a:t>SDLC </a:t>
            </a:r>
            <a:r>
              <a:rPr lang="en-US" sz="3000" dirty="0"/>
              <a:t>Waterfall Model</a:t>
            </a:r>
          </a:p>
        </p:txBody>
      </p:sp>
      <p:pic>
        <p:nvPicPr>
          <p:cNvPr id="1026" name="Picture 2" descr="SDLC Waterfall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063463"/>
            <a:ext cx="6912768" cy="4328556"/>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23528" y="1124744"/>
            <a:ext cx="8712968" cy="938719"/>
          </a:xfrm>
          <a:prstGeom prst="rect">
            <a:avLst/>
          </a:prstGeom>
        </p:spPr>
        <p:txBody>
          <a:bodyPr wrap="square">
            <a:spAutoFit/>
          </a:bodyPr>
          <a:lstStyle/>
          <a:p>
            <a:r>
              <a:rPr lang="en-US" sz="1100" dirty="0"/>
              <a:t>Waterfall approach was first SDLC Model to be used widely in Software Engineering to ensure success of the project. In "The Waterfall" approach, the whole process of software development is divided into separate phases. In Waterfall model, typically, the outcome of one phase acts as the input for the next phase sequentially.</a:t>
            </a:r>
          </a:p>
          <a:p>
            <a:r>
              <a:rPr lang="en-US" sz="1100" dirty="0"/>
              <a:t>Following is a diagrammatic representation of different phases of waterfall model.</a:t>
            </a:r>
          </a:p>
          <a:p>
            <a:endParaRPr lang="ru-RU" sz="1100" dirty="0"/>
          </a:p>
        </p:txBody>
      </p:sp>
      <p:sp>
        <p:nvSpPr>
          <p:cNvPr id="8" name="Прямоугольник 7"/>
          <p:cNvSpPr/>
          <p:nvPr/>
        </p:nvSpPr>
        <p:spPr>
          <a:xfrm>
            <a:off x="2831650" y="582775"/>
            <a:ext cx="3336683" cy="461665"/>
          </a:xfrm>
          <a:prstGeom prst="rect">
            <a:avLst/>
          </a:prstGeom>
        </p:spPr>
        <p:txBody>
          <a:bodyPr wrap="none">
            <a:spAutoFit/>
          </a:bodyPr>
          <a:lstStyle/>
          <a:p>
            <a:r>
              <a:rPr lang="en-US" sz="2400" dirty="0"/>
              <a:t>Waterfall Model design</a:t>
            </a:r>
          </a:p>
        </p:txBody>
      </p:sp>
    </p:spTree>
    <p:extLst>
      <p:ext uri="{BB962C8B-B14F-4D97-AF65-F5344CB8AC3E}">
        <p14:creationId xmlns:p14="http://schemas.microsoft.com/office/powerpoint/2010/main" val="39216588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627784" y="764704"/>
            <a:ext cx="4608512" cy="897280"/>
          </a:xfrm>
        </p:spPr>
        <p:txBody>
          <a:bodyPr/>
          <a:lstStyle/>
          <a:p>
            <a:pPr marL="45720" indent="0">
              <a:buNone/>
            </a:pPr>
            <a:r>
              <a:rPr lang="en-US" sz="2400" dirty="0"/>
              <a:t>Waterfall Model Pros &amp; Cons</a:t>
            </a:r>
          </a:p>
        </p:txBody>
      </p:sp>
      <p:sp>
        <p:nvSpPr>
          <p:cNvPr id="2" name="Заголовок 1"/>
          <p:cNvSpPr>
            <a:spLocks noGrp="1"/>
          </p:cNvSpPr>
          <p:nvPr>
            <p:ph type="title"/>
          </p:nvPr>
        </p:nvSpPr>
        <p:spPr>
          <a:xfrm>
            <a:off x="5082505" y="0"/>
            <a:ext cx="4061495" cy="648072"/>
          </a:xfrm>
        </p:spPr>
        <p:txBody>
          <a:bodyPr>
            <a:normAutofit/>
          </a:bodyPr>
          <a:lstStyle/>
          <a:p>
            <a:pPr marL="0" indent="0">
              <a:buNone/>
            </a:pPr>
            <a:r>
              <a:rPr lang="en-US" sz="3000" dirty="0"/>
              <a:t>SDLC Waterfall Model</a:t>
            </a:r>
            <a:endParaRPr lang="ru-RU" sz="3000" dirty="0"/>
          </a:p>
        </p:txBody>
      </p:sp>
      <p:graphicFrame>
        <p:nvGraphicFramePr>
          <p:cNvPr id="4" name="Таблица 3"/>
          <p:cNvGraphicFramePr>
            <a:graphicFrameLocks noGrp="1"/>
          </p:cNvGraphicFramePr>
          <p:nvPr>
            <p:extLst>
              <p:ext uri="{D42A27DB-BD31-4B8C-83A1-F6EECF244321}">
                <p14:modId xmlns:p14="http://schemas.microsoft.com/office/powerpoint/2010/main" val="301920048"/>
              </p:ext>
            </p:extLst>
          </p:nvPr>
        </p:nvGraphicFramePr>
        <p:xfrm>
          <a:off x="467544" y="3789040"/>
          <a:ext cx="8352928" cy="2463572"/>
        </p:xfrm>
        <a:graphic>
          <a:graphicData uri="http://schemas.openxmlformats.org/drawingml/2006/table">
            <a:tbl>
              <a:tblPr/>
              <a:tblGrid>
                <a:gridCol w="4183388"/>
                <a:gridCol w="4169540"/>
              </a:tblGrid>
              <a:tr h="153938">
                <a:tc>
                  <a:txBody>
                    <a:bodyPr/>
                    <a:lstStyle/>
                    <a:p>
                      <a:pPr algn="l" fontAlgn="t"/>
                      <a:r>
                        <a:rPr lang="en-US" sz="1100" dirty="0">
                          <a:effectLst/>
                        </a:rPr>
                        <a:t>Pros</a:t>
                      </a:r>
                    </a:p>
                  </a:txBody>
                  <a:tcPr marL="29153" marR="29153" marT="29153" marB="29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100" dirty="0">
                          <a:effectLst/>
                        </a:rPr>
                        <a:t>Cons</a:t>
                      </a:r>
                    </a:p>
                  </a:txBody>
                  <a:tcPr marL="29153" marR="29153" marT="29153" marB="29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2065309">
                <a:tc>
                  <a:txBody>
                    <a:bodyPr/>
                    <a:lstStyle/>
                    <a:p>
                      <a:pPr algn="just" fontAlgn="t">
                        <a:buFont typeface="Arial"/>
                        <a:buChar char="•"/>
                      </a:pPr>
                      <a:r>
                        <a:rPr lang="en-US" sz="1100" dirty="0">
                          <a:solidFill>
                            <a:srgbClr val="000000"/>
                          </a:solidFill>
                          <a:effectLst/>
                        </a:rPr>
                        <a:t>Simple and easy to understand and use</a:t>
                      </a:r>
                    </a:p>
                    <a:p>
                      <a:pPr algn="just" fontAlgn="t">
                        <a:buFont typeface="Arial"/>
                        <a:buChar char="•"/>
                      </a:pPr>
                      <a:r>
                        <a:rPr lang="en-US" sz="1100" dirty="0">
                          <a:solidFill>
                            <a:srgbClr val="000000"/>
                          </a:solidFill>
                          <a:effectLst/>
                        </a:rPr>
                        <a:t>Easy to manage due to the rigidity of the model . each phase has specific deliverables and a review process.</a:t>
                      </a:r>
                    </a:p>
                    <a:p>
                      <a:pPr algn="just" fontAlgn="t">
                        <a:buFont typeface="Arial"/>
                        <a:buChar char="•"/>
                      </a:pPr>
                      <a:r>
                        <a:rPr lang="en-US" sz="1100" dirty="0">
                          <a:solidFill>
                            <a:srgbClr val="000000"/>
                          </a:solidFill>
                          <a:effectLst/>
                        </a:rPr>
                        <a:t>Phases are processed and completed one at a time.</a:t>
                      </a:r>
                    </a:p>
                    <a:p>
                      <a:pPr algn="just" fontAlgn="t">
                        <a:buFont typeface="Arial"/>
                        <a:buChar char="•"/>
                      </a:pPr>
                      <a:r>
                        <a:rPr lang="en-US" sz="1100" dirty="0">
                          <a:solidFill>
                            <a:srgbClr val="000000"/>
                          </a:solidFill>
                          <a:effectLst/>
                        </a:rPr>
                        <a:t>Works well for smaller projects where requirements are very well understood.</a:t>
                      </a:r>
                    </a:p>
                    <a:p>
                      <a:pPr algn="just" fontAlgn="t">
                        <a:buFont typeface="Arial"/>
                        <a:buChar char="•"/>
                      </a:pPr>
                      <a:r>
                        <a:rPr lang="en-US" sz="1100" dirty="0">
                          <a:solidFill>
                            <a:srgbClr val="000000"/>
                          </a:solidFill>
                          <a:effectLst/>
                        </a:rPr>
                        <a:t>Clearly defined stages.</a:t>
                      </a:r>
                    </a:p>
                    <a:p>
                      <a:pPr algn="just" fontAlgn="t">
                        <a:buFont typeface="Arial"/>
                        <a:buChar char="•"/>
                      </a:pPr>
                      <a:r>
                        <a:rPr lang="en-US" sz="1100" dirty="0">
                          <a:solidFill>
                            <a:srgbClr val="000000"/>
                          </a:solidFill>
                          <a:effectLst/>
                        </a:rPr>
                        <a:t>Well understood milestones.</a:t>
                      </a:r>
                    </a:p>
                    <a:p>
                      <a:pPr algn="just" fontAlgn="t">
                        <a:buFont typeface="Arial"/>
                        <a:buChar char="•"/>
                      </a:pPr>
                      <a:r>
                        <a:rPr lang="en-US" sz="1100" dirty="0">
                          <a:solidFill>
                            <a:srgbClr val="000000"/>
                          </a:solidFill>
                          <a:effectLst/>
                        </a:rPr>
                        <a:t>Easy to arrange tasks.</a:t>
                      </a:r>
                    </a:p>
                    <a:p>
                      <a:pPr algn="just" fontAlgn="t">
                        <a:buFont typeface="Arial"/>
                        <a:buChar char="•"/>
                      </a:pPr>
                      <a:r>
                        <a:rPr lang="en-US" sz="1100" dirty="0">
                          <a:solidFill>
                            <a:srgbClr val="000000"/>
                          </a:solidFill>
                          <a:effectLst/>
                        </a:rPr>
                        <a:t>Process and results are well documented.</a:t>
                      </a:r>
                    </a:p>
                  </a:txBody>
                  <a:tcPr marL="29153" marR="29153" marT="29153" marB="2915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a:buChar char="•"/>
                      </a:pPr>
                      <a:r>
                        <a:rPr lang="en-US" sz="1100" dirty="0">
                          <a:solidFill>
                            <a:srgbClr val="000000"/>
                          </a:solidFill>
                          <a:effectLst/>
                        </a:rPr>
                        <a:t>No working software is produced until late during the life cycle.</a:t>
                      </a:r>
                    </a:p>
                    <a:p>
                      <a:pPr algn="just" fontAlgn="t">
                        <a:buFont typeface="Arial"/>
                        <a:buChar char="•"/>
                      </a:pPr>
                      <a:r>
                        <a:rPr lang="en-US" sz="1100" dirty="0">
                          <a:solidFill>
                            <a:srgbClr val="000000"/>
                          </a:solidFill>
                          <a:effectLst/>
                        </a:rPr>
                        <a:t>High amounts of risk and uncertainty.</a:t>
                      </a:r>
                    </a:p>
                    <a:p>
                      <a:pPr algn="just" fontAlgn="t">
                        <a:buFont typeface="Arial"/>
                        <a:buChar char="•"/>
                      </a:pPr>
                      <a:r>
                        <a:rPr lang="en-US" sz="1100" dirty="0">
                          <a:solidFill>
                            <a:srgbClr val="000000"/>
                          </a:solidFill>
                          <a:effectLst/>
                        </a:rPr>
                        <a:t>Not a good model for complex and object-oriented projects.</a:t>
                      </a:r>
                    </a:p>
                    <a:p>
                      <a:pPr algn="just" fontAlgn="t">
                        <a:buFont typeface="Arial"/>
                        <a:buChar char="•"/>
                      </a:pPr>
                      <a:r>
                        <a:rPr lang="en-US" sz="1100" dirty="0">
                          <a:solidFill>
                            <a:srgbClr val="000000"/>
                          </a:solidFill>
                          <a:effectLst/>
                        </a:rPr>
                        <a:t>Poor model for long and ongoing projects.</a:t>
                      </a:r>
                    </a:p>
                    <a:p>
                      <a:pPr algn="just" fontAlgn="t">
                        <a:buFont typeface="Arial"/>
                        <a:buChar char="•"/>
                      </a:pPr>
                      <a:r>
                        <a:rPr lang="en-US" sz="1100" dirty="0">
                          <a:solidFill>
                            <a:srgbClr val="000000"/>
                          </a:solidFill>
                          <a:effectLst/>
                        </a:rPr>
                        <a:t>Not suitable for the projects where requirements are at a moderate to high risk of changing. So risk and uncertainty is high with this process model.</a:t>
                      </a:r>
                    </a:p>
                    <a:p>
                      <a:pPr algn="just" fontAlgn="t">
                        <a:buFont typeface="Arial"/>
                        <a:buChar char="•"/>
                      </a:pPr>
                      <a:r>
                        <a:rPr lang="en-US" sz="1100" dirty="0">
                          <a:solidFill>
                            <a:srgbClr val="000000"/>
                          </a:solidFill>
                          <a:effectLst/>
                        </a:rPr>
                        <a:t>It is difficult to measure progress within stages.</a:t>
                      </a:r>
                    </a:p>
                    <a:p>
                      <a:pPr algn="just" fontAlgn="t">
                        <a:buFont typeface="Arial"/>
                        <a:buChar char="•"/>
                      </a:pPr>
                      <a:r>
                        <a:rPr lang="en-US" sz="1100" dirty="0">
                          <a:solidFill>
                            <a:srgbClr val="000000"/>
                          </a:solidFill>
                          <a:effectLst/>
                        </a:rPr>
                        <a:t>Cannot accommodate changing requirements.</a:t>
                      </a:r>
                    </a:p>
                    <a:p>
                      <a:pPr algn="just" fontAlgn="t">
                        <a:buFont typeface="Arial"/>
                        <a:buChar char="•"/>
                      </a:pPr>
                      <a:r>
                        <a:rPr lang="en-US" sz="1100" dirty="0">
                          <a:solidFill>
                            <a:srgbClr val="000000"/>
                          </a:solidFill>
                          <a:effectLst/>
                        </a:rPr>
                        <a:t>Adjusting scope during the life cycle can end a project.</a:t>
                      </a:r>
                    </a:p>
                    <a:p>
                      <a:pPr algn="just" fontAlgn="t">
                        <a:buFont typeface="Arial"/>
                        <a:buChar char="•"/>
                      </a:pPr>
                      <a:r>
                        <a:rPr lang="en-US" sz="1100" dirty="0">
                          <a:solidFill>
                            <a:srgbClr val="000000"/>
                          </a:solidFill>
                          <a:effectLst/>
                        </a:rPr>
                        <a:t>Integration is done as a "big-bang. at the very end, which doesn't allow identifying any technological or business bottleneck or challenges early.</a:t>
                      </a:r>
                    </a:p>
                  </a:txBody>
                  <a:tcPr marL="29153" marR="29153" marT="29153" marB="2915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Прямоугольник 4"/>
          <p:cNvSpPr/>
          <p:nvPr/>
        </p:nvSpPr>
        <p:spPr>
          <a:xfrm>
            <a:off x="467544" y="1484784"/>
            <a:ext cx="8461448" cy="1785104"/>
          </a:xfrm>
          <a:prstGeom prst="rect">
            <a:avLst/>
          </a:prstGeom>
        </p:spPr>
        <p:txBody>
          <a:bodyPr wrap="square">
            <a:spAutoFit/>
          </a:bodyPr>
          <a:lstStyle/>
          <a:p>
            <a:r>
              <a:rPr lang="en-US" sz="1100" dirty="0"/>
              <a:t>Advantage</a:t>
            </a:r>
          </a:p>
          <a:p>
            <a:r>
              <a:rPr lang="en-US" sz="1100" dirty="0"/>
              <a:t>The advantage of waterfall development is that it allows for </a:t>
            </a:r>
            <a:r>
              <a:rPr lang="en-US" sz="1100" dirty="0" smtClean="0"/>
              <a:t>control</a:t>
            </a:r>
            <a:r>
              <a:rPr lang="en-US" sz="1100" dirty="0"/>
              <a:t>. A schedule can be set with deadlines for each stage of development and a product can proceed through the development process model phases one by one.</a:t>
            </a:r>
          </a:p>
          <a:p>
            <a:r>
              <a:rPr lang="en-US" sz="1100" dirty="0"/>
              <a:t>Development moves from concept, through design, implementation, testing, installation, troubleshooting, and ends up at operation and maintenance. Each phase of development proceeds in strict order.</a:t>
            </a:r>
          </a:p>
          <a:p>
            <a:r>
              <a:rPr lang="en-US" sz="1100" dirty="0"/>
              <a:t>Disadvantage</a:t>
            </a:r>
          </a:p>
          <a:p>
            <a:r>
              <a:rPr lang="en-US" sz="1100" dirty="0"/>
              <a:t>The disadvantage of waterfall development is that it does not allow for much reflection or revision. Once an application is in the testing stage, it is very difficult to go back and change something that was not well-documented or thought upon in the concept stage.</a:t>
            </a:r>
          </a:p>
          <a:p>
            <a:r>
              <a:rPr lang="en-US" sz="1100" dirty="0"/>
              <a:t>The following table lists out the pros and cons of Waterfall model:</a:t>
            </a:r>
          </a:p>
        </p:txBody>
      </p:sp>
    </p:spTree>
    <p:extLst>
      <p:ext uri="{BB962C8B-B14F-4D97-AF65-F5344CB8AC3E}">
        <p14:creationId xmlns:p14="http://schemas.microsoft.com/office/powerpoint/2010/main" val="10978932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63505" y="0"/>
            <a:ext cx="3898776" cy="634082"/>
          </a:xfrm>
        </p:spPr>
        <p:txBody>
          <a:bodyPr>
            <a:noAutofit/>
          </a:bodyPr>
          <a:lstStyle/>
          <a:p>
            <a:pPr marL="0" indent="0">
              <a:buNone/>
            </a:pPr>
            <a:r>
              <a:rPr lang="en-US" sz="3000" dirty="0"/>
              <a:t>SDLC Iterative </a:t>
            </a:r>
            <a:r>
              <a:rPr lang="en-US" sz="3000" dirty="0" smtClean="0"/>
              <a:t>Model</a:t>
            </a:r>
            <a:endParaRPr lang="ru-RU" sz="3000" dirty="0"/>
          </a:p>
        </p:txBody>
      </p:sp>
      <p:pic>
        <p:nvPicPr>
          <p:cNvPr id="2050" name="Picture 2" descr="SDLC Iterativ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075" y="2924944"/>
            <a:ext cx="4637849" cy="2664296"/>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2771800" y="980727"/>
            <a:ext cx="3246402" cy="461665"/>
          </a:xfrm>
          <a:prstGeom prst="rect">
            <a:avLst/>
          </a:prstGeom>
        </p:spPr>
        <p:txBody>
          <a:bodyPr wrap="none">
            <a:spAutoFit/>
          </a:bodyPr>
          <a:lstStyle/>
          <a:p>
            <a:r>
              <a:rPr lang="en-US" sz="2400" dirty="0"/>
              <a:t>Iterative Model design</a:t>
            </a:r>
          </a:p>
        </p:txBody>
      </p:sp>
      <p:sp>
        <p:nvSpPr>
          <p:cNvPr id="7" name="Прямоугольник 6"/>
          <p:cNvSpPr/>
          <p:nvPr/>
        </p:nvSpPr>
        <p:spPr>
          <a:xfrm>
            <a:off x="323528" y="1700808"/>
            <a:ext cx="8496944" cy="938719"/>
          </a:xfrm>
          <a:prstGeom prst="rect">
            <a:avLst/>
          </a:prstGeom>
        </p:spPr>
        <p:txBody>
          <a:bodyPr wrap="square">
            <a:spAutoFit/>
          </a:bodyPr>
          <a:lstStyle/>
          <a:p>
            <a:r>
              <a:rPr lang="en-US" sz="1100" dirty="0"/>
              <a:t>Iterative process starts with a simple implementation of a subset of the software requirements and iteratively enhances the evolving versions until the full system is implemented. At each iteration, design modifications are made and new functional capabilities are added. The basic idea behind this method is to develop a system through repeated cycles (iterative) and in smaller portions at a time (incremental).</a:t>
            </a:r>
          </a:p>
          <a:p>
            <a:r>
              <a:rPr lang="en-US" sz="1100" dirty="0"/>
              <a:t>Following is the pictorial representation of Iterative and Incremental model:</a:t>
            </a:r>
          </a:p>
        </p:txBody>
      </p:sp>
    </p:spTree>
    <p:extLst>
      <p:ext uri="{BB962C8B-B14F-4D97-AF65-F5344CB8AC3E}">
        <p14:creationId xmlns:p14="http://schemas.microsoft.com/office/powerpoint/2010/main" val="4856043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0" y="0"/>
            <a:ext cx="4572000" cy="620688"/>
          </a:xfrm>
        </p:spPr>
        <p:txBody>
          <a:bodyPr/>
          <a:lstStyle/>
          <a:p>
            <a:pPr marL="0" indent="0">
              <a:buNone/>
            </a:pPr>
            <a:r>
              <a:rPr lang="en-US" sz="3000" dirty="0"/>
              <a:t>SDLC Iterative Model</a:t>
            </a:r>
            <a:endParaRPr lang="ru-RU" sz="3000" dirty="0"/>
          </a:p>
        </p:txBody>
      </p:sp>
      <p:graphicFrame>
        <p:nvGraphicFramePr>
          <p:cNvPr id="4" name="Таблица 3"/>
          <p:cNvGraphicFramePr>
            <a:graphicFrameLocks noGrp="1"/>
          </p:cNvGraphicFramePr>
          <p:nvPr>
            <p:extLst>
              <p:ext uri="{D42A27DB-BD31-4B8C-83A1-F6EECF244321}">
                <p14:modId xmlns:p14="http://schemas.microsoft.com/office/powerpoint/2010/main" val="4255137072"/>
              </p:ext>
            </p:extLst>
          </p:nvPr>
        </p:nvGraphicFramePr>
        <p:xfrm>
          <a:off x="755576" y="2708920"/>
          <a:ext cx="7776864" cy="3888432"/>
        </p:xfrm>
        <a:graphic>
          <a:graphicData uri="http://schemas.openxmlformats.org/drawingml/2006/table">
            <a:tbl>
              <a:tblPr/>
              <a:tblGrid>
                <a:gridCol w="4327449"/>
                <a:gridCol w="3449415"/>
              </a:tblGrid>
              <a:tr h="237979">
                <a:tc>
                  <a:txBody>
                    <a:bodyPr/>
                    <a:lstStyle/>
                    <a:p>
                      <a:pPr algn="l" fontAlgn="t"/>
                      <a:r>
                        <a:rPr lang="en-US" sz="1100" dirty="0">
                          <a:effectLst/>
                        </a:rPr>
                        <a:t>Pros</a:t>
                      </a:r>
                    </a:p>
                  </a:txBody>
                  <a:tcPr marL="21398" marR="21398" marT="21398" marB="2139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100" dirty="0">
                          <a:effectLst/>
                        </a:rPr>
                        <a:t>Cons</a:t>
                      </a:r>
                    </a:p>
                  </a:txBody>
                  <a:tcPr marL="21398" marR="21398" marT="21398" marB="2139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650453">
                <a:tc>
                  <a:txBody>
                    <a:bodyPr/>
                    <a:lstStyle/>
                    <a:p>
                      <a:pPr algn="just" fontAlgn="t">
                        <a:buFont typeface="Arial"/>
                        <a:buChar char="•"/>
                      </a:pPr>
                      <a:r>
                        <a:rPr lang="en-US" sz="1100" dirty="0">
                          <a:solidFill>
                            <a:srgbClr val="000000"/>
                          </a:solidFill>
                          <a:effectLst/>
                        </a:rPr>
                        <a:t>Some working functionality can be developed quickly and early in the life cycle.</a:t>
                      </a:r>
                    </a:p>
                    <a:p>
                      <a:pPr algn="just" fontAlgn="t">
                        <a:buFont typeface="Arial"/>
                        <a:buChar char="•"/>
                      </a:pPr>
                      <a:r>
                        <a:rPr lang="en-US" sz="1100" dirty="0">
                          <a:solidFill>
                            <a:srgbClr val="000000"/>
                          </a:solidFill>
                          <a:effectLst/>
                        </a:rPr>
                        <a:t>Results are obtained early and periodically.</a:t>
                      </a:r>
                    </a:p>
                    <a:p>
                      <a:pPr algn="just" fontAlgn="t">
                        <a:buFont typeface="Arial"/>
                        <a:buChar char="•"/>
                      </a:pPr>
                      <a:r>
                        <a:rPr lang="en-US" sz="1100" dirty="0">
                          <a:solidFill>
                            <a:srgbClr val="000000"/>
                          </a:solidFill>
                          <a:effectLst/>
                        </a:rPr>
                        <a:t>Parallel development can be planned.</a:t>
                      </a:r>
                    </a:p>
                    <a:p>
                      <a:pPr algn="just" fontAlgn="t">
                        <a:buFont typeface="Arial"/>
                        <a:buChar char="•"/>
                      </a:pPr>
                      <a:r>
                        <a:rPr lang="en-US" sz="1100" dirty="0">
                          <a:solidFill>
                            <a:srgbClr val="000000"/>
                          </a:solidFill>
                          <a:effectLst/>
                        </a:rPr>
                        <a:t>Progress can be measured.</a:t>
                      </a:r>
                    </a:p>
                    <a:p>
                      <a:pPr algn="just" fontAlgn="t">
                        <a:buFont typeface="Arial"/>
                        <a:buChar char="•"/>
                      </a:pPr>
                      <a:r>
                        <a:rPr lang="en-US" sz="1100" dirty="0">
                          <a:solidFill>
                            <a:srgbClr val="000000"/>
                          </a:solidFill>
                          <a:effectLst/>
                        </a:rPr>
                        <a:t>Less costly to change the scope/requirements.</a:t>
                      </a:r>
                    </a:p>
                    <a:p>
                      <a:pPr algn="just" fontAlgn="t">
                        <a:buFont typeface="Arial"/>
                        <a:buChar char="•"/>
                      </a:pPr>
                      <a:r>
                        <a:rPr lang="en-US" sz="1100" dirty="0">
                          <a:solidFill>
                            <a:srgbClr val="000000"/>
                          </a:solidFill>
                          <a:effectLst/>
                        </a:rPr>
                        <a:t>Testing and debugging during smaller iteration is easy.</a:t>
                      </a:r>
                    </a:p>
                    <a:p>
                      <a:pPr algn="just" fontAlgn="t">
                        <a:buFont typeface="Arial"/>
                        <a:buChar char="•"/>
                      </a:pPr>
                      <a:r>
                        <a:rPr lang="en-US" sz="1100" dirty="0">
                          <a:solidFill>
                            <a:srgbClr val="000000"/>
                          </a:solidFill>
                          <a:effectLst/>
                        </a:rPr>
                        <a:t>Risks are identified and resolved during iteration; and each iteration is an easily managed milestone.</a:t>
                      </a:r>
                    </a:p>
                    <a:p>
                      <a:pPr algn="just" fontAlgn="t">
                        <a:buFont typeface="Arial"/>
                        <a:buChar char="•"/>
                      </a:pPr>
                      <a:r>
                        <a:rPr lang="en-US" sz="1100" dirty="0">
                          <a:solidFill>
                            <a:srgbClr val="000000"/>
                          </a:solidFill>
                          <a:effectLst/>
                        </a:rPr>
                        <a:t>Easier to manage risk - High risk part is done first</a:t>
                      </a:r>
                      <a:r>
                        <a:rPr lang="en-US" sz="1100" dirty="0" smtClean="0">
                          <a:solidFill>
                            <a:srgbClr val="000000"/>
                          </a:solidFill>
                          <a:effectLst/>
                        </a:rPr>
                        <a:t>.</a:t>
                      </a:r>
                      <a:endParaRPr lang="en-US" sz="1100" dirty="0">
                        <a:solidFill>
                          <a:srgbClr val="000000"/>
                        </a:solidFill>
                        <a:effectLst/>
                      </a:endParaRPr>
                    </a:p>
                    <a:p>
                      <a:pPr algn="just" fontAlgn="t">
                        <a:buFont typeface="Arial"/>
                        <a:buChar char="•"/>
                      </a:pPr>
                      <a:r>
                        <a:rPr lang="en-US" sz="1100" dirty="0">
                          <a:solidFill>
                            <a:srgbClr val="000000"/>
                          </a:solidFill>
                          <a:effectLst/>
                        </a:rPr>
                        <a:t>With every increment operational product is delivered.</a:t>
                      </a:r>
                    </a:p>
                    <a:p>
                      <a:pPr algn="just" fontAlgn="t">
                        <a:buFont typeface="Arial"/>
                        <a:buChar char="•"/>
                      </a:pPr>
                      <a:r>
                        <a:rPr lang="en-US" sz="1100" dirty="0">
                          <a:solidFill>
                            <a:srgbClr val="000000"/>
                          </a:solidFill>
                          <a:effectLst/>
                        </a:rPr>
                        <a:t>Issues, challenges &amp; risks identified from each increment can be utilized/applied to the next increment.</a:t>
                      </a:r>
                    </a:p>
                    <a:p>
                      <a:pPr algn="just" fontAlgn="t">
                        <a:buFont typeface="Arial"/>
                        <a:buChar char="•"/>
                      </a:pPr>
                      <a:r>
                        <a:rPr lang="en-US" sz="1100" dirty="0">
                          <a:solidFill>
                            <a:srgbClr val="000000"/>
                          </a:solidFill>
                          <a:effectLst/>
                        </a:rPr>
                        <a:t>Risk analysis is better.</a:t>
                      </a:r>
                    </a:p>
                    <a:p>
                      <a:pPr algn="just" fontAlgn="t">
                        <a:buFont typeface="Arial"/>
                        <a:buChar char="•"/>
                      </a:pPr>
                      <a:r>
                        <a:rPr lang="en-US" sz="1100" dirty="0">
                          <a:solidFill>
                            <a:srgbClr val="000000"/>
                          </a:solidFill>
                          <a:effectLst/>
                        </a:rPr>
                        <a:t>It supports changing requirements.</a:t>
                      </a:r>
                    </a:p>
                    <a:p>
                      <a:pPr algn="just" fontAlgn="t">
                        <a:buFont typeface="Arial"/>
                        <a:buChar char="•"/>
                      </a:pPr>
                      <a:r>
                        <a:rPr lang="en-US" sz="1100" dirty="0">
                          <a:solidFill>
                            <a:srgbClr val="000000"/>
                          </a:solidFill>
                          <a:effectLst/>
                        </a:rPr>
                        <a:t>Initial Operating time is less.</a:t>
                      </a:r>
                    </a:p>
                    <a:p>
                      <a:pPr algn="just" fontAlgn="t">
                        <a:buFont typeface="Arial"/>
                        <a:buChar char="•"/>
                      </a:pPr>
                      <a:r>
                        <a:rPr lang="en-US" sz="1100" dirty="0">
                          <a:solidFill>
                            <a:srgbClr val="000000"/>
                          </a:solidFill>
                          <a:effectLst/>
                        </a:rPr>
                        <a:t>Better suited for large and mission-critical projects.</a:t>
                      </a:r>
                    </a:p>
                    <a:p>
                      <a:pPr algn="just" fontAlgn="t">
                        <a:buFont typeface="Arial"/>
                        <a:buChar char="•"/>
                      </a:pPr>
                      <a:r>
                        <a:rPr lang="en-US" sz="1100" dirty="0">
                          <a:solidFill>
                            <a:srgbClr val="000000"/>
                          </a:solidFill>
                          <a:effectLst/>
                        </a:rPr>
                        <a:t>During life cycle software is produced early which facilitates customer evaluation and feedback.</a:t>
                      </a:r>
                    </a:p>
                  </a:txBody>
                  <a:tcPr marL="21398" marR="21398" marT="21398" marB="2139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a:buChar char="•"/>
                      </a:pPr>
                      <a:r>
                        <a:rPr lang="en-US" sz="1100" dirty="0">
                          <a:solidFill>
                            <a:srgbClr val="000000"/>
                          </a:solidFill>
                          <a:effectLst/>
                        </a:rPr>
                        <a:t>More resources may be required.</a:t>
                      </a:r>
                    </a:p>
                    <a:p>
                      <a:pPr algn="just" fontAlgn="t">
                        <a:buFont typeface="Arial"/>
                        <a:buChar char="•"/>
                      </a:pPr>
                      <a:r>
                        <a:rPr lang="en-US" sz="1100" dirty="0">
                          <a:solidFill>
                            <a:srgbClr val="000000"/>
                          </a:solidFill>
                          <a:effectLst/>
                        </a:rPr>
                        <a:t>Although cost of change is lesser but it is not very suitable for changing requirements.</a:t>
                      </a:r>
                    </a:p>
                    <a:p>
                      <a:pPr algn="just" fontAlgn="t">
                        <a:buFont typeface="Arial"/>
                        <a:buChar char="•"/>
                      </a:pPr>
                      <a:r>
                        <a:rPr lang="en-US" sz="1100" dirty="0">
                          <a:solidFill>
                            <a:srgbClr val="000000"/>
                          </a:solidFill>
                          <a:effectLst/>
                        </a:rPr>
                        <a:t>More management attention is required.</a:t>
                      </a:r>
                    </a:p>
                    <a:p>
                      <a:pPr algn="just" fontAlgn="t">
                        <a:buFont typeface="Arial"/>
                        <a:buChar char="•"/>
                      </a:pPr>
                      <a:r>
                        <a:rPr lang="en-US" sz="1100" dirty="0">
                          <a:solidFill>
                            <a:srgbClr val="000000"/>
                          </a:solidFill>
                          <a:effectLst/>
                        </a:rPr>
                        <a:t>System architecture or design issues may arise because not all requirements are gathered in the beginning of the entire life cycle.</a:t>
                      </a:r>
                    </a:p>
                    <a:p>
                      <a:pPr algn="just" fontAlgn="t">
                        <a:buFont typeface="Arial"/>
                        <a:buChar char="•"/>
                      </a:pPr>
                      <a:r>
                        <a:rPr lang="en-US" sz="1100" dirty="0">
                          <a:solidFill>
                            <a:srgbClr val="000000"/>
                          </a:solidFill>
                          <a:effectLst/>
                        </a:rPr>
                        <a:t>Defining increments may require definition of the complete system.</a:t>
                      </a:r>
                    </a:p>
                    <a:p>
                      <a:pPr algn="just" fontAlgn="t">
                        <a:buFont typeface="Arial"/>
                        <a:buChar char="•"/>
                      </a:pPr>
                      <a:r>
                        <a:rPr lang="en-US" sz="1100" dirty="0">
                          <a:solidFill>
                            <a:srgbClr val="000000"/>
                          </a:solidFill>
                          <a:effectLst/>
                        </a:rPr>
                        <a:t>Not suitable for smaller projects.</a:t>
                      </a:r>
                    </a:p>
                    <a:p>
                      <a:pPr algn="just" fontAlgn="t">
                        <a:buFont typeface="Arial"/>
                        <a:buChar char="•"/>
                      </a:pPr>
                      <a:r>
                        <a:rPr lang="en-US" sz="1100" dirty="0">
                          <a:solidFill>
                            <a:srgbClr val="000000"/>
                          </a:solidFill>
                          <a:effectLst/>
                        </a:rPr>
                        <a:t>Management complexity is more.</a:t>
                      </a:r>
                    </a:p>
                    <a:p>
                      <a:pPr algn="just" fontAlgn="t">
                        <a:buFont typeface="Arial"/>
                        <a:buChar char="•"/>
                      </a:pPr>
                      <a:r>
                        <a:rPr lang="en-US" sz="1100" dirty="0">
                          <a:solidFill>
                            <a:srgbClr val="000000"/>
                          </a:solidFill>
                          <a:effectLst/>
                        </a:rPr>
                        <a:t>End of project may not be known which is a risk.</a:t>
                      </a:r>
                    </a:p>
                    <a:p>
                      <a:pPr algn="just" fontAlgn="t">
                        <a:buFont typeface="Arial"/>
                        <a:buChar char="•"/>
                      </a:pPr>
                      <a:r>
                        <a:rPr lang="en-US" sz="1100" dirty="0">
                          <a:solidFill>
                            <a:srgbClr val="000000"/>
                          </a:solidFill>
                          <a:effectLst/>
                        </a:rPr>
                        <a:t>Highly skilled resources are required for risk analysis.</a:t>
                      </a:r>
                    </a:p>
                    <a:p>
                      <a:pPr algn="just" fontAlgn="t">
                        <a:buFont typeface="Arial"/>
                        <a:buChar char="•"/>
                      </a:pPr>
                      <a:r>
                        <a:rPr lang="en-US" sz="1100" dirty="0" err="1">
                          <a:solidFill>
                            <a:srgbClr val="000000"/>
                          </a:solidFill>
                          <a:effectLst/>
                        </a:rPr>
                        <a:t>Project.s</a:t>
                      </a:r>
                      <a:r>
                        <a:rPr lang="en-US" sz="1100" dirty="0">
                          <a:solidFill>
                            <a:srgbClr val="000000"/>
                          </a:solidFill>
                          <a:effectLst/>
                        </a:rPr>
                        <a:t> progress is highly dependent upon the risk analysis phase.</a:t>
                      </a:r>
                    </a:p>
                  </a:txBody>
                  <a:tcPr marL="21398" marR="21398" marT="21398" marB="2139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Прямоугольник 4"/>
          <p:cNvSpPr/>
          <p:nvPr/>
        </p:nvSpPr>
        <p:spPr>
          <a:xfrm>
            <a:off x="2411760" y="682923"/>
            <a:ext cx="4269117" cy="461665"/>
          </a:xfrm>
          <a:prstGeom prst="rect">
            <a:avLst/>
          </a:prstGeom>
        </p:spPr>
        <p:txBody>
          <a:bodyPr wrap="none">
            <a:spAutoFit/>
          </a:bodyPr>
          <a:lstStyle/>
          <a:p>
            <a:r>
              <a:rPr lang="en-US" sz="2400" dirty="0"/>
              <a:t>Iterative Model Pros and Cons</a:t>
            </a:r>
          </a:p>
        </p:txBody>
      </p:sp>
      <p:sp>
        <p:nvSpPr>
          <p:cNvPr id="6" name="Прямоугольник 5"/>
          <p:cNvSpPr/>
          <p:nvPr/>
        </p:nvSpPr>
        <p:spPr>
          <a:xfrm>
            <a:off x="395536" y="1166843"/>
            <a:ext cx="8424936" cy="1107996"/>
          </a:xfrm>
          <a:prstGeom prst="rect">
            <a:avLst/>
          </a:prstGeom>
        </p:spPr>
        <p:txBody>
          <a:bodyPr wrap="square">
            <a:spAutoFit/>
          </a:bodyPr>
          <a:lstStyle/>
          <a:p>
            <a:r>
              <a:rPr lang="en-US" sz="1100" dirty="0"/>
              <a:t>The advantage of this model is that there is a working model of the system at a very early stage of development which makes it easier to find functional or design flaws. Finding issues at an early stage of development enables to take corrective measures in a limited budget.</a:t>
            </a:r>
          </a:p>
          <a:p>
            <a:r>
              <a:rPr lang="en-US" sz="1100" dirty="0"/>
              <a:t>The disadvantage with this SDLC model is that it is applicable only to large and bulky software development projects. This is because it is hard to break a small software system into further small serviceable increments/modules.</a:t>
            </a:r>
          </a:p>
          <a:p>
            <a:r>
              <a:rPr lang="en-US" sz="1100" dirty="0"/>
              <a:t>The following table lists out the pros and cons of Iterative and Incremental SDLC Model:</a:t>
            </a:r>
          </a:p>
        </p:txBody>
      </p:sp>
    </p:spTree>
    <p:extLst>
      <p:ext uri="{BB962C8B-B14F-4D97-AF65-F5344CB8AC3E}">
        <p14:creationId xmlns:p14="http://schemas.microsoft.com/office/powerpoint/2010/main" val="42057732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05264" y="0"/>
            <a:ext cx="3538736" cy="562074"/>
          </a:xfrm>
        </p:spPr>
        <p:txBody>
          <a:bodyPr>
            <a:normAutofit/>
          </a:bodyPr>
          <a:lstStyle/>
          <a:p>
            <a:pPr marL="0" indent="0">
              <a:buNone/>
            </a:pPr>
            <a:r>
              <a:rPr lang="en-US" sz="3000" dirty="0"/>
              <a:t>SDLC Spiral Model</a:t>
            </a:r>
          </a:p>
        </p:txBody>
      </p:sp>
      <p:pic>
        <p:nvPicPr>
          <p:cNvPr id="3074" name="Picture 2" descr="SDLC Spiral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740591"/>
            <a:ext cx="3672408" cy="2592287"/>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78984" y="1740591"/>
            <a:ext cx="4572000" cy="4832092"/>
          </a:xfrm>
          <a:prstGeom prst="rect">
            <a:avLst/>
          </a:prstGeom>
        </p:spPr>
        <p:txBody>
          <a:bodyPr>
            <a:spAutoFit/>
          </a:bodyPr>
          <a:lstStyle/>
          <a:p>
            <a:r>
              <a:rPr lang="en-US" sz="1100" dirty="0"/>
              <a:t>The spiral model has four phases. A software project repeatedly passes through these phases in iterations called Spirals.</a:t>
            </a:r>
          </a:p>
          <a:p>
            <a:r>
              <a:rPr lang="en-US" sz="1100" b="1" dirty="0" err="1"/>
              <a:t>Identification:</a:t>
            </a:r>
            <a:r>
              <a:rPr lang="en-US" sz="1100" dirty="0" err="1"/>
              <a:t>This</a:t>
            </a:r>
            <a:r>
              <a:rPr lang="en-US" sz="1100" dirty="0"/>
              <a:t> phase starts with gathering the business requirements in the baseline spiral. In the subsequent spirals as the product matures, identification of system requirements, subsystem requirements and unit requirements are all done in this phase.</a:t>
            </a:r>
          </a:p>
          <a:p>
            <a:r>
              <a:rPr lang="en-US" sz="1100" dirty="0"/>
              <a:t>This also includes understanding the system requirements by continuous communication between the customer and the system analyst. At the end of the spiral the product is deployed in the identified market.</a:t>
            </a:r>
          </a:p>
          <a:p>
            <a:r>
              <a:rPr lang="en-US" sz="1100" b="1" dirty="0" err="1"/>
              <a:t>Design:</a:t>
            </a:r>
            <a:r>
              <a:rPr lang="en-US" sz="1100" dirty="0" err="1"/>
              <a:t>Design</a:t>
            </a:r>
            <a:r>
              <a:rPr lang="en-US" sz="1100" dirty="0"/>
              <a:t> phase starts with the conceptual design in the baseline spiral and involves architectural design, logical design of modules, physical product design and final design in the subsequent spirals.</a:t>
            </a:r>
          </a:p>
          <a:p>
            <a:r>
              <a:rPr lang="en-US" sz="1100" b="1" dirty="0"/>
              <a:t>Construct or </a:t>
            </a:r>
            <a:r>
              <a:rPr lang="en-US" sz="1100" b="1" dirty="0" err="1"/>
              <a:t>Build:</a:t>
            </a:r>
            <a:r>
              <a:rPr lang="en-US" sz="1100" dirty="0" err="1"/>
              <a:t>Construct</a:t>
            </a:r>
            <a:r>
              <a:rPr lang="en-US" sz="1100" dirty="0"/>
              <a:t> phase refers to production of the actual software product at every spiral. In the baseline spiral when the product is just thought of and the design is being developed a POC (Proof of Concept) is developed in this phase to get customer feedback.</a:t>
            </a:r>
          </a:p>
          <a:p>
            <a:r>
              <a:rPr lang="en-US" sz="1100" dirty="0"/>
              <a:t>Then in the subsequent spirals with higher clarity on requirements and design details a working model of the software called build is produced with a version number. These builds are sent to customer for feedback.</a:t>
            </a:r>
          </a:p>
          <a:p>
            <a:r>
              <a:rPr lang="en-US" sz="1100" b="1" dirty="0"/>
              <a:t>Evaluation and Risk </a:t>
            </a:r>
            <a:r>
              <a:rPr lang="en-US" sz="1100" b="1" dirty="0" err="1"/>
              <a:t>Analysis:</a:t>
            </a:r>
            <a:r>
              <a:rPr lang="en-US" sz="1100" dirty="0" err="1"/>
              <a:t>Risk</a:t>
            </a:r>
            <a:r>
              <a:rPr lang="en-US" sz="1100" dirty="0"/>
              <a:t> Analysis includes identifying, estimating, and monitoring technical feasibility and management risks, such as schedule slippage and cost overrun. After testing the build, at the end of first iteration, the customer evaluates the software and provides feedback.</a:t>
            </a:r>
          </a:p>
        </p:txBody>
      </p:sp>
      <p:sp>
        <p:nvSpPr>
          <p:cNvPr id="8" name="Прямоугольник 7"/>
          <p:cNvSpPr/>
          <p:nvPr/>
        </p:nvSpPr>
        <p:spPr>
          <a:xfrm>
            <a:off x="3203848" y="1052736"/>
            <a:ext cx="2840842" cy="461665"/>
          </a:xfrm>
          <a:prstGeom prst="rect">
            <a:avLst/>
          </a:prstGeom>
        </p:spPr>
        <p:txBody>
          <a:bodyPr wrap="none">
            <a:spAutoFit/>
          </a:bodyPr>
          <a:lstStyle/>
          <a:p>
            <a:r>
              <a:rPr lang="en-US" sz="2400" dirty="0"/>
              <a:t>Spiral Model design</a:t>
            </a:r>
          </a:p>
        </p:txBody>
      </p:sp>
    </p:spTree>
    <p:extLst>
      <p:ext uri="{BB962C8B-B14F-4D97-AF65-F5344CB8AC3E}">
        <p14:creationId xmlns:p14="http://schemas.microsoft.com/office/powerpoint/2010/main" val="10441559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317" y="12998"/>
            <a:ext cx="3754760" cy="562074"/>
          </a:xfrm>
        </p:spPr>
        <p:txBody>
          <a:bodyPr>
            <a:normAutofit/>
          </a:bodyPr>
          <a:lstStyle/>
          <a:p>
            <a:pPr marL="0" indent="0">
              <a:buNone/>
            </a:pPr>
            <a:r>
              <a:rPr lang="en-US" sz="3000" dirty="0"/>
              <a:t>SDLC Spiral Model</a:t>
            </a:r>
            <a:endParaRPr lang="ru-RU" sz="3000" dirty="0"/>
          </a:p>
        </p:txBody>
      </p:sp>
      <p:graphicFrame>
        <p:nvGraphicFramePr>
          <p:cNvPr id="5" name="Таблица 4"/>
          <p:cNvGraphicFramePr>
            <a:graphicFrameLocks noGrp="1"/>
          </p:cNvGraphicFramePr>
          <p:nvPr>
            <p:extLst>
              <p:ext uri="{D42A27DB-BD31-4B8C-83A1-F6EECF244321}">
                <p14:modId xmlns:p14="http://schemas.microsoft.com/office/powerpoint/2010/main" val="449695906"/>
              </p:ext>
            </p:extLst>
          </p:nvPr>
        </p:nvGraphicFramePr>
        <p:xfrm>
          <a:off x="107504" y="3789040"/>
          <a:ext cx="9001000" cy="2664296"/>
        </p:xfrm>
        <a:graphic>
          <a:graphicData uri="http://schemas.openxmlformats.org/drawingml/2006/table">
            <a:tbl>
              <a:tblPr/>
              <a:tblGrid>
                <a:gridCol w="4507963"/>
                <a:gridCol w="4493037"/>
              </a:tblGrid>
              <a:tr h="171896">
                <a:tc>
                  <a:txBody>
                    <a:bodyPr/>
                    <a:lstStyle/>
                    <a:p>
                      <a:pPr algn="l" fontAlgn="t"/>
                      <a:r>
                        <a:rPr lang="en-US" sz="1300" dirty="0">
                          <a:effectLst/>
                        </a:rPr>
                        <a:t>Pros</a:t>
                      </a:r>
                    </a:p>
                  </a:txBody>
                  <a:tcPr marL="56413" marR="56413" marT="56413" marB="56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300">
                          <a:effectLst/>
                        </a:rPr>
                        <a:t>Cons</a:t>
                      </a:r>
                    </a:p>
                  </a:txBody>
                  <a:tcPr marL="56413" marR="56413" marT="56413" marB="56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2353350">
                <a:tc>
                  <a:txBody>
                    <a:bodyPr/>
                    <a:lstStyle/>
                    <a:p>
                      <a:pPr algn="just" fontAlgn="t">
                        <a:buFont typeface="Arial"/>
                        <a:buChar char="•"/>
                      </a:pPr>
                      <a:r>
                        <a:rPr lang="en-US" sz="1300" dirty="0">
                          <a:solidFill>
                            <a:srgbClr val="000000"/>
                          </a:solidFill>
                          <a:effectLst/>
                        </a:rPr>
                        <a:t>Changing requirements can be accommodated.</a:t>
                      </a:r>
                    </a:p>
                    <a:p>
                      <a:pPr algn="just" fontAlgn="t">
                        <a:buFont typeface="Arial"/>
                        <a:buChar char="•"/>
                      </a:pPr>
                      <a:r>
                        <a:rPr lang="en-US" sz="1300" dirty="0">
                          <a:solidFill>
                            <a:srgbClr val="000000"/>
                          </a:solidFill>
                          <a:effectLst/>
                        </a:rPr>
                        <a:t>Allows for extensive use of prototypes</a:t>
                      </a:r>
                    </a:p>
                    <a:p>
                      <a:pPr algn="just" fontAlgn="t">
                        <a:buFont typeface="Arial"/>
                        <a:buChar char="•"/>
                      </a:pPr>
                      <a:r>
                        <a:rPr lang="en-US" sz="1300" dirty="0">
                          <a:solidFill>
                            <a:srgbClr val="000000"/>
                          </a:solidFill>
                          <a:effectLst/>
                        </a:rPr>
                        <a:t>Requirements can be captured more accurately.</a:t>
                      </a:r>
                    </a:p>
                    <a:p>
                      <a:pPr algn="just" fontAlgn="t">
                        <a:buFont typeface="Arial"/>
                        <a:buChar char="•"/>
                      </a:pPr>
                      <a:r>
                        <a:rPr lang="en-US" sz="1300" dirty="0">
                          <a:solidFill>
                            <a:srgbClr val="000000"/>
                          </a:solidFill>
                          <a:effectLst/>
                        </a:rPr>
                        <a:t>Users see the system early.</a:t>
                      </a:r>
                    </a:p>
                    <a:p>
                      <a:pPr algn="just" fontAlgn="t">
                        <a:buFont typeface="Arial"/>
                        <a:buChar char="•"/>
                      </a:pPr>
                      <a:r>
                        <a:rPr lang="en-US" sz="1300" dirty="0">
                          <a:solidFill>
                            <a:srgbClr val="000000"/>
                          </a:solidFill>
                          <a:effectLst/>
                        </a:rPr>
                        <a:t>Development can be divided into smaller parts and more risky parts can be developed earlier which helps better risk management.</a:t>
                      </a:r>
                    </a:p>
                  </a:txBody>
                  <a:tcPr marL="56413" marR="56413" marT="56413" marB="5641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a:buChar char="•"/>
                      </a:pPr>
                      <a:r>
                        <a:rPr lang="en-US" sz="1300" dirty="0">
                          <a:solidFill>
                            <a:srgbClr val="000000"/>
                          </a:solidFill>
                          <a:effectLst/>
                        </a:rPr>
                        <a:t>Management is more complex.</a:t>
                      </a:r>
                    </a:p>
                    <a:p>
                      <a:pPr algn="just" fontAlgn="t">
                        <a:buFont typeface="Arial"/>
                        <a:buChar char="•"/>
                      </a:pPr>
                      <a:r>
                        <a:rPr lang="en-US" sz="1300" dirty="0">
                          <a:solidFill>
                            <a:srgbClr val="000000"/>
                          </a:solidFill>
                          <a:effectLst/>
                        </a:rPr>
                        <a:t>End of project may not be known early.</a:t>
                      </a:r>
                    </a:p>
                    <a:p>
                      <a:pPr algn="just" fontAlgn="t">
                        <a:buFont typeface="Arial"/>
                        <a:buChar char="•"/>
                      </a:pPr>
                      <a:r>
                        <a:rPr lang="en-US" sz="1300" dirty="0">
                          <a:solidFill>
                            <a:srgbClr val="000000"/>
                          </a:solidFill>
                          <a:effectLst/>
                        </a:rPr>
                        <a:t>Not suitable for small or low risk projects and could be expensive for small projects.</a:t>
                      </a:r>
                    </a:p>
                    <a:p>
                      <a:pPr algn="just" fontAlgn="t">
                        <a:buFont typeface="Arial"/>
                        <a:buChar char="•"/>
                      </a:pPr>
                      <a:r>
                        <a:rPr lang="en-US" sz="1300" dirty="0">
                          <a:solidFill>
                            <a:srgbClr val="000000"/>
                          </a:solidFill>
                          <a:effectLst/>
                        </a:rPr>
                        <a:t>Process is complex</a:t>
                      </a:r>
                    </a:p>
                    <a:p>
                      <a:pPr algn="just" fontAlgn="t">
                        <a:buFont typeface="Arial"/>
                        <a:buChar char="•"/>
                      </a:pPr>
                      <a:r>
                        <a:rPr lang="en-US" sz="1300" dirty="0">
                          <a:solidFill>
                            <a:srgbClr val="000000"/>
                          </a:solidFill>
                          <a:effectLst/>
                        </a:rPr>
                        <a:t>Spiral may go indefinitely.</a:t>
                      </a:r>
                    </a:p>
                    <a:p>
                      <a:pPr algn="just" fontAlgn="t">
                        <a:buFont typeface="Arial"/>
                        <a:buChar char="•"/>
                      </a:pPr>
                      <a:r>
                        <a:rPr lang="en-US" sz="1300" dirty="0">
                          <a:solidFill>
                            <a:srgbClr val="000000"/>
                          </a:solidFill>
                          <a:effectLst/>
                        </a:rPr>
                        <a:t>Large number of intermediate stages requires excessive documentation.</a:t>
                      </a:r>
                    </a:p>
                  </a:txBody>
                  <a:tcPr marL="56413" marR="56413" marT="56413" marB="5641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4" name="Прямоугольник 3"/>
          <p:cNvSpPr/>
          <p:nvPr/>
        </p:nvSpPr>
        <p:spPr>
          <a:xfrm>
            <a:off x="2915816" y="845939"/>
            <a:ext cx="3863558" cy="461665"/>
          </a:xfrm>
          <a:prstGeom prst="rect">
            <a:avLst/>
          </a:prstGeom>
        </p:spPr>
        <p:txBody>
          <a:bodyPr wrap="none">
            <a:spAutoFit/>
          </a:bodyPr>
          <a:lstStyle/>
          <a:p>
            <a:r>
              <a:rPr lang="en-US" sz="2400" dirty="0"/>
              <a:t>Spiral Model Pros and Cons</a:t>
            </a:r>
          </a:p>
        </p:txBody>
      </p:sp>
      <p:sp>
        <p:nvSpPr>
          <p:cNvPr id="6" name="Прямоугольник 5"/>
          <p:cNvSpPr/>
          <p:nvPr/>
        </p:nvSpPr>
        <p:spPr>
          <a:xfrm>
            <a:off x="323528" y="1890072"/>
            <a:ext cx="8496944" cy="1615827"/>
          </a:xfrm>
          <a:prstGeom prst="rect">
            <a:avLst/>
          </a:prstGeom>
        </p:spPr>
        <p:txBody>
          <a:bodyPr wrap="square">
            <a:spAutoFit/>
          </a:bodyPr>
          <a:lstStyle/>
          <a:p>
            <a:r>
              <a:rPr lang="en-US" sz="1100" dirty="0"/>
              <a:t>The advantage of spiral lifecycle model is that it allows for elements of the product to be added in when they become available or known. This assures that there is no conflict with previous requirements and design.</a:t>
            </a:r>
          </a:p>
          <a:p>
            <a:r>
              <a:rPr lang="en-US" sz="1100" dirty="0"/>
              <a:t>This method is consistent with approaches that have multiple software builds and releases and allows for making an orderly transition to a maintenance activity. Another positive aspect is that the spiral model forces early user involvement in the system development effort.</a:t>
            </a:r>
          </a:p>
          <a:p>
            <a:r>
              <a:rPr lang="en-US" sz="1100" dirty="0"/>
              <a:t>On the other side, it takes very strict management to complete such products and there is a risk of running the spiral in indefinite loop. So the discipline of change and the extent of taking change requests is very important to develop and deploy the product successfully.</a:t>
            </a:r>
          </a:p>
          <a:p>
            <a:r>
              <a:rPr lang="en-US" sz="1100" dirty="0"/>
              <a:t>The following table lists out the pros and cons of Spiral SDLC Model:</a:t>
            </a:r>
          </a:p>
        </p:txBody>
      </p:sp>
    </p:spTree>
    <p:extLst>
      <p:ext uri="{BB962C8B-B14F-4D97-AF65-F5344CB8AC3E}">
        <p14:creationId xmlns:p14="http://schemas.microsoft.com/office/powerpoint/2010/main" val="27371057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Бумажная">
  <a:themeElements>
    <a:clrScheme name="Изящная">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Бумажная">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Бумажная">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208</TotalTime>
  <Words>2444</Words>
  <Application>Microsoft Office PowerPoint</Application>
  <PresentationFormat>Экран (4:3)</PresentationFormat>
  <Paragraphs>179</Paragraphs>
  <Slides>12</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Бумажная</vt:lpstr>
      <vt:lpstr>Software Development Life Cycle Models</vt:lpstr>
      <vt:lpstr>Презентация PowerPoint</vt:lpstr>
      <vt:lpstr>SDLC Models</vt:lpstr>
      <vt:lpstr>SDLC Waterfall Model</vt:lpstr>
      <vt:lpstr>SDLC Waterfall Model</vt:lpstr>
      <vt:lpstr>SDLC Iterative Model</vt:lpstr>
      <vt:lpstr>SDLC Iterative Model</vt:lpstr>
      <vt:lpstr>SDLC Spiral Model</vt:lpstr>
      <vt:lpstr>SDLC Spiral Model</vt:lpstr>
      <vt:lpstr>SDLC V Model</vt:lpstr>
      <vt:lpstr>SDLC AGILE MODEL </vt:lpstr>
      <vt:lpstr>Summary</vt:lpstr>
    </vt:vector>
  </TitlesOfParts>
  <Company>UGB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Кравчук Олексій Геннадійович</dc:creator>
  <cp:lastModifiedBy>аленка</cp:lastModifiedBy>
  <cp:revision>20</cp:revision>
  <dcterms:created xsi:type="dcterms:W3CDTF">2016-11-19T09:13:28Z</dcterms:created>
  <dcterms:modified xsi:type="dcterms:W3CDTF">2016-11-21T11:35:52Z</dcterms:modified>
</cp:coreProperties>
</file>