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2" r:id="rId4"/>
    <p:sldId id="261" r:id="rId5"/>
    <p:sldId id="260" r:id="rId6"/>
    <p:sldId id="264" r:id="rId7"/>
    <p:sldId id="259" r:id="rId8"/>
    <p:sldId id="270" r:id="rId9"/>
    <p:sldId id="266" r:id="rId10"/>
    <p:sldId id="268" r:id="rId11"/>
    <p:sldId id="265" r:id="rId12"/>
    <p:sldId id="272" r:id="rId13"/>
    <p:sldId id="257" r:id="rId14"/>
    <p:sldId id="258" r:id="rId15"/>
    <p:sldId id="2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ECE8B8F-52F4-4895-BAD7-13A8119DE139}" type="datetimeFigureOut">
              <a:rPr lang="zh-TW" altLang="en-US" smtClean="0"/>
              <a:t>2016/1/7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1652C75-9543-437D-B15F-D4E1A19B3A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74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8B8F-52F4-4895-BAD7-13A8119DE139}" type="datetimeFigureOut">
              <a:rPr lang="zh-TW" altLang="en-US" smtClean="0"/>
              <a:t>2016/1/7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2C75-9543-437D-B15F-D4E1A19B3A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89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8B8F-52F4-4895-BAD7-13A8119DE139}" type="datetimeFigureOut">
              <a:rPr lang="zh-TW" altLang="en-US" smtClean="0"/>
              <a:t>2016/1/7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2C75-9543-437D-B15F-D4E1A19B3A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655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8B8F-52F4-4895-BAD7-13A8119DE139}" type="datetimeFigureOut">
              <a:rPr lang="zh-TW" altLang="en-US" smtClean="0"/>
              <a:t>2016/1/7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2C75-9543-437D-B15F-D4E1A19B3A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628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8B8F-52F4-4895-BAD7-13A8119DE139}" type="datetimeFigureOut">
              <a:rPr lang="zh-TW" altLang="en-US" smtClean="0"/>
              <a:t>2016/1/7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2C75-9543-437D-B15F-D4E1A19B3A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911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8B8F-52F4-4895-BAD7-13A8119DE139}" type="datetimeFigureOut">
              <a:rPr lang="zh-TW" altLang="en-US" smtClean="0"/>
              <a:t>2016/1/7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2C75-9543-437D-B15F-D4E1A19B3A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762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8B8F-52F4-4895-BAD7-13A8119DE139}" type="datetimeFigureOut">
              <a:rPr lang="zh-TW" altLang="en-US" smtClean="0"/>
              <a:t>2016/1/7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2C75-9543-437D-B15F-D4E1A19B3A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064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ECE8B8F-52F4-4895-BAD7-13A8119DE139}" type="datetimeFigureOut">
              <a:rPr lang="zh-TW" altLang="en-US" smtClean="0"/>
              <a:t>2016/1/7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2C75-9543-437D-B15F-D4E1A19B3A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056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ECE8B8F-52F4-4895-BAD7-13A8119DE139}" type="datetimeFigureOut">
              <a:rPr lang="zh-TW" altLang="en-US" smtClean="0"/>
              <a:t>2016/1/7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2C75-9543-437D-B15F-D4E1A19B3A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74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8B8F-52F4-4895-BAD7-13A8119DE139}" type="datetimeFigureOut">
              <a:rPr lang="zh-TW" altLang="en-US" smtClean="0"/>
              <a:t>2016/1/7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2C75-9543-437D-B15F-D4E1A19B3A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4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8B8F-52F4-4895-BAD7-13A8119DE139}" type="datetimeFigureOut">
              <a:rPr lang="zh-TW" altLang="en-US" smtClean="0"/>
              <a:t>2016/1/7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2C75-9543-437D-B15F-D4E1A19B3A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60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8B8F-52F4-4895-BAD7-13A8119DE139}" type="datetimeFigureOut">
              <a:rPr lang="zh-TW" altLang="en-US" smtClean="0"/>
              <a:t>2016/1/7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2C75-9543-437D-B15F-D4E1A19B3A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88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8B8F-52F4-4895-BAD7-13A8119DE139}" type="datetimeFigureOut">
              <a:rPr lang="zh-TW" altLang="en-US" smtClean="0"/>
              <a:t>2016/1/7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2C75-9543-437D-B15F-D4E1A19B3A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25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8B8F-52F4-4895-BAD7-13A8119DE139}" type="datetimeFigureOut">
              <a:rPr lang="zh-TW" altLang="en-US" smtClean="0"/>
              <a:t>2016/1/7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2C75-9543-437D-B15F-D4E1A19B3A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12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8B8F-52F4-4895-BAD7-13A8119DE139}" type="datetimeFigureOut">
              <a:rPr lang="zh-TW" altLang="en-US" smtClean="0"/>
              <a:t>2016/1/7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2C75-9543-437D-B15F-D4E1A19B3A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37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8B8F-52F4-4895-BAD7-13A8119DE139}" type="datetimeFigureOut">
              <a:rPr lang="zh-TW" altLang="en-US" smtClean="0"/>
              <a:t>2016/1/7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2C75-9543-437D-B15F-D4E1A19B3A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03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8B8F-52F4-4895-BAD7-13A8119DE139}" type="datetimeFigureOut">
              <a:rPr lang="zh-TW" altLang="en-US" smtClean="0"/>
              <a:t>2016/1/7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2C75-9543-437D-B15F-D4E1A19B3A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34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ECE8B8F-52F4-4895-BAD7-13A8119DE139}" type="datetimeFigureOut">
              <a:rPr lang="zh-TW" altLang="en-US" smtClean="0"/>
              <a:t>2016/1/7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1652C75-9543-437D-B15F-D4E1A19B3A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51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a/gap.wzu.edu.tw/omomys/android-cheng-shi-she-ji-ru-me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711817"/>
            <a:ext cx="9144000" cy="1872764"/>
          </a:xfrm>
        </p:spPr>
        <p:txBody>
          <a:bodyPr/>
          <a:lstStyle/>
          <a:p>
            <a:r>
              <a:rPr lang="zh-TW" altLang="en-US" dirty="0" smtClean="0">
                <a:hlinkClick r:id="rId2"/>
              </a:rPr>
              <a:t>行動平台開發實作</a:t>
            </a:r>
            <a:r>
              <a:rPr lang="en-US" altLang="zh-TW" dirty="0" smtClean="0">
                <a:hlinkClick r:id="rId2"/>
              </a:rPr>
              <a:t>(Android)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54628" y="3583377"/>
            <a:ext cx="9144000" cy="2892068"/>
          </a:xfrm>
        </p:spPr>
        <p:txBody>
          <a:bodyPr/>
          <a:lstStyle/>
          <a:p>
            <a:pPr algn="l"/>
            <a:r>
              <a:rPr lang="zh-TW" altLang="en-US" dirty="0"/>
              <a:t>開發團隊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</a:t>
            </a:r>
            <a:r>
              <a:rPr lang="en-US" altLang="zh-TW" dirty="0" smtClean="0"/>
              <a:t>	1102105301</a:t>
            </a:r>
            <a:r>
              <a:rPr lang="zh-TW" altLang="en-US" dirty="0" smtClean="0"/>
              <a:t> 詹邵暐</a:t>
            </a:r>
            <a:endParaRPr lang="en-US" altLang="zh-TW" dirty="0" smtClean="0"/>
          </a:p>
          <a:p>
            <a:pPr algn="l"/>
            <a:r>
              <a:rPr lang="en-US" altLang="zh-TW" dirty="0"/>
              <a:t>	</a:t>
            </a:r>
            <a:r>
              <a:rPr lang="en-US" altLang="zh-TW" dirty="0" smtClean="0"/>
              <a:t>		1102105326</a:t>
            </a:r>
            <a:r>
              <a:rPr lang="zh-TW" altLang="en-US" dirty="0" smtClean="0"/>
              <a:t>溫偉程</a:t>
            </a:r>
            <a:endParaRPr lang="en-US" altLang="zh-TW" dirty="0" smtClean="0"/>
          </a:p>
          <a:p>
            <a:pPr algn="l"/>
            <a:r>
              <a:rPr lang="en-US" altLang="zh-TW" dirty="0"/>
              <a:t>	</a:t>
            </a:r>
            <a:r>
              <a:rPr lang="en-US" altLang="zh-TW" dirty="0" smtClean="0"/>
              <a:t>		1102105336</a:t>
            </a:r>
            <a:r>
              <a:rPr lang="zh-TW" altLang="en-US" dirty="0" smtClean="0"/>
              <a:t>張譯安</a:t>
            </a:r>
            <a:endParaRPr lang="en-US" altLang="zh-TW" dirty="0" smtClean="0"/>
          </a:p>
          <a:p>
            <a:pPr algn="l"/>
            <a:endParaRPr lang="en-US" altLang="zh-TW" dirty="0" smtClean="0"/>
          </a:p>
          <a:p>
            <a:pPr algn="l"/>
            <a:r>
              <a:rPr lang="zh-TW" altLang="en-US" dirty="0" smtClean="0"/>
              <a:t>指導老師</a:t>
            </a:r>
            <a:r>
              <a:rPr lang="en-US" altLang="zh-TW" dirty="0" smtClean="0"/>
              <a:t>:</a:t>
            </a:r>
          </a:p>
          <a:p>
            <a:pPr algn="l"/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dirty="0" smtClean="0"/>
              <a:t>陳健文 </a:t>
            </a:r>
            <a:r>
              <a:rPr lang="en-US" altLang="zh-TW" dirty="0" smtClean="0"/>
              <a:t>(Bob Chen)</a:t>
            </a:r>
            <a:r>
              <a:rPr lang="zh-TW" altLang="en-US" dirty="0" smtClean="0"/>
              <a:t>老師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56366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82" y="1700394"/>
            <a:ext cx="2447627" cy="4351338"/>
          </a:xfrm>
          <a:prstGeom prst="rect">
            <a:avLst/>
          </a:prstGeom>
        </p:spPr>
      </p:pic>
      <p:sp>
        <p:nvSpPr>
          <p:cNvPr id="10" name="內容版面配置區 9"/>
          <p:cNvSpPr txBox="1">
            <a:spLocks noGrp="1"/>
          </p:cNvSpPr>
          <p:nvPr>
            <p:ph idx="1"/>
          </p:nvPr>
        </p:nvSpPr>
        <p:spPr>
          <a:xfrm>
            <a:off x="729521" y="552463"/>
            <a:ext cx="10515600" cy="435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若吃到蘋果則</a:t>
            </a:r>
            <a:r>
              <a:rPr lang="en-US" altLang="zh-TW" dirty="0" smtClean="0"/>
              <a:t>Score:+1</a:t>
            </a:r>
            <a:endParaRPr lang="zh-TW" alt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545123" y="706644"/>
            <a:ext cx="4184065" cy="57861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.contains(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targets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//吃到蘋果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.size() -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//尾巴變長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.size() -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&gt;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i--) {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.set(i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.get(i -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//方向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nowdirection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new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SIDE_LENGTH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nowdirection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new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SIDE_LENGTH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nowdirection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new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SIDE_LENGTH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nowdirection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new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SIDE_LENGTH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//蘋果RANDOM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targets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Random().nextInt(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width_count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SIDE_LENGTH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new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Random().nextInt(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height_count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SIDE_LENGTH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speed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speed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bestint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bestint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96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078" y="1131005"/>
            <a:ext cx="2447627" cy="4351338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789406" y="1287811"/>
            <a:ext cx="5568778" cy="20928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builder.setTitle(getResources().getString(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389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messageId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builder.setMessage(getResources().getString(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R.string.</a:t>
            </a:r>
            <a: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results_format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bestint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Memory.</a:t>
            </a:r>
            <a: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setInt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mContext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"BEST"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bestint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builder.setNegativeButton(R.string.</a:t>
            </a:r>
            <a: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new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DialogInterface.OnClickListener() {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(DialogInterface dialog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which) {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mContext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instanceof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SnakeActivity)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((SnakeActivity)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mContext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).onBackPressed()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789406" y="3851127"/>
            <a:ext cx="6161903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builder.setPositiveButton(R.string.</a:t>
            </a:r>
            <a: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reset_game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new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DialogInterface.OnClickListener() {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(DialogInterface dialog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which) {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dialogIsDisplayed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newGame()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builder.create()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12078" y="620421"/>
            <a:ext cx="1746421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showGameOverDialog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415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6075" y="1417467"/>
            <a:ext cx="6301946" cy="36317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onFling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(MotionEvent e1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MotionEvent e2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float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velocityX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float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velocityY) {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x1 = e1.getX()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float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y1 = e1.getY()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float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x2 = e2.getX()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float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y2 = e2.getY()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Direction direction = getDirection(x1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y2)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(direction == Direction.</a:t>
            </a:r>
            <a: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nowdirection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snakeRight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nowdirection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snakeLeft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(direction == Direction.</a:t>
            </a:r>
            <a: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nowdirection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snakeLeft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nowdirection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snakeRight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(direction == Direction.</a:t>
            </a:r>
            <a: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nowdirection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snakeDown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nowdirection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snakeUp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(direction == Direction.</a:t>
            </a:r>
            <a: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nowdirection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snakeUp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nowdirection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snakeDown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super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.onFling(e1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e2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velocityX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velocityY)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43697" y="5508592"/>
            <a:ext cx="8386119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double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getAngle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float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float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float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y2) {</a:t>
            </a:r>
            <a:b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 = Math.</a:t>
            </a:r>
            <a:r>
              <a:rPr kumimoji="0" lang="zh-TW" altLang="zh-TW" sz="10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atan2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(y1 - y2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x2 - x1) + Math.</a:t>
            </a:r>
            <a:r>
              <a:rPr kumimoji="0" lang="zh-TW" altLang="zh-TW" sz="10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(rad *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180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Math.</a:t>
            </a:r>
            <a:r>
              <a:rPr kumimoji="0" lang="zh-TW" altLang="zh-TW" sz="10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180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%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360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197754" y="2125354"/>
            <a:ext cx="5339554" cy="221599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Direction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angle) {</a:t>
            </a:r>
            <a:b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inRange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(angle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135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Direction.</a:t>
            </a:r>
            <a:r>
              <a:rPr kumimoji="0" lang="zh-TW" altLang="zh-TW" sz="10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inRange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(angle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|| </a:t>
            </a:r>
            <a:r>
              <a:rPr kumimoji="0" lang="zh-TW" altLang="zh-TW" sz="10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inRange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(angle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315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360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Direction.</a:t>
            </a:r>
            <a:r>
              <a:rPr kumimoji="0" lang="zh-TW" altLang="zh-TW" sz="10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inRange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(angle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225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315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Direction.</a:t>
            </a:r>
            <a:r>
              <a:rPr kumimoji="0" lang="zh-TW" altLang="zh-TW" sz="10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Direction.</a:t>
            </a:r>
            <a:r>
              <a:rPr kumimoji="0" lang="zh-TW" altLang="zh-TW" sz="10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000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1638" y="782595"/>
            <a:ext cx="10515600" cy="2193195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參考資料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sz="2700" dirty="0" smtClean="0"/>
              <a:t>Android </a:t>
            </a:r>
            <a:r>
              <a:rPr lang="zh-TW" altLang="en-US" sz="2700" dirty="0" smtClean="0"/>
              <a:t>程式設計範例經典</a:t>
            </a:r>
            <a:r>
              <a:rPr lang="en-US" altLang="zh-TW" sz="2700" dirty="0" smtClean="0"/>
              <a:t>(</a:t>
            </a:r>
            <a:r>
              <a:rPr lang="en-US" altLang="zh-TW" sz="2700" dirty="0" err="1" smtClean="0"/>
              <a:t>Pual</a:t>
            </a:r>
            <a:r>
              <a:rPr lang="en-US" altLang="zh-TW" sz="2700" dirty="0" smtClean="0"/>
              <a:t> </a:t>
            </a:r>
            <a:r>
              <a:rPr lang="en-US" altLang="zh-TW" sz="2700" dirty="0" err="1" smtClean="0"/>
              <a:t>Deitel,Harvey</a:t>
            </a:r>
            <a:r>
              <a:rPr lang="en-US" altLang="zh-TW" sz="2700" dirty="0" smtClean="0"/>
              <a:t> </a:t>
            </a:r>
            <a:r>
              <a:rPr lang="en-US" altLang="zh-TW" sz="2700" dirty="0" err="1" smtClean="0"/>
              <a:t>Deitel,Abbey</a:t>
            </a:r>
            <a:r>
              <a:rPr lang="en-US" altLang="zh-TW" sz="2700" dirty="0" smtClean="0"/>
              <a:t> </a:t>
            </a:r>
            <a:r>
              <a:rPr lang="en-US" altLang="zh-TW" sz="2700" dirty="0" err="1" smtClean="0"/>
              <a:t>Detel</a:t>
            </a:r>
            <a:r>
              <a:rPr lang="zh-TW" altLang="en-US" sz="2700" dirty="0" smtClean="0"/>
              <a:t>著</a:t>
            </a:r>
            <a:r>
              <a:rPr lang="en-US" altLang="zh-TW" sz="2700" dirty="0" smtClean="0"/>
              <a:t> )</a:t>
            </a:r>
            <a:br>
              <a:rPr lang="en-US" altLang="zh-TW" sz="2700" dirty="0" smtClean="0"/>
            </a:br>
            <a:r>
              <a:rPr lang="en-US" altLang="zh-TW" sz="2700" dirty="0"/>
              <a:t>	</a:t>
            </a:r>
            <a:r>
              <a:rPr lang="en-US" altLang="zh-TW" sz="2700" dirty="0" smtClean="0"/>
              <a:t>							</a:t>
            </a:r>
            <a:r>
              <a:rPr lang="zh-TW" altLang="en-US" sz="2700" dirty="0" smtClean="0"/>
              <a:t>陳健文 譯</a:t>
            </a:r>
            <a:r>
              <a:rPr lang="en-US" altLang="zh-TW" sz="2700" dirty="0" smtClean="0"/>
              <a:t/>
            </a:r>
            <a:br>
              <a:rPr lang="en-US" altLang="zh-TW" sz="2700" dirty="0" smtClean="0"/>
            </a:br>
            <a:r>
              <a:rPr lang="zh-TW" altLang="en-US" sz="2700" dirty="0"/>
              <a:t/>
            </a:r>
            <a:br>
              <a:rPr lang="zh-TW" altLang="en-US" sz="2700" dirty="0"/>
            </a:br>
            <a:endParaRPr lang="zh-TW" altLang="en-US" sz="27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099" y="2656317"/>
            <a:ext cx="258089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40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 </a:t>
            </a:r>
            <a:r>
              <a:rPr lang="zh-TW" altLang="en-US" dirty="0"/>
              <a:t>的限制</a:t>
            </a:r>
            <a:endParaRPr lang="zh-TW" altLang="en-US" dirty="0">
              <a:effectLst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請勿長時間持續玩這遊戲，盡量避免</a:t>
            </a:r>
            <a:r>
              <a:rPr lang="en-US" altLang="zh-TW" dirty="0" smtClean="0"/>
              <a:t>30</a:t>
            </a:r>
            <a:r>
              <a:rPr lang="zh-TW" altLang="en-US" dirty="0" smtClean="0"/>
              <a:t>分鐘以上，以保持視力 ，  </a:t>
            </a:r>
            <a:r>
              <a:rPr lang="zh-TW" altLang="en-US" dirty="0"/>
              <a:t>  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30</a:t>
            </a:r>
            <a:r>
              <a:rPr lang="zh-TW" altLang="en-US" dirty="0" smtClean="0"/>
              <a:t>分鐘請休息</a:t>
            </a:r>
            <a:r>
              <a:rPr lang="en-US" altLang="zh-TW" dirty="0" smtClean="0"/>
              <a:t>15</a:t>
            </a:r>
            <a:r>
              <a:rPr lang="zh-TW" altLang="en-US" dirty="0" smtClean="0"/>
              <a:t>分鐘後再繼續 </a:t>
            </a:r>
            <a:endParaRPr lang="en-US" altLang="zh-TW" dirty="0" smtClean="0"/>
          </a:p>
          <a:p>
            <a:r>
              <a:rPr lang="zh-TW" altLang="en-US" dirty="0" smtClean="0"/>
              <a:t>別太快刪除遊戲，給作者一點尊重</a:t>
            </a:r>
            <a:endParaRPr lang="en-US" altLang="zh-TW" dirty="0" smtClean="0"/>
          </a:p>
          <a:p>
            <a:r>
              <a:rPr lang="zh-TW" altLang="en-US" dirty="0" smtClean="0"/>
              <a:t>評分者分數不得打低於</a:t>
            </a:r>
            <a:r>
              <a:rPr lang="en-US" altLang="zh-TW" dirty="0" smtClean="0"/>
              <a:t>90</a:t>
            </a:r>
            <a:r>
              <a:rPr lang="zh-TW" altLang="en-US" dirty="0" smtClean="0"/>
              <a:t>分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40680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5205" y="680566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9600" dirty="0" smtClean="0"/>
          </a:p>
          <a:p>
            <a:pPr marL="0" indent="0" algn="ctr">
              <a:buNone/>
            </a:pPr>
            <a:r>
              <a:rPr lang="zh-TW" altLang="en-US" sz="9600" dirty="0" smtClean="0"/>
              <a:t>謝謝大</a:t>
            </a:r>
            <a:r>
              <a:rPr lang="zh-TW" altLang="en-US" sz="9600" dirty="0"/>
              <a:t>家</a:t>
            </a:r>
          </a:p>
        </p:txBody>
      </p:sp>
    </p:spTree>
    <p:extLst>
      <p:ext uri="{BB962C8B-B14F-4D97-AF65-F5344CB8AC3E}">
        <p14:creationId xmlns:p14="http://schemas.microsoft.com/office/powerpoint/2010/main" val="328253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2069"/>
            <a:ext cx="10515600" cy="5954894"/>
          </a:xfrm>
        </p:spPr>
        <p:txBody>
          <a:bodyPr/>
          <a:lstStyle/>
          <a:p>
            <a:endParaRPr lang="en-US" altLang="zh-TW" dirty="0" smtClean="0">
              <a:solidFill>
                <a:schemeClr val="accent1"/>
              </a:solidFill>
            </a:endParaRPr>
          </a:p>
          <a:p>
            <a:endParaRPr lang="en-US" altLang="zh-TW" dirty="0">
              <a:solidFill>
                <a:schemeClr val="accent1"/>
              </a:solidFill>
            </a:endParaRPr>
          </a:p>
          <a:p>
            <a:endParaRPr lang="en-US" altLang="zh-TW" dirty="0" smtClean="0">
              <a:solidFill>
                <a:schemeClr val="accent1"/>
              </a:solidFill>
            </a:endParaRPr>
          </a:p>
          <a:p>
            <a:endParaRPr lang="en-US" altLang="zh-TW" dirty="0">
              <a:solidFill>
                <a:schemeClr val="accent1"/>
              </a:solidFill>
            </a:endParaRPr>
          </a:p>
          <a:p>
            <a:endParaRPr lang="en-US" altLang="zh-TW" dirty="0" smtClean="0">
              <a:solidFill>
                <a:schemeClr val="accent1"/>
              </a:solidFill>
            </a:endParaRPr>
          </a:p>
          <a:p>
            <a:r>
              <a:rPr lang="zh-TW" altLang="en-US" dirty="0" smtClean="0">
                <a:solidFill>
                  <a:schemeClr val="accent1"/>
                </a:solidFill>
              </a:rPr>
              <a:t>軟體名稱</a:t>
            </a:r>
            <a:r>
              <a:rPr lang="en-US" altLang="zh-TW" dirty="0" smtClean="0">
                <a:solidFill>
                  <a:schemeClr val="accent1"/>
                </a:solidFill>
              </a:rPr>
              <a:t>: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</a:t>
            </a:r>
            <a:r>
              <a:rPr lang="zh-TW" altLang="en-US" dirty="0" smtClean="0"/>
              <a:t>               </a:t>
            </a:r>
            <a:r>
              <a:rPr lang="zh-TW" altLang="en-US" sz="2800" dirty="0" smtClean="0">
                <a:solidFill>
                  <a:srgbClr val="FF0000"/>
                </a:solidFill>
              </a:rPr>
              <a:t>吃不飽的蛇</a:t>
            </a:r>
            <a:endParaRPr lang="en-US" altLang="zh-TW" sz="2800" dirty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chemeClr val="accent1"/>
                </a:solidFill>
              </a:rPr>
              <a:t>軟體玩</a:t>
            </a:r>
            <a:r>
              <a:rPr lang="zh-TW" altLang="en-US" dirty="0">
                <a:solidFill>
                  <a:schemeClr val="accent1"/>
                </a:solidFill>
              </a:rPr>
              <a:t>法</a:t>
            </a:r>
            <a:r>
              <a:rPr lang="en-US" altLang="zh-TW" dirty="0" smtClean="0">
                <a:solidFill>
                  <a:schemeClr val="accent1"/>
                </a:solidFill>
              </a:rPr>
              <a:t>:</a:t>
            </a:r>
          </a:p>
          <a:p>
            <a:pPr marL="1828800" lvl="4" indent="0">
              <a:buNone/>
            </a:pPr>
            <a:r>
              <a:rPr lang="zh-TW" altLang="en-US" sz="2800" smtClean="0"/>
              <a:t>將</a:t>
            </a:r>
            <a:r>
              <a:rPr lang="zh-TW" altLang="en-US" sz="2800" dirty="0"/>
              <a:t>蘋果一一吃盡，每吃得一個蘋果可增加遊戲分數</a:t>
            </a:r>
            <a:r>
              <a:rPr lang="en-US" altLang="zh-TW" sz="2800" dirty="0"/>
              <a:t>1</a:t>
            </a:r>
            <a:r>
              <a:rPr lang="zh-TW" altLang="en-US" sz="2800" dirty="0"/>
              <a:t>分</a:t>
            </a:r>
            <a:r>
              <a:rPr lang="zh-TW" altLang="en-US" sz="2800" dirty="0" smtClean="0"/>
              <a:t>，但是</a:t>
            </a:r>
            <a:r>
              <a:rPr lang="zh-TW" altLang="en-US" sz="2800" dirty="0"/>
              <a:t>撞到牆壁或是</a:t>
            </a:r>
            <a:r>
              <a:rPr lang="zh-TW" altLang="en-US" sz="2800" dirty="0" smtClean="0"/>
              <a:t>本身結束遊戲。</a:t>
            </a:r>
            <a:r>
              <a:rPr lang="zh-TW" altLang="en-US" sz="2800" dirty="0"/>
              <a:t/>
            </a:r>
            <a:br>
              <a:rPr lang="zh-TW" altLang="en-US" sz="2800" dirty="0"/>
            </a:br>
            <a:r>
              <a:rPr lang="zh-TW" altLang="en-US" sz="2800" dirty="0"/>
              <a:t>說明：</a:t>
            </a:r>
            <a:r>
              <a:rPr lang="zh-TW" altLang="en-US" sz="2800" dirty="0" smtClean="0"/>
              <a:t>此遊戲可</a:t>
            </a:r>
            <a:r>
              <a:rPr lang="zh-TW" altLang="en-US" sz="2800" dirty="0"/>
              <a:t>進行螢幕觸控來控制蛇的移動</a:t>
            </a:r>
            <a:r>
              <a:rPr lang="zh-TW" altLang="en-US" sz="2800" dirty="0" smtClean="0"/>
              <a:t>方向</a:t>
            </a:r>
            <a:endParaRPr lang="en-US" altLang="zh-TW" sz="2800" dirty="0" smtClean="0"/>
          </a:p>
          <a:p>
            <a:pPr marL="1828800" lvl="4" indent="0">
              <a:buNone/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60372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4478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流程圖</a:t>
            </a:r>
            <a:r>
              <a:rPr lang="zh-TW" altLang="en-US" dirty="0" smtClean="0">
                <a:effectLst/>
              </a:rPr>
              <a:t/>
            </a:r>
            <a:br>
              <a:rPr lang="zh-TW" altLang="en-US" dirty="0" smtClean="0">
                <a:effectLst/>
              </a:rPr>
            </a:br>
            <a:endParaRPr lang="zh-TW" altLang="en-US" dirty="0"/>
          </a:p>
        </p:txBody>
      </p:sp>
      <p:pic>
        <p:nvPicPr>
          <p:cNvPr id="1026" name="Picture 2" descr="https://scontent-tpe1-1.xx.fbcdn.net/hphotos-xft1/v/t34.0-12/12483612_1283037911721837_957487291_n.jpg?oh=a37ce1c4caa6f7d6356374a1604554e6&amp;oe=568F4F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362270"/>
            <a:ext cx="44196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54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 </a:t>
            </a:r>
            <a:r>
              <a:rPr lang="zh-TW" altLang="en-US" dirty="0"/>
              <a:t>操作流程</a:t>
            </a:r>
            <a:r>
              <a:rPr lang="zh-TW" altLang="en-US" dirty="0" smtClean="0">
                <a:effectLst/>
              </a:rPr>
              <a:t/>
            </a:r>
            <a:br>
              <a:rPr lang="zh-TW" altLang="en-US" dirty="0" smtClean="0">
                <a:effectLst/>
              </a:rPr>
            </a:br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  </a:t>
            </a:r>
            <a:r>
              <a:rPr lang="en-US" altLang="zh-TW" sz="3200" dirty="0" smtClean="0"/>
              <a:t>1.</a:t>
            </a:r>
            <a:r>
              <a:rPr lang="zh-TW" altLang="en-US" sz="3200" dirty="0" smtClean="0"/>
              <a:t>下載</a:t>
            </a:r>
            <a:r>
              <a:rPr lang="en-US" altLang="zh-TW" sz="3200" dirty="0" smtClean="0"/>
              <a:t>APK</a:t>
            </a:r>
            <a:r>
              <a:rPr lang="zh-TW" altLang="en-US" sz="3200" dirty="0" smtClean="0"/>
              <a:t>到手機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 smtClean="0"/>
              <a:t>   2.</a:t>
            </a:r>
            <a:r>
              <a:rPr lang="zh-TW" altLang="en-US" sz="3200" dirty="0" smtClean="0"/>
              <a:t>點開</a:t>
            </a:r>
            <a:r>
              <a:rPr lang="en-US" altLang="zh-TW" sz="3200" dirty="0" err="1" smtClean="0"/>
              <a:t>SnakeGame</a:t>
            </a:r>
            <a:r>
              <a:rPr lang="zh-TW" altLang="en-US" sz="3200" dirty="0" smtClean="0"/>
              <a:t>進入遊戲</a:t>
            </a:r>
            <a:endParaRPr lang="en-US" altLang="zh-TW" sz="3200" dirty="0" smtClean="0"/>
          </a:p>
          <a:p>
            <a:pPr marL="2743200" lvl="6" indent="0">
              <a:buNone/>
            </a:pPr>
            <a:endParaRPr lang="zh-TW" altLang="en-US" dirty="0"/>
          </a:p>
        </p:txBody>
      </p:sp>
      <p:pic>
        <p:nvPicPr>
          <p:cNvPr id="1026" name="Picture 2" descr="https://scontent-tpe1-1.xx.fbcdn.net/hphotos-xta1/v/t34.0-12/12463998_914182725331717_1003951260_n.jpg?oh=446d872b20c60642e3d83f2c1d1a8464&amp;oe=568E139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525" y="1559758"/>
            <a:ext cx="2680899" cy="476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88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61" y="1503556"/>
            <a:ext cx="2472895" cy="4396258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45861" y="508277"/>
            <a:ext cx="359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此為程式的主頁面</a:t>
            </a:r>
            <a:endParaRPr lang="zh-TW" altLang="en-US" dirty="0"/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>
            <a:off x="4183202" y="1426612"/>
            <a:ext cx="6131011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TW" sz="10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zh-TW" sz="100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endParaRPr lang="en-US" altLang="zh-TW" sz="1000" dirty="0" smtClean="0">
              <a:solidFill>
                <a:srgbClr val="9876A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TW" altLang="zh-TW" sz="10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startButton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.setOnClickListener(</a:t>
            </a: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Button.OnClickListener() {</a:t>
            </a:r>
            <a:b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1000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zh-TW" altLang="zh-TW" sz="1000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000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zh-TW" altLang="zh-TW" sz="1000" dirty="0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(View v) {</a:t>
            </a:r>
            <a:b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Intent i = </a:t>
            </a: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Intent(MainActivity.</a:t>
            </a: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this, 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SnakeActivity.</a:t>
            </a: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i.putExtra(</a:t>
            </a:r>
            <a:r>
              <a:rPr lang="zh-TW" altLang="zh-TW" sz="1000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"level"</a:t>
            </a: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zh-TW" sz="10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zh-TW" altLang="zh-TW" sz="10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spinner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.getSelectedItemPosition()])</a:t>
            </a: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TW" altLang="zh-TW" sz="10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//i.putExtra("best", bestint</a:t>
            </a:r>
            <a:br>
              <a:rPr lang="zh-TW" altLang="zh-TW" sz="10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0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startActivity(i)</a:t>
            </a: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zh-TW" sz="1800" dirty="0" smtClean="0"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4178275" y="3652735"/>
            <a:ext cx="6131011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spinner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.setOnItemSelectedListener(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AdapterView.OnItemSelectedListener() {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onItemSelected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(AdapterView&lt;?&gt; arg0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 arg1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long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arg3) {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Toast.</a:t>
            </a:r>
            <a: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mContext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"level "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[position]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LENGTH_SHORT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onNothingSelected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(AdapterView&lt;?&gt; arg0) {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A8C02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TODO Auto-generated method stub</a:t>
            </a:r>
            <a:b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A8C02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A8C02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178275" y="3155226"/>
            <a:ext cx="6128120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TW" altLang="zh-TW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nakeActivity</a:t>
            </a:r>
            <a:endParaRPr kumimoji="0" lang="en-US" altLang="zh-TW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setContentView(R.layout.</a:t>
            </a:r>
            <a: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activity_game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//膨脹</a:t>
            </a:r>
            <a:r>
              <a:rPr kumimoji="0" lang="en-US" altLang="zh-TW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GUI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05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795140" y="921439"/>
            <a:ext cx="285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點選</a:t>
            </a:r>
            <a:r>
              <a:rPr lang="en-US" altLang="zh-TW" dirty="0" smtClean="0"/>
              <a:t>LEVEL</a:t>
            </a:r>
            <a:r>
              <a:rPr lang="zh-TW" altLang="en-US" dirty="0" smtClean="0"/>
              <a:t>來調控等級速度</a:t>
            </a:r>
            <a:endParaRPr lang="zh-TW" altLang="en-US" dirty="0"/>
          </a:p>
        </p:txBody>
      </p:sp>
      <p:pic>
        <p:nvPicPr>
          <p:cNvPr id="8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568" y="1860088"/>
            <a:ext cx="2447627" cy="4351338"/>
          </a:xfrm>
          <a:prstGeom prst="rect">
            <a:avLst/>
          </a:prstGeom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285078" y="13539198"/>
            <a:ext cx="1806085" cy="609397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0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mContext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instanceof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SnakeActivity) {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(((SnakeActivity)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mContext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speed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snakelevel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case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"3"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speed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snakelevel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case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"4"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speed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snakelevel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case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"5"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speed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snakelevel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default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speed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snakelevel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257535" y="2081376"/>
            <a:ext cx="4769708" cy="390876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 context) {</a:t>
            </a:r>
            <a:b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(Activity) context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myGestureListener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MyGestureListener(context)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mContext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context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getHolder().addCallback(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Resources res = getResources()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bestint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Memory.</a:t>
            </a:r>
            <a:r>
              <a:rPr kumimoji="0" lang="zh-TW" altLang="zh-TW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getInt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mContext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"BEST"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apple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BitmapFactory.</a:t>
            </a:r>
            <a:r>
              <a:rPr kumimoji="0" lang="zh-TW" altLang="zh-TW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decodeResource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kumimoji="0" lang="zh-TW" altLang="zh-TW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apple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 =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apple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.getWidth()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 =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apple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.getHeight()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newWidth =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SIDE_LENGTH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newHeight =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SIDE_LENGTH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float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scaleWidth = ((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newWidth) / width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float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scaleHeight = ((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newHeight) / height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Matrix matrix =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Matrix()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matrix.postScale(scaleWidth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scaleHeight)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newbm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Bitmap.</a:t>
            </a:r>
            <a:r>
              <a:rPr kumimoji="0" lang="zh-TW" altLang="zh-TW" sz="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createBitmap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apple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true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applePaint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Paint()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snakePaint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Paint()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xPaint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Paint()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targets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Point()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targetsPaint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Paint()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backgroundPaint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Paint()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textPaint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Paint()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zh-TW" altLang="zh-TW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70385" y="2081376"/>
            <a:ext cx="3687150" cy="39395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mContext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instanceof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SnakeActivity) {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(((SnakeActivity)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mContext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speed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snakelevel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case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"3"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speed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snakelevel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case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"4"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speed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snakelevel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case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"5"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speed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snakelevel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default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speed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snakelevel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98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08" y="1641307"/>
            <a:ext cx="2272103" cy="403929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68808" y="501006"/>
            <a:ext cx="336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點選</a:t>
            </a:r>
            <a:r>
              <a:rPr lang="en-US" altLang="zh-TW" dirty="0" smtClean="0"/>
              <a:t>START</a:t>
            </a:r>
            <a:r>
              <a:rPr lang="zh-TW" altLang="en-US" dirty="0" smtClean="0"/>
              <a:t>進入</a:t>
            </a:r>
            <a:r>
              <a:rPr lang="zh-TW" altLang="en-US" dirty="0"/>
              <a:t>遊戲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286898" y="1133203"/>
            <a:ext cx="2866767" cy="461664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@Override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00" dirty="0" smtClean="0">
                <a:solidFill>
                  <a:srgbClr val="BBB529"/>
                </a:solidFill>
                <a:latin typeface="Consolas" panose="020B0609020204030204" pitchFamily="49" charset="0"/>
                <a:cs typeface="細明體" panose="02020509000000000000" pitchFamily="49" charset="-120"/>
              </a:rPr>
              <a:t>//</a:t>
            </a:r>
            <a:r>
              <a:rPr lang="zh-TW" altLang="en-US" sz="900" dirty="0" smtClean="0">
                <a:solidFill>
                  <a:srgbClr val="BBB529"/>
                </a:solidFill>
                <a:latin typeface="Consolas" panose="020B0609020204030204" pitchFamily="49" charset="0"/>
                <a:cs typeface="細明體" panose="02020509000000000000" pitchFamily="49" charset="-120"/>
              </a:rPr>
              <a:t>設定一些初始值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/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protected void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onSizeChanged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(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int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w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,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int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h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,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int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oldw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,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int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oldh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) {</a:t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  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super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.onSizeChanged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(w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,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h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,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oldw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,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oldh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)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;</a:t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//</a:t>
            </a:r>
            <a:r>
              <a:rPr kumimoji="0" lang="zh-TW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存取設定螢幕長寬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/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  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screenWidth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= w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;</a:t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  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screenHeight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= h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;</a:t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  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width_count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= w /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SIDE_LENGTH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;</a:t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  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height_count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= h /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SIDE_LENGTH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;</a:t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  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backgroundPaint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.setColor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(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Color.</a:t>
            </a:r>
            <a:r>
              <a:rPr kumimoji="0" lang="en-US" altLang="zh-TW" sz="9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WHITE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)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;</a:t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  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snakePaint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.setColor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(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Color.</a:t>
            </a:r>
            <a:r>
              <a:rPr kumimoji="0" lang="en-US" altLang="zh-TW" sz="9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BLACK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)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;</a:t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  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xPaint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.setColor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(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Color.</a:t>
            </a:r>
            <a:r>
              <a:rPr kumimoji="0" lang="en-US" altLang="zh-TW" sz="9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YELLOW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)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;</a:t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  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targetsPaint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.setColor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(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Color.</a:t>
            </a:r>
            <a:r>
              <a:rPr kumimoji="0" lang="en-US" altLang="zh-TW" sz="9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RED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)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;</a:t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  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textPaint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.setTextSize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(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50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)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;</a:t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//</a:t>
            </a:r>
            <a:r>
              <a:rPr lang="zh-TW" altLang="en-US" sz="900" dirty="0" smtClean="0">
                <a:solidFill>
                  <a:srgbClr val="CC7832"/>
                </a:solidFill>
                <a:latin typeface="Consolas" panose="020B0609020204030204" pitchFamily="49" charset="0"/>
                <a:cs typeface="細明體" panose="02020509000000000000" pitchFamily="49" charset="-120"/>
              </a:rPr>
              <a:t>補償左右不均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/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  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width_offset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= (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screenWidth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-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width_count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*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SIDE_LENGTH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) /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2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;</a:t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  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height_offset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= (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screenHeight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-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height_count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*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SIDE_LENGTH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) /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2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;</a:t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/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   if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(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width_offset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!=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0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||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height_offset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!=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0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)</a:t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      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newGame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()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;</a:t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/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  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RelativeLayout.LayoutParams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lp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= (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RelativeLayout.LayoutParams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)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getLayoutParams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()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;</a:t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  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lp.setMargins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((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int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)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width_offset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,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(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int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)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height_offset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,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(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int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)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width_offset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,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(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int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)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height_offset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)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;</a:t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  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setLayoutParams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(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lp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)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;</a:t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}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499652" y="1168132"/>
            <a:ext cx="5189837" cy="42011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//</a:t>
            </a:r>
            <a:r>
              <a:rPr kumimoji="0" lang="zh-TW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重設所有畫面上的元件並啟動一個新遊戲</a:t>
            </a:r>
            <a:endParaRPr kumimoji="0" lang="en-US" altLang="zh-TW" sz="9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cs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public void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newGame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() {</a:t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	</a:t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  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time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=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0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;</a:t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  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score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=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0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;</a:t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  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timeLeft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=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20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;</a:t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  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speed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=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snakelevel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;</a:t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  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//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shotsFired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= 0;</a:t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  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totalElapsedTime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=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0.0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;</a:t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   </a:t>
            </a:r>
            <a:r>
              <a:rPr kumimoji="0" lang="en-US" altLang="zh-TW" sz="9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nowdirection</a:t>
            </a:r>
            <a:r>
              <a:rPr kumimoji="0" lang="en-US" altLang="zh-TW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= </a:t>
            </a:r>
            <a:r>
              <a:rPr kumimoji="0" lang="en-US" altLang="zh-TW" sz="9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snakeUp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;</a:t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  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snakeover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=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false;</a:t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  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targets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=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new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Point(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new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Random().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nextInt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(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width_count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) *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SIDE_LENGTH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,</a:t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           new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Random().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nextInt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(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height_count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) *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SIDE_LENGTH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)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;</a:t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  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startx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= (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width_count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) /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2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*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SIDE_LENGTH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;//</a:t>
            </a:r>
            <a:r>
              <a:rPr kumimoji="0" lang="zh-TW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中間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/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  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starty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= (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height_count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) /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2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*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SIDE_LENGTH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;//</a:t>
            </a:r>
            <a:r>
              <a:rPr kumimoji="0" lang="zh-TW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中間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/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  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arrayList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.clear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()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900" dirty="0" smtClean="0">
                <a:solidFill>
                  <a:srgbClr val="CC7832"/>
                </a:solidFill>
                <a:latin typeface="Consolas" panose="020B0609020204030204" pitchFamily="49" charset="0"/>
                <a:cs typeface="細明體" panose="02020509000000000000" pitchFamily="49" charset="-120"/>
              </a:rPr>
              <a:t>    </a:t>
            </a:r>
            <a:r>
              <a:rPr lang="en-US" altLang="zh-TW" sz="900" dirty="0" smtClean="0">
                <a:solidFill>
                  <a:srgbClr val="CC7832"/>
                </a:solidFill>
                <a:latin typeface="Consolas" panose="020B0609020204030204" pitchFamily="49" charset="0"/>
                <a:cs typeface="細明體" panose="02020509000000000000" pitchFamily="49" charset="-120"/>
              </a:rPr>
              <a:t>//</a:t>
            </a:r>
            <a:r>
              <a:rPr lang="zh-TW" altLang="en-US" sz="900" dirty="0" smtClean="0">
                <a:solidFill>
                  <a:srgbClr val="CC7832"/>
                </a:solidFill>
                <a:latin typeface="Consolas" panose="020B0609020204030204" pitchFamily="49" charset="0"/>
                <a:cs typeface="細明體" panose="02020509000000000000" pitchFamily="49" charset="-120"/>
              </a:rPr>
              <a:t>產生蛇的身體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/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  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arrayList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.add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(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new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Point(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startx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,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starty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))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;</a:t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  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arrayList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.add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(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new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Point(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startx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,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starty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+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SIDE_LENGTH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))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;</a:t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  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arrayList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.add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(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new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Point(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startx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,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starty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+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2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*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SIDE_LENGTH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))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;</a:t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  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arrayList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.add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(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new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Point(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startx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,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starty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+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3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*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SIDE_LENGTH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))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;</a:t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  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arrayList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.add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(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new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Point(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startx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,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starty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+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4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*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SIDE_LENGTH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))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;</a:t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/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/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   if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(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gameOver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) {</a:t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      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gameOver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=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false;//</a:t>
            </a:r>
            <a:r>
              <a:rPr kumimoji="0" lang="zh-TW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遊戲尚未結束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/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      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cannonThread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=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new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CannonThread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(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getHolder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())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;//</a:t>
            </a:r>
            <a:r>
              <a:rPr kumimoji="0" lang="zh-TW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建立執行續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/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       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cannonThread</a:t>
            </a:r>
            <a:r>
              <a:rPr kumimoji="0" lang="en-US" altLang="zh-TW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.start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()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;//</a:t>
            </a:r>
            <a:r>
              <a:rPr kumimoji="0" lang="zh-TW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啟動遊戲迴圈執行續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/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   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}</a:t>
            </a:r>
            <a:b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</a:b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}</a:t>
            </a:r>
            <a:r>
              <a:rPr kumimoji="0" lang="en-US" altLang="zh-TW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35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63611" y="183942"/>
            <a:ext cx="6122772" cy="65556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class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CannonThread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 {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SurfaceHolder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surfaceHolder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private boolean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threadIsRunning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CannonThread(SurfaceHolder holder) {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surfaceHolder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holder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setName(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"CannonThread"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//變更執行狀態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setRunning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running) {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threadIsRunning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running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//控制遊戲迴圈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Canvas canvas =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null;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//繪圖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previousFrameTime = System.</a:t>
            </a:r>
            <a: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while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threadIsRunning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//從執行緒中取得Cavans以進行繪圖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canvas =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surfaceHolder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.lockCanvas()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synchronized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surfaceHolder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currentTime = System.</a:t>
            </a:r>
            <a: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double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elapsedTimeMS = currentTime - previousFrameTime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totalElapsedTime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 elapsedTimeMS /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1000.0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updatePositions(elapsedTimeMS)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if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snakeover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drawGameElements(canvas)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previousFrameTime = currentTime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finally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//在CannonView 中顯示畫布內容 並讓執行續能夠使用Canvans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(canvas !=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surfaceHolder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.unlockCanvasAndPost(canvas)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6866124" y="941206"/>
            <a:ext cx="4615248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TW" sz="10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TW" altLang="en-US" sz="10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繪製遊戲</a:t>
            </a:r>
            <a:endParaRPr lang="en-US" altLang="zh-TW" sz="10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zh-TW" altLang="zh-TW" sz="1000" dirty="0" smtClean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drawGameElements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(Canvas canvas) {</a:t>
            </a:r>
            <a:b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(canvas == </a:t>
            </a: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b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10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//清除背景</a:t>
            </a:r>
            <a:br>
              <a:rPr lang="zh-TW" altLang="zh-TW" sz="10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0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canvas.drawRect(</a:t>
            </a:r>
            <a:r>
              <a:rPr lang="zh-TW" altLang="zh-TW" sz="1000" dirty="0" smtClean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zh-TW" sz="1000" dirty="0" smtClean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zh-TW" sz="10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screenWidth</a:t>
            </a: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zh-TW" sz="10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screenHeight</a:t>
            </a: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zh-TW" sz="10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backgroundPaint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10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//繪製目標</a:t>
            </a:r>
            <a:br>
              <a:rPr lang="zh-TW" altLang="zh-TW" sz="10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0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(Point point : </a:t>
            </a:r>
            <a:r>
              <a:rPr lang="zh-TW" altLang="zh-TW" sz="10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canvas.drawRect(point.</a:t>
            </a:r>
            <a:r>
              <a:rPr lang="zh-TW" altLang="zh-TW" sz="10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point.</a:t>
            </a:r>
            <a:r>
              <a:rPr lang="zh-TW" altLang="zh-TW" sz="10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point.</a:t>
            </a:r>
            <a:r>
              <a:rPr lang="zh-TW" altLang="zh-TW" sz="10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zh-TW" sz="10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SIDE_LENGTH</a:t>
            </a: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point.</a:t>
            </a:r>
            <a:r>
              <a:rPr lang="zh-TW" altLang="zh-TW" sz="10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zh-TW" sz="10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SIDE_LENGTH</a:t>
            </a: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zh-TW" sz="10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snakePaint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canvas.drawRect(point.</a:t>
            </a:r>
            <a:r>
              <a:rPr lang="zh-TW" altLang="zh-TW" sz="10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zh-TW" sz="1000" dirty="0" smtClean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point.</a:t>
            </a:r>
            <a:r>
              <a:rPr lang="zh-TW" altLang="zh-TW" sz="10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zh-TW" sz="1000" dirty="0" smtClean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point.</a:t>
            </a:r>
            <a:r>
              <a:rPr lang="zh-TW" altLang="zh-TW" sz="10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zh-TW" sz="10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SIDE_LENGTH 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zh-TW" altLang="zh-TW" sz="1000" dirty="0" smtClean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point.</a:t>
            </a:r>
            <a:r>
              <a:rPr lang="zh-TW" altLang="zh-TW" sz="10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zh-TW" sz="10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SIDE_LENGTH 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zh-TW" altLang="zh-TW" sz="1000" dirty="0" smtClean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zh-TW" sz="10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xPaint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10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//繪製蘋果物件</a:t>
            </a:r>
            <a:br>
              <a:rPr lang="zh-TW" altLang="zh-TW" sz="10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0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canvas.drawBitmap(</a:t>
            </a:r>
            <a:r>
              <a:rPr lang="zh-TW" altLang="zh-TW" sz="10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newbm</a:t>
            </a: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zh-TW" sz="10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targets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zh-TW" altLang="zh-TW" sz="10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zh-TW" sz="10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targets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zh-TW" altLang="zh-TW" sz="10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zh-TW" sz="10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applePaint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canvas.drawText(getResources().getString(R.string.</a:t>
            </a:r>
            <a:r>
              <a:rPr lang="zh-TW" altLang="zh-TW" sz="1000" i="1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zh-TW" sz="10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zh-TW" sz="10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screenWidth 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zh-TW" altLang="zh-TW" sz="1000" dirty="0" smtClean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250</a:t>
            </a: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zh-TW" sz="1000" dirty="0" smtClean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zh-TW" sz="10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textPaint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canvas.drawText(getResources().getString(R.string.</a:t>
            </a:r>
            <a:r>
              <a:rPr lang="zh-TW" altLang="zh-TW" sz="1000" i="1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zh-TW" sz="10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bestint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zh-TW" sz="1000" dirty="0" smtClean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zh-TW" sz="1000" dirty="0" smtClean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zh-TW" sz="1000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textPaint</a:t>
            </a: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zh-TW" altLang="zh-TW" sz="10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zh-TW" altLang="zh-TW" sz="10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zh-TW" altLang="zh-TW" sz="18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06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65501" y="569835"/>
            <a:ext cx="4909751" cy="560153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updatePositions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elapsedTimeMS) {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interval = elapsedTimeMS /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1000.0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//轉換成秒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timeLeft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-= interval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//是否碰到邊界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screenWidth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SIDE_LENGTH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screenHeight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SIDE_LENGTH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snakeover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((Math.</a:t>
            </a:r>
            <a: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timeLeft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speed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&amp;&amp; !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snakeover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timeLeft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//前進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.size() -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&gt;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i--) {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.set(i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.get(i -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nowdirection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new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SIDE_LENGTH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nowdirection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new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SIDE_LENGTH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nowdirection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new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SIDE_LENGTH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nowdirection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new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SIDE_LENGTH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719279" y="1661269"/>
            <a:ext cx="2808875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snakeover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timeLeft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gameOver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cannonThread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.setRunning(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showGameOverDialog(R.string.</a:t>
            </a:r>
            <a:r>
              <a:rPr kumimoji="0" lang="zh-TW" altLang="zh-TW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lose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885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離子會議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離子會議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會議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1254</TotalTime>
  <Words>299</Words>
  <Application>Microsoft Office PowerPoint</Application>
  <PresentationFormat>寬螢幕</PresentationFormat>
  <Paragraphs>56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細明體</vt:lpstr>
      <vt:lpstr>新細明體</vt:lpstr>
      <vt:lpstr>Arial</vt:lpstr>
      <vt:lpstr>Century Gothic</vt:lpstr>
      <vt:lpstr>Consolas</vt:lpstr>
      <vt:lpstr>Courier New</vt:lpstr>
      <vt:lpstr>Wingdings 3</vt:lpstr>
      <vt:lpstr>離子會議室</vt:lpstr>
      <vt:lpstr>行動平台開發實作(Android)</vt:lpstr>
      <vt:lpstr>PowerPoint 簡報</vt:lpstr>
      <vt:lpstr>  流程圖 </vt:lpstr>
      <vt:lpstr>App 操作流程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參考資料: Android 程式設計範例經典(Pual Deitel,Harvey Deitel,Abbey Detel著 )         陳健文 譯  </vt:lpstr>
      <vt:lpstr>App 的限制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行動平台開發實作(Android)</dc:title>
  <dc:creator>User</dc:creator>
  <cp:lastModifiedBy>ogl4jo3</cp:lastModifiedBy>
  <cp:revision>31</cp:revision>
  <dcterms:created xsi:type="dcterms:W3CDTF">2016-01-04T13:15:03Z</dcterms:created>
  <dcterms:modified xsi:type="dcterms:W3CDTF">2016-01-07T10:29:34Z</dcterms:modified>
</cp:coreProperties>
</file>