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86" r:id="rId4"/>
    <p:sldId id="258" r:id="rId5"/>
    <p:sldId id="259" r:id="rId6"/>
    <p:sldId id="260" r:id="rId7"/>
    <p:sldId id="262" r:id="rId8"/>
    <p:sldId id="263" r:id="rId9"/>
    <p:sldId id="261" r:id="rId10"/>
    <p:sldId id="267" r:id="rId11"/>
    <p:sldId id="268" r:id="rId12"/>
    <p:sldId id="269" r:id="rId13"/>
    <p:sldId id="270" r:id="rId14"/>
    <p:sldId id="271" r:id="rId15"/>
    <p:sldId id="264" r:id="rId16"/>
    <p:sldId id="272" r:id="rId17"/>
    <p:sldId id="273" r:id="rId18"/>
    <p:sldId id="274" r:id="rId19"/>
    <p:sldId id="265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7" r:id="rId38"/>
    <p:sldId id="294" r:id="rId39"/>
    <p:sldId id="298" r:id="rId40"/>
    <p:sldId id="296" r:id="rId41"/>
    <p:sldId id="299" r:id="rId42"/>
    <p:sldId id="301" r:id="rId43"/>
    <p:sldId id="300" r:id="rId44"/>
    <p:sldId id="303" r:id="rId45"/>
    <p:sldId id="302" r:id="rId46"/>
    <p:sldId id="304" r:id="rId47"/>
    <p:sldId id="305" r:id="rId48"/>
    <p:sldId id="306" r:id="rId49"/>
    <p:sldId id="307" r:id="rId50"/>
    <p:sldId id="308" r:id="rId51"/>
    <p:sldId id="309" r:id="rId52"/>
    <p:sldId id="310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77008"/>
  </p:normalViewPr>
  <p:slideViewPr>
    <p:cSldViewPr snapToGrid="0">
      <p:cViewPr varScale="1">
        <p:scale>
          <a:sx n="122" d="100"/>
          <a:sy n="122" d="100"/>
        </p:scale>
        <p:origin x="8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E2519-987D-1E46-93DB-89A383EB193E}" type="datetimeFigureOut">
              <a:rPr lang="en-US" smtClean="0"/>
              <a:t>7/3/24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36ED6-8C68-7142-BCDD-AAF1F4C4DC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07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Comments:</a:t>
            </a:r>
          </a:p>
          <a:p>
            <a:endParaRPr lang="en-US" dirty="0"/>
          </a:p>
          <a:p>
            <a:r>
              <a:rPr lang="en-US" dirty="0"/>
              <a:t>- Age &amp; Exited: Notable correlation, older customers might be more likely to exit</a:t>
            </a:r>
          </a:p>
          <a:p>
            <a:r>
              <a:rPr lang="en-US" dirty="0"/>
              <a:t>- Balance &amp; number of products: moderate correlation, customers with a higher balance tend to have more products</a:t>
            </a:r>
          </a:p>
          <a:p>
            <a:r>
              <a:rPr lang="en-US" dirty="0"/>
              <a:t>- Exited &amp; complain: Significant correlation, customers who complain are more likely to exit.</a:t>
            </a:r>
          </a:p>
          <a:p>
            <a:endParaRPr lang="en-US" dirty="0"/>
          </a:p>
          <a:p>
            <a:r>
              <a:rPr lang="en-US" dirty="0"/>
              <a:t>How can we avoid the customer churn (exited)?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36ED6-8C68-7142-BCDD-AAF1F4C4DC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43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Has </a:t>
            </a: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Credit</a:t>
            </a: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Card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Most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of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the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customers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have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a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creadit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card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Is</a:t>
            </a: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Active </a:t>
            </a: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Member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Almost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half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of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the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customers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are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not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active.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Exited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Aprox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20%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of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customers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exited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Complain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Aprox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20%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of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customers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exited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,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direct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correlation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with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exited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as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showed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before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in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the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correlaion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map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36ED6-8C68-7142-BCDD-AAF1F4C4DC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28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Has </a:t>
            </a: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Credit</a:t>
            </a: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Card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Most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of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the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customers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have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a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creadit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card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Is</a:t>
            </a: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Active </a:t>
            </a: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Member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Almost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half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of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the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customers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are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not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active.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Exited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Aprox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20%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of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customers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exited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Complain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Aprox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20%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of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customers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exited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,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direct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correlation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with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exited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as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showed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before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in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the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correlaion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map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36ED6-8C68-7142-BCDD-AAF1F4C4DC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43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Satisfaction</a:t>
            </a: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Score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Homogenic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distribution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around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1-5 scores.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This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is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not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good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,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many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customers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are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not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satisfied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(1-3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represents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60%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of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customers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Card</a:t>
            </a: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Type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Homogenic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distribution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across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plans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36ED6-8C68-7142-BCDD-AAF1F4C4DC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39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Credit</a:t>
            </a: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Score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Normal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distribution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,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with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a light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skew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in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the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right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.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Most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customers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between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600 &amp; 700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Credit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Score.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Age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Bimodal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pattern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(2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peaks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around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ages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28 and 40).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Most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customers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between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28-50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years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Balance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Normal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distribution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,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except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of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the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peak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0 (inactive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accounts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Estimated</a:t>
            </a: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Salary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Uniform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distribution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, no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signiffican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peaks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of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valleys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Point </a:t>
            </a: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Earned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Uniform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distribution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, no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signiffican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peaks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of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valleys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36ED6-8C68-7142-BCDD-AAF1F4C4DC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47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Credit</a:t>
            </a: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Score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Normal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distribution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,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with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a light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skew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in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the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right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.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Most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customers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between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600 &amp; 700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Credit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Score.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Age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Bimodal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pattern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(2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peaks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around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ages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28 and 40).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Most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customers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between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28-50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years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Balance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Normal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distribution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,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except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of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the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peak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0 (inactive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accounts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Estimated</a:t>
            </a: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Salary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Uniform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distribution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, no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signiffican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peaks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of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valleys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Point </a:t>
            </a: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Earned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Uniform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distribution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, no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signiffican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peaks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of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valleys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36ED6-8C68-7142-BCDD-AAF1F4C4DC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2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Credit</a:t>
            </a: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Score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Normal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distribution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,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with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a light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skew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in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the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right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.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Most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customers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between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600 &amp; 700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Credit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Score.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Age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Bimodal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pattern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(2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peaks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around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ages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28 and 40).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Most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customers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between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28-50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years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Balance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Normal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distribution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,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except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of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the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peak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0 (inactive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accounts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Estimated</a:t>
            </a: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Salary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Uniform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distribution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, no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signiffican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peaks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of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valleys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Point </a:t>
            </a: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Earned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Uniform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distribution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, no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signiffican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peaks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of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valleys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36ED6-8C68-7142-BCDD-AAF1F4C4DC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35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Credit</a:t>
            </a: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Score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Normal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distribution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,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with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a light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skew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in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the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right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.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Most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customers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between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600 &amp; 700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Credit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Score.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Age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Bimodal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pattern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(2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peaks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around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ages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28 and 40).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Most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customers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between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28-50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years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Balance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Normal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distribution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,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except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of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the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peak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0 (inactive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accounts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Estimated</a:t>
            </a: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Salary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Uniform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distribution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, no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signiffican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peaks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of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valleys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Point </a:t>
            </a: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Earned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Uniform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distribution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, no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signiffican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peaks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of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valleys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36ED6-8C68-7142-BCDD-AAF1F4C4DC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32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Credit</a:t>
            </a: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Score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Normal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distribution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,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with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a light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skew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in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the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right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.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Most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customers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between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600 &amp; 700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Credit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Score.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Age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Bimodal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pattern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(2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peaks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around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ages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28 and 40).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Most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customers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between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28-50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years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Balance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Normal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distribution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,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except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of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the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peak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0 (inactive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accounts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Estimated</a:t>
            </a: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Salary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Uniform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distribution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, no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signiffican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peaks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of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valleys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Point </a:t>
            </a: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Earned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Uniform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distribution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, no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signiffican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peaks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of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valleys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36ED6-8C68-7142-BCDD-AAF1F4C4DC8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38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I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dont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find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any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outliers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that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can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put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in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risk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the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quality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of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the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data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36ED6-8C68-7142-BCDD-AAF1F4C4DC8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7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regular distributions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36ED6-8C68-7142-BCDD-AAF1F4C4DC8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98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Geography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Customers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mostly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from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France.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Gender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Normal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distribution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,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sightly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more males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than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females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Tenure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Balanced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distribution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,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with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a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drop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in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the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10th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year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Number</a:t>
            </a: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of</a:t>
            </a: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Products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Most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of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the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customers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have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1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or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2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products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,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only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few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have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more.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36ED6-8C68-7142-BCDD-AAF1F4C4DC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90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regular distributions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36ED6-8C68-7142-BCDD-AAF1F4C4DC8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528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looks normal, except the Age variable. Older customers are more likely to exit (median also higher)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36ED6-8C68-7142-BCDD-AAF1F4C4DC8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243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looks normal, except the Age variable. Older customers are more likely to exit (median also higher)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36ED6-8C68-7142-BCDD-AAF1F4C4DC8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75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Geography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Customers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mostly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from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France.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Gender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Normal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distribution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,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sightly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more males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than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females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Tenure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Balanced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distribution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,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with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a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drop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in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the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10th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year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Number</a:t>
            </a: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of</a:t>
            </a: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Products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Most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of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the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customers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have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1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or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2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products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,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only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few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have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more.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36ED6-8C68-7142-BCDD-AAF1F4C4DC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76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Geography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Customers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mostly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from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France.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Gender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Normal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distribution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,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sightly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more males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than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females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Tenure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Balanced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distribution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,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with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a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drop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in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the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10th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year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Number</a:t>
            </a: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of</a:t>
            </a: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Products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Most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of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the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customers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have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1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or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2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products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,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only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few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have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more.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36ED6-8C68-7142-BCDD-AAF1F4C4DC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89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Geography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Customers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mostly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from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France.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Gender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Normal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distribution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,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sightly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more males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than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females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Tenure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Balanced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distribution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,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with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a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drop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in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the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10th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year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Number</a:t>
            </a: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of</a:t>
            </a: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Products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Most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of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the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customers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have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1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or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2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products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,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only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few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have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more.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36ED6-8C68-7142-BCDD-AAF1F4C4DC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90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Geography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Customers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mostly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from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France.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Gender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Normal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distribution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,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sightly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more males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than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females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Tenure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Balanced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distribution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,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with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a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drop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in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the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10th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year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Number</a:t>
            </a: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of</a:t>
            </a: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Products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Most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of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the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customers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have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1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or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2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products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,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only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few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have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more.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36ED6-8C68-7142-BCDD-AAF1F4C4DC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56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Has </a:t>
            </a: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Credit</a:t>
            </a: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Card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Most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of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the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customers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have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a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creadit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card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Is</a:t>
            </a: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Active </a:t>
            </a: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Member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Almost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half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of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the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customers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are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not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active.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Exited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Aprox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20%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of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customers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exited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Complain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Aprox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20%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of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customers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exited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,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direct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correlation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with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exited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as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showed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before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in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the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correlaion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map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36ED6-8C68-7142-BCDD-AAF1F4C4DC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37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Has </a:t>
            </a: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Credit</a:t>
            </a: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Card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Most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of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the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customers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have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a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creadit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card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Is</a:t>
            </a: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Active </a:t>
            </a: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Member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Almost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half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of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the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customers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are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not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active.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Exited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Aprox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20%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of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customers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exited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Complain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Aprox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20%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of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customers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exited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,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direct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correlation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with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exited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as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showed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before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in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the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correlaion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map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36ED6-8C68-7142-BCDD-AAF1F4C4DC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48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Has </a:t>
            </a: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Credit</a:t>
            </a: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Card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Most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of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the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customers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have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a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creadit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card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Is</a:t>
            </a:r>
            <a:r>
              <a:rPr lang="es-ES" b="1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Active </a:t>
            </a: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Member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Almost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half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of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the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customers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are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not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active.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Exited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Aprox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20%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of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customers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exited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Complain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: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Aprox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20%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of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customers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exited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,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direct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correlation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with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exited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as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showed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before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in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the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correlaion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 </a:t>
            </a:r>
            <a:r>
              <a:rPr lang="es-ES" b="0" i="0" dirty="0" err="1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map</a:t>
            </a:r>
            <a:r>
              <a:rPr lang="es-ES" b="0" i="0" dirty="0">
                <a:solidFill>
                  <a:srgbClr val="FFFFFF"/>
                </a:solidFill>
                <a:effectLst/>
                <a:highlight>
                  <a:srgbClr val="111111"/>
                </a:highlight>
                <a:latin typeface="system-ui"/>
              </a:rPr>
              <a:t>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36ED6-8C68-7142-BCDD-AAF1F4C4DC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29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16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0.sv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16.sv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0.sv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16.sv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0.sv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2.svg"/><Relationship Id="rId5" Type="http://schemas.openxmlformats.org/officeDocument/2006/relationships/image" Target="../media/image18.sv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16.sv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4.svg"/><Relationship Id="rId3" Type="http://schemas.openxmlformats.org/officeDocument/2006/relationships/image" Target="../media/image20.svg"/><Relationship Id="rId7" Type="http://schemas.openxmlformats.org/officeDocument/2006/relationships/image" Target="../media/image14.svg"/><Relationship Id="rId12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2.svg"/><Relationship Id="rId5" Type="http://schemas.openxmlformats.org/officeDocument/2006/relationships/image" Target="../media/image18.sv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16.sv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A4E17-0A76-3BCD-0DDD-90651B865B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BANK CUSTOMER CHURN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9DDF55-77C1-37DC-8A98-B71E7312C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Oscar González</a:t>
            </a:r>
          </a:p>
        </p:txBody>
      </p:sp>
    </p:spTree>
    <p:extLst>
      <p:ext uri="{BB962C8B-B14F-4D97-AF65-F5344CB8AC3E}">
        <p14:creationId xmlns:p14="http://schemas.microsoft.com/office/powerpoint/2010/main" val="553184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93B9E-B1D1-B7F7-25E8-D7967A32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C0B35FB-3B8F-45DF-7DC8-E7044A200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428749"/>
            <a:ext cx="10515600" cy="5038377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C4DBA56E-72BA-441E-6DCB-063E0FEADC84}"/>
              </a:ext>
            </a:extLst>
          </p:cNvPr>
          <p:cNvSpPr/>
          <p:nvPr/>
        </p:nvSpPr>
        <p:spPr>
          <a:xfrm>
            <a:off x="1680755" y="1175657"/>
            <a:ext cx="1802674" cy="2995749"/>
          </a:xfrm>
          <a:prstGeom prst="ellipse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14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93B9E-B1D1-B7F7-25E8-D7967A32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C0B35FB-3B8F-45DF-7DC8-E7044A200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428749"/>
            <a:ext cx="10515600" cy="5038377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BDC34A55-9EA7-853D-32F3-5C5FBCE702DC}"/>
              </a:ext>
            </a:extLst>
          </p:cNvPr>
          <p:cNvSpPr/>
          <p:nvPr/>
        </p:nvSpPr>
        <p:spPr>
          <a:xfrm>
            <a:off x="6888632" y="1203016"/>
            <a:ext cx="5303368" cy="3212230"/>
          </a:xfrm>
          <a:prstGeom prst="ellipse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67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93B9E-B1D1-B7F7-25E8-D7967A32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C0B35FB-3B8F-45DF-7DC8-E7044A200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428749"/>
            <a:ext cx="10515600" cy="5038377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BDC34A55-9EA7-853D-32F3-5C5FBCE702DC}"/>
              </a:ext>
            </a:extLst>
          </p:cNvPr>
          <p:cNvSpPr/>
          <p:nvPr/>
        </p:nvSpPr>
        <p:spPr>
          <a:xfrm>
            <a:off x="5484223" y="5155475"/>
            <a:ext cx="1375954" cy="1423850"/>
          </a:xfrm>
          <a:prstGeom prst="ellipse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1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93B9E-B1D1-B7F7-25E8-D7967A32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C0B35FB-3B8F-45DF-7DC8-E7044A200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428749"/>
            <a:ext cx="10515600" cy="5038377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BDC34A55-9EA7-853D-32F3-5C5FBCE702DC}"/>
              </a:ext>
            </a:extLst>
          </p:cNvPr>
          <p:cNvSpPr/>
          <p:nvPr/>
        </p:nvSpPr>
        <p:spPr>
          <a:xfrm>
            <a:off x="9281161" y="5406936"/>
            <a:ext cx="2675708" cy="1423850"/>
          </a:xfrm>
          <a:prstGeom prst="ellipse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75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93B9E-B1D1-B7F7-25E8-D7967A32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81CB0D7-3D35-FF9A-15D8-F10BB235B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708" y="1462596"/>
            <a:ext cx="9911932" cy="486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70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93B9E-B1D1-B7F7-25E8-D7967A32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81CB0D7-3D35-FF9A-15D8-F10BB235B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708" y="1462596"/>
            <a:ext cx="9911932" cy="4866621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CA74AFD5-A985-C3A9-3CBE-F39BAC065A95}"/>
              </a:ext>
            </a:extLst>
          </p:cNvPr>
          <p:cNvSpPr/>
          <p:nvPr/>
        </p:nvSpPr>
        <p:spPr>
          <a:xfrm>
            <a:off x="3873137" y="1367246"/>
            <a:ext cx="2693126" cy="2717073"/>
          </a:xfrm>
          <a:prstGeom prst="ellipse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48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93B9E-B1D1-B7F7-25E8-D7967A32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81CB0D7-3D35-FF9A-15D8-F10BB235B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708" y="1462596"/>
            <a:ext cx="9911932" cy="4866621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CA74AFD5-A985-C3A9-3CBE-F39BAC065A95}"/>
              </a:ext>
            </a:extLst>
          </p:cNvPr>
          <p:cNvSpPr/>
          <p:nvPr/>
        </p:nvSpPr>
        <p:spPr>
          <a:xfrm>
            <a:off x="6507674" y="957943"/>
            <a:ext cx="5501446" cy="3169920"/>
          </a:xfrm>
          <a:prstGeom prst="ellipse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79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93B9E-B1D1-B7F7-25E8-D7967A32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81CB0D7-3D35-FF9A-15D8-F10BB235B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708" y="1462596"/>
            <a:ext cx="9911932" cy="4866621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CA74AFD5-A985-C3A9-3CBE-F39BAC065A95}"/>
              </a:ext>
            </a:extLst>
          </p:cNvPr>
          <p:cNvSpPr/>
          <p:nvPr/>
        </p:nvSpPr>
        <p:spPr>
          <a:xfrm>
            <a:off x="1551708" y="3692434"/>
            <a:ext cx="5162601" cy="2760617"/>
          </a:xfrm>
          <a:prstGeom prst="ellipse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5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93B9E-B1D1-B7F7-25E8-D7967A32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81CB0D7-3D35-FF9A-15D8-F10BB235B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708" y="1462596"/>
            <a:ext cx="9911932" cy="4866621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CA74AFD5-A985-C3A9-3CBE-F39BAC065A95}"/>
              </a:ext>
            </a:extLst>
          </p:cNvPr>
          <p:cNvSpPr/>
          <p:nvPr/>
        </p:nvSpPr>
        <p:spPr>
          <a:xfrm>
            <a:off x="1166949" y="3429000"/>
            <a:ext cx="10589623" cy="3111137"/>
          </a:xfrm>
          <a:prstGeom prst="ellipse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5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93B9E-B1D1-B7F7-25E8-D7967A32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8FAAD7-54C2-9CB6-0219-20BDDFC50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071297"/>
            <a:ext cx="10238509" cy="253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4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86339-DD57-F319-6416-D90B7341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62CE97-D42A-3BE8-B753-A3D67A2BF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2958662" cy="3581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To predict which customers will churn</a:t>
            </a:r>
          </a:p>
        </p:txBody>
      </p:sp>
      <p:pic>
        <p:nvPicPr>
          <p:cNvPr id="1026" name="Picture 2" descr="Qué es el churn rate (tasa de abandono de clientes) y cómo calcularlo? -  Salesforce Blog">
            <a:extLst>
              <a:ext uri="{FF2B5EF4-FFF2-40B4-BE49-F238E27FC236}">
                <a16:creationId xmlns:a16="http://schemas.microsoft.com/office/drawing/2014/main" id="{A19FE186-BEC9-1577-A196-93A1868C6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021" y="1773195"/>
            <a:ext cx="5568779" cy="31324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576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9A27F-C827-967A-59ED-F6056E5F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214099-E8CD-2D58-EF49-19C0CDA25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28" y="1654453"/>
            <a:ext cx="7731382" cy="413674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325E1BB-5E2D-6090-275C-4A73A8D33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910" y="2639603"/>
            <a:ext cx="3437251" cy="180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27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9A27F-C827-967A-59ED-F6056E5F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214099-E8CD-2D58-EF49-19C0CDA25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28" y="1654453"/>
            <a:ext cx="7731382" cy="413674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325E1BB-5E2D-6090-275C-4A73A8D33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910" y="2639603"/>
            <a:ext cx="3437251" cy="1803088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428D8202-3E23-7575-A130-EEE6FE1BD574}"/>
              </a:ext>
            </a:extLst>
          </p:cNvPr>
          <p:cNvSpPr/>
          <p:nvPr/>
        </p:nvSpPr>
        <p:spPr>
          <a:xfrm>
            <a:off x="4174836" y="2236926"/>
            <a:ext cx="508000" cy="1485900"/>
          </a:xfrm>
          <a:prstGeom prst="ellipse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58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9A27F-C827-967A-59ED-F6056E5F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214099-E8CD-2D58-EF49-19C0CDA25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28" y="1654453"/>
            <a:ext cx="7731382" cy="413674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325E1BB-5E2D-6090-275C-4A73A8D33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910" y="2639603"/>
            <a:ext cx="3437251" cy="1803088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428D8202-3E23-7575-A130-EEE6FE1BD574}"/>
              </a:ext>
            </a:extLst>
          </p:cNvPr>
          <p:cNvSpPr/>
          <p:nvPr/>
        </p:nvSpPr>
        <p:spPr>
          <a:xfrm>
            <a:off x="5375564" y="1654453"/>
            <a:ext cx="1025236" cy="1485900"/>
          </a:xfrm>
          <a:prstGeom prst="ellipse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47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9A27F-C827-967A-59ED-F6056E5F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214099-E8CD-2D58-EF49-19C0CDA25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28" y="1654453"/>
            <a:ext cx="7731382" cy="413674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325E1BB-5E2D-6090-275C-4A73A8D33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910" y="2639603"/>
            <a:ext cx="3437251" cy="1803088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428D8202-3E23-7575-A130-EEE6FE1BD574}"/>
              </a:ext>
            </a:extLst>
          </p:cNvPr>
          <p:cNvSpPr/>
          <p:nvPr/>
        </p:nvSpPr>
        <p:spPr>
          <a:xfrm>
            <a:off x="858982" y="3699741"/>
            <a:ext cx="1025236" cy="2165350"/>
          </a:xfrm>
          <a:prstGeom prst="ellipse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4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9A27F-C827-967A-59ED-F6056E5F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214099-E8CD-2D58-EF49-19C0CDA25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28" y="1654453"/>
            <a:ext cx="7731382" cy="413674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325E1BB-5E2D-6090-275C-4A73A8D33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910" y="2639603"/>
            <a:ext cx="3437251" cy="1803088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428D8202-3E23-7575-A130-EEE6FE1BD574}"/>
              </a:ext>
            </a:extLst>
          </p:cNvPr>
          <p:cNvSpPr/>
          <p:nvPr/>
        </p:nvSpPr>
        <p:spPr>
          <a:xfrm>
            <a:off x="4747491" y="3676072"/>
            <a:ext cx="3814617" cy="701964"/>
          </a:xfrm>
          <a:prstGeom prst="ellipse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AD717D2-9E25-0FFF-AD01-E405C1049744}"/>
              </a:ext>
            </a:extLst>
          </p:cNvPr>
          <p:cNvSpPr/>
          <p:nvPr/>
        </p:nvSpPr>
        <p:spPr>
          <a:xfrm>
            <a:off x="8338351" y="2639603"/>
            <a:ext cx="3814617" cy="701964"/>
          </a:xfrm>
          <a:prstGeom prst="ellipse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35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9A27F-C827-967A-59ED-F6056E5F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4329A5C-6307-8D33-3125-07DDAB0F1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19" y="1786671"/>
            <a:ext cx="7772400" cy="376494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1FA4F9C-C129-6E2B-1601-61E143231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5219" y="2862645"/>
            <a:ext cx="3444649" cy="161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66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4F3BB-5ECE-CD69-5B0A-76541AA0C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Bivariate analysis vs ‘Exited’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38515C7-CA56-31BB-256A-8885B8052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781" y="1409535"/>
            <a:ext cx="9040091" cy="50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91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4F3BB-5ECE-CD69-5B0A-76541AA0C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Bivariate analysis vs ‘Exited’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D059F1D-8FDF-88EC-F150-92E8A8758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928" y="1376806"/>
            <a:ext cx="9372600" cy="528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25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4F3BB-5ECE-CD69-5B0A-76541AA0C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Bivariate analysis vs ‘Exited’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A4E0D08-97D1-4954-C3B1-6E97D228F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81" y="1261269"/>
            <a:ext cx="10942782" cy="532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14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4F3BB-5ECE-CD69-5B0A-76541AA0C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Bivariate analysis vs ‘Exited’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A4E0D08-97D1-4954-C3B1-6E97D228F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81" y="1261269"/>
            <a:ext cx="10942782" cy="5323671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4B9788F1-DAE6-1E7E-8F74-8C0471AB1E1C}"/>
              </a:ext>
            </a:extLst>
          </p:cNvPr>
          <p:cNvSpPr/>
          <p:nvPr/>
        </p:nvSpPr>
        <p:spPr>
          <a:xfrm>
            <a:off x="6608619" y="2045204"/>
            <a:ext cx="5463308" cy="2018795"/>
          </a:xfrm>
          <a:prstGeom prst="ellipse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8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EAE7D-EFB3-3976-7783-3A656144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369" y="4295163"/>
            <a:ext cx="2735625" cy="1528343"/>
          </a:xfrm>
        </p:spPr>
        <p:txBody>
          <a:bodyPr>
            <a:normAutofit/>
          </a:bodyPr>
          <a:lstStyle/>
          <a:p>
            <a:r>
              <a:rPr lang="en-US" sz="9600" dirty="0"/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2428216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EAE7D-EFB3-3976-7783-3A656144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125" y="3246539"/>
            <a:ext cx="9941768" cy="2602134"/>
          </a:xfrm>
        </p:spPr>
        <p:txBody>
          <a:bodyPr>
            <a:normAutofit fontScale="90000"/>
          </a:bodyPr>
          <a:lstStyle/>
          <a:p>
            <a:r>
              <a:rPr lang="en-US" sz="9600" dirty="0"/>
              <a:t>Machine</a:t>
            </a:r>
            <a:br>
              <a:rPr lang="en-US" sz="9600" dirty="0"/>
            </a:br>
            <a:r>
              <a:rPr lang="en-US" sz="9600" dirty="0"/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4144372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AAEB5-EB7B-351C-661E-DE53EC73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of dataset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8D66918-C8D9-7F66-E80B-5A8D750AC20B}"/>
              </a:ext>
            </a:extLst>
          </p:cNvPr>
          <p:cNvSpPr txBox="1"/>
          <p:nvPr/>
        </p:nvSpPr>
        <p:spPr>
          <a:xfrm>
            <a:off x="2910980" y="2516697"/>
            <a:ext cx="2376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RowNumber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ECDCC6-E87F-A8BD-6C6F-0E7DAFCD9F5F}"/>
              </a:ext>
            </a:extLst>
          </p:cNvPr>
          <p:cNvSpPr txBox="1"/>
          <p:nvPr/>
        </p:nvSpPr>
        <p:spPr>
          <a:xfrm>
            <a:off x="6309919" y="2516697"/>
            <a:ext cx="2257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CustomerId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B68D69F-B3A1-96A9-ACE4-33281778B01E}"/>
              </a:ext>
            </a:extLst>
          </p:cNvPr>
          <p:cNvSpPr txBox="1"/>
          <p:nvPr/>
        </p:nvSpPr>
        <p:spPr>
          <a:xfrm>
            <a:off x="3129093" y="3910668"/>
            <a:ext cx="1822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Surname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8F3A8CE-F0F5-7FA0-3F6C-04F0ABE42D16}"/>
              </a:ext>
            </a:extLst>
          </p:cNvPr>
          <p:cNvSpPr txBox="1"/>
          <p:nvPr/>
        </p:nvSpPr>
        <p:spPr>
          <a:xfrm>
            <a:off x="6498560" y="3928844"/>
            <a:ext cx="1880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Complain</a:t>
            </a:r>
          </a:p>
        </p:txBody>
      </p:sp>
    </p:spTree>
    <p:extLst>
      <p:ext uri="{BB962C8B-B14F-4D97-AF65-F5344CB8AC3E}">
        <p14:creationId xmlns:p14="http://schemas.microsoft.com/office/powerpoint/2010/main" val="159496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AAEB5-EB7B-351C-661E-DE53EC73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of dataset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8D66918-C8D9-7F66-E80B-5A8D750AC20B}"/>
              </a:ext>
            </a:extLst>
          </p:cNvPr>
          <p:cNvSpPr txBox="1"/>
          <p:nvPr/>
        </p:nvSpPr>
        <p:spPr>
          <a:xfrm>
            <a:off x="2910980" y="2516697"/>
            <a:ext cx="2376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RowNumber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ECDCC6-E87F-A8BD-6C6F-0E7DAFCD9F5F}"/>
              </a:ext>
            </a:extLst>
          </p:cNvPr>
          <p:cNvSpPr txBox="1"/>
          <p:nvPr/>
        </p:nvSpPr>
        <p:spPr>
          <a:xfrm>
            <a:off x="6309919" y="2516697"/>
            <a:ext cx="2257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CustomerId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B68D69F-B3A1-96A9-ACE4-33281778B01E}"/>
              </a:ext>
            </a:extLst>
          </p:cNvPr>
          <p:cNvSpPr txBox="1"/>
          <p:nvPr/>
        </p:nvSpPr>
        <p:spPr>
          <a:xfrm>
            <a:off x="3129093" y="3910668"/>
            <a:ext cx="1822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Surname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8F3A8CE-F0F5-7FA0-3F6C-04F0ABE42D16}"/>
              </a:ext>
            </a:extLst>
          </p:cNvPr>
          <p:cNvSpPr txBox="1"/>
          <p:nvPr/>
        </p:nvSpPr>
        <p:spPr>
          <a:xfrm>
            <a:off x="6498560" y="3928844"/>
            <a:ext cx="1880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Complain</a:t>
            </a:r>
          </a:p>
        </p:txBody>
      </p:sp>
      <p:sp>
        <p:nvSpPr>
          <p:cNvPr id="8" name="Multiplicación 7">
            <a:extLst>
              <a:ext uri="{FF2B5EF4-FFF2-40B4-BE49-F238E27FC236}">
                <a16:creationId xmlns:a16="http://schemas.microsoft.com/office/drawing/2014/main" id="{3B6D9741-52D3-BAD3-0D7B-80DA3A817CCD}"/>
              </a:ext>
            </a:extLst>
          </p:cNvPr>
          <p:cNvSpPr/>
          <p:nvPr/>
        </p:nvSpPr>
        <p:spPr>
          <a:xfrm>
            <a:off x="3648043" y="1644242"/>
            <a:ext cx="4468078" cy="3884103"/>
          </a:xfrm>
          <a:prstGeom prst="mathMultiply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22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0089D-5EE8-254D-6FCF-4E47520E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&amp; Test</a:t>
            </a:r>
          </a:p>
        </p:txBody>
      </p:sp>
    </p:spTree>
    <p:extLst>
      <p:ext uri="{BB962C8B-B14F-4D97-AF65-F5344CB8AC3E}">
        <p14:creationId xmlns:p14="http://schemas.microsoft.com/office/powerpoint/2010/main" val="591899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0089D-5EE8-254D-6FCF-4E47520E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&amp; Test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015D5CFA-C90B-DC9B-EB85-CCEF2EEFC73F}"/>
              </a:ext>
            </a:extLst>
          </p:cNvPr>
          <p:cNvSpPr/>
          <p:nvPr/>
        </p:nvSpPr>
        <p:spPr>
          <a:xfrm>
            <a:off x="2151776" y="1644243"/>
            <a:ext cx="6354662" cy="2030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D0880692-8609-6493-5983-00F309FBB737}"/>
              </a:ext>
            </a:extLst>
          </p:cNvPr>
          <p:cNvSpPr/>
          <p:nvPr/>
        </p:nvSpPr>
        <p:spPr>
          <a:xfrm>
            <a:off x="2151776" y="3810699"/>
            <a:ext cx="6354662" cy="2030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0160928-5F4F-D425-A28B-A328D49E200A}"/>
              </a:ext>
            </a:extLst>
          </p:cNvPr>
          <p:cNvSpPr txBox="1"/>
          <p:nvPr/>
        </p:nvSpPr>
        <p:spPr>
          <a:xfrm>
            <a:off x="8744124" y="2197645"/>
            <a:ext cx="259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TRAIN</a:t>
            </a:r>
            <a:endParaRPr lang="en-U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CED56FB-08FC-FFD9-1F4A-789896E4F202}"/>
              </a:ext>
            </a:extLst>
          </p:cNvPr>
          <p:cNvSpPr txBox="1"/>
          <p:nvPr/>
        </p:nvSpPr>
        <p:spPr>
          <a:xfrm>
            <a:off x="8744124" y="4364101"/>
            <a:ext cx="259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TEST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7559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0089D-5EE8-254D-6FCF-4E47520E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&amp; Test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015D5CFA-C90B-DC9B-EB85-CCEF2EEFC73F}"/>
              </a:ext>
            </a:extLst>
          </p:cNvPr>
          <p:cNvSpPr/>
          <p:nvPr/>
        </p:nvSpPr>
        <p:spPr>
          <a:xfrm>
            <a:off x="2151776" y="1644243"/>
            <a:ext cx="3024231" cy="18959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0160928-5F4F-D425-A28B-A328D49E200A}"/>
              </a:ext>
            </a:extLst>
          </p:cNvPr>
          <p:cNvSpPr txBox="1"/>
          <p:nvPr/>
        </p:nvSpPr>
        <p:spPr>
          <a:xfrm>
            <a:off x="8744124" y="2197645"/>
            <a:ext cx="259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TRAIN</a:t>
            </a:r>
            <a:endParaRPr lang="en-U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CED56FB-08FC-FFD9-1F4A-789896E4F202}"/>
              </a:ext>
            </a:extLst>
          </p:cNvPr>
          <p:cNvSpPr txBox="1"/>
          <p:nvPr/>
        </p:nvSpPr>
        <p:spPr>
          <a:xfrm>
            <a:off x="8744124" y="4364101"/>
            <a:ext cx="259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TEST</a:t>
            </a:r>
            <a:endParaRPr lang="en-US" b="1" dirty="0"/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72F528C7-FAFB-1A0E-395B-B974E6782BC3}"/>
              </a:ext>
            </a:extLst>
          </p:cNvPr>
          <p:cNvSpPr/>
          <p:nvPr/>
        </p:nvSpPr>
        <p:spPr>
          <a:xfrm>
            <a:off x="5447950" y="1644243"/>
            <a:ext cx="3024231" cy="18959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CATEGORICAL</a:t>
            </a: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A8AB3CE9-E5CA-B179-A830-65DDB91CFBE7}"/>
              </a:ext>
            </a:extLst>
          </p:cNvPr>
          <p:cNvSpPr/>
          <p:nvPr/>
        </p:nvSpPr>
        <p:spPr>
          <a:xfrm>
            <a:off x="2151776" y="3848450"/>
            <a:ext cx="3024231" cy="18959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NUMERICAL</a:t>
            </a: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C91B5D5B-7289-8D9B-9AB8-176238AD2579}"/>
              </a:ext>
            </a:extLst>
          </p:cNvPr>
          <p:cNvSpPr/>
          <p:nvPr/>
        </p:nvSpPr>
        <p:spPr>
          <a:xfrm>
            <a:off x="5447950" y="3848450"/>
            <a:ext cx="3024231" cy="18959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CATEGORICAL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F90E54FD-7705-2467-2784-A92DB1C2EE85}"/>
              </a:ext>
            </a:extLst>
          </p:cNvPr>
          <p:cNvSpPr/>
          <p:nvPr/>
        </p:nvSpPr>
        <p:spPr>
          <a:xfrm>
            <a:off x="1963024" y="1551963"/>
            <a:ext cx="9118833" cy="2164360"/>
          </a:xfrm>
          <a:prstGeom prst="roundRect">
            <a:avLst/>
          </a:prstGeom>
          <a:noFill/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5360BD4B-FC2B-7FC0-8C49-068A80BA2E3B}"/>
              </a:ext>
            </a:extLst>
          </p:cNvPr>
          <p:cNvSpPr/>
          <p:nvPr/>
        </p:nvSpPr>
        <p:spPr>
          <a:xfrm>
            <a:off x="1963024" y="3714225"/>
            <a:ext cx="9118833" cy="2164360"/>
          </a:xfrm>
          <a:prstGeom prst="roundRect">
            <a:avLst/>
          </a:prstGeom>
          <a:noFill/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88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0089D-5EE8-254D-6FCF-4E47520E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&amp; Test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015D5CFA-C90B-DC9B-EB85-CCEF2EEFC73F}"/>
              </a:ext>
            </a:extLst>
          </p:cNvPr>
          <p:cNvSpPr/>
          <p:nvPr/>
        </p:nvSpPr>
        <p:spPr>
          <a:xfrm>
            <a:off x="2151776" y="1644243"/>
            <a:ext cx="3024231" cy="18959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0160928-5F4F-D425-A28B-A328D49E200A}"/>
              </a:ext>
            </a:extLst>
          </p:cNvPr>
          <p:cNvSpPr txBox="1"/>
          <p:nvPr/>
        </p:nvSpPr>
        <p:spPr>
          <a:xfrm>
            <a:off x="8744124" y="2197645"/>
            <a:ext cx="259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TRAIN</a:t>
            </a:r>
            <a:endParaRPr lang="en-U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CED56FB-08FC-FFD9-1F4A-789896E4F202}"/>
              </a:ext>
            </a:extLst>
          </p:cNvPr>
          <p:cNvSpPr txBox="1"/>
          <p:nvPr/>
        </p:nvSpPr>
        <p:spPr>
          <a:xfrm>
            <a:off x="8744124" y="4364101"/>
            <a:ext cx="259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TEST</a:t>
            </a:r>
            <a:endParaRPr lang="en-US" b="1" dirty="0"/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72F528C7-FAFB-1A0E-395B-B974E6782BC3}"/>
              </a:ext>
            </a:extLst>
          </p:cNvPr>
          <p:cNvSpPr/>
          <p:nvPr/>
        </p:nvSpPr>
        <p:spPr>
          <a:xfrm>
            <a:off x="5447950" y="1644243"/>
            <a:ext cx="3024231" cy="18959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CATEGORICAL</a:t>
            </a: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A8AB3CE9-E5CA-B179-A830-65DDB91CFBE7}"/>
              </a:ext>
            </a:extLst>
          </p:cNvPr>
          <p:cNvSpPr/>
          <p:nvPr/>
        </p:nvSpPr>
        <p:spPr>
          <a:xfrm>
            <a:off x="2151776" y="3848450"/>
            <a:ext cx="3024231" cy="18959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NUMERICAL</a:t>
            </a: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C91B5D5B-7289-8D9B-9AB8-176238AD2579}"/>
              </a:ext>
            </a:extLst>
          </p:cNvPr>
          <p:cNvSpPr/>
          <p:nvPr/>
        </p:nvSpPr>
        <p:spPr>
          <a:xfrm>
            <a:off x="5447950" y="3848450"/>
            <a:ext cx="3024231" cy="18959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CATEGORICAL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F90E54FD-7705-2467-2784-A92DB1C2EE85}"/>
              </a:ext>
            </a:extLst>
          </p:cNvPr>
          <p:cNvSpPr/>
          <p:nvPr/>
        </p:nvSpPr>
        <p:spPr>
          <a:xfrm>
            <a:off x="1963024" y="1551963"/>
            <a:ext cx="9118833" cy="2164360"/>
          </a:xfrm>
          <a:prstGeom prst="roundRect">
            <a:avLst/>
          </a:prstGeom>
          <a:noFill/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5360BD4B-FC2B-7FC0-8C49-068A80BA2E3B}"/>
              </a:ext>
            </a:extLst>
          </p:cNvPr>
          <p:cNvSpPr/>
          <p:nvPr/>
        </p:nvSpPr>
        <p:spPr>
          <a:xfrm>
            <a:off x="1963024" y="3714225"/>
            <a:ext cx="9118833" cy="2164360"/>
          </a:xfrm>
          <a:prstGeom prst="roundRect">
            <a:avLst/>
          </a:prstGeom>
          <a:noFill/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338E94F-DDB9-A34E-2C7C-07BBE5B0300E}"/>
              </a:ext>
            </a:extLst>
          </p:cNvPr>
          <p:cNvSpPr txBox="1"/>
          <p:nvPr/>
        </p:nvSpPr>
        <p:spPr>
          <a:xfrm>
            <a:off x="10118871" y="1587390"/>
            <a:ext cx="908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70%</a:t>
            </a:r>
            <a:endParaRPr lang="en-US" sz="1000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CA790A5-49FF-3CD2-F71D-4BD03AA41241}"/>
              </a:ext>
            </a:extLst>
          </p:cNvPr>
          <p:cNvSpPr txBox="1"/>
          <p:nvPr/>
        </p:nvSpPr>
        <p:spPr>
          <a:xfrm>
            <a:off x="10118871" y="3753802"/>
            <a:ext cx="908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30%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053582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0089D-5EE8-254D-6FCF-4E47520E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&amp; Test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015D5CFA-C90B-DC9B-EB85-CCEF2EEFC73F}"/>
              </a:ext>
            </a:extLst>
          </p:cNvPr>
          <p:cNvSpPr/>
          <p:nvPr/>
        </p:nvSpPr>
        <p:spPr>
          <a:xfrm>
            <a:off x="2151776" y="1644243"/>
            <a:ext cx="3024231" cy="18959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0160928-5F4F-D425-A28B-A328D49E200A}"/>
              </a:ext>
            </a:extLst>
          </p:cNvPr>
          <p:cNvSpPr txBox="1"/>
          <p:nvPr/>
        </p:nvSpPr>
        <p:spPr>
          <a:xfrm>
            <a:off x="8744124" y="2197645"/>
            <a:ext cx="259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TRAIN</a:t>
            </a:r>
            <a:endParaRPr lang="en-U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CED56FB-08FC-FFD9-1F4A-789896E4F202}"/>
              </a:ext>
            </a:extLst>
          </p:cNvPr>
          <p:cNvSpPr txBox="1"/>
          <p:nvPr/>
        </p:nvSpPr>
        <p:spPr>
          <a:xfrm>
            <a:off x="8744124" y="4364101"/>
            <a:ext cx="259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TEST</a:t>
            </a:r>
            <a:endParaRPr lang="en-US" b="1" dirty="0"/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72F528C7-FAFB-1A0E-395B-B974E6782BC3}"/>
              </a:ext>
            </a:extLst>
          </p:cNvPr>
          <p:cNvSpPr/>
          <p:nvPr/>
        </p:nvSpPr>
        <p:spPr>
          <a:xfrm>
            <a:off x="5447950" y="1644243"/>
            <a:ext cx="3024231" cy="18959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CATEGORICAL</a:t>
            </a: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A8AB3CE9-E5CA-B179-A830-65DDB91CFBE7}"/>
              </a:ext>
            </a:extLst>
          </p:cNvPr>
          <p:cNvSpPr/>
          <p:nvPr/>
        </p:nvSpPr>
        <p:spPr>
          <a:xfrm>
            <a:off x="2151776" y="3848450"/>
            <a:ext cx="3024231" cy="18959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NUMERICAL</a:t>
            </a: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C91B5D5B-7289-8D9B-9AB8-176238AD2579}"/>
              </a:ext>
            </a:extLst>
          </p:cNvPr>
          <p:cNvSpPr/>
          <p:nvPr/>
        </p:nvSpPr>
        <p:spPr>
          <a:xfrm>
            <a:off x="5447950" y="3848450"/>
            <a:ext cx="3024231" cy="18959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CATEGORICAL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F90E54FD-7705-2467-2784-A92DB1C2EE85}"/>
              </a:ext>
            </a:extLst>
          </p:cNvPr>
          <p:cNvSpPr/>
          <p:nvPr/>
        </p:nvSpPr>
        <p:spPr>
          <a:xfrm>
            <a:off x="1963024" y="1551963"/>
            <a:ext cx="9118833" cy="2164360"/>
          </a:xfrm>
          <a:prstGeom prst="roundRect">
            <a:avLst/>
          </a:prstGeom>
          <a:noFill/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5360BD4B-FC2B-7FC0-8C49-068A80BA2E3B}"/>
              </a:ext>
            </a:extLst>
          </p:cNvPr>
          <p:cNvSpPr/>
          <p:nvPr/>
        </p:nvSpPr>
        <p:spPr>
          <a:xfrm>
            <a:off x="1963024" y="3714225"/>
            <a:ext cx="9118833" cy="2164360"/>
          </a:xfrm>
          <a:prstGeom prst="roundRect">
            <a:avLst/>
          </a:prstGeom>
          <a:noFill/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338E94F-DDB9-A34E-2C7C-07BBE5B0300E}"/>
              </a:ext>
            </a:extLst>
          </p:cNvPr>
          <p:cNvSpPr txBox="1"/>
          <p:nvPr/>
        </p:nvSpPr>
        <p:spPr>
          <a:xfrm>
            <a:off x="10118871" y="1587390"/>
            <a:ext cx="908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70%</a:t>
            </a:r>
            <a:endParaRPr lang="en-US" sz="1000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CA790A5-49FF-3CD2-F71D-4BD03AA41241}"/>
              </a:ext>
            </a:extLst>
          </p:cNvPr>
          <p:cNvSpPr txBox="1"/>
          <p:nvPr/>
        </p:nvSpPr>
        <p:spPr>
          <a:xfrm>
            <a:off x="10118871" y="3753802"/>
            <a:ext cx="908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30%</a:t>
            </a:r>
            <a:endParaRPr lang="en-US" sz="10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5AB3AAD-7A05-3C7F-32EA-E2FE938C8C66}"/>
              </a:ext>
            </a:extLst>
          </p:cNvPr>
          <p:cNvSpPr txBox="1"/>
          <p:nvPr/>
        </p:nvSpPr>
        <p:spPr>
          <a:xfrm>
            <a:off x="5363084" y="732471"/>
            <a:ext cx="2592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ENCODER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6" name="Gráfico 5" descr="Diagrama de flujo con relleno sólido">
            <a:extLst>
              <a:ext uri="{FF2B5EF4-FFF2-40B4-BE49-F238E27FC236}">
                <a16:creationId xmlns:a16="http://schemas.microsoft.com/office/drawing/2014/main" id="{948FFDC7-9EC9-E8AA-B874-507205ABA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7941" y="4157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66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0089D-5EE8-254D-6FCF-4E47520E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&amp; Test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015D5CFA-C90B-DC9B-EB85-CCEF2EEFC73F}"/>
              </a:ext>
            </a:extLst>
          </p:cNvPr>
          <p:cNvSpPr/>
          <p:nvPr/>
        </p:nvSpPr>
        <p:spPr>
          <a:xfrm>
            <a:off x="2151776" y="1644243"/>
            <a:ext cx="3024231" cy="18959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0160928-5F4F-D425-A28B-A328D49E200A}"/>
              </a:ext>
            </a:extLst>
          </p:cNvPr>
          <p:cNvSpPr txBox="1"/>
          <p:nvPr/>
        </p:nvSpPr>
        <p:spPr>
          <a:xfrm>
            <a:off x="8744124" y="2197645"/>
            <a:ext cx="259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TRAIN</a:t>
            </a:r>
            <a:endParaRPr lang="en-U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CED56FB-08FC-FFD9-1F4A-789896E4F202}"/>
              </a:ext>
            </a:extLst>
          </p:cNvPr>
          <p:cNvSpPr txBox="1"/>
          <p:nvPr/>
        </p:nvSpPr>
        <p:spPr>
          <a:xfrm>
            <a:off x="8744124" y="4364101"/>
            <a:ext cx="259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TEST</a:t>
            </a:r>
            <a:endParaRPr lang="en-US" b="1" dirty="0"/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72F528C7-FAFB-1A0E-395B-B974E6782BC3}"/>
              </a:ext>
            </a:extLst>
          </p:cNvPr>
          <p:cNvSpPr/>
          <p:nvPr/>
        </p:nvSpPr>
        <p:spPr>
          <a:xfrm>
            <a:off x="5447950" y="1644243"/>
            <a:ext cx="3024231" cy="1895911"/>
          </a:xfrm>
          <a:prstGeom prst="round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CATEGORICAL</a:t>
            </a: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A8AB3CE9-E5CA-B179-A830-65DDB91CFBE7}"/>
              </a:ext>
            </a:extLst>
          </p:cNvPr>
          <p:cNvSpPr/>
          <p:nvPr/>
        </p:nvSpPr>
        <p:spPr>
          <a:xfrm>
            <a:off x="2151776" y="3848450"/>
            <a:ext cx="3024231" cy="18959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NUMERICAL</a:t>
            </a: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C91B5D5B-7289-8D9B-9AB8-176238AD2579}"/>
              </a:ext>
            </a:extLst>
          </p:cNvPr>
          <p:cNvSpPr/>
          <p:nvPr/>
        </p:nvSpPr>
        <p:spPr>
          <a:xfrm>
            <a:off x="5447950" y="3848450"/>
            <a:ext cx="3024231" cy="1895911"/>
          </a:xfrm>
          <a:prstGeom prst="round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CATEGORICAL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F90E54FD-7705-2467-2784-A92DB1C2EE85}"/>
              </a:ext>
            </a:extLst>
          </p:cNvPr>
          <p:cNvSpPr/>
          <p:nvPr/>
        </p:nvSpPr>
        <p:spPr>
          <a:xfrm>
            <a:off x="1963024" y="1551963"/>
            <a:ext cx="9118833" cy="2164360"/>
          </a:xfrm>
          <a:prstGeom prst="roundRect">
            <a:avLst/>
          </a:prstGeom>
          <a:noFill/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5360BD4B-FC2B-7FC0-8C49-068A80BA2E3B}"/>
              </a:ext>
            </a:extLst>
          </p:cNvPr>
          <p:cNvSpPr/>
          <p:nvPr/>
        </p:nvSpPr>
        <p:spPr>
          <a:xfrm>
            <a:off x="1963024" y="3714225"/>
            <a:ext cx="9118833" cy="2164360"/>
          </a:xfrm>
          <a:prstGeom prst="roundRect">
            <a:avLst/>
          </a:prstGeom>
          <a:noFill/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338E94F-DDB9-A34E-2C7C-07BBE5B0300E}"/>
              </a:ext>
            </a:extLst>
          </p:cNvPr>
          <p:cNvSpPr txBox="1"/>
          <p:nvPr/>
        </p:nvSpPr>
        <p:spPr>
          <a:xfrm>
            <a:off x="10118871" y="1587390"/>
            <a:ext cx="908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70%</a:t>
            </a:r>
            <a:endParaRPr lang="en-US" sz="1000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CA790A5-49FF-3CD2-F71D-4BD03AA41241}"/>
              </a:ext>
            </a:extLst>
          </p:cNvPr>
          <p:cNvSpPr txBox="1"/>
          <p:nvPr/>
        </p:nvSpPr>
        <p:spPr>
          <a:xfrm>
            <a:off x="10118871" y="3753802"/>
            <a:ext cx="908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30%</a:t>
            </a:r>
            <a:endParaRPr lang="en-US" sz="1000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293764C-3AC8-79A1-4A80-BE1FB46F74DC}"/>
              </a:ext>
            </a:extLst>
          </p:cNvPr>
          <p:cNvSpPr txBox="1"/>
          <p:nvPr/>
        </p:nvSpPr>
        <p:spPr>
          <a:xfrm>
            <a:off x="5363084" y="732471"/>
            <a:ext cx="2592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ENCODER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9" name="Gráfico 18" descr="Diagrama de flujo con relleno sólido">
            <a:extLst>
              <a:ext uri="{FF2B5EF4-FFF2-40B4-BE49-F238E27FC236}">
                <a16:creationId xmlns:a16="http://schemas.microsoft.com/office/drawing/2014/main" id="{B96BEEA4-9A7E-B33E-2029-96064A95C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7941" y="415781"/>
            <a:ext cx="914400" cy="914400"/>
          </a:xfrm>
          <a:prstGeom prst="rect">
            <a:avLst/>
          </a:prstGeom>
        </p:spPr>
      </p:pic>
      <p:pic>
        <p:nvPicPr>
          <p:cNvPr id="20" name="Gráfico 19" descr="Diagrama de flujo con relleno sólido">
            <a:extLst>
              <a:ext uri="{FF2B5EF4-FFF2-40B4-BE49-F238E27FC236}">
                <a16:creationId xmlns:a16="http://schemas.microsoft.com/office/drawing/2014/main" id="{178A3F5A-11C4-7DB1-DBF0-9198F68D8F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8044" y="1661729"/>
            <a:ext cx="663174" cy="663174"/>
          </a:xfrm>
          <a:prstGeom prst="rect">
            <a:avLst/>
          </a:prstGeom>
        </p:spPr>
      </p:pic>
      <p:pic>
        <p:nvPicPr>
          <p:cNvPr id="21" name="Gráfico 20" descr="Diagrama de flujo con relleno sólido">
            <a:extLst>
              <a:ext uri="{FF2B5EF4-FFF2-40B4-BE49-F238E27FC236}">
                <a16:creationId xmlns:a16="http://schemas.microsoft.com/office/drawing/2014/main" id="{DFB5B99B-36C8-DE7E-3C98-D9CA3B3F5B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9749" y="3865184"/>
            <a:ext cx="663174" cy="66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65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0089D-5EE8-254D-6FCF-4E47520E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&amp; Test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015D5CFA-C90B-DC9B-EB85-CCEF2EEFC73F}"/>
              </a:ext>
            </a:extLst>
          </p:cNvPr>
          <p:cNvSpPr/>
          <p:nvPr/>
        </p:nvSpPr>
        <p:spPr>
          <a:xfrm>
            <a:off x="2151776" y="1644243"/>
            <a:ext cx="3024231" cy="18959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0160928-5F4F-D425-A28B-A328D49E200A}"/>
              </a:ext>
            </a:extLst>
          </p:cNvPr>
          <p:cNvSpPr txBox="1"/>
          <p:nvPr/>
        </p:nvSpPr>
        <p:spPr>
          <a:xfrm>
            <a:off x="8744124" y="2197645"/>
            <a:ext cx="259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TRAIN</a:t>
            </a:r>
            <a:endParaRPr lang="en-U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CED56FB-08FC-FFD9-1F4A-789896E4F202}"/>
              </a:ext>
            </a:extLst>
          </p:cNvPr>
          <p:cNvSpPr txBox="1"/>
          <p:nvPr/>
        </p:nvSpPr>
        <p:spPr>
          <a:xfrm>
            <a:off x="8744124" y="4364101"/>
            <a:ext cx="259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TEST</a:t>
            </a:r>
            <a:endParaRPr lang="en-US" b="1" dirty="0"/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72F528C7-FAFB-1A0E-395B-B974E6782BC3}"/>
              </a:ext>
            </a:extLst>
          </p:cNvPr>
          <p:cNvSpPr/>
          <p:nvPr/>
        </p:nvSpPr>
        <p:spPr>
          <a:xfrm>
            <a:off x="5447950" y="1644243"/>
            <a:ext cx="3024231" cy="1895911"/>
          </a:xfrm>
          <a:prstGeom prst="round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CATEGORICAL</a:t>
            </a: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A8AB3CE9-E5CA-B179-A830-65DDB91CFBE7}"/>
              </a:ext>
            </a:extLst>
          </p:cNvPr>
          <p:cNvSpPr/>
          <p:nvPr/>
        </p:nvSpPr>
        <p:spPr>
          <a:xfrm>
            <a:off x="2151776" y="3848450"/>
            <a:ext cx="3024231" cy="18959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NUMERICAL</a:t>
            </a: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C91B5D5B-7289-8D9B-9AB8-176238AD2579}"/>
              </a:ext>
            </a:extLst>
          </p:cNvPr>
          <p:cNvSpPr/>
          <p:nvPr/>
        </p:nvSpPr>
        <p:spPr>
          <a:xfrm>
            <a:off x="5447950" y="3848450"/>
            <a:ext cx="3024231" cy="1895911"/>
          </a:xfrm>
          <a:prstGeom prst="round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CATEGORICAL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F90E54FD-7705-2467-2784-A92DB1C2EE85}"/>
              </a:ext>
            </a:extLst>
          </p:cNvPr>
          <p:cNvSpPr/>
          <p:nvPr/>
        </p:nvSpPr>
        <p:spPr>
          <a:xfrm>
            <a:off x="1963024" y="1551963"/>
            <a:ext cx="9118833" cy="2164360"/>
          </a:xfrm>
          <a:prstGeom prst="roundRect">
            <a:avLst/>
          </a:prstGeom>
          <a:noFill/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5360BD4B-FC2B-7FC0-8C49-068A80BA2E3B}"/>
              </a:ext>
            </a:extLst>
          </p:cNvPr>
          <p:cNvSpPr/>
          <p:nvPr/>
        </p:nvSpPr>
        <p:spPr>
          <a:xfrm>
            <a:off x="1963024" y="3714225"/>
            <a:ext cx="9118833" cy="2164360"/>
          </a:xfrm>
          <a:prstGeom prst="roundRect">
            <a:avLst/>
          </a:prstGeom>
          <a:noFill/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338E94F-DDB9-A34E-2C7C-07BBE5B0300E}"/>
              </a:ext>
            </a:extLst>
          </p:cNvPr>
          <p:cNvSpPr txBox="1"/>
          <p:nvPr/>
        </p:nvSpPr>
        <p:spPr>
          <a:xfrm>
            <a:off x="10118871" y="1587390"/>
            <a:ext cx="908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70%</a:t>
            </a:r>
            <a:endParaRPr lang="en-US" sz="1000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CA790A5-49FF-3CD2-F71D-4BD03AA41241}"/>
              </a:ext>
            </a:extLst>
          </p:cNvPr>
          <p:cNvSpPr txBox="1"/>
          <p:nvPr/>
        </p:nvSpPr>
        <p:spPr>
          <a:xfrm>
            <a:off x="10118871" y="3753802"/>
            <a:ext cx="908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30%</a:t>
            </a:r>
            <a:endParaRPr lang="en-US" sz="1000" b="1" dirty="0"/>
          </a:p>
        </p:txBody>
      </p:sp>
      <p:pic>
        <p:nvPicPr>
          <p:cNvPr id="6" name="Gráfico 5" descr="Regla con relleno sólido">
            <a:extLst>
              <a:ext uri="{FF2B5EF4-FFF2-40B4-BE49-F238E27FC236}">
                <a16:creationId xmlns:a16="http://schemas.microsoft.com/office/drawing/2014/main" id="{0DF7D8B8-D414-4F02-5532-08A93B5D5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18" y="298433"/>
            <a:ext cx="914400" cy="9144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1C3E6762-2F1F-0BB1-F771-5C623A479935}"/>
              </a:ext>
            </a:extLst>
          </p:cNvPr>
          <p:cNvSpPr txBox="1"/>
          <p:nvPr/>
        </p:nvSpPr>
        <p:spPr>
          <a:xfrm>
            <a:off x="7955283" y="727763"/>
            <a:ext cx="2592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SCALER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293764C-3AC8-79A1-4A80-BE1FB46F74DC}"/>
              </a:ext>
            </a:extLst>
          </p:cNvPr>
          <p:cNvSpPr txBox="1"/>
          <p:nvPr/>
        </p:nvSpPr>
        <p:spPr>
          <a:xfrm>
            <a:off x="5363084" y="732471"/>
            <a:ext cx="2592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ENCODER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9" name="Gráfico 18" descr="Diagrama de flujo con relleno sólido">
            <a:extLst>
              <a:ext uri="{FF2B5EF4-FFF2-40B4-BE49-F238E27FC236}">
                <a16:creationId xmlns:a16="http://schemas.microsoft.com/office/drawing/2014/main" id="{B96BEEA4-9A7E-B33E-2029-96064A95C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7941" y="415781"/>
            <a:ext cx="914400" cy="914400"/>
          </a:xfrm>
          <a:prstGeom prst="rect">
            <a:avLst/>
          </a:prstGeom>
        </p:spPr>
      </p:pic>
      <p:pic>
        <p:nvPicPr>
          <p:cNvPr id="20" name="Gráfico 19" descr="Diagrama de flujo con relleno sólido">
            <a:extLst>
              <a:ext uri="{FF2B5EF4-FFF2-40B4-BE49-F238E27FC236}">
                <a16:creationId xmlns:a16="http://schemas.microsoft.com/office/drawing/2014/main" id="{178A3F5A-11C4-7DB1-DBF0-9198F68D8F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98044" y="1661729"/>
            <a:ext cx="663174" cy="663174"/>
          </a:xfrm>
          <a:prstGeom prst="rect">
            <a:avLst/>
          </a:prstGeom>
        </p:spPr>
      </p:pic>
      <p:pic>
        <p:nvPicPr>
          <p:cNvPr id="21" name="Gráfico 20" descr="Diagrama de flujo con relleno sólido">
            <a:extLst>
              <a:ext uri="{FF2B5EF4-FFF2-40B4-BE49-F238E27FC236}">
                <a16:creationId xmlns:a16="http://schemas.microsoft.com/office/drawing/2014/main" id="{DFB5B99B-36C8-DE7E-3C98-D9CA3B3F5B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09749" y="3865184"/>
            <a:ext cx="663174" cy="66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56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F9ACF-42DB-9EF6-04A0-7393D0CE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72997EB-8123-BAB6-A917-8BDDC583E7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444606"/>
              </p:ext>
            </p:extLst>
          </p:nvPr>
        </p:nvGraphicFramePr>
        <p:xfrm>
          <a:off x="2522482" y="2286000"/>
          <a:ext cx="8450316" cy="30742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12579">
                  <a:extLst>
                    <a:ext uri="{9D8B030D-6E8A-4147-A177-3AD203B41FA5}">
                      <a16:colId xmlns:a16="http://schemas.microsoft.com/office/drawing/2014/main" val="936613861"/>
                    </a:ext>
                  </a:extLst>
                </a:gridCol>
                <a:gridCol w="2112579">
                  <a:extLst>
                    <a:ext uri="{9D8B030D-6E8A-4147-A177-3AD203B41FA5}">
                      <a16:colId xmlns:a16="http://schemas.microsoft.com/office/drawing/2014/main" val="4213702975"/>
                    </a:ext>
                  </a:extLst>
                </a:gridCol>
                <a:gridCol w="2112579">
                  <a:extLst>
                    <a:ext uri="{9D8B030D-6E8A-4147-A177-3AD203B41FA5}">
                      <a16:colId xmlns:a16="http://schemas.microsoft.com/office/drawing/2014/main" val="3460947844"/>
                    </a:ext>
                  </a:extLst>
                </a:gridCol>
                <a:gridCol w="2112579">
                  <a:extLst>
                    <a:ext uri="{9D8B030D-6E8A-4147-A177-3AD203B41FA5}">
                      <a16:colId xmlns:a16="http://schemas.microsoft.com/office/drawing/2014/main" val="3952470258"/>
                    </a:ext>
                  </a:extLst>
                </a:gridCol>
              </a:tblGrid>
              <a:tr h="768569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CustomerId</a:t>
                      </a:r>
                      <a:endParaRPr lang="en-US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Surname</a:t>
                      </a:r>
                      <a:endParaRPr lang="en-US" b="1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CreditScore</a:t>
                      </a:r>
                      <a:endParaRPr lang="en-US" b="1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Geography</a:t>
                      </a:r>
                      <a:endParaRPr lang="en-US" b="1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545974"/>
                  </a:ext>
                </a:extLst>
              </a:tr>
              <a:tr h="768569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endParaRPr lang="en-US" b="1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  <a:endParaRPr lang="en-US" b="1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Tenure</a:t>
                      </a:r>
                      <a:endParaRPr lang="en-US" b="1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  <a:endParaRPr lang="en-US" b="1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240503"/>
                  </a:ext>
                </a:extLst>
              </a:tr>
              <a:tr h="768569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NumOfProducts</a:t>
                      </a:r>
                      <a:endParaRPr lang="en-US" b="1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HasCrCard</a:t>
                      </a:r>
                      <a:endParaRPr lang="en-US" b="1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IsActiveMember</a:t>
                      </a:r>
                      <a:endParaRPr lang="en-US" b="1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EstimatedSalary</a:t>
                      </a:r>
                      <a:endParaRPr lang="en-US" b="1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94482"/>
                  </a:ext>
                </a:extLst>
              </a:tr>
              <a:tr h="768569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Exited</a:t>
                      </a:r>
                      <a:endParaRPr lang="en-US" b="1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Complain</a:t>
                      </a:r>
                      <a:endParaRPr lang="en-US" b="1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Satisfaction Score</a:t>
                      </a:r>
                      <a:endParaRPr lang="en-US" b="1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Card Type</a:t>
                      </a:r>
                    </a:p>
                    <a:p>
                      <a:pPr algn="ctr"/>
                      <a:r>
                        <a:rPr lang="en-US" sz="1800" b="1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Points Earned</a:t>
                      </a:r>
                      <a:endParaRPr lang="en-US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28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1769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0089D-5EE8-254D-6FCF-4E47520E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&amp; Test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015D5CFA-C90B-DC9B-EB85-CCEF2EEFC73F}"/>
              </a:ext>
            </a:extLst>
          </p:cNvPr>
          <p:cNvSpPr/>
          <p:nvPr/>
        </p:nvSpPr>
        <p:spPr>
          <a:xfrm>
            <a:off x="2151776" y="1644243"/>
            <a:ext cx="3024231" cy="1895911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0160928-5F4F-D425-A28B-A328D49E200A}"/>
              </a:ext>
            </a:extLst>
          </p:cNvPr>
          <p:cNvSpPr txBox="1"/>
          <p:nvPr/>
        </p:nvSpPr>
        <p:spPr>
          <a:xfrm>
            <a:off x="8744124" y="2197645"/>
            <a:ext cx="259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TRAIN</a:t>
            </a:r>
            <a:endParaRPr lang="en-U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CED56FB-08FC-FFD9-1F4A-789896E4F202}"/>
              </a:ext>
            </a:extLst>
          </p:cNvPr>
          <p:cNvSpPr txBox="1"/>
          <p:nvPr/>
        </p:nvSpPr>
        <p:spPr>
          <a:xfrm>
            <a:off x="8744124" y="4364101"/>
            <a:ext cx="259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TEST</a:t>
            </a:r>
            <a:endParaRPr lang="en-US" b="1" dirty="0"/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72F528C7-FAFB-1A0E-395B-B974E6782BC3}"/>
              </a:ext>
            </a:extLst>
          </p:cNvPr>
          <p:cNvSpPr/>
          <p:nvPr/>
        </p:nvSpPr>
        <p:spPr>
          <a:xfrm>
            <a:off x="5447950" y="1644243"/>
            <a:ext cx="3024231" cy="1895911"/>
          </a:xfrm>
          <a:prstGeom prst="round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CATEGORICAL</a:t>
            </a: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A8AB3CE9-E5CA-B179-A830-65DDB91CFBE7}"/>
              </a:ext>
            </a:extLst>
          </p:cNvPr>
          <p:cNvSpPr/>
          <p:nvPr/>
        </p:nvSpPr>
        <p:spPr>
          <a:xfrm>
            <a:off x="2151776" y="3848450"/>
            <a:ext cx="3024231" cy="1895911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NUMERICAL</a:t>
            </a: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C91B5D5B-7289-8D9B-9AB8-176238AD2579}"/>
              </a:ext>
            </a:extLst>
          </p:cNvPr>
          <p:cNvSpPr/>
          <p:nvPr/>
        </p:nvSpPr>
        <p:spPr>
          <a:xfrm>
            <a:off x="5447950" y="3848450"/>
            <a:ext cx="3024231" cy="1895911"/>
          </a:xfrm>
          <a:prstGeom prst="round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CATEGORICAL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F90E54FD-7705-2467-2784-A92DB1C2EE85}"/>
              </a:ext>
            </a:extLst>
          </p:cNvPr>
          <p:cNvSpPr/>
          <p:nvPr/>
        </p:nvSpPr>
        <p:spPr>
          <a:xfrm>
            <a:off x="1963024" y="1551963"/>
            <a:ext cx="9118833" cy="2164360"/>
          </a:xfrm>
          <a:prstGeom prst="roundRect">
            <a:avLst/>
          </a:prstGeom>
          <a:noFill/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5360BD4B-FC2B-7FC0-8C49-068A80BA2E3B}"/>
              </a:ext>
            </a:extLst>
          </p:cNvPr>
          <p:cNvSpPr/>
          <p:nvPr/>
        </p:nvSpPr>
        <p:spPr>
          <a:xfrm>
            <a:off x="1963024" y="3714225"/>
            <a:ext cx="9118833" cy="2164360"/>
          </a:xfrm>
          <a:prstGeom prst="roundRect">
            <a:avLst/>
          </a:prstGeom>
          <a:noFill/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338E94F-DDB9-A34E-2C7C-07BBE5B0300E}"/>
              </a:ext>
            </a:extLst>
          </p:cNvPr>
          <p:cNvSpPr txBox="1"/>
          <p:nvPr/>
        </p:nvSpPr>
        <p:spPr>
          <a:xfrm>
            <a:off x="10118871" y="1587390"/>
            <a:ext cx="908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70%</a:t>
            </a:r>
            <a:endParaRPr lang="en-US" sz="1000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CA790A5-49FF-3CD2-F71D-4BD03AA41241}"/>
              </a:ext>
            </a:extLst>
          </p:cNvPr>
          <p:cNvSpPr txBox="1"/>
          <p:nvPr/>
        </p:nvSpPr>
        <p:spPr>
          <a:xfrm>
            <a:off x="10118871" y="3753802"/>
            <a:ext cx="908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30%</a:t>
            </a:r>
            <a:endParaRPr lang="en-US" sz="1000" b="1" dirty="0"/>
          </a:p>
        </p:txBody>
      </p:sp>
      <p:pic>
        <p:nvPicPr>
          <p:cNvPr id="4" name="Gráfico 3" descr="Regla con relleno sólido">
            <a:extLst>
              <a:ext uri="{FF2B5EF4-FFF2-40B4-BE49-F238E27FC236}">
                <a16:creationId xmlns:a16="http://schemas.microsoft.com/office/drawing/2014/main" id="{8F9334A9-16D4-3C1C-3297-81571C515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4183" y="1719745"/>
            <a:ext cx="544235" cy="544235"/>
          </a:xfrm>
          <a:prstGeom prst="rect">
            <a:avLst/>
          </a:prstGeom>
        </p:spPr>
      </p:pic>
      <p:pic>
        <p:nvPicPr>
          <p:cNvPr id="17" name="Gráfico 16" descr="Regla con relleno sólido">
            <a:extLst>
              <a:ext uri="{FF2B5EF4-FFF2-40B4-BE49-F238E27FC236}">
                <a16:creationId xmlns:a16="http://schemas.microsoft.com/office/drawing/2014/main" id="{22F4F467-BABE-36CF-3446-D30CCDE38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3119" y="3981101"/>
            <a:ext cx="544235" cy="544235"/>
          </a:xfrm>
          <a:prstGeom prst="rect">
            <a:avLst/>
          </a:prstGeom>
        </p:spPr>
      </p:pic>
      <p:pic>
        <p:nvPicPr>
          <p:cNvPr id="21" name="Gráfico 20" descr="Regla con relleno sólido">
            <a:extLst>
              <a:ext uri="{FF2B5EF4-FFF2-40B4-BE49-F238E27FC236}">
                <a16:creationId xmlns:a16="http://schemas.microsoft.com/office/drawing/2014/main" id="{994C9AAB-834C-1AAD-E9C3-99D828A34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6818" y="298433"/>
            <a:ext cx="914400" cy="914400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9E68E2C4-E284-6E64-BD59-A1A1C1BFC53D}"/>
              </a:ext>
            </a:extLst>
          </p:cNvPr>
          <p:cNvSpPr txBox="1"/>
          <p:nvPr/>
        </p:nvSpPr>
        <p:spPr>
          <a:xfrm>
            <a:off x="7955283" y="727763"/>
            <a:ext cx="2592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SCALER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183D76C-244F-F015-7EC2-593C0B03FB41}"/>
              </a:ext>
            </a:extLst>
          </p:cNvPr>
          <p:cNvSpPr txBox="1"/>
          <p:nvPr/>
        </p:nvSpPr>
        <p:spPr>
          <a:xfrm>
            <a:off x="5363084" y="732471"/>
            <a:ext cx="2592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ENCODER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24" name="Gráfico 23" descr="Diagrama de flujo con relleno sólido">
            <a:extLst>
              <a:ext uri="{FF2B5EF4-FFF2-40B4-BE49-F238E27FC236}">
                <a16:creationId xmlns:a16="http://schemas.microsoft.com/office/drawing/2014/main" id="{B4B07677-2255-1570-B71E-0CE75F923B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7941" y="415781"/>
            <a:ext cx="914400" cy="914400"/>
          </a:xfrm>
          <a:prstGeom prst="rect">
            <a:avLst/>
          </a:prstGeom>
        </p:spPr>
      </p:pic>
      <p:pic>
        <p:nvPicPr>
          <p:cNvPr id="25" name="Gráfico 24" descr="Diagrama de flujo con relleno sólido">
            <a:extLst>
              <a:ext uri="{FF2B5EF4-FFF2-40B4-BE49-F238E27FC236}">
                <a16:creationId xmlns:a16="http://schemas.microsoft.com/office/drawing/2014/main" id="{3C695ECB-8B09-74E9-57B1-20EF3D2358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98044" y="1661729"/>
            <a:ext cx="663174" cy="663174"/>
          </a:xfrm>
          <a:prstGeom prst="rect">
            <a:avLst/>
          </a:prstGeom>
        </p:spPr>
      </p:pic>
      <p:pic>
        <p:nvPicPr>
          <p:cNvPr id="26" name="Gráfico 25" descr="Diagrama de flujo con relleno sólido">
            <a:extLst>
              <a:ext uri="{FF2B5EF4-FFF2-40B4-BE49-F238E27FC236}">
                <a16:creationId xmlns:a16="http://schemas.microsoft.com/office/drawing/2014/main" id="{30235CFE-90C8-4EB7-CC7A-2B5D33B6CB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09749" y="3865184"/>
            <a:ext cx="663174" cy="66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72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5360BD4B-FC2B-7FC0-8C49-068A80BA2E3B}"/>
              </a:ext>
            </a:extLst>
          </p:cNvPr>
          <p:cNvSpPr/>
          <p:nvPr/>
        </p:nvSpPr>
        <p:spPr>
          <a:xfrm>
            <a:off x="1963024" y="3714225"/>
            <a:ext cx="9118833" cy="2164360"/>
          </a:xfrm>
          <a:prstGeom prst="roundRect">
            <a:avLst/>
          </a:prstGeom>
          <a:solidFill>
            <a:srgbClr val="00B050"/>
          </a:solidFill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F90E54FD-7705-2467-2784-A92DB1C2EE85}"/>
              </a:ext>
            </a:extLst>
          </p:cNvPr>
          <p:cNvSpPr/>
          <p:nvPr/>
        </p:nvSpPr>
        <p:spPr>
          <a:xfrm>
            <a:off x="1963024" y="1551963"/>
            <a:ext cx="9118833" cy="2164360"/>
          </a:xfrm>
          <a:prstGeom prst="roundRect">
            <a:avLst/>
          </a:prstGeom>
          <a:solidFill>
            <a:srgbClr val="00B050"/>
          </a:solidFill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A0089D-5EE8-254D-6FCF-4E47520E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&amp; Test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015D5CFA-C90B-DC9B-EB85-CCEF2EEFC73F}"/>
              </a:ext>
            </a:extLst>
          </p:cNvPr>
          <p:cNvSpPr/>
          <p:nvPr/>
        </p:nvSpPr>
        <p:spPr>
          <a:xfrm>
            <a:off x="2151776" y="1644243"/>
            <a:ext cx="3024231" cy="1895911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0160928-5F4F-D425-A28B-A328D49E200A}"/>
              </a:ext>
            </a:extLst>
          </p:cNvPr>
          <p:cNvSpPr txBox="1"/>
          <p:nvPr/>
        </p:nvSpPr>
        <p:spPr>
          <a:xfrm>
            <a:off x="8744124" y="2197645"/>
            <a:ext cx="259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TRAIN</a:t>
            </a:r>
            <a:endParaRPr lang="en-U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CED56FB-08FC-FFD9-1F4A-789896E4F202}"/>
              </a:ext>
            </a:extLst>
          </p:cNvPr>
          <p:cNvSpPr txBox="1"/>
          <p:nvPr/>
        </p:nvSpPr>
        <p:spPr>
          <a:xfrm>
            <a:off x="8744124" y="4364101"/>
            <a:ext cx="259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TEST</a:t>
            </a:r>
            <a:endParaRPr lang="en-US" b="1" dirty="0"/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72F528C7-FAFB-1A0E-395B-B974E6782BC3}"/>
              </a:ext>
            </a:extLst>
          </p:cNvPr>
          <p:cNvSpPr/>
          <p:nvPr/>
        </p:nvSpPr>
        <p:spPr>
          <a:xfrm>
            <a:off x="5447950" y="1644243"/>
            <a:ext cx="3024231" cy="1895911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CATEGORICAL</a:t>
            </a: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A8AB3CE9-E5CA-B179-A830-65DDB91CFBE7}"/>
              </a:ext>
            </a:extLst>
          </p:cNvPr>
          <p:cNvSpPr/>
          <p:nvPr/>
        </p:nvSpPr>
        <p:spPr>
          <a:xfrm>
            <a:off x="2151776" y="3848450"/>
            <a:ext cx="3024231" cy="1895911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NUMERICAL</a:t>
            </a: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C91B5D5B-7289-8D9B-9AB8-176238AD2579}"/>
              </a:ext>
            </a:extLst>
          </p:cNvPr>
          <p:cNvSpPr/>
          <p:nvPr/>
        </p:nvSpPr>
        <p:spPr>
          <a:xfrm>
            <a:off x="5447950" y="3848450"/>
            <a:ext cx="3024231" cy="1895911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CATEGORICAL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338E94F-DDB9-A34E-2C7C-07BBE5B0300E}"/>
              </a:ext>
            </a:extLst>
          </p:cNvPr>
          <p:cNvSpPr txBox="1"/>
          <p:nvPr/>
        </p:nvSpPr>
        <p:spPr>
          <a:xfrm>
            <a:off x="10118871" y="1587390"/>
            <a:ext cx="908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70%</a:t>
            </a:r>
            <a:endParaRPr lang="en-US" sz="1000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CA790A5-49FF-3CD2-F71D-4BD03AA41241}"/>
              </a:ext>
            </a:extLst>
          </p:cNvPr>
          <p:cNvSpPr txBox="1"/>
          <p:nvPr/>
        </p:nvSpPr>
        <p:spPr>
          <a:xfrm>
            <a:off x="10118871" y="3753802"/>
            <a:ext cx="908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30%</a:t>
            </a:r>
            <a:endParaRPr lang="en-US" sz="1000" b="1" dirty="0"/>
          </a:p>
        </p:txBody>
      </p:sp>
      <p:pic>
        <p:nvPicPr>
          <p:cNvPr id="4" name="Gráfico 3" descr="Regla con relleno sólido">
            <a:extLst>
              <a:ext uri="{FF2B5EF4-FFF2-40B4-BE49-F238E27FC236}">
                <a16:creationId xmlns:a16="http://schemas.microsoft.com/office/drawing/2014/main" id="{8F9334A9-16D4-3C1C-3297-81571C515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4183" y="1719745"/>
            <a:ext cx="544235" cy="544235"/>
          </a:xfrm>
          <a:prstGeom prst="rect">
            <a:avLst/>
          </a:prstGeom>
        </p:spPr>
      </p:pic>
      <p:pic>
        <p:nvPicPr>
          <p:cNvPr id="17" name="Gráfico 16" descr="Regla con relleno sólido">
            <a:extLst>
              <a:ext uri="{FF2B5EF4-FFF2-40B4-BE49-F238E27FC236}">
                <a16:creationId xmlns:a16="http://schemas.microsoft.com/office/drawing/2014/main" id="{22F4F467-BABE-36CF-3446-D30CCDE38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3119" y="3981101"/>
            <a:ext cx="544235" cy="544235"/>
          </a:xfrm>
          <a:prstGeom prst="rect">
            <a:avLst/>
          </a:prstGeom>
        </p:spPr>
      </p:pic>
      <p:pic>
        <p:nvPicPr>
          <p:cNvPr id="21" name="Gráfico 20" descr="Regla con relleno sólido">
            <a:extLst>
              <a:ext uri="{FF2B5EF4-FFF2-40B4-BE49-F238E27FC236}">
                <a16:creationId xmlns:a16="http://schemas.microsoft.com/office/drawing/2014/main" id="{994C9AAB-834C-1AAD-E9C3-99D828A34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6818" y="298433"/>
            <a:ext cx="914400" cy="914400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9E68E2C4-E284-6E64-BD59-A1A1C1BFC53D}"/>
              </a:ext>
            </a:extLst>
          </p:cNvPr>
          <p:cNvSpPr txBox="1"/>
          <p:nvPr/>
        </p:nvSpPr>
        <p:spPr>
          <a:xfrm>
            <a:off x="7955283" y="727763"/>
            <a:ext cx="2592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SCALER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183D76C-244F-F015-7EC2-593C0B03FB41}"/>
              </a:ext>
            </a:extLst>
          </p:cNvPr>
          <p:cNvSpPr txBox="1"/>
          <p:nvPr/>
        </p:nvSpPr>
        <p:spPr>
          <a:xfrm>
            <a:off x="5363084" y="732471"/>
            <a:ext cx="2592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ENCODER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24" name="Gráfico 23" descr="Diagrama de flujo con relleno sólido">
            <a:extLst>
              <a:ext uri="{FF2B5EF4-FFF2-40B4-BE49-F238E27FC236}">
                <a16:creationId xmlns:a16="http://schemas.microsoft.com/office/drawing/2014/main" id="{B4B07677-2255-1570-B71E-0CE75F923B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7941" y="415781"/>
            <a:ext cx="914400" cy="914400"/>
          </a:xfrm>
          <a:prstGeom prst="rect">
            <a:avLst/>
          </a:prstGeom>
        </p:spPr>
      </p:pic>
      <p:pic>
        <p:nvPicPr>
          <p:cNvPr id="25" name="Gráfico 24" descr="Diagrama de flujo con relleno sólido">
            <a:extLst>
              <a:ext uri="{FF2B5EF4-FFF2-40B4-BE49-F238E27FC236}">
                <a16:creationId xmlns:a16="http://schemas.microsoft.com/office/drawing/2014/main" id="{3C695ECB-8B09-74E9-57B1-20EF3D2358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98044" y="1661729"/>
            <a:ext cx="663174" cy="663174"/>
          </a:xfrm>
          <a:prstGeom prst="rect">
            <a:avLst/>
          </a:prstGeom>
        </p:spPr>
      </p:pic>
      <p:pic>
        <p:nvPicPr>
          <p:cNvPr id="26" name="Gráfico 25" descr="Diagrama de flujo con relleno sólido">
            <a:extLst>
              <a:ext uri="{FF2B5EF4-FFF2-40B4-BE49-F238E27FC236}">
                <a16:creationId xmlns:a16="http://schemas.microsoft.com/office/drawing/2014/main" id="{30235CFE-90C8-4EB7-CC7A-2B5D33B6CB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09749" y="3865184"/>
            <a:ext cx="663174" cy="663174"/>
          </a:xfrm>
          <a:prstGeom prst="rect">
            <a:avLst/>
          </a:prstGeom>
        </p:spPr>
      </p:pic>
      <p:pic>
        <p:nvPicPr>
          <p:cNvPr id="6" name="Gráfico 5" descr="Regla con relleno sólido">
            <a:extLst>
              <a:ext uri="{FF2B5EF4-FFF2-40B4-BE49-F238E27FC236}">
                <a16:creationId xmlns:a16="http://schemas.microsoft.com/office/drawing/2014/main" id="{B700AE01-BA9D-2506-DEE0-577600C77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1318" y="3779684"/>
            <a:ext cx="634862" cy="634862"/>
          </a:xfrm>
          <a:prstGeom prst="rect">
            <a:avLst/>
          </a:prstGeom>
        </p:spPr>
      </p:pic>
      <p:pic>
        <p:nvPicPr>
          <p:cNvPr id="15" name="Gráfico 14" descr="Regla con relleno sólido">
            <a:extLst>
              <a:ext uri="{FF2B5EF4-FFF2-40B4-BE49-F238E27FC236}">
                <a16:creationId xmlns:a16="http://schemas.microsoft.com/office/drawing/2014/main" id="{F022150D-7F6E-B2AD-A39F-8A4527F17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1563" y="1602297"/>
            <a:ext cx="634862" cy="63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23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5360BD4B-FC2B-7FC0-8C49-068A80BA2E3B}"/>
              </a:ext>
            </a:extLst>
          </p:cNvPr>
          <p:cNvSpPr/>
          <p:nvPr/>
        </p:nvSpPr>
        <p:spPr>
          <a:xfrm>
            <a:off x="1963024" y="3714225"/>
            <a:ext cx="9118833" cy="2164360"/>
          </a:xfrm>
          <a:prstGeom prst="roundRect">
            <a:avLst/>
          </a:prstGeom>
          <a:solidFill>
            <a:srgbClr val="00B050"/>
          </a:solidFill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F90E54FD-7705-2467-2784-A92DB1C2EE85}"/>
              </a:ext>
            </a:extLst>
          </p:cNvPr>
          <p:cNvSpPr/>
          <p:nvPr/>
        </p:nvSpPr>
        <p:spPr>
          <a:xfrm>
            <a:off x="1963024" y="1551963"/>
            <a:ext cx="9118833" cy="2164360"/>
          </a:xfrm>
          <a:prstGeom prst="roundRect">
            <a:avLst/>
          </a:prstGeom>
          <a:solidFill>
            <a:srgbClr val="00B050"/>
          </a:solidFill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A0089D-5EE8-254D-6FCF-4E47520E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&amp; Test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015D5CFA-C90B-DC9B-EB85-CCEF2EEFC73F}"/>
              </a:ext>
            </a:extLst>
          </p:cNvPr>
          <p:cNvSpPr/>
          <p:nvPr/>
        </p:nvSpPr>
        <p:spPr>
          <a:xfrm>
            <a:off x="2151776" y="1644243"/>
            <a:ext cx="3024231" cy="1895911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0160928-5F4F-D425-A28B-A328D49E200A}"/>
              </a:ext>
            </a:extLst>
          </p:cNvPr>
          <p:cNvSpPr txBox="1"/>
          <p:nvPr/>
        </p:nvSpPr>
        <p:spPr>
          <a:xfrm>
            <a:off x="8744124" y="2197645"/>
            <a:ext cx="259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TRAIN</a:t>
            </a:r>
            <a:endParaRPr lang="en-U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CED56FB-08FC-FFD9-1F4A-789896E4F202}"/>
              </a:ext>
            </a:extLst>
          </p:cNvPr>
          <p:cNvSpPr txBox="1"/>
          <p:nvPr/>
        </p:nvSpPr>
        <p:spPr>
          <a:xfrm>
            <a:off x="8744124" y="4364101"/>
            <a:ext cx="259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TEST</a:t>
            </a:r>
            <a:endParaRPr lang="en-US" b="1" dirty="0"/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72F528C7-FAFB-1A0E-395B-B974E6782BC3}"/>
              </a:ext>
            </a:extLst>
          </p:cNvPr>
          <p:cNvSpPr/>
          <p:nvPr/>
        </p:nvSpPr>
        <p:spPr>
          <a:xfrm>
            <a:off x="5447950" y="1644243"/>
            <a:ext cx="3024231" cy="1895911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CATEGORICAL</a:t>
            </a: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A8AB3CE9-E5CA-B179-A830-65DDB91CFBE7}"/>
              </a:ext>
            </a:extLst>
          </p:cNvPr>
          <p:cNvSpPr/>
          <p:nvPr/>
        </p:nvSpPr>
        <p:spPr>
          <a:xfrm>
            <a:off x="2151776" y="3848450"/>
            <a:ext cx="3024231" cy="1895911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NUMERICAL</a:t>
            </a: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C91B5D5B-7289-8D9B-9AB8-176238AD2579}"/>
              </a:ext>
            </a:extLst>
          </p:cNvPr>
          <p:cNvSpPr/>
          <p:nvPr/>
        </p:nvSpPr>
        <p:spPr>
          <a:xfrm>
            <a:off x="5447950" y="3848450"/>
            <a:ext cx="3024231" cy="1895911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CATEGORICAL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338E94F-DDB9-A34E-2C7C-07BBE5B0300E}"/>
              </a:ext>
            </a:extLst>
          </p:cNvPr>
          <p:cNvSpPr txBox="1"/>
          <p:nvPr/>
        </p:nvSpPr>
        <p:spPr>
          <a:xfrm>
            <a:off x="10118871" y="1587390"/>
            <a:ext cx="908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70%</a:t>
            </a:r>
            <a:endParaRPr lang="en-US" sz="1000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CA790A5-49FF-3CD2-F71D-4BD03AA41241}"/>
              </a:ext>
            </a:extLst>
          </p:cNvPr>
          <p:cNvSpPr txBox="1"/>
          <p:nvPr/>
        </p:nvSpPr>
        <p:spPr>
          <a:xfrm>
            <a:off x="10118871" y="3753802"/>
            <a:ext cx="908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30%</a:t>
            </a:r>
            <a:endParaRPr lang="en-US" sz="1000" b="1" dirty="0"/>
          </a:p>
        </p:txBody>
      </p:sp>
      <p:pic>
        <p:nvPicPr>
          <p:cNvPr id="4" name="Gráfico 3" descr="Regla con relleno sólido">
            <a:extLst>
              <a:ext uri="{FF2B5EF4-FFF2-40B4-BE49-F238E27FC236}">
                <a16:creationId xmlns:a16="http://schemas.microsoft.com/office/drawing/2014/main" id="{8F9334A9-16D4-3C1C-3297-81571C515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4183" y="1719745"/>
            <a:ext cx="544235" cy="544235"/>
          </a:xfrm>
          <a:prstGeom prst="rect">
            <a:avLst/>
          </a:prstGeom>
        </p:spPr>
      </p:pic>
      <p:pic>
        <p:nvPicPr>
          <p:cNvPr id="17" name="Gráfico 16" descr="Regla con relleno sólido">
            <a:extLst>
              <a:ext uri="{FF2B5EF4-FFF2-40B4-BE49-F238E27FC236}">
                <a16:creationId xmlns:a16="http://schemas.microsoft.com/office/drawing/2014/main" id="{22F4F467-BABE-36CF-3446-D30CCDE38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3119" y="3981101"/>
            <a:ext cx="544235" cy="544235"/>
          </a:xfrm>
          <a:prstGeom prst="rect">
            <a:avLst/>
          </a:prstGeom>
        </p:spPr>
      </p:pic>
      <p:pic>
        <p:nvPicPr>
          <p:cNvPr id="21" name="Gráfico 20" descr="Regla con relleno sólido">
            <a:extLst>
              <a:ext uri="{FF2B5EF4-FFF2-40B4-BE49-F238E27FC236}">
                <a16:creationId xmlns:a16="http://schemas.microsoft.com/office/drawing/2014/main" id="{994C9AAB-834C-1AAD-E9C3-99D828A34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6818" y="298433"/>
            <a:ext cx="914400" cy="914400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9E68E2C4-E284-6E64-BD59-A1A1C1BFC53D}"/>
              </a:ext>
            </a:extLst>
          </p:cNvPr>
          <p:cNvSpPr txBox="1"/>
          <p:nvPr/>
        </p:nvSpPr>
        <p:spPr>
          <a:xfrm>
            <a:off x="7955283" y="727763"/>
            <a:ext cx="2592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SCALER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183D76C-244F-F015-7EC2-593C0B03FB41}"/>
              </a:ext>
            </a:extLst>
          </p:cNvPr>
          <p:cNvSpPr txBox="1"/>
          <p:nvPr/>
        </p:nvSpPr>
        <p:spPr>
          <a:xfrm>
            <a:off x="5363084" y="732471"/>
            <a:ext cx="2592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ENCODER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24" name="Gráfico 23" descr="Diagrama de flujo con relleno sólido">
            <a:extLst>
              <a:ext uri="{FF2B5EF4-FFF2-40B4-BE49-F238E27FC236}">
                <a16:creationId xmlns:a16="http://schemas.microsoft.com/office/drawing/2014/main" id="{B4B07677-2255-1570-B71E-0CE75F923B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7941" y="415781"/>
            <a:ext cx="914400" cy="914400"/>
          </a:xfrm>
          <a:prstGeom prst="rect">
            <a:avLst/>
          </a:prstGeom>
        </p:spPr>
      </p:pic>
      <p:pic>
        <p:nvPicPr>
          <p:cNvPr id="25" name="Gráfico 24" descr="Diagrama de flujo con relleno sólido">
            <a:extLst>
              <a:ext uri="{FF2B5EF4-FFF2-40B4-BE49-F238E27FC236}">
                <a16:creationId xmlns:a16="http://schemas.microsoft.com/office/drawing/2014/main" id="{3C695ECB-8B09-74E9-57B1-20EF3D2358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98044" y="1661729"/>
            <a:ext cx="663174" cy="663174"/>
          </a:xfrm>
          <a:prstGeom prst="rect">
            <a:avLst/>
          </a:prstGeom>
        </p:spPr>
      </p:pic>
      <p:pic>
        <p:nvPicPr>
          <p:cNvPr id="26" name="Gráfico 25" descr="Diagrama de flujo con relleno sólido">
            <a:extLst>
              <a:ext uri="{FF2B5EF4-FFF2-40B4-BE49-F238E27FC236}">
                <a16:creationId xmlns:a16="http://schemas.microsoft.com/office/drawing/2014/main" id="{30235CFE-90C8-4EB7-CC7A-2B5D33B6CB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09749" y="3865184"/>
            <a:ext cx="663174" cy="663174"/>
          </a:xfrm>
          <a:prstGeom prst="rect">
            <a:avLst/>
          </a:prstGeom>
        </p:spPr>
      </p:pic>
      <p:pic>
        <p:nvPicPr>
          <p:cNvPr id="6" name="Gráfico 5" descr="Regla con relleno sólido">
            <a:extLst>
              <a:ext uri="{FF2B5EF4-FFF2-40B4-BE49-F238E27FC236}">
                <a16:creationId xmlns:a16="http://schemas.microsoft.com/office/drawing/2014/main" id="{B700AE01-BA9D-2506-DEE0-577600C77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1318" y="3779684"/>
            <a:ext cx="634862" cy="634862"/>
          </a:xfrm>
          <a:prstGeom prst="rect">
            <a:avLst/>
          </a:prstGeom>
        </p:spPr>
      </p:pic>
      <p:pic>
        <p:nvPicPr>
          <p:cNvPr id="15" name="Gráfico 14" descr="Regla con relleno sólido">
            <a:extLst>
              <a:ext uri="{FF2B5EF4-FFF2-40B4-BE49-F238E27FC236}">
                <a16:creationId xmlns:a16="http://schemas.microsoft.com/office/drawing/2014/main" id="{F022150D-7F6E-B2AD-A39F-8A4527F17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1563" y="1602297"/>
            <a:ext cx="634862" cy="634862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5BF5C657-A00D-33DE-B0CD-06CC427C2431}"/>
              </a:ext>
            </a:extLst>
          </p:cNvPr>
          <p:cNvSpPr txBox="1"/>
          <p:nvPr/>
        </p:nvSpPr>
        <p:spPr>
          <a:xfrm>
            <a:off x="10438824" y="511290"/>
            <a:ext cx="1669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OVER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SAMPLING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8" name="Gráfico 17" descr="Alteraciones y sastrería con relleno sólido">
            <a:extLst>
              <a:ext uri="{FF2B5EF4-FFF2-40B4-BE49-F238E27FC236}">
                <a16:creationId xmlns:a16="http://schemas.microsoft.com/office/drawing/2014/main" id="{75823C3E-897C-9D8D-1ACD-6430B31C10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75689" y="4780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29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5360BD4B-FC2B-7FC0-8C49-068A80BA2E3B}"/>
              </a:ext>
            </a:extLst>
          </p:cNvPr>
          <p:cNvSpPr/>
          <p:nvPr/>
        </p:nvSpPr>
        <p:spPr>
          <a:xfrm>
            <a:off x="1963024" y="3714225"/>
            <a:ext cx="9118833" cy="216436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F90E54FD-7705-2467-2784-A92DB1C2EE85}"/>
              </a:ext>
            </a:extLst>
          </p:cNvPr>
          <p:cNvSpPr/>
          <p:nvPr/>
        </p:nvSpPr>
        <p:spPr>
          <a:xfrm>
            <a:off x="1963024" y="1551963"/>
            <a:ext cx="9118833" cy="216436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A0089D-5EE8-254D-6FCF-4E47520E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&amp; Test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015D5CFA-C90B-DC9B-EB85-CCEF2EEFC73F}"/>
              </a:ext>
            </a:extLst>
          </p:cNvPr>
          <p:cNvSpPr/>
          <p:nvPr/>
        </p:nvSpPr>
        <p:spPr>
          <a:xfrm>
            <a:off x="2151776" y="1644243"/>
            <a:ext cx="3024231" cy="18959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0160928-5F4F-D425-A28B-A328D49E200A}"/>
              </a:ext>
            </a:extLst>
          </p:cNvPr>
          <p:cNvSpPr txBox="1"/>
          <p:nvPr/>
        </p:nvSpPr>
        <p:spPr>
          <a:xfrm>
            <a:off x="8744124" y="2197645"/>
            <a:ext cx="259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TRAIN</a:t>
            </a:r>
            <a:endParaRPr lang="en-U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CED56FB-08FC-FFD9-1F4A-789896E4F202}"/>
              </a:ext>
            </a:extLst>
          </p:cNvPr>
          <p:cNvSpPr txBox="1"/>
          <p:nvPr/>
        </p:nvSpPr>
        <p:spPr>
          <a:xfrm>
            <a:off x="8744124" y="4364101"/>
            <a:ext cx="259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TEST</a:t>
            </a:r>
            <a:endParaRPr lang="en-US" b="1" dirty="0"/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72F528C7-FAFB-1A0E-395B-B974E6782BC3}"/>
              </a:ext>
            </a:extLst>
          </p:cNvPr>
          <p:cNvSpPr/>
          <p:nvPr/>
        </p:nvSpPr>
        <p:spPr>
          <a:xfrm>
            <a:off x="5447950" y="1644243"/>
            <a:ext cx="3024231" cy="18959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CATEGORICAL</a:t>
            </a: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A8AB3CE9-E5CA-B179-A830-65DDB91CFBE7}"/>
              </a:ext>
            </a:extLst>
          </p:cNvPr>
          <p:cNvSpPr/>
          <p:nvPr/>
        </p:nvSpPr>
        <p:spPr>
          <a:xfrm>
            <a:off x="2151776" y="3848450"/>
            <a:ext cx="3024231" cy="18959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NUMERICAL</a:t>
            </a: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C91B5D5B-7289-8D9B-9AB8-176238AD2579}"/>
              </a:ext>
            </a:extLst>
          </p:cNvPr>
          <p:cNvSpPr/>
          <p:nvPr/>
        </p:nvSpPr>
        <p:spPr>
          <a:xfrm>
            <a:off x="5447950" y="3848450"/>
            <a:ext cx="3024231" cy="18959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CATEGORICAL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338E94F-DDB9-A34E-2C7C-07BBE5B0300E}"/>
              </a:ext>
            </a:extLst>
          </p:cNvPr>
          <p:cNvSpPr txBox="1"/>
          <p:nvPr/>
        </p:nvSpPr>
        <p:spPr>
          <a:xfrm>
            <a:off x="10118871" y="1587390"/>
            <a:ext cx="908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70%</a:t>
            </a:r>
            <a:endParaRPr lang="en-US" sz="1000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CA790A5-49FF-3CD2-F71D-4BD03AA41241}"/>
              </a:ext>
            </a:extLst>
          </p:cNvPr>
          <p:cNvSpPr txBox="1"/>
          <p:nvPr/>
        </p:nvSpPr>
        <p:spPr>
          <a:xfrm>
            <a:off x="10118871" y="3753802"/>
            <a:ext cx="908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30%</a:t>
            </a:r>
            <a:endParaRPr lang="en-US" sz="1000" b="1" dirty="0"/>
          </a:p>
        </p:txBody>
      </p:sp>
      <p:pic>
        <p:nvPicPr>
          <p:cNvPr id="4" name="Gráfico 3" descr="Regla con relleno sólido">
            <a:extLst>
              <a:ext uri="{FF2B5EF4-FFF2-40B4-BE49-F238E27FC236}">
                <a16:creationId xmlns:a16="http://schemas.microsoft.com/office/drawing/2014/main" id="{8F9334A9-16D4-3C1C-3297-81571C515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4183" y="1719745"/>
            <a:ext cx="544235" cy="544235"/>
          </a:xfrm>
          <a:prstGeom prst="rect">
            <a:avLst/>
          </a:prstGeom>
        </p:spPr>
      </p:pic>
      <p:pic>
        <p:nvPicPr>
          <p:cNvPr id="17" name="Gráfico 16" descr="Regla con relleno sólido">
            <a:extLst>
              <a:ext uri="{FF2B5EF4-FFF2-40B4-BE49-F238E27FC236}">
                <a16:creationId xmlns:a16="http://schemas.microsoft.com/office/drawing/2014/main" id="{22F4F467-BABE-36CF-3446-D30CCDE38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3119" y="3981101"/>
            <a:ext cx="544235" cy="544235"/>
          </a:xfrm>
          <a:prstGeom prst="rect">
            <a:avLst/>
          </a:prstGeom>
        </p:spPr>
      </p:pic>
      <p:pic>
        <p:nvPicPr>
          <p:cNvPr id="21" name="Gráfico 20" descr="Regla con relleno sólido">
            <a:extLst>
              <a:ext uri="{FF2B5EF4-FFF2-40B4-BE49-F238E27FC236}">
                <a16:creationId xmlns:a16="http://schemas.microsoft.com/office/drawing/2014/main" id="{994C9AAB-834C-1AAD-E9C3-99D828A34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6818" y="298433"/>
            <a:ext cx="914400" cy="914400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9E68E2C4-E284-6E64-BD59-A1A1C1BFC53D}"/>
              </a:ext>
            </a:extLst>
          </p:cNvPr>
          <p:cNvSpPr txBox="1"/>
          <p:nvPr/>
        </p:nvSpPr>
        <p:spPr>
          <a:xfrm>
            <a:off x="7955283" y="727763"/>
            <a:ext cx="2592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SCALER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183D76C-244F-F015-7EC2-593C0B03FB41}"/>
              </a:ext>
            </a:extLst>
          </p:cNvPr>
          <p:cNvSpPr txBox="1"/>
          <p:nvPr/>
        </p:nvSpPr>
        <p:spPr>
          <a:xfrm>
            <a:off x="5363084" y="732471"/>
            <a:ext cx="2592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ENCODER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24" name="Gráfico 23" descr="Diagrama de flujo con relleno sólido">
            <a:extLst>
              <a:ext uri="{FF2B5EF4-FFF2-40B4-BE49-F238E27FC236}">
                <a16:creationId xmlns:a16="http://schemas.microsoft.com/office/drawing/2014/main" id="{B4B07677-2255-1570-B71E-0CE75F923B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7941" y="415781"/>
            <a:ext cx="914400" cy="914400"/>
          </a:xfrm>
          <a:prstGeom prst="rect">
            <a:avLst/>
          </a:prstGeom>
        </p:spPr>
      </p:pic>
      <p:pic>
        <p:nvPicPr>
          <p:cNvPr id="25" name="Gráfico 24" descr="Diagrama de flujo con relleno sólido">
            <a:extLst>
              <a:ext uri="{FF2B5EF4-FFF2-40B4-BE49-F238E27FC236}">
                <a16:creationId xmlns:a16="http://schemas.microsoft.com/office/drawing/2014/main" id="{3C695ECB-8B09-74E9-57B1-20EF3D2358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98044" y="1661729"/>
            <a:ext cx="663174" cy="663174"/>
          </a:xfrm>
          <a:prstGeom prst="rect">
            <a:avLst/>
          </a:prstGeom>
        </p:spPr>
      </p:pic>
      <p:pic>
        <p:nvPicPr>
          <p:cNvPr id="26" name="Gráfico 25" descr="Diagrama de flujo con relleno sólido">
            <a:extLst>
              <a:ext uri="{FF2B5EF4-FFF2-40B4-BE49-F238E27FC236}">
                <a16:creationId xmlns:a16="http://schemas.microsoft.com/office/drawing/2014/main" id="{30235CFE-90C8-4EB7-CC7A-2B5D33B6CB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09749" y="3865184"/>
            <a:ext cx="663174" cy="663174"/>
          </a:xfrm>
          <a:prstGeom prst="rect">
            <a:avLst/>
          </a:prstGeom>
        </p:spPr>
      </p:pic>
      <p:pic>
        <p:nvPicPr>
          <p:cNvPr id="6" name="Gráfico 5" descr="Regla con relleno sólido">
            <a:extLst>
              <a:ext uri="{FF2B5EF4-FFF2-40B4-BE49-F238E27FC236}">
                <a16:creationId xmlns:a16="http://schemas.microsoft.com/office/drawing/2014/main" id="{B700AE01-BA9D-2506-DEE0-577600C77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1318" y="3779684"/>
            <a:ext cx="634862" cy="634862"/>
          </a:xfrm>
          <a:prstGeom prst="rect">
            <a:avLst/>
          </a:prstGeom>
        </p:spPr>
      </p:pic>
      <p:pic>
        <p:nvPicPr>
          <p:cNvPr id="15" name="Gráfico 14" descr="Regla con relleno sólido">
            <a:extLst>
              <a:ext uri="{FF2B5EF4-FFF2-40B4-BE49-F238E27FC236}">
                <a16:creationId xmlns:a16="http://schemas.microsoft.com/office/drawing/2014/main" id="{F022150D-7F6E-B2AD-A39F-8A4527F17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1563" y="1602297"/>
            <a:ext cx="634862" cy="634862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2632A864-BE94-B079-87E1-384552C04E91}"/>
              </a:ext>
            </a:extLst>
          </p:cNvPr>
          <p:cNvSpPr txBox="1"/>
          <p:nvPr/>
        </p:nvSpPr>
        <p:spPr>
          <a:xfrm>
            <a:off x="10438824" y="511290"/>
            <a:ext cx="1669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OVER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SAMPLING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9" name="Gráfico 18" descr="Alteraciones y sastrería con relleno sólido">
            <a:extLst>
              <a:ext uri="{FF2B5EF4-FFF2-40B4-BE49-F238E27FC236}">
                <a16:creationId xmlns:a16="http://schemas.microsoft.com/office/drawing/2014/main" id="{6B7CDBFF-CC7C-5793-8E06-79C498EC0C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75689" y="478052"/>
            <a:ext cx="914400" cy="914400"/>
          </a:xfrm>
          <a:prstGeom prst="rect">
            <a:avLst/>
          </a:prstGeom>
        </p:spPr>
      </p:pic>
      <p:pic>
        <p:nvPicPr>
          <p:cNvPr id="20" name="Gráfico 19" descr="Alteraciones y sastrería con relleno sólido">
            <a:extLst>
              <a:ext uri="{FF2B5EF4-FFF2-40B4-BE49-F238E27FC236}">
                <a16:creationId xmlns:a16="http://schemas.microsoft.com/office/drawing/2014/main" id="{95381E74-6F0F-04A1-1C62-676F281E55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68649" y="1496820"/>
            <a:ext cx="914400" cy="914400"/>
          </a:xfrm>
          <a:prstGeom prst="rect">
            <a:avLst/>
          </a:prstGeom>
        </p:spPr>
      </p:pic>
      <p:pic>
        <p:nvPicPr>
          <p:cNvPr id="18" name="Gráfico 17" descr="Alteraciones y sastrería con relleno sólido">
            <a:extLst>
              <a:ext uri="{FF2B5EF4-FFF2-40B4-BE49-F238E27FC236}">
                <a16:creationId xmlns:a16="http://schemas.microsoft.com/office/drawing/2014/main" id="{6068D530-9AF1-A45F-BC13-AD6D5283D6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55641" y="36680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98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EAE7D-EFB3-3976-7783-3A656144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125" y="3246539"/>
            <a:ext cx="9941768" cy="2602134"/>
          </a:xfrm>
        </p:spPr>
        <p:txBody>
          <a:bodyPr>
            <a:normAutofit fontScale="90000"/>
          </a:bodyPr>
          <a:lstStyle/>
          <a:p>
            <a:r>
              <a:rPr lang="en-US" sz="9600" dirty="0"/>
              <a:t>Ml</a:t>
            </a:r>
            <a:br>
              <a:rPr lang="en-US" sz="9600" dirty="0"/>
            </a:br>
            <a:r>
              <a:rPr lang="en-US" sz="9600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22860809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559B6-74C5-15C2-E4AF-5FACD516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Naive-Bayes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131BA12-8C56-8B9F-951E-D607B7F7F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en-US" sz="3200" dirty="0"/>
              <a:t>Accuracy: 0.709</a:t>
            </a:r>
          </a:p>
          <a:p>
            <a:r>
              <a:rPr lang="en-US" sz="3200" dirty="0"/>
              <a:t>Area ROC: 0.79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640CC03-8945-7662-BFCE-49800DAFD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618" y="1361788"/>
            <a:ext cx="5354782" cy="413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93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559B6-74C5-15C2-E4AF-5FACD516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131BA12-8C56-8B9F-951E-D607B7F7F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en-US" sz="3200" dirty="0"/>
              <a:t>Accuracy: 0.797</a:t>
            </a:r>
          </a:p>
          <a:p>
            <a:r>
              <a:rPr lang="en-US" sz="3200" dirty="0"/>
              <a:t>Area ROC: 0.70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18AC304-5F2B-6D91-24F6-8086C55E9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309" y="1168536"/>
            <a:ext cx="5761182" cy="452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647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559B6-74C5-15C2-E4AF-5FACD516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131BA12-8C56-8B9F-951E-D607B7F7F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en-US" sz="3200" dirty="0"/>
              <a:t>Accuracy: 0.741</a:t>
            </a:r>
          </a:p>
          <a:p>
            <a:r>
              <a:rPr lang="en-US" sz="3200" dirty="0"/>
              <a:t>Area ROC: 0.71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D2AC25-722D-D8B0-6E96-1B3874AE4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20" y="1077566"/>
            <a:ext cx="6025026" cy="470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868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559B6-74C5-15C2-E4AF-5FACD516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(+grid search)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131BA12-8C56-8B9F-951E-D607B7F7F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en-US" sz="3200" dirty="0"/>
              <a:t>Accuracy: 0.866</a:t>
            </a:r>
          </a:p>
          <a:p>
            <a:r>
              <a:rPr lang="en-US" sz="3200" dirty="0"/>
              <a:t>Area ROC: 0.87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458B377-E0BA-A3C8-1EE3-AF3E6CDEA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256" y="1571301"/>
            <a:ext cx="5927436" cy="455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86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559B6-74C5-15C2-E4AF-5FACD516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(+grid search)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131BA12-8C56-8B9F-951E-D607B7F7F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5456" y="5611091"/>
            <a:ext cx="2738582" cy="946727"/>
          </a:xfrm>
        </p:spPr>
        <p:txBody>
          <a:bodyPr>
            <a:normAutofit/>
          </a:bodyPr>
          <a:lstStyle/>
          <a:p>
            <a:r>
              <a:rPr lang="en-US" dirty="0"/>
              <a:t>Accuracy: 0.92</a:t>
            </a:r>
          </a:p>
          <a:p>
            <a:r>
              <a:rPr lang="en-US" dirty="0"/>
              <a:t>Area ROC: 0.99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A3F6FA-164B-D16D-6DA9-911774C7F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083" y="2430269"/>
            <a:ext cx="3969327" cy="310499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83277DA-E732-A293-109F-CF46DCC39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876" y="2369079"/>
            <a:ext cx="3974831" cy="3104993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0A22476D-C3D5-0609-7B7E-DB630744C974}"/>
              </a:ext>
            </a:extLst>
          </p:cNvPr>
          <p:cNvSpPr txBox="1">
            <a:spLocks/>
          </p:cNvSpPr>
          <p:nvPr/>
        </p:nvSpPr>
        <p:spPr>
          <a:xfrm>
            <a:off x="7974000" y="5565602"/>
            <a:ext cx="2738582" cy="946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Accuracy: 0.87</a:t>
            </a:r>
          </a:p>
          <a:p>
            <a:r>
              <a:rPr lang="en-US" dirty="0"/>
              <a:t>Area ROC: 0.87</a:t>
            </a:r>
          </a:p>
        </p:txBody>
      </p:sp>
    </p:spTree>
    <p:extLst>
      <p:ext uri="{BB962C8B-B14F-4D97-AF65-F5344CB8AC3E}">
        <p14:creationId xmlns:p14="http://schemas.microsoft.com/office/powerpoint/2010/main" val="2662090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F7857-1B1D-519D-3985-B23724D0B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</a:t>
            </a:r>
            <a:br>
              <a:rPr lang="en-US" dirty="0"/>
            </a:br>
            <a:r>
              <a:rPr lang="en-US" dirty="0"/>
              <a:t>between</a:t>
            </a:r>
            <a:br>
              <a:rPr lang="en-US" dirty="0"/>
            </a:br>
            <a:r>
              <a:rPr lang="en-US" dirty="0"/>
              <a:t>variables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7C288A8-1B62-5541-28A4-D788F85F5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594" y="263851"/>
            <a:ext cx="6823944" cy="63302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86875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559B6-74C5-15C2-E4AF-5FACD516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(+grid search)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BF949BE-C7E9-CD06-50A1-8EB217B59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491" y="1553442"/>
            <a:ext cx="7772400" cy="482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991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559B6-74C5-15C2-E4AF-5FACD516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(RF + NB)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131BA12-8C56-8B9F-951E-D607B7F7F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en-US" sz="3200" dirty="0"/>
              <a:t>Accuracy: 0.843</a:t>
            </a:r>
          </a:p>
          <a:p>
            <a:r>
              <a:rPr lang="en-US" sz="3200" dirty="0"/>
              <a:t>Area ROC: 0.85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62CA3B-2038-39B0-1B70-FA4369722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503" y="1692564"/>
            <a:ext cx="5654278" cy="430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998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BFBD1-0499-4DBC-4B2E-B060C5D2C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2407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F7857-1B1D-519D-3985-B23724D0B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</a:t>
            </a:r>
            <a:br>
              <a:rPr lang="en-US" dirty="0"/>
            </a:br>
            <a:r>
              <a:rPr lang="en-US" dirty="0"/>
              <a:t>between</a:t>
            </a:r>
            <a:br>
              <a:rPr lang="en-US" dirty="0"/>
            </a:br>
            <a:r>
              <a:rPr lang="en-US" dirty="0"/>
              <a:t>variables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BC61D6F-D530-786D-815C-12847BB53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594" y="263851"/>
            <a:ext cx="6823944" cy="63302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A012FFBD-7CAC-69D4-5686-F904E44F8D90}"/>
              </a:ext>
            </a:extLst>
          </p:cNvPr>
          <p:cNvSpPr/>
          <p:nvPr/>
        </p:nvSpPr>
        <p:spPr>
          <a:xfrm>
            <a:off x="9375227" y="3515710"/>
            <a:ext cx="1376855" cy="1279634"/>
          </a:xfrm>
          <a:prstGeom prst="ellipse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A9BBC23-5A7A-B237-6999-3A9851E04C02}"/>
              </a:ext>
            </a:extLst>
          </p:cNvPr>
          <p:cNvSpPr/>
          <p:nvPr/>
        </p:nvSpPr>
        <p:spPr>
          <a:xfrm>
            <a:off x="5646520" y="3775263"/>
            <a:ext cx="1200807" cy="911037"/>
          </a:xfrm>
          <a:prstGeom prst="ellipse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C9813AD-F009-93D9-E935-7D23C99B254A}"/>
              </a:ext>
            </a:extLst>
          </p:cNvPr>
          <p:cNvSpPr/>
          <p:nvPr/>
        </p:nvSpPr>
        <p:spPr>
          <a:xfrm>
            <a:off x="9659007" y="5136353"/>
            <a:ext cx="819807" cy="1035847"/>
          </a:xfrm>
          <a:prstGeom prst="ellipse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3E57EF13-B931-8B96-582E-C9F538F0D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37104"/>
            <a:ext cx="3413760" cy="3130296"/>
          </a:xfrm>
        </p:spPr>
        <p:txBody>
          <a:bodyPr/>
          <a:lstStyle/>
          <a:p>
            <a:r>
              <a:rPr lang="en-US" dirty="0"/>
              <a:t>100% correlation between ‘Exited and Complain’</a:t>
            </a:r>
          </a:p>
        </p:txBody>
      </p:sp>
    </p:spTree>
    <p:extLst>
      <p:ext uri="{BB962C8B-B14F-4D97-AF65-F5344CB8AC3E}">
        <p14:creationId xmlns:p14="http://schemas.microsoft.com/office/powerpoint/2010/main" val="190656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F7857-1B1D-519D-3985-B23724D0B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</a:t>
            </a:r>
            <a:br>
              <a:rPr lang="en-US" dirty="0"/>
            </a:br>
            <a:r>
              <a:rPr lang="en-US" dirty="0"/>
              <a:t>between</a:t>
            </a:r>
            <a:br>
              <a:rPr lang="en-US" dirty="0"/>
            </a:br>
            <a:r>
              <a:rPr lang="en-US" dirty="0"/>
              <a:t>variables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BC61D6F-D530-786D-815C-12847BB53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594" y="263851"/>
            <a:ext cx="6823944" cy="63302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A012FFBD-7CAC-69D4-5686-F904E44F8D90}"/>
              </a:ext>
            </a:extLst>
          </p:cNvPr>
          <p:cNvSpPr/>
          <p:nvPr/>
        </p:nvSpPr>
        <p:spPr>
          <a:xfrm>
            <a:off x="9380482" y="1034060"/>
            <a:ext cx="1376855" cy="1279634"/>
          </a:xfrm>
          <a:prstGeom prst="ellipse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A9BBC23-5A7A-B237-6999-3A9851E04C02}"/>
              </a:ext>
            </a:extLst>
          </p:cNvPr>
          <p:cNvSpPr/>
          <p:nvPr/>
        </p:nvSpPr>
        <p:spPr>
          <a:xfrm>
            <a:off x="5651775" y="1418397"/>
            <a:ext cx="1200807" cy="386019"/>
          </a:xfrm>
          <a:prstGeom prst="ellipse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C9813AD-F009-93D9-E935-7D23C99B254A}"/>
              </a:ext>
            </a:extLst>
          </p:cNvPr>
          <p:cNvSpPr/>
          <p:nvPr/>
        </p:nvSpPr>
        <p:spPr>
          <a:xfrm>
            <a:off x="9726063" y="5136353"/>
            <a:ext cx="417681" cy="1035847"/>
          </a:xfrm>
          <a:prstGeom prst="ellipse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3E57EF13-B931-8B96-582E-C9F538F0D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37104"/>
            <a:ext cx="3413760" cy="3130296"/>
          </a:xfrm>
        </p:spPr>
        <p:txBody>
          <a:bodyPr/>
          <a:lstStyle/>
          <a:p>
            <a:r>
              <a:rPr lang="en-US" dirty="0"/>
              <a:t>100% correlation between ‘Exited and Complain’</a:t>
            </a:r>
          </a:p>
          <a:p>
            <a:r>
              <a:rPr lang="en-US" dirty="0"/>
              <a:t>Notable correlation between ‘Age’ &amp; ‘Exited’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19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F7857-1B1D-519D-3985-B23724D0B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</a:t>
            </a:r>
            <a:br>
              <a:rPr lang="en-US" dirty="0"/>
            </a:br>
            <a:r>
              <a:rPr lang="en-US" dirty="0"/>
              <a:t>between</a:t>
            </a:r>
            <a:br>
              <a:rPr lang="en-US" dirty="0"/>
            </a:br>
            <a:r>
              <a:rPr lang="en-US" dirty="0"/>
              <a:t>variables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BC61D6F-D530-786D-815C-12847BB53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594" y="263851"/>
            <a:ext cx="6823944" cy="63302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A012FFBD-7CAC-69D4-5686-F904E44F8D90}"/>
              </a:ext>
            </a:extLst>
          </p:cNvPr>
          <p:cNvSpPr/>
          <p:nvPr/>
        </p:nvSpPr>
        <p:spPr>
          <a:xfrm>
            <a:off x="7893059" y="1929685"/>
            <a:ext cx="1141214" cy="1099540"/>
          </a:xfrm>
          <a:prstGeom prst="ellipse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A9BBC23-5A7A-B237-6999-3A9851E04C02}"/>
              </a:ext>
            </a:extLst>
          </p:cNvPr>
          <p:cNvSpPr/>
          <p:nvPr/>
        </p:nvSpPr>
        <p:spPr>
          <a:xfrm>
            <a:off x="5365159" y="2479455"/>
            <a:ext cx="1200807" cy="386019"/>
          </a:xfrm>
          <a:prstGeom prst="ellipse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C9813AD-F009-93D9-E935-7D23C99B254A}"/>
              </a:ext>
            </a:extLst>
          </p:cNvPr>
          <p:cNvSpPr/>
          <p:nvPr/>
        </p:nvSpPr>
        <p:spPr>
          <a:xfrm>
            <a:off x="8090652" y="5194255"/>
            <a:ext cx="417681" cy="1035847"/>
          </a:xfrm>
          <a:prstGeom prst="ellipse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3E57EF13-B931-8B96-582E-C9F538F0D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37104"/>
            <a:ext cx="3413760" cy="3130296"/>
          </a:xfrm>
        </p:spPr>
        <p:txBody>
          <a:bodyPr/>
          <a:lstStyle/>
          <a:p>
            <a:r>
              <a:rPr lang="en-US" dirty="0"/>
              <a:t>100% correlation between ‘Exited and Complain’</a:t>
            </a:r>
          </a:p>
          <a:p>
            <a:r>
              <a:rPr lang="en-US" dirty="0"/>
              <a:t>Notable correlation between ‘Age’ &amp; ‘Exited’</a:t>
            </a:r>
          </a:p>
          <a:p>
            <a:r>
              <a:rPr lang="en-US" dirty="0"/>
              <a:t>No correlation between ‘Balance’ &amp; Number of Products’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60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93B9E-B1D1-B7F7-25E8-D7967A32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C0B35FB-3B8F-45DF-7DC8-E7044A200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428749"/>
            <a:ext cx="10515600" cy="503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34839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2816</TotalTime>
  <Words>1535</Words>
  <Application>Microsoft Macintosh PowerPoint</Application>
  <PresentationFormat>Panorámica</PresentationFormat>
  <Paragraphs>288</Paragraphs>
  <Slides>52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7" baseType="lpstr">
      <vt:lpstr>Aptos</vt:lpstr>
      <vt:lpstr>Arial</vt:lpstr>
      <vt:lpstr>Franklin Gothic Book</vt:lpstr>
      <vt:lpstr>system-ui</vt:lpstr>
      <vt:lpstr>Recorte</vt:lpstr>
      <vt:lpstr>BANK CUSTOMER CHURN</vt:lpstr>
      <vt:lpstr>What is the goal?</vt:lpstr>
      <vt:lpstr>eda</vt:lpstr>
      <vt:lpstr>The Dataset</vt:lpstr>
      <vt:lpstr>Correlation between variables</vt:lpstr>
      <vt:lpstr>Correlation between variables</vt:lpstr>
      <vt:lpstr>Correlation between variables</vt:lpstr>
      <vt:lpstr>Correlation between variables</vt:lpstr>
      <vt:lpstr>Univariate Analysis</vt:lpstr>
      <vt:lpstr>Univariate Analysis</vt:lpstr>
      <vt:lpstr>Univariate Analysis</vt:lpstr>
      <vt:lpstr>Univariate Analysis</vt:lpstr>
      <vt:lpstr>Univariate Analysis</vt:lpstr>
      <vt:lpstr>Univariate Analysis</vt:lpstr>
      <vt:lpstr>Univariate Analysis</vt:lpstr>
      <vt:lpstr>Univariate Analysis</vt:lpstr>
      <vt:lpstr>Univariate Analysis</vt:lpstr>
      <vt:lpstr>Univariate Analysis</vt:lpstr>
      <vt:lpstr>Univariate Analysis</vt:lpstr>
      <vt:lpstr>Univariate Analysis</vt:lpstr>
      <vt:lpstr>Univariate Analysis</vt:lpstr>
      <vt:lpstr>Univariate Analysis</vt:lpstr>
      <vt:lpstr>Univariate Analysis</vt:lpstr>
      <vt:lpstr>Univariate Analysis</vt:lpstr>
      <vt:lpstr>Univariate Analysis</vt:lpstr>
      <vt:lpstr>Bivariate analysis vs ‘Exited’</vt:lpstr>
      <vt:lpstr>Bivariate analysis vs ‘Exited’</vt:lpstr>
      <vt:lpstr>Bivariate analysis vs ‘Exited’</vt:lpstr>
      <vt:lpstr>Bivariate analysis vs ‘Exited’</vt:lpstr>
      <vt:lpstr>Machine learning</vt:lpstr>
      <vt:lpstr>Preparation of dataset</vt:lpstr>
      <vt:lpstr>Preparation of dataset</vt:lpstr>
      <vt:lpstr>Train &amp; Test</vt:lpstr>
      <vt:lpstr>Train &amp; Test</vt:lpstr>
      <vt:lpstr>Train &amp; Test</vt:lpstr>
      <vt:lpstr>Train &amp; Test</vt:lpstr>
      <vt:lpstr>Train &amp; Test</vt:lpstr>
      <vt:lpstr>Train &amp; Test</vt:lpstr>
      <vt:lpstr>Train &amp; Test</vt:lpstr>
      <vt:lpstr>Train &amp; Test</vt:lpstr>
      <vt:lpstr>Train &amp; Test</vt:lpstr>
      <vt:lpstr>Train &amp; Test</vt:lpstr>
      <vt:lpstr>Train &amp; Test</vt:lpstr>
      <vt:lpstr>Ml models</vt:lpstr>
      <vt:lpstr>Naive-Bayes</vt:lpstr>
      <vt:lpstr>Decision Tree</vt:lpstr>
      <vt:lpstr>KNN</vt:lpstr>
      <vt:lpstr>Random Forest (+grid search)</vt:lpstr>
      <vt:lpstr>Random Forest (+grid search)</vt:lpstr>
      <vt:lpstr>Random Forest (+grid search)</vt:lpstr>
      <vt:lpstr>Ensemble (RF + NB)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Oscar Gonzalez Sanchez</dc:creator>
  <cp:lastModifiedBy>Oscar Gonzalez Sanchez</cp:lastModifiedBy>
  <cp:revision>6</cp:revision>
  <dcterms:created xsi:type="dcterms:W3CDTF">2024-07-01T10:07:59Z</dcterms:created>
  <dcterms:modified xsi:type="dcterms:W3CDTF">2024-07-03T09:04:58Z</dcterms:modified>
</cp:coreProperties>
</file>