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E1F73A4-C8C7-4B32-AFE2-E0748CC31432}">
  <a:tblStyle styleId="{8E1F73A4-C8C7-4B32-AFE2-E0748CC314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70b1e260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70b1e260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70b1e260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e70b1e260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70b1e260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e70b1e260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e6890e724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e6890e724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e70b1e2606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e70b1e2606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e70b1e2606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e70b1e260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e6890e724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e6890e724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e70b1e2606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e70b1e2606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e70b1e2606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e70b1e2606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e70b1e260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e70b1e260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6890e724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e6890e724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6890e724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6890e724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6890e724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6890e724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6890e724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6890e724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6890e724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6890e724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6890e724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6890e724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6cf7a74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6cf7a74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6890e724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6890e724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9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7" Type="http://schemas.openxmlformats.org/officeDocument/2006/relationships/image" Target="../media/image3.png"/><Relationship Id="rId8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9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7" Type="http://schemas.openxmlformats.org/officeDocument/2006/relationships/image" Target="../media/image3.png"/><Relationship Id="rId8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Relationship Id="rId9" Type="http://schemas.openxmlformats.org/officeDocument/2006/relationships/image" Target="../media/image22.png"/><Relationship Id="rId5" Type="http://schemas.openxmlformats.org/officeDocument/2006/relationships/image" Target="../media/image16.png"/><Relationship Id="rId6" Type="http://schemas.openxmlformats.org/officeDocument/2006/relationships/image" Target="../media/image3.png"/><Relationship Id="rId7" Type="http://schemas.openxmlformats.org/officeDocument/2006/relationships/image" Target="../media/image17.png"/><Relationship Id="rId8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3.png"/><Relationship Id="rId6" Type="http://schemas.openxmlformats.org/officeDocument/2006/relationships/image" Target="../media/image21.png"/><Relationship Id="rId7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3.png"/><Relationship Id="rId6" Type="http://schemas.openxmlformats.org/officeDocument/2006/relationships/image" Target="../media/image21.png"/><Relationship Id="rId7" Type="http://schemas.openxmlformats.org/officeDocument/2006/relationships/image" Target="../media/image19.png"/><Relationship Id="rId8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21.png"/><Relationship Id="rId6" Type="http://schemas.openxmlformats.org/officeDocument/2006/relationships/image" Target="../media/image24.png"/><Relationship Id="rId7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www.kaggle.com/datasets/yasserh/uber-fares-datase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aggle.com/datasets/yasserh/uber-fares-dataset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aggle.com/datasets/yasserh/uber-fares-dataset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Uber Fare Prediction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Supervised Machine Learning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55400" y="4104025"/>
            <a:ext cx="85206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/>
              <a:t>Vasiliki, Oscar, Jordi, Theresa</a:t>
            </a:r>
            <a:br>
              <a:rPr i="1" lang="en-GB" sz="1800"/>
            </a:br>
            <a:r>
              <a:rPr i="1" lang="en-GB" sz="1800"/>
              <a:t>Ironhack - Unit ML</a:t>
            </a:r>
            <a:endParaRPr i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/>
              <a:t>June 2024</a:t>
            </a:r>
            <a:endParaRPr i="1" sz="18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7999" y="4738822"/>
            <a:ext cx="925998" cy="40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/>
        </p:nvSpPr>
        <p:spPr>
          <a:xfrm>
            <a:off x="0" y="0"/>
            <a:ext cx="9144000" cy="428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</a:rPr>
              <a:t>Data Collection - Processing - Statistical Analysis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9645" y="15950"/>
            <a:ext cx="704356" cy="3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/>
        </p:nvSpPr>
        <p:spPr>
          <a:xfrm>
            <a:off x="222150" y="1151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 txBox="1"/>
          <p:nvPr/>
        </p:nvSpPr>
        <p:spPr>
          <a:xfrm>
            <a:off x="0" y="4325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Generate Features from Date and Time: Year | Month | </a:t>
            </a:r>
            <a:r>
              <a:rPr lang="en-GB">
                <a:solidFill>
                  <a:schemeClr val="dk1"/>
                </a:solidFill>
                <a:highlight>
                  <a:srgbClr val="FFF2CC"/>
                </a:highlight>
              </a:rPr>
              <a:t>DayOfWeek</a:t>
            </a:r>
            <a:r>
              <a:rPr lang="en-GB">
                <a:solidFill>
                  <a:schemeClr val="dk1"/>
                </a:solidFill>
              </a:rPr>
              <a:t> | </a:t>
            </a:r>
            <a:r>
              <a:rPr lang="en-GB">
                <a:solidFill>
                  <a:schemeClr val="dk1"/>
                </a:solidFill>
                <a:highlight>
                  <a:srgbClr val="FFF2CC"/>
                </a:highlight>
              </a:rPr>
              <a:t>TimeOfDay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968750" y="3764625"/>
            <a:ext cx="176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ANOVA results: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P-value &lt;&lt; 5%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874500" y="4408350"/>
            <a:ext cx="2578500" cy="554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Statistically significant differences across days of the week</a:t>
            </a:r>
            <a:endParaRPr sz="1200"/>
          </a:p>
        </p:txBody>
      </p:sp>
      <p:pic>
        <p:nvPicPr>
          <p:cNvPr id="159" name="Google Shape;15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550" y="832775"/>
            <a:ext cx="3789626" cy="284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19600" y="832775"/>
            <a:ext cx="3789626" cy="284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/>
        </p:nvSpPr>
        <p:spPr>
          <a:xfrm>
            <a:off x="5496175" y="3764625"/>
            <a:ext cx="176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ANOVA results: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P-value &lt;&lt;&lt; 5%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5088925" y="4408350"/>
            <a:ext cx="2578500" cy="554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Statistically significant differences across time of the day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/>
        </p:nvSpPr>
        <p:spPr>
          <a:xfrm>
            <a:off x="0" y="0"/>
            <a:ext cx="9144000" cy="428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</a:rPr>
              <a:t>Data Collection - Processing - Statistical Analysis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9645" y="15950"/>
            <a:ext cx="704356" cy="3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 txBox="1"/>
          <p:nvPr/>
        </p:nvSpPr>
        <p:spPr>
          <a:xfrm>
            <a:off x="222150" y="1151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 txBox="1"/>
          <p:nvPr/>
        </p:nvSpPr>
        <p:spPr>
          <a:xfrm>
            <a:off x="0" y="4325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2CC"/>
                </a:highlight>
              </a:rPr>
              <a:t>Distance </a:t>
            </a:r>
            <a:r>
              <a:rPr lang="en-GB">
                <a:solidFill>
                  <a:schemeClr val="dk1"/>
                </a:solidFill>
                <a:highlight>
                  <a:srgbClr val="FFF2CC"/>
                </a:highlight>
              </a:rPr>
              <a:t>Feature</a:t>
            </a:r>
            <a:endParaRPr sz="1800">
              <a:solidFill>
                <a:schemeClr val="dk1"/>
              </a:solidFill>
              <a:highlight>
                <a:srgbClr val="FFF2CC"/>
              </a:highlight>
            </a:endParaRPr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89350"/>
            <a:ext cx="3630475" cy="272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5275" y="985175"/>
            <a:ext cx="3502733" cy="262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 txBox="1"/>
          <p:nvPr/>
        </p:nvSpPr>
        <p:spPr>
          <a:xfrm>
            <a:off x="584900" y="3736375"/>
            <a:ext cx="28533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As expected, the distance is linearly correlated with the fare.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The outliers were included because it is not clear whether tips or discounts were included in the dataset.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4545021" y="3742099"/>
            <a:ext cx="28533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As expected, the distance is linearly correlated with the fare. We observed patterns that are not captured above.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4780"/>
            <a:ext cx="5229550" cy="418364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 txBox="1"/>
          <p:nvPr/>
        </p:nvSpPr>
        <p:spPr>
          <a:xfrm>
            <a:off x="0" y="0"/>
            <a:ext cx="9144000" cy="428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</a:rPr>
              <a:t>Feature internal </a:t>
            </a:r>
            <a:r>
              <a:rPr lang="en-GB" sz="1800">
                <a:solidFill>
                  <a:schemeClr val="lt1"/>
                </a:solidFill>
              </a:rPr>
              <a:t>dependencies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645" y="15950"/>
            <a:ext cx="704356" cy="3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4"/>
          <p:cNvSpPr txBox="1"/>
          <p:nvPr/>
        </p:nvSpPr>
        <p:spPr>
          <a:xfrm>
            <a:off x="222150" y="1151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4"/>
          <p:cNvSpPr txBox="1"/>
          <p:nvPr/>
        </p:nvSpPr>
        <p:spPr>
          <a:xfrm>
            <a:off x="0" y="5849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Correlation Coefficients between Fare and Features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6025" y="3085675"/>
            <a:ext cx="3380757" cy="20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42225" y="670550"/>
            <a:ext cx="3220150" cy="241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 rotWithShape="1">
          <a:blip r:embed="rId5">
            <a:alphaModFix/>
          </a:blip>
          <a:srcRect b="0" l="0" r="7552" t="0"/>
          <a:stretch/>
        </p:blipFill>
        <p:spPr>
          <a:xfrm>
            <a:off x="2847400" y="3085675"/>
            <a:ext cx="3125550" cy="20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23600" y="670550"/>
            <a:ext cx="3220150" cy="241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5"/>
          <p:cNvSpPr txBox="1"/>
          <p:nvPr/>
        </p:nvSpPr>
        <p:spPr>
          <a:xfrm>
            <a:off x="0" y="0"/>
            <a:ext cx="9144000" cy="428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Fare Prediction: Regression Techniques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93" name="Google Shape;193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39645" y="15950"/>
            <a:ext cx="704356" cy="39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5"/>
          <p:cNvPicPr preferRelativeResize="0"/>
          <p:nvPr/>
        </p:nvPicPr>
        <p:blipFill rotWithShape="1">
          <a:blip r:embed="rId8">
            <a:alphaModFix/>
          </a:blip>
          <a:srcRect b="0" l="0" r="9016" t="0"/>
          <a:stretch/>
        </p:blipFill>
        <p:spPr>
          <a:xfrm>
            <a:off x="-76200" y="3085675"/>
            <a:ext cx="3076000" cy="20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0" y="670550"/>
            <a:ext cx="3220150" cy="241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5"/>
          <p:cNvSpPr txBox="1"/>
          <p:nvPr/>
        </p:nvSpPr>
        <p:spPr>
          <a:xfrm>
            <a:off x="140675" y="489050"/>
            <a:ext cx="276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Linear </a:t>
            </a:r>
            <a:r>
              <a:rPr lang="en-GB" sz="1200">
                <a:solidFill>
                  <a:schemeClr val="dk1"/>
                </a:solidFill>
              </a:rPr>
              <a:t>- R2 score: 83.7%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3206050" y="489050"/>
            <a:ext cx="276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Decision Tree</a:t>
            </a:r>
            <a:r>
              <a:rPr b="1" lang="en-GB" sz="1200">
                <a:solidFill>
                  <a:schemeClr val="dk1"/>
                </a:solidFill>
              </a:rPr>
              <a:t> </a:t>
            </a:r>
            <a:r>
              <a:rPr lang="en-GB" sz="1200">
                <a:solidFill>
                  <a:schemeClr val="dk1"/>
                </a:solidFill>
              </a:rPr>
              <a:t>- R2 score: 84.7%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6203000" y="489050"/>
            <a:ext cx="276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Random </a:t>
            </a:r>
            <a:r>
              <a:rPr b="1" lang="en-GB" sz="1200">
                <a:solidFill>
                  <a:schemeClr val="dk1"/>
                </a:solidFill>
              </a:rPr>
              <a:t>Tree </a:t>
            </a:r>
            <a:r>
              <a:rPr lang="en-GB" sz="1200">
                <a:solidFill>
                  <a:schemeClr val="dk1"/>
                </a:solidFill>
              </a:rPr>
              <a:t>- R2 score: 85.6%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6025" y="3085675"/>
            <a:ext cx="3380757" cy="20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42225" y="670550"/>
            <a:ext cx="3220150" cy="241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6"/>
          <p:cNvPicPr preferRelativeResize="0"/>
          <p:nvPr/>
        </p:nvPicPr>
        <p:blipFill rotWithShape="1">
          <a:blip r:embed="rId5">
            <a:alphaModFix/>
          </a:blip>
          <a:srcRect b="0" l="0" r="7552" t="0"/>
          <a:stretch/>
        </p:blipFill>
        <p:spPr>
          <a:xfrm>
            <a:off x="2847400" y="3085675"/>
            <a:ext cx="3125550" cy="20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23600" y="670550"/>
            <a:ext cx="3220150" cy="241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6"/>
          <p:cNvSpPr txBox="1"/>
          <p:nvPr/>
        </p:nvSpPr>
        <p:spPr>
          <a:xfrm>
            <a:off x="0" y="0"/>
            <a:ext cx="9144000" cy="428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Fare Prediction:</a:t>
            </a:r>
            <a:r>
              <a:rPr lang="en-GB" sz="1800">
                <a:solidFill>
                  <a:schemeClr val="lt1"/>
                </a:solidFill>
              </a:rPr>
              <a:t> Regression Techniques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208" name="Google Shape;208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39645" y="15950"/>
            <a:ext cx="704356" cy="39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6"/>
          <p:cNvPicPr preferRelativeResize="0"/>
          <p:nvPr/>
        </p:nvPicPr>
        <p:blipFill rotWithShape="1">
          <a:blip r:embed="rId8">
            <a:alphaModFix/>
          </a:blip>
          <a:srcRect b="0" l="0" r="9016" t="0"/>
          <a:stretch/>
        </p:blipFill>
        <p:spPr>
          <a:xfrm>
            <a:off x="-76200" y="3085675"/>
            <a:ext cx="3076000" cy="20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0" y="670550"/>
            <a:ext cx="3220150" cy="241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6"/>
          <p:cNvSpPr txBox="1"/>
          <p:nvPr/>
        </p:nvSpPr>
        <p:spPr>
          <a:xfrm>
            <a:off x="140675" y="489050"/>
            <a:ext cx="276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Linear </a:t>
            </a:r>
            <a:r>
              <a:rPr lang="en-GB" sz="1200">
                <a:solidFill>
                  <a:schemeClr val="dk1"/>
                </a:solidFill>
              </a:rPr>
              <a:t>- R2 score: 83.7%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12" name="Google Shape;212;p26"/>
          <p:cNvSpPr txBox="1"/>
          <p:nvPr/>
        </p:nvSpPr>
        <p:spPr>
          <a:xfrm>
            <a:off x="3206050" y="489050"/>
            <a:ext cx="276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Decision Tree </a:t>
            </a:r>
            <a:r>
              <a:rPr lang="en-GB" sz="1200">
                <a:solidFill>
                  <a:schemeClr val="dk1"/>
                </a:solidFill>
              </a:rPr>
              <a:t>- R2 score: 84.7%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6203000" y="489050"/>
            <a:ext cx="276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Random Tree </a:t>
            </a:r>
            <a:r>
              <a:rPr lang="en-GB" sz="1200">
                <a:solidFill>
                  <a:schemeClr val="dk1"/>
                </a:solidFill>
              </a:rPr>
              <a:t>- R2 score: 85.6%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14" name="Google Shape;214;p26"/>
          <p:cNvSpPr/>
          <p:nvPr/>
        </p:nvSpPr>
        <p:spPr>
          <a:xfrm>
            <a:off x="3036400" y="515700"/>
            <a:ext cx="2867100" cy="4551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5977600" y="515700"/>
            <a:ext cx="3125700" cy="4551000"/>
          </a:xfrm>
          <a:prstGeom prst="rect">
            <a:avLst/>
          </a:prstGeom>
          <a:solidFill>
            <a:srgbClr val="FFEFCE">
              <a:alpha val="237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/>
          <p:nvPr/>
        </p:nvSpPr>
        <p:spPr>
          <a:xfrm>
            <a:off x="19500" y="515700"/>
            <a:ext cx="2935200" cy="4551000"/>
          </a:xfrm>
          <a:prstGeom prst="rect">
            <a:avLst/>
          </a:prstGeom>
          <a:solidFill>
            <a:srgbClr val="FFEFCE">
              <a:alpha val="237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6"/>
          <p:cNvSpPr txBox="1"/>
          <p:nvPr/>
        </p:nvSpPr>
        <p:spPr>
          <a:xfrm>
            <a:off x="3206050" y="489050"/>
            <a:ext cx="316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Ensemble Models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6025" y="3085675"/>
            <a:ext cx="3380757" cy="20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7"/>
          <p:cNvPicPr preferRelativeResize="0"/>
          <p:nvPr/>
        </p:nvPicPr>
        <p:blipFill rotWithShape="1">
          <a:blip r:embed="rId4">
            <a:alphaModFix/>
          </a:blip>
          <a:srcRect b="0" l="0" r="7535" t="0"/>
          <a:stretch/>
        </p:blipFill>
        <p:spPr>
          <a:xfrm>
            <a:off x="2847600" y="3085675"/>
            <a:ext cx="3125700" cy="20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42225" y="670550"/>
            <a:ext cx="3220150" cy="241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 txBox="1"/>
          <p:nvPr/>
        </p:nvSpPr>
        <p:spPr>
          <a:xfrm>
            <a:off x="0" y="0"/>
            <a:ext cx="9144000" cy="428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Fare Prediction: </a:t>
            </a:r>
            <a:r>
              <a:rPr lang="en-GB" sz="1800">
                <a:solidFill>
                  <a:schemeClr val="lt1"/>
                </a:solidFill>
              </a:rPr>
              <a:t>Regression Techniques - Ensembled Model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226" name="Google Shape;22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39645" y="15950"/>
            <a:ext cx="704356" cy="39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 preferRelativeResize="0"/>
          <p:nvPr/>
        </p:nvPicPr>
        <p:blipFill rotWithShape="1">
          <a:blip r:embed="rId7">
            <a:alphaModFix/>
          </a:blip>
          <a:srcRect b="0" l="0" r="9016" t="0"/>
          <a:stretch/>
        </p:blipFill>
        <p:spPr>
          <a:xfrm>
            <a:off x="-76200" y="3085675"/>
            <a:ext cx="3076000" cy="20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0" y="670550"/>
            <a:ext cx="3220150" cy="241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7"/>
          <p:cNvSpPr txBox="1"/>
          <p:nvPr/>
        </p:nvSpPr>
        <p:spPr>
          <a:xfrm>
            <a:off x="140675" y="489050"/>
            <a:ext cx="276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Linear </a:t>
            </a:r>
            <a:r>
              <a:rPr lang="en-GB" sz="1200">
                <a:solidFill>
                  <a:schemeClr val="dk1"/>
                </a:solidFill>
              </a:rPr>
              <a:t>- R2 score: 83.7%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6203000" y="489050"/>
            <a:ext cx="276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Random Tree </a:t>
            </a:r>
            <a:r>
              <a:rPr lang="en-GB" sz="1200">
                <a:solidFill>
                  <a:schemeClr val="dk1"/>
                </a:solidFill>
              </a:rPr>
              <a:t>- R2 score: 85.6%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31" name="Google Shape;231;p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923600" y="670550"/>
            <a:ext cx="3220150" cy="241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7"/>
          <p:cNvSpPr/>
          <p:nvPr/>
        </p:nvSpPr>
        <p:spPr>
          <a:xfrm>
            <a:off x="19500" y="515700"/>
            <a:ext cx="2935200" cy="4537500"/>
          </a:xfrm>
          <a:prstGeom prst="rect">
            <a:avLst/>
          </a:prstGeom>
          <a:solidFill>
            <a:srgbClr val="FFEFCE">
              <a:alpha val="237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"/>
          <p:cNvSpPr/>
          <p:nvPr/>
        </p:nvSpPr>
        <p:spPr>
          <a:xfrm>
            <a:off x="5977600" y="515700"/>
            <a:ext cx="3125700" cy="4537500"/>
          </a:xfrm>
          <a:prstGeom prst="rect">
            <a:avLst/>
          </a:prstGeom>
          <a:solidFill>
            <a:srgbClr val="FFEFCE">
              <a:alpha val="237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7"/>
          <p:cNvSpPr txBox="1"/>
          <p:nvPr/>
        </p:nvSpPr>
        <p:spPr>
          <a:xfrm>
            <a:off x="3206050" y="489050"/>
            <a:ext cx="293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Linear</a:t>
            </a:r>
            <a:r>
              <a:rPr lang="en-GB" sz="1200">
                <a:solidFill>
                  <a:schemeClr val="dk1"/>
                </a:solidFill>
              </a:rPr>
              <a:t>*0.5</a:t>
            </a:r>
            <a:r>
              <a:rPr b="1" lang="en-GB" sz="1200">
                <a:solidFill>
                  <a:schemeClr val="dk1"/>
                </a:solidFill>
              </a:rPr>
              <a:t> &amp; RF</a:t>
            </a:r>
            <a:r>
              <a:rPr lang="en-GB" sz="1200">
                <a:solidFill>
                  <a:schemeClr val="dk1"/>
                </a:solidFill>
              </a:rPr>
              <a:t>*0.5 - R2 score: 85.5%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3600" y="670550"/>
            <a:ext cx="3220150" cy="241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 rotWithShape="1">
          <a:blip r:embed="rId4">
            <a:alphaModFix/>
          </a:blip>
          <a:srcRect b="0" l="0" r="7535" t="0"/>
          <a:stretch/>
        </p:blipFill>
        <p:spPr>
          <a:xfrm>
            <a:off x="2847600" y="3085675"/>
            <a:ext cx="3125700" cy="202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8"/>
          <p:cNvSpPr txBox="1"/>
          <p:nvPr/>
        </p:nvSpPr>
        <p:spPr>
          <a:xfrm>
            <a:off x="3206050" y="489050"/>
            <a:ext cx="293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Linear</a:t>
            </a:r>
            <a:r>
              <a:rPr lang="en-GB" sz="1200">
                <a:solidFill>
                  <a:schemeClr val="dk1"/>
                </a:solidFill>
              </a:rPr>
              <a:t>*0.5</a:t>
            </a:r>
            <a:r>
              <a:rPr b="1" lang="en-GB" sz="1200">
                <a:solidFill>
                  <a:schemeClr val="dk1"/>
                </a:solidFill>
              </a:rPr>
              <a:t> &amp; RF</a:t>
            </a:r>
            <a:r>
              <a:rPr lang="en-GB" sz="1200">
                <a:solidFill>
                  <a:schemeClr val="dk1"/>
                </a:solidFill>
              </a:rPr>
              <a:t>*0.5 - R2 score: 85.5%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0" y="0"/>
            <a:ext cx="9144000" cy="428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Fare Prediction: Regression Techniques - Ensembled Model - Assessment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243" name="Google Shape;24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39645" y="15950"/>
            <a:ext cx="704356" cy="39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8"/>
          <p:cNvPicPr preferRelativeResize="0"/>
          <p:nvPr/>
        </p:nvPicPr>
        <p:blipFill rotWithShape="1">
          <a:blip r:embed="rId6">
            <a:alphaModFix/>
          </a:blip>
          <a:srcRect b="179" l="0" r="0" t="169"/>
          <a:stretch/>
        </p:blipFill>
        <p:spPr>
          <a:xfrm>
            <a:off x="182175" y="757000"/>
            <a:ext cx="2169064" cy="17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8"/>
          <p:cNvSpPr txBox="1"/>
          <p:nvPr/>
        </p:nvSpPr>
        <p:spPr>
          <a:xfrm>
            <a:off x="-30050" y="455400"/>
            <a:ext cx="10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Residuals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46" name="Google Shape;246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6426" y="2915725"/>
            <a:ext cx="2361551" cy="180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8"/>
          <p:cNvSpPr txBox="1"/>
          <p:nvPr/>
        </p:nvSpPr>
        <p:spPr>
          <a:xfrm>
            <a:off x="0" y="4681375"/>
            <a:ext cx="322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~1.4% large residuals (&gt;3-sigma) </a:t>
            </a:r>
            <a:endParaRPr b="1" sz="1200"/>
          </a:p>
        </p:txBody>
      </p:sp>
      <p:sp>
        <p:nvSpPr>
          <p:cNvPr id="248" name="Google Shape;248;p28"/>
          <p:cNvSpPr/>
          <p:nvPr/>
        </p:nvSpPr>
        <p:spPr>
          <a:xfrm>
            <a:off x="2929600" y="515700"/>
            <a:ext cx="3125700" cy="4564500"/>
          </a:xfrm>
          <a:prstGeom prst="rect">
            <a:avLst/>
          </a:prstGeom>
          <a:solidFill>
            <a:srgbClr val="FF0000">
              <a:alpha val="938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8"/>
          <p:cNvSpPr txBox="1"/>
          <p:nvPr/>
        </p:nvSpPr>
        <p:spPr>
          <a:xfrm>
            <a:off x="0" y="2470388"/>
            <a:ext cx="322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Residuals not randomly distributed</a:t>
            </a:r>
            <a:endParaRPr b="1"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3600" y="670550"/>
            <a:ext cx="3220150" cy="241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4">
            <a:alphaModFix/>
          </a:blip>
          <a:srcRect b="0" l="0" r="7535" t="0"/>
          <a:stretch/>
        </p:blipFill>
        <p:spPr>
          <a:xfrm>
            <a:off x="2847600" y="3085675"/>
            <a:ext cx="3125700" cy="202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/>
          <p:nvPr/>
        </p:nvSpPr>
        <p:spPr>
          <a:xfrm>
            <a:off x="3206050" y="489050"/>
            <a:ext cx="293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Linear</a:t>
            </a:r>
            <a:r>
              <a:rPr lang="en-GB" sz="1200">
                <a:solidFill>
                  <a:schemeClr val="dk1"/>
                </a:solidFill>
              </a:rPr>
              <a:t>*0.5</a:t>
            </a:r>
            <a:r>
              <a:rPr b="1" lang="en-GB" sz="1200">
                <a:solidFill>
                  <a:schemeClr val="dk1"/>
                </a:solidFill>
              </a:rPr>
              <a:t> &amp; RF</a:t>
            </a:r>
            <a:r>
              <a:rPr lang="en-GB" sz="1200">
                <a:solidFill>
                  <a:schemeClr val="dk1"/>
                </a:solidFill>
              </a:rPr>
              <a:t>*0.5 - R2 score: 85.5%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57" name="Google Shape;257;p29"/>
          <p:cNvSpPr txBox="1"/>
          <p:nvPr/>
        </p:nvSpPr>
        <p:spPr>
          <a:xfrm>
            <a:off x="0" y="0"/>
            <a:ext cx="9144000" cy="428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</a:rPr>
              <a:t>Fare Prediction: Regression Techniques - Ensembled Model - Assessment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258" name="Google Shape;25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39645" y="15950"/>
            <a:ext cx="704356" cy="39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9"/>
          <p:cNvPicPr preferRelativeResize="0"/>
          <p:nvPr/>
        </p:nvPicPr>
        <p:blipFill rotWithShape="1">
          <a:blip r:embed="rId6">
            <a:alphaModFix/>
          </a:blip>
          <a:srcRect b="179" l="0" r="0" t="169"/>
          <a:stretch/>
        </p:blipFill>
        <p:spPr>
          <a:xfrm>
            <a:off x="182175" y="757000"/>
            <a:ext cx="2169064" cy="17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 txBox="1"/>
          <p:nvPr/>
        </p:nvSpPr>
        <p:spPr>
          <a:xfrm>
            <a:off x="-30050" y="455400"/>
            <a:ext cx="10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Residuals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61" name="Google Shape;261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6426" y="2915725"/>
            <a:ext cx="2361551" cy="180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9"/>
          <p:cNvSpPr txBox="1"/>
          <p:nvPr/>
        </p:nvSpPr>
        <p:spPr>
          <a:xfrm>
            <a:off x="0" y="4681375"/>
            <a:ext cx="322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~1.4% large residuals (&gt;3-sigma) </a:t>
            </a:r>
            <a:endParaRPr b="1" sz="1200"/>
          </a:p>
        </p:txBody>
      </p:sp>
      <p:sp>
        <p:nvSpPr>
          <p:cNvPr id="263" name="Google Shape;263;p29"/>
          <p:cNvSpPr/>
          <p:nvPr/>
        </p:nvSpPr>
        <p:spPr>
          <a:xfrm>
            <a:off x="2929600" y="515700"/>
            <a:ext cx="3125700" cy="4564500"/>
          </a:xfrm>
          <a:prstGeom prst="rect">
            <a:avLst/>
          </a:prstGeom>
          <a:solidFill>
            <a:srgbClr val="FF0000">
              <a:alpha val="938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9"/>
          <p:cNvSpPr txBox="1"/>
          <p:nvPr/>
        </p:nvSpPr>
        <p:spPr>
          <a:xfrm>
            <a:off x="6222925" y="513888"/>
            <a:ext cx="32202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Model fails to capture all the </a:t>
            </a:r>
            <a:br>
              <a:rPr lang="en-GB" sz="1200"/>
            </a:br>
            <a:r>
              <a:rPr lang="en-GB" sz="1200"/>
              <a:t>patterns in the data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- </a:t>
            </a:r>
            <a:r>
              <a:rPr b="1" lang="en-GB" sz="1200"/>
              <a:t>Re-assessment</a:t>
            </a:r>
            <a:r>
              <a:rPr lang="en-GB" sz="1200"/>
              <a:t> of model or/and </a:t>
            </a:r>
            <a:br>
              <a:rPr lang="en-GB" sz="1200"/>
            </a:br>
            <a:r>
              <a:rPr lang="en-GB" sz="1200"/>
              <a:t>data patterns / imbalances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/>
              <a:t>- </a:t>
            </a:r>
            <a:r>
              <a:rPr lang="en-GB" sz="1200"/>
              <a:t>Model for </a:t>
            </a:r>
            <a:r>
              <a:rPr b="1" lang="en-GB" sz="1200"/>
              <a:t>short- &amp; long- distance</a:t>
            </a:r>
            <a:r>
              <a:rPr lang="en-GB" sz="1200"/>
              <a:t> </a:t>
            </a:r>
            <a:br>
              <a:rPr lang="en-GB" sz="1200"/>
            </a:br>
            <a:r>
              <a:rPr lang="en-GB" sz="1200"/>
              <a:t>rides </a:t>
            </a:r>
            <a:r>
              <a:rPr lang="en-GB" sz="1200"/>
              <a:t>separately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/>
              <a:t>- </a:t>
            </a:r>
            <a:r>
              <a:rPr b="1" lang="en-GB" sz="1200"/>
              <a:t>Linear regression</a:t>
            </a:r>
            <a:r>
              <a:rPr lang="en-GB" sz="1200"/>
              <a:t> works quite well</a:t>
            </a:r>
            <a:br>
              <a:rPr lang="en-GB" sz="1200"/>
            </a:br>
            <a:r>
              <a:rPr lang="en-GB" sz="1200"/>
              <a:t>due to high correlation with distan</a:t>
            </a:r>
            <a:r>
              <a:rPr lang="en-GB" sz="1200"/>
              <a:t>ce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5" name="Google Shape;265;p29"/>
          <p:cNvSpPr txBox="1"/>
          <p:nvPr/>
        </p:nvSpPr>
        <p:spPr>
          <a:xfrm>
            <a:off x="0" y="2470388"/>
            <a:ext cx="322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Residuals not randomly distributed</a:t>
            </a:r>
            <a:endParaRPr b="1" sz="1200"/>
          </a:p>
        </p:txBody>
      </p:sp>
      <p:pic>
        <p:nvPicPr>
          <p:cNvPr id="266" name="Google Shape;266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49475" y="2751188"/>
            <a:ext cx="2612425" cy="21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3600" y="670550"/>
            <a:ext cx="3220150" cy="241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0"/>
          <p:cNvSpPr txBox="1"/>
          <p:nvPr/>
        </p:nvSpPr>
        <p:spPr>
          <a:xfrm>
            <a:off x="3206050" y="489050"/>
            <a:ext cx="293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Linear</a:t>
            </a:r>
            <a:r>
              <a:rPr lang="en-GB" sz="1200">
                <a:solidFill>
                  <a:schemeClr val="dk1"/>
                </a:solidFill>
              </a:rPr>
              <a:t>*0.5</a:t>
            </a:r>
            <a:r>
              <a:rPr b="1" lang="en-GB" sz="1200">
                <a:solidFill>
                  <a:schemeClr val="dk1"/>
                </a:solidFill>
              </a:rPr>
              <a:t> &amp; RF</a:t>
            </a:r>
            <a:r>
              <a:rPr lang="en-GB" sz="1200">
                <a:solidFill>
                  <a:schemeClr val="dk1"/>
                </a:solidFill>
              </a:rPr>
              <a:t>*0.5 - R2 score: 85.5%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73" name="Google Shape;273;p30"/>
          <p:cNvSpPr txBox="1"/>
          <p:nvPr/>
        </p:nvSpPr>
        <p:spPr>
          <a:xfrm>
            <a:off x="0" y="0"/>
            <a:ext cx="9144000" cy="428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</a:rPr>
              <a:t>Fare Prediction: Regression Techniques - Ensembled Model - Assessment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274" name="Google Shape;2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645" y="15950"/>
            <a:ext cx="704356" cy="39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0"/>
          <p:cNvPicPr preferRelativeResize="0"/>
          <p:nvPr/>
        </p:nvPicPr>
        <p:blipFill rotWithShape="1">
          <a:blip r:embed="rId5">
            <a:alphaModFix/>
          </a:blip>
          <a:srcRect b="179" l="0" r="0" t="169"/>
          <a:stretch/>
        </p:blipFill>
        <p:spPr>
          <a:xfrm>
            <a:off x="182175" y="757000"/>
            <a:ext cx="2169064" cy="171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0"/>
          <p:cNvSpPr txBox="1"/>
          <p:nvPr/>
        </p:nvSpPr>
        <p:spPr>
          <a:xfrm>
            <a:off x="-30050" y="455400"/>
            <a:ext cx="109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Residuals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77" name="Google Shape;277;p30"/>
          <p:cNvSpPr txBox="1"/>
          <p:nvPr/>
        </p:nvSpPr>
        <p:spPr>
          <a:xfrm>
            <a:off x="0" y="2470388"/>
            <a:ext cx="322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Residuals not randomly distributed</a:t>
            </a:r>
            <a:endParaRPr b="1" sz="1200"/>
          </a:p>
        </p:txBody>
      </p:sp>
      <p:sp>
        <p:nvSpPr>
          <p:cNvPr id="278" name="Google Shape;278;p30"/>
          <p:cNvSpPr txBox="1"/>
          <p:nvPr/>
        </p:nvSpPr>
        <p:spPr>
          <a:xfrm>
            <a:off x="467675" y="3993525"/>
            <a:ext cx="505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Fare/km model unsuccessful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Appropriate models to take into account the temporal patterns in data</a:t>
            </a:r>
            <a:br>
              <a:rPr lang="en-GB" sz="1200">
                <a:solidFill>
                  <a:schemeClr val="dk1"/>
                </a:solidFill>
              </a:rPr>
            </a:br>
            <a:r>
              <a:rPr lang="en-GB" sz="1200">
                <a:solidFill>
                  <a:schemeClr val="dk1"/>
                </a:solidFill>
              </a:rPr>
              <a:t>e.g. Kalman filtering forecast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79" name="Google Shape;27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74" y="513900"/>
            <a:ext cx="6082175" cy="33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0"/>
          <p:cNvSpPr txBox="1"/>
          <p:nvPr/>
        </p:nvSpPr>
        <p:spPr>
          <a:xfrm>
            <a:off x="6222925" y="513888"/>
            <a:ext cx="32202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Model fails to capture all the </a:t>
            </a:r>
            <a:br>
              <a:rPr lang="en-GB" sz="1200"/>
            </a:br>
            <a:r>
              <a:rPr lang="en-GB" sz="1200"/>
              <a:t>patterns in the data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- </a:t>
            </a:r>
            <a:r>
              <a:rPr b="1" lang="en-GB" sz="1200"/>
              <a:t>Re-assessment</a:t>
            </a:r>
            <a:r>
              <a:rPr lang="en-GB" sz="1200"/>
              <a:t> of model or/and </a:t>
            </a:r>
            <a:br>
              <a:rPr lang="en-GB" sz="1200"/>
            </a:br>
            <a:r>
              <a:rPr lang="en-GB" sz="1200"/>
              <a:t>data patterns / imbalances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/>
              <a:t>- Model for </a:t>
            </a:r>
            <a:r>
              <a:rPr b="1" lang="en-GB" sz="1200"/>
              <a:t>short- &amp; long- distance</a:t>
            </a:r>
            <a:r>
              <a:rPr lang="en-GB" sz="1200"/>
              <a:t> </a:t>
            </a:r>
            <a:br>
              <a:rPr lang="en-GB" sz="1200"/>
            </a:br>
            <a:r>
              <a:rPr lang="en-GB" sz="1200"/>
              <a:t>rides separately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/>
              <a:t>- </a:t>
            </a:r>
            <a:r>
              <a:rPr b="1" lang="en-GB" sz="1200"/>
              <a:t>Linear regression</a:t>
            </a:r>
            <a:r>
              <a:rPr lang="en-GB" sz="1200"/>
              <a:t> works quite well</a:t>
            </a:r>
            <a:br>
              <a:rPr lang="en-GB" sz="1200"/>
            </a:br>
            <a:r>
              <a:rPr lang="en-GB" sz="1200"/>
              <a:t>due to high correlation with distance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81" name="Google Shape;281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49475" y="2751188"/>
            <a:ext cx="2612425" cy="21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Thank you</a:t>
            </a:r>
            <a:endParaRPr sz="4000"/>
          </a:p>
        </p:txBody>
      </p:sp>
      <p:sp>
        <p:nvSpPr>
          <p:cNvPr id="287" name="Google Shape;287;p31"/>
          <p:cNvSpPr txBox="1"/>
          <p:nvPr>
            <p:ph idx="1" type="subTitle"/>
          </p:nvPr>
        </p:nvSpPr>
        <p:spPr>
          <a:xfrm>
            <a:off x="255400" y="4104025"/>
            <a:ext cx="85206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/>
              <a:t>Vasiliki, Oscar, Jordi, Theresa</a:t>
            </a:r>
            <a:br>
              <a:rPr i="1" lang="en-GB" sz="1800"/>
            </a:br>
            <a:r>
              <a:rPr i="1" lang="en-GB" sz="1800"/>
              <a:t>Ironhack - Unit ML</a:t>
            </a:r>
            <a:endParaRPr i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/>
              <a:t>June 2024</a:t>
            </a:r>
            <a:endParaRPr i="1" sz="1800"/>
          </a:p>
        </p:txBody>
      </p:sp>
      <p:sp>
        <p:nvSpPr>
          <p:cNvPr id="288" name="Google Shape;288;p31"/>
          <p:cNvSpPr txBox="1"/>
          <p:nvPr/>
        </p:nvSpPr>
        <p:spPr>
          <a:xfrm>
            <a:off x="0" y="0"/>
            <a:ext cx="9144000" cy="428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Uber Fare Prediction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289" name="Google Shape;2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9645" y="15950"/>
            <a:ext cx="704356" cy="3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0" y="0"/>
            <a:ext cx="9144000" cy="428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Importance and Applications of Uber Fare Prediction Analysis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9645" y="15950"/>
            <a:ext cx="704356" cy="3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0" y="584975"/>
            <a:ext cx="914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For Uber and Ride-Sharing Companies:</a:t>
            </a:r>
            <a:endParaRPr b="1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-GB">
                <a:solidFill>
                  <a:schemeClr val="dk1"/>
                </a:solidFill>
              </a:rPr>
              <a:t>Dynamic Pricing Optimization:</a:t>
            </a:r>
            <a:r>
              <a:rPr lang="en-GB">
                <a:solidFill>
                  <a:schemeClr val="dk1"/>
                </a:solidFill>
              </a:rPr>
              <a:t> Balances demand and supply.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-GB">
                <a:solidFill>
                  <a:schemeClr val="dk1"/>
                </a:solidFill>
              </a:rPr>
              <a:t>Operational Efficiency:</a:t>
            </a:r>
            <a:r>
              <a:rPr lang="en-GB">
                <a:solidFill>
                  <a:schemeClr val="dk1"/>
                </a:solidFill>
              </a:rPr>
              <a:t> Optimizes fleet management and reduces wait times.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-GB">
                <a:solidFill>
                  <a:schemeClr val="dk1"/>
                </a:solidFill>
              </a:rPr>
              <a:t>Customer Satisfaction:</a:t>
            </a:r>
            <a:r>
              <a:rPr lang="en-GB">
                <a:solidFill>
                  <a:schemeClr val="dk1"/>
                </a:solidFill>
              </a:rPr>
              <a:t> Enhances experience with accurate fare estimates.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 b="2331" l="16444" r="16019" t="2872"/>
          <a:stretch/>
        </p:blipFill>
        <p:spPr>
          <a:xfrm>
            <a:off x="6610450" y="2616200"/>
            <a:ext cx="2346700" cy="247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0" y="0"/>
            <a:ext cx="9144000" cy="428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Importance and Applications of Uber Fare Prediction Analysis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9645" y="15950"/>
            <a:ext cx="704356" cy="3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0" y="584975"/>
            <a:ext cx="914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For Uber and Ride-Sharing Companies:</a:t>
            </a:r>
            <a:endParaRPr b="1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-GB">
                <a:solidFill>
                  <a:schemeClr val="dk1"/>
                </a:solidFill>
              </a:rPr>
              <a:t>Dynamic Pricing Optimization:</a:t>
            </a:r>
            <a:r>
              <a:rPr lang="en-GB">
                <a:solidFill>
                  <a:schemeClr val="dk1"/>
                </a:solidFill>
              </a:rPr>
              <a:t> Balances demand and supply.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-GB">
                <a:solidFill>
                  <a:schemeClr val="dk1"/>
                </a:solidFill>
              </a:rPr>
              <a:t>Operational Efficiency:</a:t>
            </a:r>
            <a:r>
              <a:rPr lang="en-GB">
                <a:solidFill>
                  <a:schemeClr val="dk1"/>
                </a:solidFill>
              </a:rPr>
              <a:t> Optimizes fleet management and reduces wait times.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-GB">
                <a:solidFill>
                  <a:schemeClr val="dk1"/>
                </a:solidFill>
              </a:rPr>
              <a:t>Customer Satisfaction:</a:t>
            </a:r>
            <a:r>
              <a:rPr lang="en-GB">
                <a:solidFill>
                  <a:schemeClr val="dk1"/>
                </a:solidFill>
              </a:rPr>
              <a:t> Enhances experience with accurate fare estimates.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0" y="1586975"/>
            <a:ext cx="914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For Drivers:</a:t>
            </a:r>
            <a:endParaRPr b="1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-GB">
                <a:solidFill>
                  <a:schemeClr val="dk1"/>
                </a:solidFill>
              </a:rPr>
              <a:t>Earnings Estimation: </a:t>
            </a:r>
            <a:r>
              <a:rPr lang="en-GB">
                <a:solidFill>
                  <a:schemeClr val="dk1"/>
                </a:solidFill>
              </a:rPr>
              <a:t>Helps plan work schedules and routes.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-GB">
                <a:solidFill>
                  <a:schemeClr val="dk1"/>
                </a:solidFill>
              </a:rPr>
              <a:t>Route Optimization: </a:t>
            </a:r>
            <a:r>
              <a:rPr lang="en-GB">
                <a:solidFill>
                  <a:schemeClr val="dk1"/>
                </a:solidFill>
              </a:rPr>
              <a:t>Maximizes earnings by understanding fare structures and demand patterns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b="2331" l="16444" r="16019" t="2872"/>
          <a:stretch/>
        </p:blipFill>
        <p:spPr>
          <a:xfrm>
            <a:off x="6610450" y="2616200"/>
            <a:ext cx="2346700" cy="247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0" y="0"/>
            <a:ext cx="9144000" cy="428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Importance and Applications of Uber Fare Prediction Analysis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9645" y="15950"/>
            <a:ext cx="704356" cy="3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0" y="584975"/>
            <a:ext cx="914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For Uber and Ride-Sharing Companies:</a:t>
            </a:r>
            <a:endParaRPr b="1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-GB">
                <a:solidFill>
                  <a:schemeClr val="dk1"/>
                </a:solidFill>
              </a:rPr>
              <a:t>Dynamic Pricing Optimization:</a:t>
            </a:r>
            <a:r>
              <a:rPr lang="en-GB">
                <a:solidFill>
                  <a:schemeClr val="dk1"/>
                </a:solidFill>
              </a:rPr>
              <a:t> Balances demand and supply.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-GB">
                <a:solidFill>
                  <a:schemeClr val="dk1"/>
                </a:solidFill>
              </a:rPr>
              <a:t>Operational Efficiency:</a:t>
            </a:r>
            <a:r>
              <a:rPr lang="en-GB">
                <a:solidFill>
                  <a:schemeClr val="dk1"/>
                </a:solidFill>
              </a:rPr>
              <a:t> Optimizes fleet management and reduces wait times.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-GB">
                <a:solidFill>
                  <a:schemeClr val="dk1"/>
                </a:solidFill>
              </a:rPr>
              <a:t>Customer Satisfaction:</a:t>
            </a:r>
            <a:r>
              <a:rPr lang="en-GB">
                <a:solidFill>
                  <a:schemeClr val="dk1"/>
                </a:solidFill>
              </a:rPr>
              <a:t> Enhances experience with accurate fare estimates.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0" y="1586975"/>
            <a:ext cx="914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For Drivers:</a:t>
            </a:r>
            <a:endParaRPr b="1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-GB">
                <a:solidFill>
                  <a:schemeClr val="dk1"/>
                </a:solidFill>
              </a:rPr>
              <a:t>Earnings Estimation: </a:t>
            </a:r>
            <a:r>
              <a:rPr lang="en-GB">
                <a:solidFill>
                  <a:schemeClr val="dk1"/>
                </a:solidFill>
              </a:rPr>
              <a:t>Helps plan work schedules and routes.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-GB">
                <a:solidFill>
                  <a:schemeClr val="dk1"/>
                </a:solidFill>
              </a:rPr>
              <a:t>Route Optimization: </a:t>
            </a:r>
            <a:r>
              <a:rPr lang="en-GB">
                <a:solidFill>
                  <a:schemeClr val="dk1"/>
                </a:solidFill>
              </a:rPr>
              <a:t>Maximizes earnings by understanding fare structures and demand patterns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0" y="2419625"/>
            <a:ext cx="914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For Customers:</a:t>
            </a:r>
            <a:endParaRPr b="1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-GB">
                <a:solidFill>
                  <a:schemeClr val="dk1"/>
                </a:solidFill>
              </a:rPr>
              <a:t>Fare Estimation: </a:t>
            </a:r>
            <a:r>
              <a:rPr lang="en-GB">
                <a:solidFill>
                  <a:schemeClr val="dk1"/>
                </a:solidFill>
              </a:rPr>
              <a:t>Enables informed decisions and budgeting.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-GB">
                <a:solidFill>
                  <a:schemeClr val="dk1"/>
                </a:solidFill>
              </a:rPr>
              <a:t>Cost Savings: </a:t>
            </a:r>
            <a:r>
              <a:rPr lang="en-GB">
                <a:solidFill>
                  <a:schemeClr val="dk1"/>
                </a:solidFill>
              </a:rPr>
              <a:t>Plan rides during off-peak hours to save money.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4">
            <a:alphaModFix/>
          </a:blip>
          <a:srcRect b="2331" l="16444" r="16019" t="2872"/>
          <a:stretch/>
        </p:blipFill>
        <p:spPr>
          <a:xfrm>
            <a:off x="6610450" y="2616200"/>
            <a:ext cx="2346700" cy="247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0" y="0"/>
            <a:ext cx="9144000" cy="428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Importance and Applications of Uber Fare Prediction Analysis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9645" y="15950"/>
            <a:ext cx="704356" cy="3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0" y="584975"/>
            <a:ext cx="914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For Uber and Ride-Sharing Companies:</a:t>
            </a:r>
            <a:endParaRPr b="1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-GB">
                <a:solidFill>
                  <a:schemeClr val="dk1"/>
                </a:solidFill>
              </a:rPr>
              <a:t>Dynamic Pricing Optimization:</a:t>
            </a:r>
            <a:r>
              <a:rPr lang="en-GB">
                <a:solidFill>
                  <a:schemeClr val="dk1"/>
                </a:solidFill>
              </a:rPr>
              <a:t> Balances demand and supply.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-GB">
                <a:solidFill>
                  <a:schemeClr val="dk1"/>
                </a:solidFill>
              </a:rPr>
              <a:t>Operational Efficiency:</a:t>
            </a:r>
            <a:r>
              <a:rPr lang="en-GB">
                <a:solidFill>
                  <a:schemeClr val="dk1"/>
                </a:solidFill>
              </a:rPr>
              <a:t> Optimizes fleet management and reduces wait times.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-GB">
                <a:solidFill>
                  <a:schemeClr val="dk1"/>
                </a:solidFill>
              </a:rPr>
              <a:t>Customer Satisfaction:</a:t>
            </a:r>
            <a:r>
              <a:rPr lang="en-GB">
                <a:solidFill>
                  <a:schemeClr val="dk1"/>
                </a:solidFill>
              </a:rPr>
              <a:t> Enhances experience with accurate fare estimates.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0" y="1586975"/>
            <a:ext cx="914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For Drivers:</a:t>
            </a:r>
            <a:endParaRPr b="1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-GB">
                <a:solidFill>
                  <a:schemeClr val="dk1"/>
                </a:solidFill>
              </a:rPr>
              <a:t>Earnings Estimation: </a:t>
            </a:r>
            <a:r>
              <a:rPr lang="en-GB">
                <a:solidFill>
                  <a:schemeClr val="dk1"/>
                </a:solidFill>
              </a:rPr>
              <a:t>Helps plan work schedules and routes.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-GB">
                <a:solidFill>
                  <a:schemeClr val="dk1"/>
                </a:solidFill>
              </a:rPr>
              <a:t>Route Optimization: </a:t>
            </a:r>
            <a:r>
              <a:rPr lang="en-GB">
                <a:solidFill>
                  <a:schemeClr val="dk1"/>
                </a:solidFill>
              </a:rPr>
              <a:t>Maximizes earnings by understanding fare structures and demand patterns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0" y="2419625"/>
            <a:ext cx="914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For Customers:</a:t>
            </a:r>
            <a:endParaRPr b="1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-GB">
                <a:solidFill>
                  <a:schemeClr val="dk1"/>
                </a:solidFill>
              </a:rPr>
              <a:t>Fare Estimation: </a:t>
            </a:r>
            <a:r>
              <a:rPr lang="en-GB">
                <a:solidFill>
                  <a:schemeClr val="dk1"/>
                </a:solidFill>
              </a:rPr>
              <a:t>Enables informed decisions and budgeting.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-GB">
                <a:solidFill>
                  <a:schemeClr val="dk1"/>
                </a:solidFill>
              </a:rPr>
              <a:t>Cost Savings: </a:t>
            </a:r>
            <a:r>
              <a:rPr lang="en-GB">
                <a:solidFill>
                  <a:schemeClr val="dk1"/>
                </a:solidFill>
              </a:rPr>
              <a:t>Plan rides during off-peak hours to save money.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-150" y="3465100"/>
            <a:ext cx="91440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Applications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Pricing Strategies | Demand Forecasting | Personalized Marketing | </a:t>
            </a:r>
            <a:br>
              <a:rPr b="1" lang="en-GB">
                <a:solidFill>
                  <a:schemeClr val="dk1"/>
                </a:solidFill>
              </a:rPr>
            </a:br>
            <a:r>
              <a:rPr b="1" lang="en-GB">
                <a:solidFill>
                  <a:schemeClr val="dk1"/>
                </a:solidFill>
              </a:rPr>
              <a:t>Operational Efficiency | Enhanced Customer Experience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4">
            <a:alphaModFix/>
          </a:blip>
          <a:srcRect b="2331" l="16444" r="16019" t="2872"/>
          <a:stretch/>
        </p:blipFill>
        <p:spPr>
          <a:xfrm>
            <a:off x="6610450" y="2616200"/>
            <a:ext cx="2346700" cy="247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0" y="0"/>
            <a:ext cx="9144000" cy="428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Data Collection - Processing </a:t>
            </a:r>
            <a:r>
              <a:rPr lang="en-GB" sz="1800">
                <a:solidFill>
                  <a:schemeClr val="lt1"/>
                </a:solidFill>
              </a:rPr>
              <a:t>- Explanatory Analysis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389800" y="1020625"/>
            <a:ext cx="8616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102" name="Google Shape;102;p18"/>
          <p:cNvGraphicFramePr/>
          <p:nvPr/>
        </p:nvGraphicFramePr>
        <p:xfrm>
          <a:off x="221375" y="89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{8E1F73A4-C8C7-4B32-AFE2-E0748CC31432}</a:tableStyleId>
              </a:tblPr>
              <a:tblGrid>
                <a:gridCol w="1238225"/>
                <a:gridCol w="1238225"/>
                <a:gridCol w="1238225"/>
                <a:gridCol w="1238225"/>
                <a:gridCol w="1238225"/>
                <a:gridCol w="1238225"/>
              </a:tblGrid>
              <a:tr h="428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Fare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Date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Time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PickUp Coordinates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DropOff Coordinates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# Passengers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9645" y="15950"/>
            <a:ext cx="704356" cy="3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0" y="432575"/>
            <a:ext cx="9144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Uber Fare Dataset: 2009-2015, New York City, ~200K entries </a:t>
            </a:r>
            <a:r>
              <a:rPr lang="en-GB" sz="1200">
                <a:solidFill>
                  <a:schemeClr val="dk1"/>
                </a:solidFill>
              </a:rPr>
              <a:t>(source: </a:t>
            </a:r>
            <a:r>
              <a:rPr lang="en-GB" sz="12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Kaggle</a:t>
            </a:r>
            <a:r>
              <a:rPr lang="en-GB" sz="1200">
                <a:solidFill>
                  <a:schemeClr val="dk1"/>
                </a:solidFill>
              </a:rPr>
              <a:t>)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0" y="0"/>
            <a:ext cx="9144000" cy="428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Data Collection - Processing - </a:t>
            </a:r>
            <a:r>
              <a:rPr lang="en-GB" sz="1800">
                <a:solidFill>
                  <a:schemeClr val="lt1"/>
                </a:solidFill>
              </a:rPr>
              <a:t>Explanatory</a:t>
            </a:r>
            <a:r>
              <a:rPr lang="en-GB" sz="1800">
                <a:solidFill>
                  <a:schemeClr val="lt1"/>
                </a:solidFill>
              </a:rPr>
              <a:t> Analysis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389800" y="1020625"/>
            <a:ext cx="8616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111" name="Google Shape;111;p19"/>
          <p:cNvGraphicFramePr/>
          <p:nvPr/>
        </p:nvGraphicFramePr>
        <p:xfrm>
          <a:off x="221375" y="89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{8E1F73A4-C8C7-4B32-AFE2-E0748CC31432}</a:tableStyleId>
              </a:tblPr>
              <a:tblGrid>
                <a:gridCol w="1238225"/>
                <a:gridCol w="1238225"/>
                <a:gridCol w="1238225"/>
                <a:gridCol w="1238225"/>
                <a:gridCol w="1238225"/>
                <a:gridCol w="1238225"/>
              </a:tblGrid>
              <a:tr h="428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Fare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Date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Time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PickUp Coordinates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DropOff Coordinates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# Passengers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2" name="Google Shape;112;p19"/>
          <p:cNvSpPr txBox="1"/>
          <p:nvPr/>
        </p:nvSpPr>
        <p:spPr>
          <a:xfrm>
            <a:off x="0" y="432575"/>
            <a:ext cx="9144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Uber Fare Dataset: 2009-2015, New York City, ~200K entries </a:t>
            </a:r>
            <a:r>
              <a:rPr lang="en-GB" sz="1200">
                <a:solidFill>
                  <a:schemeClr val="dk1"/>
                </a:solidFill>
              </a:rPr>
              <a:t>(source: </a:t>
            </a:r>
            <a:r>
              <a:rPr lang="en-GB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Kaggle</a:t>
            </a:r>
            <a:r>
              <a:rPr lang="en-GB" sz="1200">
                <a:solidFill>
                  <a:schemeClr val="dk1"/>
                </a:solidFill>
              </a:rPr>
              <a:t>)</a:t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113" name="Google Shape;113;p19"/>
          <p:cNvGraphicFramePr/>
          <p:nvPr/>
        </p:nvGraphicFramePr>
        <p:xfrm>
          <a:off x="1054700" y="172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{8E1F73A4-C8C7-4B32-AFE2-E0748CC31432}</a:tableStyleId>
              </a:tblPr>
              <a:tblGrid>
                <a:gridCol w="1523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Driving Distance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19"/>
          <p:cNvSpPr txBox="1"/>
          <p:nvPr/>
        </p:nvSpPr>
        <p:spPr>
          <a:xfrm>
            <a:off x="-75" y="2381025"/>
            <a:ext cx="4213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OSRM API - connected to OpenStreetMap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- Due to big amount of rides we used the API by setting up our own OSRM Server locally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OSRM Backend → Download OSM Data →</a:t>
            </a:r>
            <a:br>
              <a:rPr lang="en-GB" sz="1500">
                <a:solidFill>
                  <a:schemeClr val="dk1"/>
                </a:solidFill>
              </a:rPr>
            </a:br>
            <a:r>
              <a:rPr lang="en-GB" sz="1500">
                <a:solidFill>
                  <a:schemeClr val="dk1"/>
                </a:solidFill>
              </a:rPr>
              <a:t>→ Prepare the Data → Activate Local Host →</a:t>
            </a:r>
            <a:br>
              <a:rPr lang="en-GB" sz="1500">
                <a:solidFill>
                  <a:schemeClr val="dk1"/>
                </a:solidFill>
              </a:rPr>
            </a:br>
            <a:r>
              <a:rPr lang="en-GB" sz="1500">
                <a:solidFill>
                  <a:schemeClr val="dk1"/>
                </a:solidFill>
              </a:rPr>
              <a:t>→ Create Requests → Get Responses →</a:t>
            </a:r>
            <a:br>
              <a:rPr lang="en-GB" sz="1500">
                <a:solidFill>
                  <a:schemeClr val="dk1"/>
                </a:solidFill>
              </a:rPr>
            </a:br>
            <a:r>
              <a:rPr lang="en-GB" sz="1500">
                <a:solidFill>
                  <a:schemeClr val="dk1"/>
                </a:solidFill>
              </a:rPr>
              <a:t>→ Retrieve Driving Distance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875" y="2034637"/>
            <a:ext cx="3855275" cy="3019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39645" y="15950"/>
            <a:ext cx="704356" cy="396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9"/>
          <p:cNvCxnSpPr/>
          <p:nvPr/>
        </p:nvCxnSpPr>
        <p:spPr>
          <a:xfrm>
            <a:off x="4530175" y="1444775"/>
            <a:ext cx="0" cy="46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9"/>
          <p:cNvCxnSpPr/>
          <p:nvPr/>
        </p:nvCxnSpPr>
        <p:spPr>
          <a:xfrm>
            <a:off x="5820325" y="1444775"/>
            <a:ext cx="0" cy="46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9"/>
          <p:cNvCxnSpPr/>
          <p:nvPr/>
        </p:nvCxnSpPr>
        <p:spPr>
          <a:xfrm rot="10800000">
            <a:off x="2577950" y="1920325"/>
            <a:ext cx="325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9"/>
          <p:cNvSpPr/>
          <p:nvPr/>
        </p:nvSpPr>
        <p:spPr>
          <a:xfrm>
            <a:off x="4857875" y="2353625"/>
            <a:ext cx="601200" cy="282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4857875" y="3105225"/>
            <a:ext cx="601200" cy="137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4857875" y="2636525"/>
            <a:ext cx="601200" cy="137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/>
        </p:nvSpPr>
        <p:spPr>
          <a:xfrm>
            <a:off x="0" y="0"/>
            <a:ext cx="9144000" cy="428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Data Collection - Processing - Explanatory Analysis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389800" y="1020625"/>
            <a:ext cx="8616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129" name="Google Shape;129;p20"/>
          <p:cNvGraphicFramePr/>
          <p:nvPr/>
        </p:nvGraphicFramePr>
        <p:xfrm>
          <a:off x="221375" y="89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{8E1F73A4-C8C7-4B32-AFE2-E0748CC31432}</a:tableStyleId>
              </a:tblPr>
              <a:tblGrid>
                <a:gridCol w="1238225"/>
                <a:gridCol w="1238225"/>
                <a:gridCol w="1238225"/>
                <a:gridCol w="1238225"/>
                <a:gridCol w="1238225"/>
                <a:gridCol w="1238225"/>
              </a:tblGrid>
              <a:tr h="428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Fare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Date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Time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PickUp Coordinates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DropOff Coordinates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# Passengers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0" name="Google Shape;130;p20"/>
          <p:cNvSpPr txBox="1"/>
          <p:nvPr/>
        </p:nvSpPr>
        <p:spPr>
          <a:xfrm>
            <a:off x="0" y="432575"/>
            <a:ext cx="9144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Uber Fare Dataset: 2009-2015, New York City, ~200K entries </a:t>
            </a:r>
            <a:r>
              <a:rPr lang="en-GB" sz="1200">
                <a:solidFill>
                  <a:schemeClr val="dk1"/>
                </a:solidFill>
              </a:rPr>
              <a:t>(source: </a:t>
            </a:r>
            <a:r>
              <a:rPr lang="en-GB" sz="1200" u="sng">
                <a:solidFill>
                  <a:schemeClr val="hlink"/>
                </a:solidFill>
                <a:hlinkClick r:id="rId3"/>
              </a:rPr>
              <a:t>Kaggle</a:t>
            </a:r>
            <a:r>
              <a:rPr lang="en-GB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9645" y="15950"/>
            <a:ext cx="704356" cy="39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6125" y="1634087"/>
            <a:ext cx="4035875" cy="302691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4572000" y="2654125"/>
            <a:ext cx="442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But what is the relation between Fare -Time and -Distance ?</a:t>
            </a:r>
            <a:endParaRPr sz="1200">
              <a:solidFill>
                <a:schemeClr val="dk1"/>
              </a:solidFill>
            </a:endParaRPr>
          </a:p>
        </p:txBody>
      </p:sp>
      <p:graphicFrame>
        <p:nvGraphicFramePr>
          <p:cNvPr id="134" name="Google Shape;134;p20"/>
          <p:cNvGraphicFramePr/>
          <p:nvPr/>
        </p:nvGraphicFramePr>
        <p:xfrm>
          <a:off x="4491375" y="144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{8E1F73A4-C8C7-4B32-AFE2-E0748CC31432}</a:tableStyleId>
              </a:tblPr>
              <a:tblGrid>
                <a:gridCol w="1523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Driving Distance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/>
        </p:nvSpPr>
        <p:spPr>
          <a:xfrm>
            <a:off x="0" y="0"/>
            <a:ext cx="9144000" cy="428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</a:rPr>
              <a:t>Data Collection - Processing - Statistical Analysis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9645" y="15950"/>
            <a:ext cx="704356" cy="3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222150" y="1151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0" y="4325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Generate </a:t>
            </a:r>
            <a:r>
              <a:rPr lang="en-GB">
                <a:solidFill>
                  <a:schemeClr val="dk1"/>
                </a:solidFill>
              </a:rPr>
              <a:t>Features from Date and Time: </a:t>
            </a:r>
            <a:r>
              <a:rPr lang="en-GB">
                <a:solidFill>
                  <a:schemeClr val="dk1"/>
                </a:solidFill>
                <a:highlight>
                  <a:srgbClr val="FFF2CC"/>
                </a:highlight>
              </a:rPr>
              <a:t>Year</a:t>
            </a:r>
            <a:r>
              <a:rPr lang="en-GB">
                <a:solidFill>
                  <a:schemeClr val="dk1"/>
                </a:solidFill>
              </a:rPr>
              <a:t> | </a:t>
            </a:r>
            <a:r>
              <a:rPr lang="en-GB">
                <a:solidFill>
                  <a:schemeClr val="dk1"/>
                </a:solidFill>
                <a:highlight>
                  <a:srgbClr val="FFF2CC"/>
                </a:highlight>
              </a:rPr>
              <a:t>Month</a:t>
            </a:r>
            <a:r>
              <a:rPr lang="en-GB">
                <a:solidFill>
                  <a:schemeClr val="dk1"/>
                </a:solidFill>
              </a:rPr>
              <a:t> | DayOfWeek | TimeOfDay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968750" y="3764625"/>
            <a:ext cx="176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ANOVA results: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P-value = 0.0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874500" y="4408350"/>
            <a:ext cx="2578500" cy="554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Statistically significant differences </a:t>
            </a:r>
            <a:r>
              <a:rPr lang="en-GB" sz="1200"/>
              <a:t>across</a:t>
            </a:r>
            <a:r>
              <a:rPr lang="en-GB" sz="1200"/>
              <a:t> the years 2009-2015</a:t>
            </a:r>
            <a:endParaRPr sz="1200"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550" y="832775"/>
            <a:ext cx="3789626" cy="284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19600" y="832775"/>
            <a:ext cx="3789626" cy="284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/>
        </p:nvSpPr>
        <p:spPr>
          <a:xfrm>
            <a:off x="5496175" y="3764625"/>
            <a:ext cx="176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ANOVA results: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P-value &lt;&lt;  5%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5088925" y="4408350"/>
            <a:ext cx="2578500" cy="554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Statistically significant differences across the months of the year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